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8" r:id="rId5"/>
    <p:sldId id="269" r:id="rId6"/>
    <p:sldId id="267" r:id="rId7"/>
    <p:sldId id="272" r:id="rId8"/>
    <p:sldId id="259" r:id="rId9"/>
    <p:sldId id="260" r:id="rId10"/>
    <p:sldId id="273" r:id="rId11"/>
    <p:sldId id="263" r:id="rId12"/>
    <p:sldId id="274" r:id="rId13"/>
    <p:sldId id="265" r:id="rId14"/>
    <p:sldId id="266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2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8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6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3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6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7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4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2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9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6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1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3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3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04BD1-8EDB-4ACE-8AD2-95EDBF0BC602}" type="datetimeFigureOut">
              <a:rPr lang="en-US" smtClean="0"/>
              <a:pPr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93E4F-37A4-4821-81C4-050C1CE60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9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traggorthcompanies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Economics of Preservation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463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Trends, Tools, and Challenges</a:t>
            </a:r>
          </a:p>
          <a:p>
            <a:endParaRPr lang="en-US" dirty="0"/>
          </a:p>
          <a:p>
            <a:r>
              <a:rPr lang="en-US" dirty="0" smtClean="0"/>
              <a:t>Dave </a:t>
            </a:r>
            <a:r>
              <a:rPr lang="en-US" dirty="0" err="1" smtClean="0"/>
              <a:t>Traggorth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www.traggorthcompanies.com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April 1,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61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Traggorth</a:t>
            </a:r>
            <a:r>
              <a:rPr lang="en-US" dirty="0" smtClean="0"/>
              <a:t> Companies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Historic portfolio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5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973" y="228600"/>
            <a:ext cx="9638961" cy="64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0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1925"/>
            <a:ext cx="10215027" cy="6390444"/>
          </a:xfrm>
        </p:spPr>
      </p:pic>
    </p:spTree>
    <p:extLst>
      <p:ext uri="{BB962C8B-B14F-4D97-AF65-F5344CB8AC3E}">
        <p14:creationId xmlns:p14="http://schemas.microsoft.com/office/powerpoint/2010/main" val="138341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pyrightAndyRyan_6481_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7611" y="222422"/>
            <a:ext cx="8534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55" y="515324"/>
            <a:ext cx="3119396" cy="5432397"/>
          </a:xfrm>
          <a:prstGeom prst="rect">
            <a:avLst/>
          </a:prstGeom>
        </p:spPr>
      </p:pic>
      <p:pic>
        <p:nvPicPr>
          <p:cNvPr id="9" name="Picture 8" descr="110819-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6592" y="510747"/>
            <a:ext cx="8155459" cy="543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66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16" y="263612"/>
            <a:ext cx="9427947" cy="6272311"/>
          </a:xfrm>
        </p:spPr>
      </p:pic>
    </p:spTree>
    <p:extLst>
      <p:ext uri="{BB962C8B-B14F-4D97-AF65-F5344CB8AC3E}">
        <p14:creationId xmlns:p14="http://schemas.microsoft.com/office/powerpoint/2010/main" val="42086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19" y="535459"/>
            <a:ext cx="10646948" cy="59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65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terior Entry Rendering_final_2015-05-20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8542" y="189471"/>
            <a:ext cx="10338487" cy="6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7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_C_B7881-HD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5210" y="397476"/>
            <a:ext cx="8785655" cy="585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18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 Real Estate Trends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 real estate market opportunities and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04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smtClean="0"/>
              <a:t>Prices are </a:t>
            </a:r>
            <a:r>
              <a:rPr lang="en-US" dirty="0"/>
              <a:t>high, interest rates are low, influx of foreign capital investing in commercial real estate and buying single families</a:t>
            </a:r>
          </a:p>
          <a:p>
            <a:pPr fontAlgn="base"/>
            <a:r>
              <a:rPr lang="en-US" dirty="0"/>
              <a:t>Construction prices are at an all-time </a:t>
            </a:r>
            <a:r>
              <a:rPr lang="en-US" dirty="0" smtClean="0"/>
              <a:t>high</a:t>
            </a:r>
          </a:p>
          <a:p>
            <a:pPr lvl="1" fontAlgn="base"/>
            <a:r>
              <a:rPr lang="en-US" dirty="0" smtClean="0"/>
              <a:t>2010 buy out for wood frame $160/SF</a:t>
            </a:r>
          </a:p>
          <a:p>
            <a:pPr lvl="1" fontAlgn="base"/>
            <a:r>
              <a:rPr lang="en-US" dirty="0" smtClean="0"/>
              <a:t>2013 buy out for steel frame $330/SF</a:t>
            </a:r>
          </a:p>
          <a:p>
            <a:pPr lvl="1" fontAlgn="base"/>
            <a:r>
              <a:rPr lang="en-US" dirty="0" smtClean="0"/>
              <a:t>2015 buy out for wood frame $200/SF </a:t>
            </a:r>
            <a:endParaRPr lang="en-US" dirty="0"/>
          </a:p>
          <a:p>
            <a:pPr fontAlgn="base"/>
            <a:r>
              <a:rPr lang="en-US" dirty="0"/>
              <a:t>Federal level support of affordable housing is low, State/City working to pick up the slack</a:t>
            </a:r>
          </a:p>
          <a:p>
            <a:pPr fontAlgn="base"/>
            <a:r>
              <a:rPr lang="en-US" dirty="0" smtClean="0"/>
              <a:t>Changes </a:t>
            </a:r>
            <a:r>
              <a:rPr lang="en-US" dirty="0"/>
              <a:t>in type of housing stock, tenure, location </a:t>
            </a:r>
            <a:endParaRPr lang="en-US" dirty="0" smtClean="0"/>
          </a:p>
          <a:p>
            <a:pPr fontAlgn="base"/>
            <a:r>
              <a:rPr lang="en-US" dirty="0" smtClean="0"/>
              <a:t>Major challenges: land &amp; costs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150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 of Preservation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Financing, building, and marketing historic properties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591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Universal market appeal of historic buildings </a:t>
            </a:r>
          </a:p>
          <a:p>
            <a:pPr lvl="1" fontAlgn="base"/>
            <a:r>
              <a:rPr lang="en-US" dirty="0" smtClean="0"/>
              <a:t>Aesthetic, Density, Location, Quality</a:t>
            </a:r>
          </a:p>
          <a:p>
            <a:pPr fontAlgn="base"/>
            <a:r>
              <a:rPr lang="en-US" dirty="0" smtClean="0"/>
              <a:t>Preservation doesn’t save on construction costs, increases soft costs</a:t>
            </a:r>
          </a:p>
          <a:p>
            <a:pPr fontAlgn="base"/>
            <a:r>
              <a:rPr lang="en-US" dirty="0" smtClean="0"/>
              <a:t>Each building and location is unique</a:t>
            </a:r>
          </a:p>
          <a:p>
            <a:pPr lvl="1" fontAlgn="base"/>
            <a:r>
              <a:rPr lang="en-US" dirty="0" smtClean="0"/>
              <a:t>Core vs non core markets --- mandate and incentives</a:t>
            </a:r>
          </a:p>
          <a:p>
            <a:pPr fontAlgn="base"/>
            <a:r>
              <a:rPr lang="en-US" dirty="0" smtClean="0"/>
              <a:t>Mandates</a:t>
            </a:r>
          </a:p>
          <a:p>
            <a:pPr lvl="1" fontAlgn="base"/>
            <a:r>
              <a:rPr lang="en-US" dirty="0" smtClean="0"/>
              <a:t>Demo delay, historic review, etc. </a:t>
            </a:r>
          </a:p>
          <a:p>
            <a:pPr fontAlgn="base"/>
            <a:r>
              <a:rPr lang="en-US" dirty="0" smtClean="0"/>
              <a:t>Incentives</a:t>
            </a:r>
          </a:p>
          <a:p>
            <a:pPr lvl="1" fontAlgn="base"/>
            <a:r>
              <a:rPr lang="en-US" dirty="0" smtClean="0"/>
              <a:t>Tax credits (HTC, NMTC, LIHTC, Brownfields), CPA</a:t>
            </a:r>
          </a:p>
          <a:p>
            <a:pPr fontAlgn="base"/>
            <a:endParaRPr lang="en-US" dirty="0" smtClean="0"/>
          </a:p>
          <a:p>
            <a:pPr marL="457200" lvl="1" indent="0" fontAlgn="base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9295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Challenges to the Economics of Preservation</a:t>
            </a:r>
          </a:p>
          <a:p>
            <a:pPr lvl="1"/>
            <a:r>
              <a:rPr lang="en-US" dirty="0" smtClean="0"/>
              <a:t>Design/Layout</a:t>
            </a:r>
          </a:p>
          <a:p>
            <a:pPr lvl="1"/>
            <a:r>
              <a:rPr lang="en-US" dirty="0" smtClean="0"/>
              <a:t>Length of time for transactions</a:t>
            </a:r>
          </a:p>
          <a:p>
            <a:pPr lvl="1"/>
            <a:r>
              <a:rPr lang="en-US" dirty="0" smtClean="0"/>
              <a:t>Transactional costs – complexity and scale</a:t>
            </a:r>
          </a:p>
          <a:p>
            <a:pPr lvl="1"/>
            <a:r>
              <a:rPr lang="en-US" dirty="0" smtClean="0"/>
              <a:t>Conflicting policy goals: building codes, green, ADA, affordable housing</a:t>
            </a:r>
          </a:p>
          <a:p>
            <a:pPr lvl="1"/>
            <a:r>
              <a:rPr lang="en-US" dirty="0" smtClean="0"/>
              <a:t>Amount of resources </a:t>
            </a:r>
          </a:p>
          <a:p>
            <a:r>
              <a:rPr lang="en-US" dirty="0" smtClean="0"/>
              <a:t>Final Thoughts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020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3667</TotalTime>
  <Words>238</Words>
  <Application>Microsoft Macintosh PowerPoint</Application>
  <PresentationFormat>Custom</PresentationFormat>
  <Paragraphs>37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Economics of Preservation</vt:lpstr>
      <vt:lpstr>Traggorth Companies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Macro Real Estate Trends</vt:lpstr>
      <vt:lpstr>PowerPoint Presentation</vt:lpstr>
      <vt:lpstr>Economics of Preservation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</dc:creator>
  <cp:lastModifiedBy>BU</cp:lastModifiedBy>
  <cp:revision>15</cp:revision>
  <dcterms:created xsi:type="dcterms:W3CDTF">2016-03-29T03:01:22Z</dcterms:created>
  <dcterms:modified xsi:type="dcterms:W3CDTF">2016-04-11T17:17:01Z</dcterms:modified>
</cp:coreProperties>
</file>