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handoutMasterIdLst>
    <p:handoutMasterId r:id="rId69"/>
  </p:handoutMasterIdLst>
  <p:sldIdLst>
    <p:sldId id="324" r:id="rId2"/>
    <p:sldId id="398" r:id="rId3"/>
    <p:sldId id="418" r:id="rId4"/>
    <p:sldId id="415" r:id="rId5"/>
    <p:sldId id="375" r:id="rId6"/>
    <p:sldId id="376" r:id="rId7"/>
    <p:sldId id="416" r:id="rId8"/>
    <p:sldId id="419" r:id="rId9"/>
    <p:sldId id="378" r:id="rId10"/>
    <p:sldId id="432" r:id="rId11"/>
    <p:sldId id="387" r:id="rId12"/>
    <p:sldId id="427" r:id="rId13"/>
    <p:sldId id="423" r:id="rId14"/>
    <p:sldId id="417" r:id="rId15"/>
    <p:sldId id="403" r:id="rId16"/>
    <p:sldId id="424" r:id="rId17"/>
    <p:sldId id="395" r:id="rId18"/>
    <p:sldId id="404" r:id="rId19"/>
    <p:sldId id="420" r:id="rId20"/>
    <p:sldId id="430" r:id="rId21"/>
    <p:sldId id="410" r:id="rId22"/>
    <p:sldId id="431" r:id="rId23"/>
    <p:sldId id="397" r:id="rId24"/>
    <p:sldId id="382" r:id="rId25"/>
    <p:sldId id="383" r:id="rId26"/>
    <p:sldId id="275" r:id="rId27"/>
    <p:sldId id="337" r:id="rId28"/>
    <p:sldId id="268" r:id="rId29"/>
    <p:sldId id="370" r:id="rId30"/>
    <p:sldId id="371" r:id="rId31"/>
    <p:sldId id="325" r:id="rId32"/>
    <p:sldId id="326" r:id="rId33"/>
    <p:sldId id="327" r:id="rId34"/>
    <p:sldId id="266" r:id="rId35"/>
    <p:sldId id="322" r:id="rId36"/>
    <p:sldId id="264" r:id="rId37"/>
    <p:sldId id="276" r:id="rId38"/>
    <p:sldId id="297" r:id="rId39"/>
    <p:sldId id="334" r:id="rId40"/>
    <p:sldId id="335" r:id="rId41"/>
    <p:sldId id="271" r:id="rId42"/>
    <p:sldId id="344" r:id="rId43"/>
    <p:sldId id="345" r:id="rId44"/>
    <p:sldId id="346" r:id="rId45"/>
    <p:sldId id="336" r:id="rId46"/>
    <p:sldId id="347" r:id="rId47"/>
    <p:sldId id="272" r:id="rId48"/>
    <p:sldId id="269" r:id="rId49"/>
    <p:sldId id="341" r:id="rId50"/>
    <p:sldId id="369" r:id="rId51"/>
    <p:sldId id="399" r:id="rId52"/>
    <p:sldId id="400" r:id="rId53"/>
    <p:sldId id="401" r:id="rId54"/>
    <p:sldId id="402" r:id="rId55"/>
    <p:sldId id="406" r:id="rId56"/>
    <p:sldId id="407" r:id="rId57"/>
    <p:sldId id="408" r:id="rId58"/>
    <p:sldId id="389" r:id="rId59"/>
    <p:sldId id="388" r:id="rId60"/>
    <p:sldId id="391" r:id="rId61"/>
    <p:sldId id="392" r:id="rId62"/>
    <p:sldId id="394" r:id="rId63"/>
    <p:sldId id="421" r:id="rId64"/>
    <p:sldId id="414" r:id="rId65"/>
    <p:sldId id="274" r:id="rId66"/>
    <p:sldId id="426"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87" autoAdjust="0"/>
    <p:restoredTop sz="73488" autoAdjust="0"/>
  </p:normalViewPr>
  <p:slideViewPr>
    <p:cSldViewPr snapToGrid="0" snapToObjects="1">
      <p:cViewPr>
        <p:scale>
          <a:sx n="66" d="100"/>
          <a:sy n="66" d="100"/>
        </p:scale>
        <p:origin x="-1440" y="-224"/>
      </p:cViewPr>
      <p:guideLst>
        <p:guide orient="horz" pos="2160"/>
        <p:guide pos="2880"/>
      </p:guideLst>
    </p:cSldViewPr>
  </p:slideViewPr>
  <p:outlineViewPr>
    <p:cViewPr>
      <p:scale>
        <a:sx n="33" d="100"/>
        <a:sy n="33" d="100"/>
      </p:scale>
      <p:origin x="0" y="311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A65A5B3-8095-FA4C-AC29-A1B122D781AE}" type="datetimeFigureOut">
              <a:rPr lang="en-US" smtClean="0"/>
              <a:t>4/1/16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DB9FDC-B6EB-F644-896A-7DD31423F212}" type="slidenum">
              <a:rPr lang="en-US" smtClean="0"/>
              <a:t>‹#›</a:t>
            </a:fld>
            <a:endParaRPr lang="en-US" dirty="0"/>
          </a:p>
        </p:txBody>
      </p:sp>
    </p:spTree>
    <p:extLst>
      <p:ext uri="{BB962C8B-B14F-4D97-AF65-F5344CB8AC3E}">
        <p14:creationId xmlns:p14="http://schemas.microsoft.com/office/powerpoint/2010/main" val="2432985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57C8D-08FF-BA4E-B9ED-CE567E9C5D2B}" type="datetimeFigureOut">
              <a:rPr lang="en-US" smtClean="0"/>
              <a:pPr/>
              <a:t>4/1/16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2202B8-7F70-7143-9C56-713DC367C6CC}" type="slidenum">
              <a:rPr lang="en-US" smtClean="0"/>
              <a:pPr/>
              <a:t>‹#›</a:t>
            </a:fld>
            <a:endParaRPr lang="en-US" dirty="0"/>
          </a:p>
        </p:txBody>
      </p:sp>
    </p:spTree>
    <p:extLst>
      <p:ext uri="{BB962C8B-B14F-4D97-AF65-F5344CB8AC3E}">
        <p14:creationId xmlns:p14="http://schemas.microsoft.com/office/powerpoint/2010/main" val="38962210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http://www.seattle.gov/council/rasmussen/pike_pine.ht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www.seattle.gov/council/rasmussen/pike_pine.htm"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Introduction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Current trends of urbanization across the country are focusing on increased density in our cities.  While the idea of living at higher densities can combat sprawl and be effective in</a:t>
            </a:r>
            <a:r>
              <a:rPr lang="en-US" sz="1200" kern="1200" baseline="0" dirty="0" smtClean="0">
                <a:solidFill>
                  <a:schemeClr val="tx1"/>
                </a:solidFill>
                <a:effectLst/>
                <a:latin typeface="+mn-lt"/>
                <a:ea typeface="+mn-ea"/>
                <a:cs typeface="+mn-cs"/>
              </a:rPr>
              <a:t> other ways</a:t>
            </a:r>
            <a:r>
              <a:rPr lang="en-US" sz="1200" kern="1200" dirty="0" smtClean="0">
                <a:solidFill>
                  <a:schemeClr val="tx1"/>
                </a:solidFill>
                <a:effectLst/>
                <a:latin typeface="+mn-lt"/>
                <a:ea typeface="+mn-ea"/>
                <a:cs typeface="+mn-cs"/>
              </a:rPr>
              <a:t>, this</a:t>
            </a:r>
            <a:r>
              <a:rPr lang="en-US" sz="1200" kern="1200" baseline="0" dirty="0" smtClean="0">
                <a:solidFill>
                  <a:schemeClr val="tx1"/>
                </a:solidFill>
                <a:effectLst/>
                <a:latin typeface="+mn-lt"/>
                <a:ea typeface="+mn-ea"/>
                <a:cs typeface="+mn-cs"/>
              </a:rPr>
              <a:t> paper investigates how new increased construction for density affects</a:t>
            </a:r>
            <a:r>
              <a:rPr lang="en-US" sz="1200" kern="1200" dirty="0" smtClean="0">
                <a:solidFill>
                  <a:schemeClr val="tx1"/>
                </a:solidFill>
                <a:effectLst/>
                <a:latin typeface="+mn-lt"/>
                <a:ea typeface="+mn-ea"/>
                <a:cs typeface="+mn-cs"/>
              </a:rPr>
              <a:t> existing, older neighborhoods</a:t>
            </a:r>
            <a:r>
              <a:rPr lang="en-US" sz="1200" kern="1200" baseline="0" dirty="0" smtClean="0">
                <a:solidFill>
                  <a:schemeClr val="tx1"/>
                </a:solidFill>
                <a:effectLst/>
                <a:latin typeface="+mn-lt"/>
                <a:ea typeface="+mn-ea"/>
                <a:cs typeface="+mn-cs"/>
              </a:rPr>
              <a:t> in the United States, and looks specifically at Seattle, Washington neighborhoods for investigation.</a:t>
            </a:r>
            <a:r>
              <a:rPr lang="en-US" sz="1200" kern="1200" dirty="0" smtClean="0">
                <a:solidFill>
                  <a:schemeClr val="tx1"/>
                </a:solidFill>
                <a:effectLst/>
                <a:latin typeface="+mn-lt"/>
                <a:ea typeface="+mn-ea"/>
                <a:cs typeface="+mn-cs"/>
              </a:rPr>
              <a:t>  Many new buildings built for high density lack a sense of historic character and uniqueness of place, and cover entire blocks that don’t lend themselves to a quality pedestrian experience.  Most of all, they demolish and</a:t>
            </a:r>
            <a:r>
              <a:rPr lang="en-US" sz="1200" kern="1200" baseline="0" dirty="0" smtClean="0">
                <a:solidFill>
                  <a:schemeClr val="tx1"/>
                </a:solidFill>
                <a:effectLst/>
                <a:latin typeface="+mn-lt"/>
                <a:ea typeface="+mn-ea"/>
                <a:cs typeface="+mn-cs"/>
              </a:rPr>
              <a:t> replace the historic and character buildings that have a scale and texture that older buildings typically contribute to the street and neighborhood.  to the city street. </a:t>
            </a:r>
            <a:r>
              <a:rPr lang="en-US" sz="1200" kern="1200" dirty="0" smtClean="0">
                <a:solidFill>
                  <a:schemeClr val="tx1"/>
                </a:solidFill>
                <a:effectLst/>
                <a:latin typeface="+mn-lt"/>
                <a:ea typeface="+mn-ea"/>
                <a:cs typeface="+mn-cs"/>
              </a:rPr>
              <a:t>Density must be combined with livability if we are to make quality cities that make successful places for people.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Preservationists</a:t>
            </a:r>
            <a:r>
              <a:rPr lang="en-US" baseline="0" dirty="0" smtClean="0"/>
              <a:t> know instinctively that older buildings play a crucial role in contributing to the livability of cities and local economies. </a:t>
            </a:r>
            <a:br>
              <a:rPr lang="en-US" baseline="0" dirty="0" smtClean="0"/>
            </a:br>
            <a:r>
              <a:rPr lang="en-US" baseline="0" dirty="0" smtClean="0"/>
              <a:t>Long accepted the book The Death and Life of Great American Cities in which mass-scale demolition and replacement of older buildings with large new structures drains the life and vitality from urban neighborhoods. </a:t>
            </a:r>
          </a:p>
          <a:p>
            <a:endParaRPr lang="en-US" baseline="0" dirty="0" smtClean="0"/>
          </a:p>
          <a:p>
            <a:r>
              <a:rPr lang="en-US" baseline="0" dirty="0" smtClean="0"/>
              <a:t>50 years after the book’s publication, preservationists and still fighting to conserve older neighborhoods, hampered by outdated zoning regulations, overly prescriptive building and energy codes, misdirected development incentives and limited financial tools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a:t>
            </a:fld>
            <a:endParaRPr lang="en-US" dirty="0"/>
          </a:p>
        </p:txBody>
      </p:sp>
    </p:spTree>
    <p:extLst>
      <p:ext uri="{BB962C8B-B14F-4D97-AF65-F5344CB8AC3E}">
        <p14:creationId xmlns:p14="http://schemas.microsoft.com/office/powerpoint/2010/main" val="90252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we know, preservationists need new tactics and tools in our </a:t>
            </a:r>
            <a:r>
              <a:rPr lang="en-US" baseline="0" dirty="0" err="1" smtClean="0"/>
              <a:t>arsenale</a:t>
            </a:r>
            <a:r>
              <a:rPr lang="en-US" baseline="0" dirty="0" smtClean="0"/>
              <a:t> </a:t>
            </a:r>
            <a:r>
              <a:rPr lang="en-US" dirty="0" smtClean="0"/>
              <a:t>We </a:t>
            </a:r>
            <a:r>
              <a:rPr lang="en-US" dirty="0" smtClean="0"/>
              <a:t>need to look at buildings </a:t>
            </a:r>
            <a:r>
              <a:rPr lang="en-US" dirty="0" err="1" smtClean="0"/>
              <a:t>diffferenty</a:t>
            </a:r>
            <a:r>
              <a:rPr lang="en-US" dirty="0" smtClean="0"/>
              <a:t> in an age of resource</a:t>
            </a:r>
            <a:r>
              <a:rPr lang="en-US" baseline="0" dirty="0" smtClean="0"/>
              <a:t> </a:t>
            </a:r>
            <a:r>
              <a:rPr lang="en-US" baseline="0" dirty="0" err="1" smtClean="0"/>
              <a:t>conservatoin</a:t>
            </a:r>
            <a:r>
              <a:rPr lang="en-US" baseline="0" dirty="0" smtClean="0"/>
              <a:t>.</a:t>
            </a:r>
          </a:p>
          <a:p>
            <a:endParaRPr lang="en-US" baseline="0" dirty="0" smtClean="0"/>
          </a:p>
          <a:p>
            <a:r>
              <a:rPr lang="en-US" dirty="0" smtClean="0"/>
              <a:t>I am a preservationist, but </a:t>
            </a:r>
            <a:r>
              <a:rPr lang="en-US" baseline="0" dirty="0" smtClean="0"/>
              <a:t> I also am an environmentalist.  I come from a city where we built the greenest, net zero, new building, The Bullit Center.  And a AND A PLACE WHERE NEW CONSTRTUCTION THAT’S BUILT LEED PLATINUM OR NET ZERO IS COMMON.</a:t>
            </a:r>
          </a:p>
          <a:p>
            <a:r>
              <a:rPr lang="en-US" baseline="0" dirty="0" smtClean="0"/>
              <a:t>EXISTING BUILDINGS ARE DISAPPERAING AT AN ALARMING RATE IN OUR CITY AND ABROAD. However, I still argue that reusing excising buildings will always be greener. I’m not talking ‘historic’ with the capital “H” but yes, some of those, others banal, utilitarian or vernacular, some new and sleek.  I would argue that the aggregate of a neighborhood is what makes it vibrant, and I will show you how we tried to prove this is the case.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3</a:t>
            </a:fld>
            <a:endParaRPr lang="en-US" dirty="0"/>
          </a:p>
        </p:txBody>
      </p:sp>
    </p:spTree>
    <p:extLst>
      <p:ext uri="{BB962C8B-B14F-4D97-AF65-F5344CB8AC3E}">
        <p14:creationId xmlns:p14="http://schemas.microsoft.com/office/powerpoint/2010/main" val="2800708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E03F2360-58AB-1F44-B05D-5C22DE1E2C41}" type="slidenum">
              <a:rPr lang="en-US" sz="1200"/>
              <a:pPr/>
              <a:t>4</a:t>
            </a:fld>
            <a:endParaRPr lang="en-US" sz="1200" dirty="0"/>
          </a:p>
        </p:txBody>
      </p:sp>
      <p:sp>
        <p:nvSpPr>
          <p:cNvPr id="47106" name="Rectangle 2"/>
          <p:cNvSpPr>
            <a:spLocks noGrp="1" noRot="1" noChangeAspect="1" noChangeArrowheads="1"/>
          </p:cNvSpPr>
          <p:nvPr>
            <p:ph type="sldImg"/>
          </p:nvPr>
        </p:nvSpPr>
        <p:spPr>
          <a:solidFill>
            <a:srgbClr val="FFFFFF"/>
          </a:solidFill>
          <a:ln/>
        </p:spPr>
      </p:sp>
      <p:sp>
        <p:nvSpPr>
          <p:cNvPr id="47107"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solidFill>
                  <a:srgbClr val="743E00"/>
                </a:solidFill>
                <a:ea typeface="ヒラギノ角ゴ Pro W3" charset="0"/>
                <a:cs typeface="ヒラギノ角ゴ Pro W3" charset="0"/>
              </a:rPr>
              <a:t>Currently in Seattle, known as one of America</a:t>
            </a:r>
            <a:r>
              <a:rPr lang="ja-JP" altLang="en-US" dirty="0">
                <a:solidFill>
                  <a:srgbClr val="743E00"/>
                </a:solidFill>
                <a:ea typeface="ヒラギノ角ゴ Pro W3" charset="0"/>
                <a:cs typeface="ヒラギノ角ゴ Pro W3" charset="0"/>
              </a:rPr>
              <a:t>’</a:t>
            </a:r>
            <a:r>
              <a:rPr lang="en-US" altLang="ja-JP" dirty="0">
                <a:solidFill>
                  <a:srgbClr val="743E00"/>
                </a:solidFill>
                <a:ea typeface="ヒラギノ角ゴ Pro W3" charset="0"/>
                <a:cs typeface="ヒラギノ角ゴ Pro W3" charset="0"/>
              </a:rPr>
              <a:t>s </a:t>
            </a:r>
            <a:r>
              <a:rPr lang="ja-JP" altLang="en-US" dirty="0">
                <a:solidFill>
                  <a:srgbClr val="743E00"/>
                </a:solidFill>
                <a:ea typeface="ヒラギノ角ゴ Pro W3" charset="0"/>
                <a:cs typeface="ヒラギノ角ゴ Pro W3" charset="0"/>
              </a:rPr>
              <a:t>“</a:t>
            </a:r>
            <a:r>
              <a:rPr lang="en-US" altLang="ja-JP" dirty="0">
                <a:solidFill>
                  <a:srgbClr val="743E00"/>
                </a:solidFill>
                <a:ea typeface="ヒラギノ角ゴ Pro W3" charset="0"/>
                <a:cs typeface="ヒラギノ角ゴ Pro W3" charset="0"/>
              </a:rPr>
              <a:t>greenest cities, </a:t>
            </a:r>
            <a:r>
              <a:rPr lang="ja-JP" altLang="en-US" dirty="0">
                <a:solidFill>
                  <a:srgbClr val="743E00"/>
                </a:solidFill>
                <a:ea typeface="ヒラギノ角ゴ Pro W3" charset="0"/>
                <a:cs typeface="ヒラギノ角ゴ Pro W3" charset="0"/>
              </a:rPr>
              <a:t>“</a:t>
            </a:r>
            <a:r>
              <a:rPr lang="en-US" altLang="ja-JP" dirty="0">
                <a:solidFill>
                  <a:srgbClr val="743E00"/>
                </a:solidFill>
                <a:ea typeface="ヒラギノ角ゴ Pro W3" charset="0"/>
                <a:cs typeface="ヒラギノ角ゴ Pro W3" charset="0"/>
              </a:rPr>
              <a:t> a one mile long train with 100 cars loaded with waste, travels six times a week to a massive landfill in Arlington, Oregon, near the Columbia River,— 25 of these filled with demolition waste from buildings.7 With current estimates, this means that 7800 train cars a year filled construction debris are sent to a massive landfill, with a bill to the City of Seattle that extends to 225 million dollars for construction debris alone. </a:t>
            </a:r>
          </a:p>
          <a:p>
            <a:pPr eaLnBrk="1" hangingPunct="1"/>
            <a:endParaRPr lang="en-US" dirty="0">
              <a:solidFill>
                <a:srgbClr val="743E00"/>
              </a:solidFill>
              <a:ea typeface="ヒラギノ角ゴ Pro W3" charset="0"/>
              <a:cs typeface="ヒラギノ角ゴ Pro W3" charset="0"/>
            </a:endParaRPr>
          </a:p>
          <a:p>
            <a:pPr eaLnBrk="1" hangingPunct="1"/>
            <a:r>
              <a:rPr lang="en-US" dirty="0">
                <a:solidFill>
                  <a:srgbClr val="743E00"/>
                </a:solidFill>
                <a:ea typeface="ヒラギノ角ゴ Pro W3" charset="0"/>
                <a:cs typeface="ヒラギノ角ゴ Pro W3" charset="0"/>
              </a:rPr>
              <a:t>Preservation of the vernacular;  Since 1973, Seattle has designated more than 350 individual sites, buildings, vehicles, vessels, and street clocks as landmarks subject to protection by city ordinance. On average, this is about ten nominations per year that are protected under city ordinances.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75A6F7A7-D88A-C945-8ABD-3589249522CA}" type="slidenum">
              <a:rPr lang="en-US" sz="1200"/>
              <a:pPr/>
              <a:t>5</a:t>
            </a:fld>
            <a:endParaRPr lang="en-US" sz="1200" dirty="0"/>
          </a:p>
        </p:txBody>
      </p:sp>
      <p:sp>
        <p:nvSpPr>
          <p:cNvPr id="16179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137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does this matter environmentally?</a:t>
            </a:r>
            <a:r>
              <a:rPr lang="en-US" sz="1200" kern="1200" baseline="0" dirty="0" smtClean="0">
                <a:solidFill>
                  <a:schemeClr val="tx1"/>
                </a:solidFill>
                <a:effectLst/>
                <a:latin typeface="+mn-lt"/>
                <a:ea typeface="+mn-ea"/>
                <a:cs typeface="+mn-cs"/>
              </a:rPr>
              <a:t> </a:t>
            </a:r>
            <a:r>
              <a:rPr lang="en-US" sz="1200" dirty="0" smtClean="0"/>
              <a:t>We are much too inclined to think of our buildings as disposable rather than a renewable resource.</a:t>
            </a:r>
          </a:p>
          <a:p>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recent study by the Brookings Institution reported if the</a:t>
            </a:r>
            <a:r>
              <a:rPr lang="en-US" sz="1200" kern="1200" baseline="0" dirty="0" smtClean="0">
                <a:solidFill>
                  <a:schemeClr val="tx1"/>
                </a:solidFill>
                <a:effectLst/>
                <a:latin typeface="+mn-lt"/>
                <a:ea typeface="+mn-ea"/>
                <a:cs typeface="+mn-cs"/>
              </a:rPr>
              <a:t> United States </a:t>
            </a:r>
            <a:r>
              <a:rPr lang="en-US" sz="1200" kern="1200" dirty="0" smtClean="0">
                <a:solidFill>
                  <a:schemeClr val="tx1"/>
                </a:solidFill>
                <a:effectLst/>
                <a:latin typeface="+mn-lt"/>
                <a:ea typeface="+mn-ea"/>
                <a:cs typeface="+mn-cs"/>
              </a:rPr>
              <a:t>continues with national trends of teardowns,  by 2030 we will have demolished and rebuilt nearly one-third of our entire building stock – a staggering total of 82 billion square feet.  The energy required to do so would power the entire state of California – 37 million people – for a decade.   In addition, demolishing buildings rather than restoring them has profound impacts on our landfills.  On a national scale, the total building-related annual construction and demolition waste is estimated to be 135.5 million tons, an estimated total of 30% of all landfill volume. The average building demolition yields 155 pounds of waste per square foot (Monroe, 2008) and the average new construction project yields 3.9 pounds of waste per square foot of building area. By reusing our historic buildings rather than replacing them, less debris ends up in our landfills and our environment is healthier.  </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6FA404F4-B112-6449-A9D6-3E8C3257E28A}" type="slidenum">
              <a:rPr lang="en-US" sz="1200"/>
              <a:pPr/>
              <a:t>6</a:t>
            </a:fld>
            <a:endParaRPr lang="en-US" sz="1200" dirty="0"/>
          </a:p>
        </p:txBody>
      </p:sp>
      <p:sp>
        <p:nvSpPr>
          <p:cNvPr id="16384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240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dirty="0">
                <a:latin typeface="Corbel" charset="0"/>
              </a:rPr>
              <a:t>Since it is estimated that there are about 300 billion square feet of space in the United States today, that means we anticipate demolishing nearly 1/3 of our building stock in the next 20-25 years. The report also estimated that the energy it takes to demolish 82 billion square feet of space would power the entire state of California </a:t>
            </a:r>
            <a:r>
              <a:rPr lang="en-US" dirty="0"/>
              <a:t>–</a:t>
            </a:r>
            <a:r>
              <a:rPr lang="en-US" dirty="0">
                <a:latin typeface="Corbel" charset="0"/>
              </a:rPr>
              <a:t> and 36 million people </a:t>
            </a:r>
            <a:r>
              <a:rPr lang="en-US" dirty="0"/>
              <a:t>–</a:t>
            </a:r>
            <a:r>
              <a:rPr lang="en-US" dirty="0">
                <a:latin typeface="Corbel" charset="0"/>
              </a:rPr>
              <a:t> for a decade.  All types of buildings are susceptible to this continuing trend.  The National Trust  for Historic Preservation has been publishing surveys of residential  tear down communities in the United States.  State by state, they have identified communities suffering from a rapid rate of residential teardowns and what is frequently called the </a:t>
            </a:r>
            <a:r>
              <a:rPr lang="ja-JP" altLang="en-US" dirty="0">
                <a:latin typeface="Corbel" charset="0"/>
              </a:rPr>
              <a:t>‘</a:t>
            </a:r>
            <a:r>
              <a:rPr lang="en-US" altLang="ja-JP" dirty="0">
                <a:latin typeface="Corbel" charset="0"/>
              </a:rPr>
              <a:t>mcmansion</a:t>
            </a:r>
            <a:r>
              <a:rPr lang="ja-JP" altLang="en-US" dirty="0">
                <a:latin typeface="Corbel" charset="0"/>
              </a:rPr>
              <a:t>’</a:t>
            </a:r>
            <a:r>
              <a:rPr lang="en-US" altLang="ja-JP" dirty="0">
                <a:latin typeface="Corbel" charset="0"/>
              </a:rPr>
              <a:t> phenomena of tearing down older homes to replace with newer, larger ones.  Denver alone has torn down 1000 residential structures to in the past 5 years, which is an average of 200 houses lost a year, replaced with larger – and not necessarily greener – homes. </a:t>
            </a:r>
          </a:p>
          <a:p>
            <a:pPr lvl="1" eaLnBrk="1" hangingPunct="1"/>
            <a:r>
              <a:rPr lang="en-US" dirty="0">
                <a:latin typeface="Times New Roman" charset="0"/>
              </a:rPr>
              <a:t> </a:t>
            </a:r>
            <a:endParaRPr lang="en-US" sz="18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47B54C26-C5EC-F149-A62C-13F99F0A6D60}" type="slidenum">
              <a:rPr lang="en-US" sz="1200"/>
              <a:pPr/>
              <a:t>7</a:t>
            </a:fld>
            <a:endParaRPr lang="en-US" sz="1200" dirty="0"/>
          </a:p>
        </p:txBody>
      </p:sp>
      <p:sp>
        <p:nvSpPr>
          <p:cNvPr id="55298" name="Rectangle 2"/>
          <p:cNvSpPr>
            <a:spLocks noGrp="1" noRot="1" noChangeAspect="1" noChangeArrowheads="1"/>
          </p:cNvSpPr>
          <p:nvPr>
            <p:ph type="sldImg"/>
          </p:nvPr>
        </p:nvSpPr>
        <p:spPr>
          <a:solidFill>
            <a:srgbClr val="FFFFFF"/>
          </a:solidFill>
          <a:ln/>
        </p:spPr>
      </p:sp>
      <p:sp>
        <p:nvSpPr>
          <p:cNvPr id="5529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r>
              <a:rPr lang="en-US" dirty="0" smtClean="0">
                <a:ea typeface="ヒラギノ角ゴ Pro W3" charset="0"/>
                <a:cs typeface="ヒラギノ角ゴ Pro W3" charset="0"/>
              </a:rPr>
              <a:t>Recycling efforts</a:t>
            </a:r>
            <a:r>
              <a:rPr lang="en-US" baseline="0" dirty="0" smtClean="0">
                <a:ea typeface="ヒラギノ角ゴ Pro W3" charset="0"/>
                <a:cs typeface="ヒラギノ角ゴ Pro W3" charset="0"/>
              </a:rPr>
              <a:t> are big in this country.</a:t>
            </a:r>
          </a:p>
          <a:p>
            <a:pPr eaLnBrk="1" hangingPunct="1"/>
            <a:r>
              <a:rPr lang="en-US" baseline="0" dirty="0" smtClean="0">
                <a:ea typeface="ヒラギノ角ゴ Pro W3" charset="0"/>
                <a:cs typeface="ヒラギノ角ゴ Pro W3" charset="0"/>
              </a:rPr>
              <a:t>I don't know about Boston, but we get charged a fee if we put any compostable material in our garbage cans.</a:t>
            </a:r>
          </a:p>
          <a:p>
            <a:pPr eaLnBrk="1" hangingPunct="1"/>
            <a:r>
              <a:rPr lang="en-US" baseline="0" dirty="0" smtClean="0">
                <a:ea typeface="ヒラギノ角ゴ Pro W3" charset="0"/>
                <a:cs typeface="ヒラギノ角ゴ Pro W3" charset="0"/>
              </a:rPr>
              <a:t>We recycle everything.</a:t>
            </a:r>
          </a:p>
          <a:p>
            <a:pPr eaLnBrk="1" hangingPunct="1"/>
            <a:r>
              <a:rPr lang="en-US" baseline="0" dirty="0" smtClean="0">
                <a:ea typeface="ヒラギノ角ゴ Pro W3" charset="0"/>
                <a:cs typeface="ヒラギノ角ゴ Pro W3" charset="0"/>
              </a:rPr>
              <a:t>Recycle receptacles are everywhere.</a:t>
            </a:r>
          </a:p>
          <a:p>
            <a:pPr eaLnBrk="1" hangingPunct="1"/>
            <a:endParaRPr lang="en-US" baseline="0" dirty="0" smtClean="0">
              <a:ea typeface="ヒラギノ角ゴ Pro W3" charset="0"/>
              <a:cs typeface="ヒラギノ角ゴ Pro W3" charset="0"/>
            </a:endParaRPr>
          </a:p>
          <a:p>
            <a:pPr eaLnBrk="1" hangingPunct="1"/>
            <a:r>
              <a:rPr lang="en-US" baseline="0" dirty="0" smtClean="0">
                <a:ea typeface="ヒラギノ角ゴ Pro W3" charset="0"/>
                <a:cs typeface="ヒラギノ角ゴ Pro W3" charset="0"/>
              </a:rPr>
              <a:t>But why not buildings</a:t>
            </a:r>
          </a:p>
          <a:p>
            <a:pPr eaLnBrk="1" hangingPunct="1"/>
            <a:endParaRPr lang="en-US" baseline="0" dirty="0">
              <a:ea typeface="ヒラギノ角ゴ Pro W3" charset="0"/>
              <a:cs typeface="ヒラギノ角ゴ Pro W3"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3EFF1AC3-24B3-4543-B72E-711187576568}" type="slidenum">
              <a:rPr lang="en-US" sz="1200"/>
              <a:pPr/>
              <a:t>8</a:t>
            </a:fld>
            <a:endParaRPr lang="en-US" sz="1200" dirty="0"/>
          </a:p>
        </p:txBody>
      </p:sp>
      <p:sp>
        <p:nvSpPr>
          <p:cNvPr id="65538" name="Rectangle 2"/>
          <p:cNvSpPr>
            <a:spLocks noGrp="1" noRot="1" noChangeAspect="1" noChangeArrowheads="1"/>
          </p:cNvSpPr>
          <p:nvPr>
            <p:ph type="sldImg"/>
          </p:nvPr>
        </p:nvSpPr>
        <p:spPr>
          <a:solidFill>
            <a:srgbClr val="FFFFFF"/>
          </a:solidFill>
          <a:ln/>
        </p:spPr>
      </p:sp>
      <p:sp>
        <p:nvSpPr>
          <p:cNvPr id="65539"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latin typeface="Helvetica" charset="0"/>
                <a:ea typeface="ヒラギノ角ゴ Pro W3" charset="0"/>
                <a:cs typeface="ヒラギノ角ゴ Pro W3" charset="0"/>
              </a:rPr>
              <a:t>This past week, the City of Seattle and Seattle Parks and Recreation submitted a SEPA Checklist and Determination of Non-Significance in order to prepare all the paperwork to demolish Building 18, the Fire Station Building, at Magnuson Park.  In a case to save this building, I'm going to start with an argument that doesn't attempt to prove it's historic significance.  I'm going to start with the environment.   The U.S. EPA reports that "In 2006, US residents, businesses, and institutions produced more than 251 million tons of municipal solid waste, which is approximately 4.6 pounds of waste per person per day." If Building 18 is demolished - a solid brick and steel building of approximately 14,013 square feet - 1212 tons of construction and demolition (c&amp;d) would be put into a landfill.  That's as much waste as it would be for a single person putting his or her 4.6 pounds per day into a landfill for 1,444 years!  Even if part of the building was recycled, the energy expended to demolish, load, haul and recycle is astounding. </a:t>
            </a:r>
          </a:p>
          <a:p>
            <a:pPr lvl="1" eaLnBrk="1" hangingPunct="1"/>
            <a:r>
              <a:rPr lang="en-US" dirty="0">
                <a:latin typeface="Times New Roman" charset="0"/>
                <a:ea typeface="ヒラギノ角ゴ Pro W3" charset="0"/>
                <a:cs typeface="ヒラギノ角ゴ Pro W3" charset="0"/>
              </a:rPr>
              <a:t> http://www.epa.gov/epawaste/nonhaz/municipal/index.htm, (accessed July 14, 2009).</a:t>
            </a:r>
          </a:p>
          <a:p>
            <a:pPr eaLnBrk="1" hangingPunct="1"/>
            <a:endParaRPr lang="en-US" dirty="0">
              <a:latin typeface="Helvetica" charset="0"/>
              <a:ea typeface="ヒラギノ角ゴ Pro W3" charset="0"/>
              <a:cs typeface="ヒラギノ角ゴ Pro W3" charset="0"/>
            </a:endParaRPr>
          </a:p>
          <a:p>
            <a:pPr eaLnBrk="1" hangingPunct="1"/>
            <a:r>
              <a:rPr lang="en-US" dirty="0">
                <a:latin typeface="Helvetica" charset="0"/>
                <a:ea typeface="ヒラギノ角ゴ Pro W3" charset="0"/>
                <a:cs typeface="ヒラギノ角ゴ Pro W3" charset="0"/>
              </a:rPr>
              <a:t>Every building is a storehouse of non-recoverable energy and can be considered by its "embodied energy". This is the energy that has been spent in its construction, manufacture and transportation of materials. When a building is torn down, more is lost than the built resource (and its associated heritage)— embodied energy is lost, and more energy is expended for the demolition, loading and hauling of the debris.  The amount of gasoline this represents in a singular building can be helpful to understand the impact - for  Building 18 alone the embodied energy is the equivalent of driving your (fuel efficient) car every day, 365 days a year, for over 200 years.  Tear down Building 18? We have now wiped out the entire environmental benefit from the last 1,972,830 aluminum cans that were recycled. We</a:t>
            </a:r>
            <a:r>
              <a:rPr lang="ja-JP" altLang="en-US" dirty="0">
                <a:latin typeface="Helvetica" charset="0"/>
                <a:ea typeface="ヒラギノ角ゴ Pro W3" charset="0"/>
                <a:cs typeface="ヒラギノ角ゴ Pro W3" charset="0"/>
              </a:rPr>
              <a:t>’</a:t>
            </a:r>
            <a:r>
              <a:rPr lang="en-US" altLang="ja-JP" dirty="0">
                <a:latin typeface="Helvetica" charset="0"/>
                <a:ea typeface="ヒラギノ角ゴ Pro W3" charset="0"/>
                <a:cs typeface="ヒラギノ角ゴ Pro W3" charset="0"/>
              </a:rPr>
              <a:t>ve not only wasted perfectly good building, we</a:t>
            </a:r>
            <a:r>
              <a:rPr lang="ja-JP" altLang="en-US" dirty="0">
                <a:latin typeface="Helvetica" charset="0"/>
                <a:ea typeface="ヒラギノ角ゴ Pro W3" charset="0"/>
                <a:cs typeface="ヒラギノ角ゴ Pro W3" charset="0"/>
              </a:rPr>
              <a:t>’</a:t>
            </a:r>
            <a:r>
              <a:rPr lang="en-US" altLang="ja-JP" dirty="0">
                <a:latin typeface="Helvetica" charset="0"/>
                <a:ea typeface="ヒラギノ角ゴ Pro W3" charset="0"/>
                <a:cs typeface="ヒラギノ角ゴ Pro W3" charset="0"/>
              </a:rPr>
              <a:t>ve wasted months of diligent recycling by the people of Seattle.  In addition, it is also equivalent to carbon sequestered by either 427 tree seedlings for a decade or 3.8 acres of pine</a:t>
            </a:r>
            <a:r>
              <a:rPr lang="en-US" altLang="ja-JP" dirty="0">
                <a:ea typeface="ヒラギノ角ゴ Pro W3" charset="0"/>
                <a:cs typeface="ヒラギノ角ゴ Pro W3" charset="0"/>
              </a:rPr>
              <a:t> forest annually.  Aren't we a green City?</a:t>
            </a:r>
          </a:p>
          <a:p>
            <a:pPr lvl="1" eaLnBrk="1" hangingPunct="1"/>
            <a:r>
              <a:rPr lang="en-US" dirty="0">
                <a:latin typeface="Times New Roman" charset="0"/>
                <a:ea typeface="ヒラギノ角ゴ Pro W3" charset="0"/>
                <a:cs typeface="ヒラギノ角ゴ Pro W3" charset="0"/>
              </a:rPr>
              <a:t> http://www.epa.gov/cleanrgy/energy-resources/calculator.html  These are based on initial calculations of embodied energy from www.thegreenestbuilding.org, (accessed July 14, 2009)..</a:t>
            </a:r>
          </a:p>
          <a:p>
            <a:pPr lvl="1" eaLnBrk="1" hangingPunct="1"/>
            <a:endParaRPr lang="en-US" dirty="0">
              <a:ea typeface="ヒラギノ角ゴ Pro W3" charset="0"/>
              <a:cs typeface="ヒラギノ角ゴ Pro W3"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2F7942B5-8753-8544-95BB-F5B3C3521147}" type="slidenum">
              <a:rPr lang="en-US" sz="1200"/>
              <a:pPr/>
              <a:t>9</a:t>
            </a:fld>
            <a:endParaRPr lang="en-US" sz="1200" dirty="0"/>
          </a:p>
        </p:txBody>
      </p:sp>
      <p:sp>
        <p:nvSpPr>
          <p:cNvPr id="16793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45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z="1800" dirty="0"/>
          </a:p>
          <a:p>
            <a:pPr eaLnBrk="1" hangingPunct="1"/>
            <a:endParaRPr lang="en-US" sz="1800" dirty="0"/>
          </a:p>
          <a:p>
            <a:pPr eaLnBrk="1" hangingPunct="1"/>
            <a:r>
              <a:rPr lang="en-US" dirty="0">
                <a:latin typeface="Corbel" charset="0"/>
              </a:rPr>
              <a:t>One of the biggest issues with this unsustainable phenomenon is the enormous construction waste produced from demolition of buildings that is typically hauled off to distant landfills. In the United States, construction debris currently accounts for 25-30%% of the municipal waste stream each year.  </a:t>
            </a:r>
          </a:p>
          <a:p>
            <a:pPr eaLnBrk="1" hangingPunct="1"/>
            <a:endParaRPr lang="en-US" dirty="0" smtClean="0">
              <a:latin typeface="Corbel" charset="0"/>
            </a:endParaRPr>
          </a:p>
          <a:p>
            <a:pPr eaLnBrk="1" hangingPunct="1"/>
            <a:r>
              <a:rPr lang="en-US" dirty="0" smtClean="0">
                <a:latin typeface="Corbel" charset="0"/>
              </a:rPr>
              <a:t>Currently </a:t>
            </a:r>
            <a:r>
              <a:rPr lang="en-US" dirty="0">
                <a:latin typeface="Corbel" charset="0"/>
              </a:rPr>
              <a:t>in Seattle, known as one of America</a:t>
            </a:r>
            <a:r>
              <a:rPr lang="ja-JP" altLang="en-US" dirty="0"/>
              <a:t>’</a:t>
            </a:r>
            <a:r>
              <a:rPr lang="en-US" altLang="ja-JP" dirty="0">
                <a:latin typeface="Corbel" charset="0"/>
              </a:rPr>
              <a:t>s </a:t>
            </a:r>
            <a:r>
              <a:rPr lang="en-US" dirty="0">
                <a:latin typeface="Corbel" charset="0"/>
              </a:rPr>
              <a:t>堵</a:t>
            </a:r>
            <a:r>
              <a:rPr lang="en-US" altLang="ja-JP" dirty="0">
                <a:latin typeface="Corbel" charset="0"/>
              </a:rPr>
              <a:t>reenest cities, </a:t>
            </a:r>
            <a:r>
              <a:rPr lang="en-US" altLang="ja-JP" dirty="0">
                <a:latin typeface="Lucida Grande" charset="0"/>
              </a:rPr>
              <a:t>�</a:t>
            </a:r>
            <a:r>
              <a:rPr lang="en-US" altLang="ja-JP" dirty="0">
                <a:latin typeface="Corbel" charset="0"/>
              </a:rPr>
              <a:t> a one mile long train with 100 cars loaded with waste, travels six times a week to a massive landfill in Arlington, Oregon, near the Columbia River, - 25 of these filled with demolition waste from buildings.  With current estimates, this means that 7800 train cars a year filled construction debris are sent to a THIS landfill, with a bill to the City of Seattle that extends to 225 million dollars for construction debris alone. </a:t>
            </a:r>
          </a:p>
          <a:p>
            <a:pPr lvl="1" eaLnBrk="1" hangingPunct="1"/>
            <a:r>
              <a:rPr lang="en-US" dirty="0">
                <a:latin typeface="Times New Roman" charset="0"/>
              </a:rPr>
              <a:t>  </a:t>
            </a:r>
            <a:endParaRPr lang="en-US" sz="18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Seattle is changing</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Seattle’s skyline is populated with cranes. It is rare to walk down a block in the Capitol Hill or South Lake Union neighborhoods without passing a construction site. With every building that is demolished to make way for a new development, the urban fabric changes irrevocably—the old making way for the new. While much is being made of Seattle’s growth, what about its related casualties? What of all the torn down buildings and the aspects of Seattle’s culture they may have represented? Is all the new development changing Seattle’s culture, and if so, how?</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11</a:t>
            </a:fld>
            <a:endParaRPr lang="en-US" dirty="0"/>
          </a:p>
        </p:txBody>
      </p:sp>
    </p:spTree>
    <p:extLst>
      <p:ext uri="{BB962C8B-B14F-4D97-AF65-F5344CB8AC3E}">
        <p14:creationId xmlns:p14="http://schemas.microsoft.com/office/powerpoint/2010/main" val="2625633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Large scale developments in historic areas that had a district fabric and scale, and we are</a:t>
            </a:r>
            <a:r>
              <a:rPr lang="en-US" baseline="0" dirty="0" smtClean="0"/>
              <a:t> losing these quicker than is imaginable due to development pressure.</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13</a:t>
            </a:fld>
            <a:endParaRPr lang="en-US" dirty="0"/>
          </a:p>
        </p:txBody>
      </p:sp>
    </p:spTree>
    <p:extLst>
      <p:ext uri="{BB962C8B-B14F-4D97-AF65-F5344CB8AC3E}">
        <p14:creationId xmlns:p14="http://schemas.microsoft.com/office/powerpoint/2010/main" val="4219410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dot represents one submitted application for demolition of an existing structure. Some of the most common building types within these applications are:</a:t>
            </a:r>
            <a:br>
              <a:rPr lang="en-US" dirty="0" smtClean="0"/>
            </a:br>
            <a:r>
              <a:rPr lang="en-US" dirty="0" smtClean="0"/>
              <a:t>Single family residence, multifamily residence, commercial (includes warehouses and complexes), commercial building (facade to remain), apartment building</a:t>
            </a:r>
            <a:br>
              <a:rPr lang="en-US" dirty="0" smtClean="0"/>
            </a:br>
            <a:r>
              <a:rPr lang="en-US" dirty="0" smtClean="0"/>
              <a:t>and school (includes grade schools, university classrooms and facilities).</a:t>
            </a:r>
          </a:p>
          <a:p>
            <a:r>
              <a:rPr lang="en-US" dirty="0" smtClean="0"/>
              <a:t>The map represents a version of Seattle now destined to become history. But it also indicates potential. Whatever fills these voids will shape the Seattle of tomorrow.</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14</a:t>
            </a:fld>
            <a:endParaRPr lang="en-US" dirty="0"/>
          </a:p>
        </p:txBody>
      </p:sp>
    </p:spTree>
    <p:extLst>
      <p:ext uri="{BB962C8B-B14F-4D97-AF65-F5344CB8AC3E}">
        <p14:creationId xmlns:p14="http://schemas.microsoft.com/office/powerpoint/2010/main" val="443878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What’s the result?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16</a:t>
            </a:fld>
            <a:endParaRPr lang="en-US" dirty="0"/>
          </a:p>
        </p:txBody>
      </p:sp>
    </p:spTree>
    <p:extLst>
      <p:ext uri="{BB962C8B-B14F-4D97-AF65-F5344CB8AC3E}">
        <p14:creationId xmlns:p14="http://schemas.microsoft.com/office/powerpoint/2010/main" val="1180614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Façadism doesn’t happen by accident. In some cases, it is actively encouraged. In the </a:t>
            </a:r>
            <a:r>
              <a:rPr lang="en-US" dirty="0" smtClean="0">
                <a:hlinkClick r:id="rId3"/>
              </a:rPr>
              <a:t>Pike-Pine Conservation Overlay District</a:t>
            </a:r>
            <a:r>
              <a:rPr lang="en-US" dirty="0" smtClean="0"/>
              <a:t>, for example, saving pre-1940 “character” façades was written into the rules. If an old building’s exterior is deemed to have architectural and contextual character, a developer can get additional height for a new structure in exchange for saving the façade. In other words, extra density and square-footage is dangled as an incentive to save an original exterior.</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17</a:t>
            </a:fld>
            <a:endParaRPr lang="en-US" dirty="0"/>
          </a:p>
        </p:txBody>
      </p:sp>
    </p:spTree>
    <p:extLst>
      <p:ext uri="{BB962C8B-B14F-4D97-AF65-F5344CB8AC3E}">
        <p14:creationId xmlns:p14="http://schemas.microsoft.com/office/powerpoint/2010/main" val="1841065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Façadism doesn’t happen by accident. In some cases, it is actively encouraged. In the </a:t>
            </a:r>
            <a:r>
              <a:rPr lang="en-US" dirty="0" smtClean="0">
                <a:hlinkClick r:id="rId3"/>
              </a:rPr>
              <a:t>Pike-Pine Conservation Overlay District</a:t>
            </a:r>
            <a:r>
              <a:rPr lang="en-US" dirty="0" smtClean="0"/>
              <a:t>, for example, saving pre-1940 “character” façades was written into the rules. If an old building’s exterior is deemed to have architectural and contextual character, a developer can get additional height for a new structure in exchange for saving the façade. In other words, extra density and square-footage is dangled as an incentive to save an original exterior.</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18</a:t>
            </a:fld>
            <a:endParaRPr lang="en-US" dirty="0"/>
          </a:p>
        </p:txBody>
      </p:sp>
    </p:spTree>
    <p:extLst>
      <p:ext uri="{BB962C8B-B14F-4D97-AF65-F5344CB8AC3E}">
        <p14:creationId xmlns:p14="http://schemas.microsoft.com/office/powerpoint/2010/main" val="978222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Pike Pine area – Character structure” means a structure on a lot within the</a:t>
            </a:r>
            <a:br>
              <a:rPr lang="en-US" dirty="0" smtClean="0"/>
            </a:br>
            <a:r>
              <a:rPr lang="en-US" dirty="0" smtClean="0"/>
              <a:t>boundaries of the Pike/Pine Conservation Overlay District that has been in existence for at least 75 years, thereby contributing to the established scale, development pattern, and architectural character of the area.</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19</a:t>
            </a:fld>
            <a:endParaRPr lang="en-US" dirty="0"/>
          </a:p>
        </p:txBody>
      </p:sp>
    </p:spTree>
    <p:extLst>
      <p:ext uri="{BB962C8B-B14F-4D97-AF65-F5344CB8AC3E}">
        <p14:creationId xmlns:p14="http://schemas.microsoft.com/office/powerpoint/2010/main" val="2614608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Chophouse row</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23</a:t>
            </a:fld>
            <a:endParaRPr lang="en-US" dirty="0"/>
          </a:p>
        </p:txBody>
      </p:sp>
    </p:spTree>
    <p:extLst>
      <p:ext uri="{BB962C8B-B14F-4D97-AF65-F5344CB8AC3E}">
        <p14:creationId xmlns:p14="http://schemas.microsoft.com/office/powerpoint/2010/main" val="27054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Chophouse Row:</a:t>
            </a:r>
            <a:r>
              <a:rPr lang="en-US" baseline="0" dirty="0" smtClean="0"/>
              <a:t> Smallness, weaving buildings together, some additions</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24</a:t>
            </a:fld>
            <a:endParaRPr lang="en-US" dirty="0"/>
          </a:p>
        </p:txBody>
      </p:sp>
    </p:spTree>
    <p:extLst>
      <p:ext uri="{BB962C8B-B14F-4D97-AF65-F5344CB8AC3E}">
        <p14:creationId xmlns:p14="http://schemas.microsoft.com/office/powerpoint/2010/main" val="4044930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may be the best form of preservation facing development; small scale new insertions, new and old coexisting, with incentives for keeping entire historic structures.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25</a:t>
            </a:fld>
            <a:endParaRPr lang="en-US" dirty="0"/>
          </a:p>
        </p:txBody>
      </p:sp>
    </p:spTree>
    <p:extLst>
      <p:ext uri="{BB962C8B-B14F-4D97-AF65-F5344CB8AC3E}">
        <p14:creationId xmlns:p14="http://schemas.microsoft.com/office/powerpoint/2010/main" val="4259209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The tools for implementing these ideas are not fully developed in many cities, however. Outdated zoning regulations, overly prescriptive building and energy codes, misdirected development incentives, and limited financing tools continue to make it difficult to reuse older structures and to retain the human scale of older blocks and neighborhoods. In addition, and perhaps more significantly, some leading urban thinkers have recently raised fundamental questions about the validity of Jacobs’ ideas for today’s world. Where do older, smaller buildings fit within cities trying to compete in the global economy?</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Are the lessons of Jacobs’ 1961 book still valid in the 21st century? What have we learned from more than 50 years of experience? What does the growing mountain of data reveal</a:t>
            </a:r>
          </a:p>
          <a:p>
            <a:r>
              <a:rPr lang="en-US" sz="1200" b="0" i="0" u="none" strike="noStrike" kern="1200" baseline="0" dirty="0" smtClean="0">
                <a:solidFill>
                  <a:schemeClr val="tx1"/>
                </a:solidFill>
                <a:latin typeface="+mn-lt"/>
                <a:ea typeface="+mn-ea"/>
                <a:cs typeface="+mn-cs"/>
              </a:rPr>
              <a:t>about the contributions of older buildings to successful urban places?</a:t>
            </a:r>
            <a:endParaRPr lang="en-US" baseline="0" dirty="0" smtClean="0"/>
          </a:p>
        </p:txBody>
      </p:sp>
      <p:sp>
        <p:nvSpPr>
          <p:cNvPr id="4" name="Slide Number Placeholder 3"/>
          <p:cNvSpPr>
            <a:spLocks noGrp="1"/>
          </p:cNvSpPr>
          <p:nvPr>
            <p:ph type="sldNum" sz="quarter" idx="10"/>
          </p:nvPr>
        </p:nvSpPr>
        <p:spPr/>
        <p:txBody>
          <a:bodyPr/>
          <a:lstStyle/>
          <a:p>
            <a:fld id="{F42202B8-7F70-7143-9C56-713DC367C6CC}" type="slidenum">
              <a:rPr lang="en-US" smtClean="0"/>
              <a:pPr/>
              <a:t>26</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THEN</a:t>
            </a:r>
            <a:r>
              <a:rPr lang="en-US" baseline="0" dirty="0" smtClean="0"/>
              <a:t> WE STUDIED, OBSERVED AND RECORDED PEDESTRIAN ACTIVITY: THE PEOPLE</a:t>
            </a:r>
          </a:p>
          <a:p>
            <a:endParaRPr lang="en-US" baseline="0" dirty="0" smtClean="0"/>
          </a:p>
          <a:p>
            <a:r>
              <a:rPr lang="en-US" dirty="0" smtClean="0"/>
              <a:t>WE LOOKED AT places to stop, look, stand, sit, pause, shop, talk and interact.  By measuring the traffic of pedestrians and the activities of pedestrians and measuring against the building metrics, we can begin to understand why or why not blocks are vibrant and successful or passive and not successful</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27</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FIRST WE LOOKED AND MEASURED THE BUILDINGS</a:t>
            </a:r>
            <a:r>
              <a:rPr lang="en-US" baseline="0" dirty="0" smtClean="0"/>
              <a:t> AND THE AGGREGATE OF BUILDINGS IN A SINGLE BLOCK</a:t>
            </a:r>
            <a:endParaRPr lang="en-US" dirty="0" smtClean="0"/>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‘Urban grain’, in this context, is observed on two scales:  individual building and entire block.  A set of metrics was established to measure the quality of grain within each neighborhood block.  Buildings were measured on a scale of one to five according to age, number of functions at ground level, quality and maintenance of materials, variety and texture of a surface, human proportion, and the visual and physical interaction between the inside and outside.  A second set of metrics measures the grain of the overall block, accounting for number of functions, continuity of the street wall, average width of a façade, and a cumulative score of the individual buildings.  </a:t>
            </a:r>
          </a:p>
          <a:p>
            <a:r>
              <a:rPr lang="en-US" dirty="0" smtClean="0"/>
              <a:t>By measuring the quality of the building and the block, we had metrics to understand the quality of the built environment.</a:t>
            </a:r>
          </a:p>
          <a:p>
            <a:endParaRPr lang="en-US" dirty="0" smtClean="0"/>
          </a:p>
          <a:p>
            <a:r>
              <a:rPr lang="en-US" dirty="0" smtClean="0"/>
              <a:t>Is the street experience open or closed? Interactive or passive? Interesting and varied or uniform? Is in of good durable materials or poorly constructed?  Does it relate to a sense of ‘smallness’ – or human scale, or is it out of scale with the pedestrian? </a:t>
            </a:r>
          </a:p>
          <a:p>
            <a:endParaRPr lang="en-US" dirty="0" smtClean="0"/>
          </a:p>
          <a:p>
            <a:endParaRPr lang="en-US" dirty="0" smtClean="0"/>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Preliminary results of the study suggest idea that a finer grain building or block correlates with increased pedestrian activity and therefore neighborhood vibrancy.  The use of quantitative measurements, GIS data mapping and descriptive graphics produces a dynamic and innovative research strategy that measures older and existing neighborhoods and suggests why they are valuable assets in the sustainable urban landscape.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28</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were some of the early tests of what we wanted to consider critical elements of the physical building and block.  For examples, how</a:t>
            </a:r>
            <a:r>
              <a:rPr lang="en-US" baseline="0" dirty="0" smtClean="0"/>
              <a:t> much visual contact does the façade provide between inside and outside? How much transparency allows for views in and out, producing visual interest that attracts viewers, pedestrians, customers and invokes safety?</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29</a:t>
            </a:fld>
            <a:endParaRPr lang="en-US" dirty="0"/>
          </a:p>
        </p:txBody>
      </p:sp>
    </p:spTree>
    <p:extLst>
      <p:ext uri="{BB962C8B-B14F-4D97-AF65-F5344CB8AC3E}">
        <p14:creationId xmlns:p14="http://schemas.microsoft.com/office/powerpoint/2010/main" val="419199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considered the height</a:t>
            </a:r>
            <a:r>
              <a:rPr lang="en-US" baseline="0" dirty="0" smtClean="0"/>
              <a:t> of the building, which at this location varied from one to six stories.  While scale of building had some affect on the scores, most evaluation scored were derived from the ground level facades at the pedestrian scale.  We also mapped the age of the building into our GIS database to cross-reference how age, scale and grain are related.</a:t>
            </a:r>
          </a:p>
          <a:p>
            <a:r>
              <a:rPr lang="en-US" baseline="0" dirty="0" smtClean="0"/>
              <a:t>When it comes down to it, we are pedestrians at the street level, and the quality of the neighborhood greatly relies on this experience.</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30</a:t>
            </a:fld>
            <a:endParaRPr lang="en-US" dirty="0"/>
          </a:p>
        </p:txBody>
      </p:sp>
    </p:spTree>
    <p:extLst>
      <p:ext uri="{BB962C8B-B14F-4D97-AF65-F5344CB8AC3E}">
        <p14:creationId xmlns:p14="http://schemas.microsoft.com/office/powerpoint/2010/main" val="3963688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A set of metrics was established to measure the quality of grain within each neighborhood.  Buildings were measured on a scale of one to five according to age, number of functions at ground level, quality and maintenance of materials, variety and texture of a surface, human proportion, and the visual and physical interaction between the inside and outside.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second set of metrics measures the grain of the overall block, accounting for number of functions, continuity of the street wall, average width of a façade, and a cumulative score of the individual buildings.  Pedestrian counts were conducted to show the relationship between activity and building.  Results were entered into a GIS database, which was turned into a set of graphics that could quantify and qualify the blocks vibrancy and success at different levels. </a:t>
            </a:r>
          </a:p>
          <a:p>
            <a:r>
              <a:rPr lang="en-US" sz="1200" kern="1200" dirty="0" smtClean="0">
                <a:solidFill>
                  <a:schemeClr val="tx1"/>
                </a:solidFill>
                <a:latin typeface="+mn-lt"/>
                <a:ea typeface="+mn-ea"/>
                <a:cs typeface="+mn-cs"/>
              </a:rPr>
              <a:t>Preliminary results of the study suggest idea that a finer grain building or block correlates with increased pedestrian activity and therefore neighborhood vibrancy.  The use of quantitative measurements, GIS data mapping and descriptive graphics produces a dynamic and innovative research strategy that measures older and existing neighborhoods and suggests why they are valuable assets in the sustainable urban landscape.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Scoring facades based on rhythm seeks to capture the degree to which pedestrians feel visually stimulated when walking along the edge of a façade. Many units and vertical divisions add to a sense of variety. A minimum of 10 units per 300 feet provides an interesting façade and a vertical façade expression that compresses the perception of distance. Rhythm scores were based on how often a pedestrian encounters a new function as she walks along the ground floor of the facade.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How accessible, or open, a façade feels to the pedestrian depends on the number and types of openings as well as the number and types of functions taking place inside the building. Therefore, a score for accessibility captures an amalgamation of transparency, public functions, and rhythm. Facades with the greatest accessibility should provide the most street activity observable by noting the number of people who interact with the facade, by looking or staying nearby.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31</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How accessible, or open, a façade feels to the pedestrian depends on the number and types of openings as well as the number and types of functions taking place inside the building. Therefore, a score for accessibility captures an amalgamation of transparency, public functions, and rhythm. Facades with the greatest accessibility should provide the most street activity observable by noting the number of people who interact with the facade, by looking or staying nearby. </a:t>
            </a:r>
          </a:p>
          <a:p>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latin typeface="+mn-lt"/>
                <a:ea typeface="+mn-ea"/>
                <a:cs typeface="+mn-cs"/>
              </a:rPr>
              <a:t>Scoring facades based on rhythm </a:t>
            </a:r>
            <a:r>
              <a:rPr lang="en-US" sz="1200" kern="1200" baseline="0" dirty="0" smtClean="0">
                <a:solidFill>
                  <a:schemeClr val="tx1"/>
                </a:solidFill>
                <a:latin typeface="+mn-lt"/>
                <a:ea typeface="+mn-ea"/>
                <a:cs typeface="+mn-cs"/>
              </a:rPr>
              <a:t>seeks to capture the degree to which pedestrians feel visually stimulated when walking along the edge of a façade. Many units and vertical divisions add to a sense of variety. A minimum of 10 units per 300 feet provides an interesting façade and a vertical façade expression that compresses the perception of distance. </a:t>
            </a:r>
            <a:r>
              <a:rPr lang="en-US" sz="1200" b="1" kern="1200" baseline="0" dirty="0" smtClean="0">
                <a:solidFill>
                  <a:schemeClr val="tx1"/>
                </a:solidFill>
                <a:latin typeface="+mn-lt"/>
                <a:ea typeface="+mn-ea"/>
                <a:cs typeface="+mn-cs"/>
              </a:rPr>
              <a:t>Rhythm scores </a:t>
            </a:r>
            <a:r>
              <a:rPr lang="en-US" sz="1200" kern="1200" baseline="0" dirty="0" smtClean="0">
                <a:solidFill>
                  <a:schemeClr val="tx1"/>
                </a:solidFill>
                <a:latin typeface="+mn-lt"/>
                <a:ea typeface="+mn-ea"/>
                <a:cs typeface="+mn-cs"/>
              </a:rPr>
              <a:t>were based on how often a pedestrian encounters a new function as she walks along the ground floor of the facade.</a:t>
            </a:r>
          </a:p>
          <a:p>
            <a:endParaRPr lang="en-US" dirty="0"/>
          </a:p>
        </p:txBody>
      </p:sp>
      <p:sp>
        <p:nvSpPr>
          <p:cNvPr id="4" name="Slide Number Placeholder 3"/>
          <p:cNvSpPr>
            <a:spLocks noGrp="1"/>
          </p:cNvSpPr>
          <p:nvPr>
            <p:ph type="sldNum" sz="quarter" idx="10"/>
          </p:nvPr>
        </p:nvSpPr>
        <p:spPr/>
        <p:txBody>
          <a:bodyPr/>
          <a:lstStyle/>
          <a:p>
            <a:fld id="{7780BCC6-A10C-FB41-A4AE-823E3644542C}" type="slidenum">
              <a:rPr lang="en-US" smtClean="0"/>
              <a:pPr/>
              <a:t>33</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Pedestrian counts were conducted to show the relationship between activity and building.  Results were entered into a GIS database, which was turned into a set of graphics that could quantify and qualify the blocks vibrancy and success at different levels. </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34</a:t>
            </a:fld>
            <a:endParaRPr lang="en-US" dirty="0"/>
          </a:p>
        </p:txBody>
      </p:sp>
    </p:spTree>
    <p:extLst>
      <p:ext uri="{BB962C8B-B14F-4D97-AF65-F5344CB8AC3E}">
        <p14:creationId xmlns:p14="http://schemas.microsoft.com/office/powerpoint/2010/main" val="3062265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a:p>
            <a:r>
              <a:rPr lang="en-US" sz="1200" b="1" kern="1200" dirty="0" smtClean="0">
                <a:solidFill>
                  <a:schemeClr val="tx1"/>
                </a:solidFill>
                <a:effectLst/>
                <a:latin typeface="+mn-lt"/>
                <a:ea typeface="+mn-ea"/>
                <a:cs typeface="+mn-cs"/>
              </a:rPr>
              <a:t>Case Study:  12</a:t>
            </a:r>
            <a:r>
              <a:rPr lang="en-US" sz="1200" b="1" kern="1200" baseline="30000" dirty="0" smtClean="0">
                <a:solidFill>
                  <a:schemeClr val="tx1"/>
                </a:solidFill>
                <a:effectLst/>
                <a:latin typeface="+mn-lt"/>
                <a:ea typeface="+mn-ea"/>
                <a:cs typeface="+mn-cs"/>
              </a:rPr>
              <a:t>th</a:t>
            </a:r>
            <a:r>
              <a:rPr lang="en-US" sz="1200" b="1" kern="1200" dirty="0" smtClean="0">
                <a:solidFill>
                  <a:schemeClr val="tx1"/>
                </a:solidFill>
                <a:effectLst/>
                <a:latin typeface="+mn-lt"/>
                <a:ea typeface="+mn-ea"/>
                <a:cs typeface="+mn-cs"/>
              </a:rPr>
              <a:t> at Pike and Pine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Pike Pine Neighborhood is an eclectic low-rise neighborhood just east of downtown Seattle.  In 1998, the neighborhood created design guidelines out of concern for the scale of downtown development creeping into the neighborhood.  In recent years, despite the current zoning and design guidelines, development pressures have begun to accelerate changes that alter the character of the neighborhood including the demolition of the existing building stock and construction of new buildings out of scale with the urban grain. Like many developing neighborhoods in Seattle and across the US struggling with new urban population growth, the community is balance the desire for density and development with that of physical and cultural continuity in order to accommodate the need for increased residential and commercial capacity.  This context made it a good urban studio for the measurement of urban grain and neighborhood vibrancy.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Pike/Pine corridor has an eclectic mix of older buildings, many of which are vernacular with no formal historic designation. Of a total of 278 buildings within the Pike/Pine study area, 165 (59.4%) are more than 85 years old. Forty-six buildings (16.5%) were built between 1923 and 1945, 51 (18.3%) were built between 1946 and 1995, and 16 (5.8%) were built from 1995 to 2007.2 The Pike/Pine neighborhood developed as a commercial corridor just east of downtown Seattle and south of the Capitol Hill neighborhood. Through there were residences early on, the neighborhood quickly became a commercial hub of automotive uses known as “auto row” in the early part of the 20th century. The automotive uses established a collection of distinct building types consistent to the neighborhood. The open span 1-4 story concrete and brick buildings held auto-related showrooms, offices, repair, and parking. The open structural bays framed large industrial windows along the street letting in light (along with skylights) and establishing high visibility into the businesses. Over the years some of the automotive uses left and were readily converted to office, retail, and residential uses, though many still define the neighborhood. With the construction of 1-5 in the 1960s, the neighborhood began to decline, but became more populated starting in the late 1970s/early 1980s, and</a:t>
            </a:r>
          </a:p>
          <a:p>
            <a:r>
              <a:rPr lang="en-US" sz="1200" kern="1200" dirty="0" smtClean="0">
                <a:solidFill>
                  <a:schemeClr val="tx1"/>
                </a:solidFill>
                <a:effectLst/>
                <a:latin typeface="+mn-lt"/>
                <a:ea typeface="+mn-ea"/>
                <a:cs typeface="+mn-cs"/>
              </a:rPr>
              <a:t>accelerating in the 1990s. Substantial population growth between 1990 and 2007 (21.3%), accompanied by a similar increase in the number of housing units (21.2%), shows its conversion to a mixed use neighborhood, with a large population increase projected for the next twenty years.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38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second set of people measurements measured how people interacted with the building façade; whether pausing/standing, entering/exiting or sitting.    Mapping of stationary pedestrians occurred by standing at the same location as moving counts, for 30 minute intervals, morning and evening, weekend and weekdays. Researchers gathered data at both end of the streets and recorded pedestrian activity entering and exiting buildings, standing, pausing, leaning and sitting. Each of the movements were recorded on maps with notations (Figure 7), and then graphically expressed next to the building and street data through diagrams (Figure 8).  Each figure represents exactly one pedestrian in each drawing, the shade corresponding to their activity.  This set of diagrams were the most revealing in comparing the specific quality and quantity of pedestrian activity to the quality of building and block data (Figure 9).</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41</a:t>
            </a:fld>
            <a:endParaRPr lang="en-US" dirty="0"/>
          </a:p>
        </p:txBody>
      </p:sp>
    </p:spTree>
    <p:extLst>
      <p:ext uri="{BB962C8B-B14F-4D97-AF65-F5344CB8AC3E}">
        <p14:creationId xmlns:p14="http://schemas.microsoft.com/office/powerpoint/2010/main" val="3660723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Of the many streets studied for this research, the block between Pike and Pine on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Avenue summarizes preliminary findings the study most clearly (Figure 9).    As seen in the diagrams that combine building and street metrics with pedestrian activity, the east side of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was the more utilized and active side of the street (Figure 10).  As traffic flowed from all four corners of the block, pedestrians tended to cross to the western side to move through the street.  Even though both sides of the street were filled with similar functions, the west side with older buildings, finer grain and narrower AT</a:t>
            </a:r>
            <a:r>
              <a:rPr lang="en-US" sz="1200" kern="1200" baseline="0" dirty="0" smtClean="0">
                <a:solidFill>
                  <a:schemeClr val="tx1"/>
                </a:solidFill>
                <a:effectLst/>
                <a:latin typeface="+mn-lt"/>
                <a:ea typeface="+mn-ea"/>
                <a:cs typeface="+mn-cs"/>
              </a:rPr>
              <a:t> FIRST GLANCE SEEMED TO HAVE MORE </a:t>
            </a:r>
            <a:r>
              <a:rPr lang="en-US" sz="1200" kern="1200" dirty="0" smtClean="0">
                <a:solidFill>
                  <a:schemeClr val="tx1"/>
                </a:solidFill>
                <a:effectLst/>
                <a:latin typeface="+mn-lt"/>
                <a:ea typeface="+mn-ea"/>
                <a:cs typeface="+mn-cs"/>
              </a:rPr>
              <a:t>pedestrian activity sitting, standing, entering and exiting and pausing on the street.  This block also rated highest for granularity, fine grain and older building age.</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42</a:t>
            </a:fld>
            <a:endParaRPr lang="en-US" dirty="0"/>
          </a:p>
        </p:txBody>
      </p:sp>
    </p:spTree>
    <p:extLst>
      <p:ext uri="{BB962C8B-B14F-4D97-AF65-F5344CB8AC3E}">
        <p14:creationId xmlns:p14="http://schemas.microsoft.com/office/powerpoint/2010/main" val="3183974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CONCLUSION</a:t>
            </a:r>
            <a:r>
              <a:rPr lang="en-US" baseline="0" dirty="0" smtClean="0"/>
              <a:t> IN THIS BLOCK COMPARISON IS WITHIN A SINGLUAR BLOCK, DATA SUGGESTS:</a:t>
            </a:r>
          </a:p>
          <a:p>
            <a:endParaRPr lang="en-US" baseline="0" dirty="0" smtClean="0"/>
          </a:p>
          <a:p>
            <a:r>
              <a:rPr lang="en-US" baseline="0" dirty="0" smtClean="0"/>
              <a:t>46% MORE PEDESTRIANS RNTER/EXIT, STAND, PAUSE AND SIT ON THS BLOCK RATED HIGHEST FOR GRANULARITY, FINE GRAIN AND BUILDING AGE.  WHAT DOES NOT SEEM TO MATTER AS MUCH IS MATERIAL QUALITY, VISUAL QUALITY AND TRANSPARNACY, AS THESE CAN BE MORE INTEGRATED INTO NEW AND OLDER BUILDINGS.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47</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These preliminary results indicate that better textured, aged and finer grained streets provide more interesting routes and street activity.  Building texture of older buildings provides good sensory experiences through wealth of details and quality of materials, and varied  surfaces are permissive in that they invite sensorial interaction.  In addition, </a:t>
            </a:r>
            <a:r>
              <a:rPr lang="en-US" sz="1200" b="1" kern="1200" dirty="0" smtClean="0">
                <a:solidFill>
                  <a:schemeClr val="tx1"/>
                </a:solidFill>
                <a:effectLst/>
                <a:latin typeface="+mn-lt"/>
                <a:ea typeface="+mn-ea"/>
                <a:cs typeface="+mn-cs"/>
              </a:rPr>
              <a:t>f</a:t>
            </a:r>
            <a:r>
              <a:rPr lang="en-US" sz="1200" kern="1200" dirty="0" smtClean="0">
                <a:solidFill>
                  <a:schemeClr val="tx1"/>
                </a:solidFill>
                <a:effectLst/>
                <a:latin typeface="+mn-lt"/>
                <a:ea typeface="+mn-ea"/>
                <a:cs typeface="+mn-cs"/>
              </a:rPr>
              <a:t>açade transparency at ground level is a critical determiner of street activity. Pedestrians are often more comfortable knowing what happens inside the buildings they walk past while people inside can passively survey the sidewalk, making for a street that is experienced as safe. Furthermore, the more visual connections between people inside and outside the buildings, the greater the opportunity for social exchange fostering social capital building, a stronger sense of place, and connections within the community at large.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42202B8-7F70-7143-9C56-713DC367C6CC}" type="slidenum">
              <a:rPr lang="en-US" smtClean="0"/>
              <a:pPr/>
              <a:t>48</a:t>
            </a:fld>
            <a:endParaRPr lang="en-US" dirty="0"/>
          </a:p>
        </p:txBody>
      </p:sp>
    </p:spTree>
    <p:extLst>
      <p:ext uri="{BB962C8B-B14F-4D97-AF65-F5344CB8AC3E}">
        <p14:creationId xmlns:p14="http://schemas.microsoft.com/office/powerpoint/2010/main" val="799600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While the east side of the street measured relatively high due to the quality of new construction, it clearly was less occupied – even during the afternoon hours when the building had better quality sunlight.  As a newer building, two items rated the building on the low side:  building quality and texture, and activity along the street.  As seen in the image, the building in the center takes up over 50% of the street façade with a continuous façade of new construction, which in age, grain and texture, rated much lower than its older peers.  These characteristics were typical of newer projects which were out of scale with the older fine grained buildings that the made up the historic neighborhood (Figure 11). What did not seem to affect ratings were measurements of material quality, visual quality and transparency, as these can be more integrated into new and older buildings.</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49</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This research initially began with a collaboration with the National Trust for Historic Preservation’s Preservation Green Lab, a think tank of the National Trust, which is the largest American privately funded organization dedicated to preserving important American places.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Part of this research that will not be discussed here can be seen </a:t>
            </a:r>
            <a:r>
              <a:rPr lang="en-US" sz="1200" b="1" kern="1200" baseline="0" dirty="0" smtClean="0">
                <a:solidFill>
                  <a:schemeClr val="tx1"/>
                </a:solidFill>
                <a:latin typeface="+mn-lt"/>
                <a:ea typeface="+mn-ea"/>
                <a:cs typeface="+mn-cs"/>
              </a:rPr>
              <a:t>in another study I worked on</a:t>
            </a:r>
            <a:r>
              <a:rPr lang="en-US" sz="1200" kern="1200" baseline="0" dirty="0" smtClean="0">
                <a:solidFill>
                  <a:schemeClr val="tx1"/>
                </a:solidFill>
                <a:latin typeface="+mn-lt"/>
                <a:ea typeface="+mn-ea"/>
                <a:cs typeface="+mn-cs"/>
              </a:rPr>
              <a:t>, a report recently published by the Preservation Green lab of the national trust, which takes this research's and uses </a:t>
            </a:r>
            <a:r>
              <a:rPr lang="en-US" sz="1200" b="0" i="0" u="none" strike="noStrike" kern="1200" baseline="0" dirty="0" smtClean="0">
                <a:solidFill>
                  <a:schemeClr val="tx1"/>
                </a:solidFill>
                <a:latin typeface="+mn-lt"/>
                <a:ea typeface="+mn-ea"/>
                <a:cs typeface="+mn-cs"/>
              </a:rPr>
              <a:t>Baseman, a data science and visualization consultancy focused on mapping data in a human context and matching indicators to actions.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study demonstrates the unique and valuable role that older, smaller buildings play in the development of sustainable cities. Based upon statistical analysis of the built fabric of three major American cities, this research finds that established neighborhoods with a mix of older, smaller buildings perform better than districts with larger, newer structures when tested against a range of </a:t>
            </a:r>
            <a:r>
              <a:rPr lang="en-US" sz="1200" b="1" i="0" u="none" strike="noStrike" kern="1200" baseline="0" dirty="0" smtClean="0">
                <a:solidFill>
                  <a:schemeClr val="tx1"/>
                </a:solidFill>
                <a:latin typeface="+mn-lt"/>
                <a:ea typeface="+mn-ea"/>
                <a:cs typeface="+mn-cs"/>
              </a:rPr>
              <a:t>economic,</a:t>
            </a:r>
            <a:r>
              <a:rPr lang="en-US" sz="1200" b="0" i="0" u="none" strike="noStrike" kern="1200" baseline="0" dirty="0" smtClean="0">
                <a:solidFill>
                  <a:schemeClr val="tx1"/>
                </a:solidFill>
                <a:latin typeface="+mn-lt"/>
                <a:ea typeface="+mn-ea"/>
                <a:cs typeface="+mn-cs"/>
              </a:rPr>
              <a:t> social, and environmental outcome measures.</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50</a:t>
            </a:fld>
            <a:endParaRPr lang="en-US" dirty="0"/>
          </a:p>
        </p:txBody>
      </p:sp>
    </p:spTree>
    <p:extLst>
      <p:ext uri="{BB962C8B-B14F-4D97-AF65-F5344CB8AC3E}">
        <p14:creationId xmlns:p14="http://schemas.microsoft.com/office/powerpoint/2010/main" val="121409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recommendations</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57</a:t>
            </a:fld>
            <a:endParaRPr lang="en-US" dirty="0"/>
          </a:p>
        </p:txBody>
      </p:sp>
    </p:spTree>
    <p:extLst>
      <p:ext uri="{BB962C8B-B14F-4D97-AF65-F5344CB8AC3E}">
        <p14:creationId xmlns:p14="http://schemas.microsoft.com/office/powerpoint/2010/main" val="1060428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Energy consumption in both new and existing building could be cut by an estimated 30-50 percent by 2020 through readily available technology's, design, equipment, alternative energy generation and most significantly, by changes in how buildings are operated and in the behavior of their occupants.  </a:t>
            </a:r>
          </a:p>
          <a:p>
            <a:endParaRPr lang="en-US" dirty="0" smtClean="0"/>
          </a:p>
          <a:p>
            <a:endParaRPr lang="en-US" dirty="0" smtClean="0"/>
          </a:p>
          <a:p>
            <a:r>
              <a:rPr lang="en-US" dirty="0" smtClean="0"/>
              <a:t>importance of historic neighborhoods as economic engines</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63</a:t>
            </a:fld>
            <a:endParaRPr lang="en-US" dirty="0"/>
          </a:p>
        </p:txBody>
      </p:sp>
    </p:spTree>
    <p:extLst>
      <p:ext uri="{BB962C8B-B14F-4D97-AF65-F5344CB8AC3E}">
        <p14:creationId xmlns:p14="http://schemas.microsoft.com/office/powerpoint/2010/main" val="1581030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64</a:t>
            </a:fld>
            <a:endParaRPr lang="en-US" dirty="0"/>
          </a:p>
        </p:txBody>
      </p:sp>
    </p:spTree>
    <p:extLst>
      <p:ext uri="{BB962C8B-B14F-4D97-AF65-F5344CB8AC3E}">
        <p14:creationId xmlns:p14="http://schemas.microsoft.com/office/powerpoint/2010/main" val="4158780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In her book </a:t>
            </a:r>
            <a:r>
              <a:rPr lang="en-US" sz="1200" i="1" kern="1200" dirty="0" smtClean="0">
                <a:solidFill>
                  <a:schemeClr val="tx1"/>
                </a:solidFill>
                <a:effectLst/>
                <a:latin typeface="+mn-lt"/>
                <a:ea typeface="+mn-ea"/>
                <a:cs typeface="+mn-cs"/>
              </a:rPr>
              <a:t>The Death and Life of Great American Cities</a:t>
            </a:r>
            <a:r>
              <a:rPr lang="en-US" sz="1200" kern="1200" dirty="0" smtClean="0">
                <a:solidFill>
                  <a:schemeClr val="tx1"/>
                </a:solidFill>
                <a:effectLst/>
                <a:latin typeface="+mn-lt"/>
                <a:ea typeface="+mn-ea"/>
                <a:cs typeface="+mn-cs"/>
              </a:rPr>
              <a:t>, Jane Jacobs wrote “we need texture and age in our cities,” referring to the need for vibrant neighborhoods that can incorporate the past as well as establish a successful future. The successful neighborhood experience is intimately tied to the small details that compose a building as well as the neighborhood block.  The built environment must be of such a high quality that it supports the way that people live, whether they are sitting, working, playing, walking, talking, or eating.  Older neighborhoods with a mixture of historic building types lend themselves to a sense of what can be referred to as “smallness” – or the relationship of the building to the human scale.  Smaller, fine grained streets with an variety of buildings not only is sustainable through preservation of our existing resources, but also creates a more vibrant pedestrian experience.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bodies and senses have not changed much through modern times, and the basic needs of people remains consistent across cities, and across cultures. The human is a walking being, moving with an average speed of 3 miles per hour and experiencing life through delicate senses. The everyday world is viewed at an average angle of 72 degrees from eye level. When walking through a neighborhood, therefore, the things at ground floor—or eye level—will be most likely to hold someone’s attention. The quality, arrangement, and function of these things are crucial to the legibility of a neighborhood and to our overall impression of the quality of life. The battle for neighborhood quality is won or lost at the small scale. Successful cities rely on buildings that relate to pedestrian activity, and. neighborhoods that have  a variety of activates </a:t>
            </a:r>
          </a:p>
          <a:p>
            <a:r>
              <a:rPr lang="en-US" dirty="0" smtClean="0"/>
              <a:t>OUR GOAL WAS TO MEASURE THE VIBRANCY OF THE STREET AT</a:t>
            </a:r>
            <a:r>
              <a:rPr lang="en-US" baseline="0" dirty="0" smtClean="0"/>
              <a:t> THE PEDESTRIAN LEVEL.</a:t>
            </a:r>
          </a:p>
          <a:p>
            <a:r>
              <a:rPr lang="en-US" baseline="0" dirty="0" smtClean="0"/>
              <a:t>AS DISCUSSIONS AROUND DENSITY AND URBANIZATION OF CITIES ESCALATES, EXISTING CITY BLOCKS WITH OLDER BUILDINGS, RICH TEXTURES, PATINA OF TIME AND PALMPSEST OF THE CITY IS GETTING LOST TO NEW DEVLOPMENT THAT TYPICALLY RESULTS IN LARGER MIXED USE BLOCKS WITH LESS URBAN GRAIN AND TEXTURE. </a:t>
            </a:r>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65</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Preservationists</a:t>
            </a:r>
            <a:r>
              <a:rPr lang="en-US" baseline="0" dirty="0" smtClean="0"/>
              <a:t> know instinctively that older buildings play a crucial role in contributing to the livability of cities and local economies. </a:t>
            </a:r>
            <a:br>
              <a:rPr lang="en-US" baseline="0" dirty="0" smtClean="0"/>
            </a:br>
            <a:r>
              <a:rPr lang="en-US" baseline="0" dirty="0" smtClean="0"/>
              <a:t>Long accepted the book The Death and Life of Great American Cities in which mass-scale demolition and replacement of older buildings with large new structures drains the life and vitality from urban neighborhoods. </a:t>
            </a:r>
          </a:p>
          <a:p>
            <a:endParaRPr lang="en-US" baseline="0" dirty="0" smtClean="0"/>
          </a:p>
          <a:p>
            <a:r>
              <a:rPr lang="en-US" baseline="0" dirty="0" smtClean="0"/>
              <a:t>50 years after the book’s publication, preservationists and still fighting to conserve older neighborhoods, hampered by outdated zoning regulations, overly prescriptive building and energy codes, misdirected development incentives and limited financial tools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42202B8-7F70-7143-9C56-713DC367C6CC}" type="slidenum">
              <a:rPr lang="en-US" smtClean="0"/>
              <a:pPr/>
              <a:t>66</a:t>
            </a:fld>
            <a:endParaRPr lang="en-US" dirty="0"/>
          </a:p>
        </p:txBody>
      </p:sp>
    </p:spTree>
    <p:extLst>
      <p:ext uri="{BB962C8B-B14F-4D97-AF65-F5344CB8AC3E}">
        <p14:creationId xmlns:p14="http://schemas.microsoft.com/office/powerpoint/2010/main" val="902521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23B02E-F96D-4944-B19B-6B97AAD51AE0}" type="datetimeFigureOut">
              <a:rPr lang="en-US" smtClean="0"/>
              <a:pPr/>
              <a:t>4/1/16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E515BF-1EBF-AA4D-88B8-25F7E65F388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3B02E-F96D-4944-B19B-6B97AAD51AE0}" type="datetimeFigureOut">
              <a:rPr lang="en-US" smtClean="0"/>
              <a:pPr/>
              <a:t>4/1/16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E515BF-1EBF-AA4D-88B8-25F7E65F388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2.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3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4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41.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emf"/><Relationship Id="rId5" Type="http://schemas.openxmlformats.org/officeDocument/2006/relationships/image" Target="../media/image48.emf"/><Relationship Id="rId6" Type="http://schemas.openxmlformats.org/officeDocument/2006/relationships/image" Target="../media/image49.emf"/><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51.emf"/><Relationship Id="rId5" Type="http://schemas.openxmlformats.org/officeDocument/2006/relationships/image" Target="../media/image52.emf"/><Relationship Id="rId6" Type="http://schemas.openxmlformats.org/officeDocument/2006/relationships/image" Target="../media/image53.emf"/><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emf"/><Relationship Id="rId3" Type="http://schemas.openxmlformats.org/officeDocument/2006/relationships/image" Target="../media/image55.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emf"/></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emf"/><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48.xml.rels><?xml version="1.0" encoding="UTF-8" standalone="yes"?>
<Relationships xmlns="http://schemas.openxmlformats.org/package/2006/relationships"><Relationship Id="rId3" Type="http://schemas.openxmlformats.org/officeDocument/2006/relationships/image" Target="../media/image61.emf"/><Relationship Id="rId4" Type="http://schemas.openxmlformats.org/officeDocument/2006/relationships/image" Target="../media/image62.jpe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6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7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7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7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79.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5461.JPG"/>
          <p:cNvPicPr>
            <a:picLocks noChangeAspect="1"/>
          </p:cNvPicPr>
          <p:nvPr/>
        </p:nvPicPr>
        <p:blipFill>
          <a:blip r:embed="rId3" cstate="screen">
            <a:alphaModFix amt="21000"/>
            <a:extLst>
              <a:ext uri="{28A0092B-C50C-407E-A947-70E740481C1C}">
                <a14:useLocalDpi xmlns:a14="http://schemas.microsoft.com/office/drawing/2010/main"/>
              </a:ext>
            </a:extLst>
          </a:blip>
          <a:stretch>
            <a:fillRect/>
          </a:stretch>
        </p:blipFill>
        <p:spPr>
          <a:xfrm rot="5400000">
            <a:off x="-1207559" y="-172509"/>
            <a:ext cx="11796181" cy="9855202"/>
          </a:xfrm>
          <a:prstGeom prst="rect">
            <a:avLst/>
          </a:prstGeom>
        </p:spPr>
      </p:pic>
      <p:pic>
        <p:nvPicPr>
          <p:cNvPr id="6" name="Picture 5" descr="2nd_battery_wall_e.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404534"/>
            <a:ext cx="9144000" cy="1574800"/>
          </a:xfrm>
          <a:prstGeom prst="rect">
            <a:avLst/>
          </a:prstGeom>
        </p:spPr>
      </p:pic>
      <p:sp>
        <p:nvSpPr>
          <p:cNvPr id="4" name="TextBox 3"/>
          <p:cNvSpPr txBox="1"/>
          <p:nvPr/>
        </p:nvSpPr>
        <p:spPr>
          <a:xfrm>
            <a:off x="1295400" y="1151467"/>
            <a:ext cx="6299200" cy="4955204"/>
          </a:xfrm>
          <a:prstGeom prst="rect">
            <a:avLst/>
          </a:prstGeom>
          <a:noFill/>
        </p:spPr>
        <p:txBody>
          <a:bodyPr wrap="square" rtlCol="0">
            <a:spAutoFit/>
          </a:bodyPr>
          <a:lstStyle/>
          <a:p>
            <a:pPr algn="ctr"/>
            <a:r>
              <a:rPr lang="en-US" sz="2400" b="1" dirty="0" smtClean="0"/>
              <a:t>Tactical Urbanism</a:t>
            </a:r>
            <a:br>
              <a:rPr lang="en-US" sz="2400" b="1" dirty="0" smtClean="0"/>
            </a:br>
            <a:r>
              <a:rPr lang="en-US" sz="2400" dirty="0" smtClean="0"/>
              <a:t>Beyond the categorical distinctions of urban preservation, design and sustainability</a:t>
            </a:r>
            <a:endParaRPr lang="en-US" sz="2400" i="1" dirty="0"/>
          </a:p>
          <a:p>
            <a:pPr algn="ctr"/>
            <a:endParaRPr lang="en-US" i="1" dirty="0" smtClean="0"/>
          </a:p>
          <a:p>
            <a:pPr algn="ctr"/>
            <a:endParaRPr lang="en-US" i="1" dirty="0"/>
          </a:p>
          <a:p>
            <a:pPr algn="ctr"/>
            <a:endParaRPr lang="en-US" i="1" dirty="0" smtClean="0"/>
          </a:p>
          <a:p>
            <a:pPr algn="ctr"/>
            <a:endParaRPr lang="en-US" i="1"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b="1" dirty="0" smtClean="0"/>
          </a:p>
          <a:p>
            <a:pPr algn="ctr"/>
            <a:r>
              <a:rPr lang="en-US" sz="1600" dirty="0" smtClean="0"/>
              <a:t>Kathryn Rogers Merlino</a:t>
            </a:r>
          </a:p>
          <a:p>
            <a:pPr algn="ctr"/>
            <a:r>
              <a:rPr lang="en-US" sz="1600" dirty="0" smtClean="0"/>
              <a:t>Associate Professor of Architecture</a:t>
            </a:r>
            <a:endParaRPr lang="en-US" sz="1600" dirty="0"/>
          </a:p>
          <a:p>
            <a:pPr algn="ctr"/>
            <a:r>
              <a:rPr lang="en-US" sz="1600" i="1" dirty="0" smtClean="0"/>
              <a:t>University of Washington</a:t>
            </a:r>
          </a:p>
          <a:p>
            <a:pPr algn="ctr"/>
            <a:r>
              <a:rPr lang="en-US" sz="1600" i="1" dirty="0" smtClean="0"/>
              <a:t>Seattle, Washington </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57601" y="306679"/>
            <a:ext cx="9245191" cy="6247864"/>
          </a:xfrm>
          <a:prstGeom prst="rect">
            <a:avLst/>
          </a:prstGeom>
          <a:noFill/>
        </p:spPr>
        <p:txBody>
          <a:bodyPr wrap="square" rtlCol="0">
            <a:spAutoFit/>
          </a:bodyPr>
          <a:lstStyle/>
          <a:p>
            <a:r>
              <a:rPr lang="en-US" sz="20000" dirty="0" smtClean="0">
                <a:solidFill>
                  <a:schemeClr val="tx2">
                    <a:alpha val="30000"/>
                  </a:schemeClr>
                </a:solidFill>
              </a:rPr>
              <a:t>Jane </a:t>
            </a:r>
          </a:p>
          <a:p>
            <a:r>
              <a:rPr lang="en-US" sz="20000" dirty="0" smtClean="0">
                <a:solidFill>
                  <a:schemeClr val="tx2">
                    <a:alpha val="30000"/>
                  </a:schemeClr>
                </a:solidFill>
              </a:rPr>
              <a:t>  Jacobs</a:t>
            </a:r>
            <a:endParaRPr lang="en-US" sz="20000" dirty="0">
              <a:solidFill>
                <a:schemeClr val="tx2">
                  <a:alpha val="30000"/>
                </a:schemeClr>
              </a:solidFill>
            </a:endParaRPr>
          </a:p>
        </p:txBody>
      </p:sp>
      <p:sp>
        <p:nvSpPr>
          <p:cNvPr id="2" name="TextBox 1"/>
          <p:cNvSpPr txBox="1"/>
          <p:nvPr/>
        </p:nvSpPr>
        <p:spPr>
          <a:xfrm>
            <a:off x="5012267" y="558800"/>
            <a:ext cx="4131733" cy="2246769"/>
          </a:xfrm>
          <a:prstGeom prst="rect">
            <a:avLst/>
          </a:prstGeom>
          <a:noFill/>
        </p:spPr>
        <p:txBody>
          <a:bodyPr wrap="square" rtlCol="0">
            <a:spAutoFit/>
          </a:bodyPr>
          <a:lstStyle/>
          <a:p>
            <a:r>
              <a:rPr lang="en-US" sz="2800" b="1" dirty="0" smtClean="0">
                <a:solidFill>
                  <a:schemeClr val="bg1"/>
                </a:solidFill>
              </a:rPr>
              <a:t>Cities need </a:t>
            </a:r>
            <a:r>
              <a:rPr lang="en-US" sz="2800" b="1" dirty="0" smtClean="0">
                <a:solidFill>
                  <a:srgbClr val="95B3D7"/>
                </a:solidFill>
              </a:rPr>
              <a:t>old buildings </a:t>
            </a:r>
            <a:r>
              <a:rPr lang="en-US" sz="2800" b="1" dirty="0" smtClean="0">
                <a:solidFill>
                  <a:schemeClr val="bg1"/>
                </a:solidFill>
              </a:rPr>
              <a:t>so badly it’s probably impossible for </a:t>
            </a:r>
            <a:r>
              <a:rPr lang="en-US" sz="2800" b="1" dirty="0" smtClean="0">
                <a:solidFill>
                  <a:schemeClr val="accent1">
                    <a:lumMod val="60000"/>
                    <a:lumOff val="40000"/>
                  </a:schemeClr>
                </a:solidFill>
              </a:rPr>
              <a:t>vigorous streets </a:t>
            </a:r>
            <a:r>
              <a:rPr lang="en-US" sz="2800" b="1" dirty="0" smtClean="0">
                <a:solidFill>
                  <a:schemeClr val="bg1"/>
                </a:solidFill>
              </a:rPr>
              <a:t>and districts to grow without them.</a:t>
            </a:r>
            <a:endParaRPr lang="en-US" sz="2800" b="1" dirty="0">
              <a:solidFill>
                <a:schemeClr val="bg1"/>
              </a:solidFill>
            </a:endParaRPr>
          </a:p>
        </p:txBody>
      </p:sp>
      <p:sp>
        <p:nvSpPr>
          <p:cNvPr id="3" name="TextBox 2"/>
          <p:cNvSpPr txBox="1"/>
          <p:nvPr/>
        </p:nvSpPr>
        <p:spPr>
          <a:xfrm>
            <a:off x="484687" y="3064978"/>
            <a:ext cx="5022328" cy="1077218"/>
          </a:xfrm>
          <a:prstGeom prst="rect">
            <a:avLst/>
          </a:prstGeom>
          <a:noFill/>
        </p:spPr>
        <p:txBody>
          <a:bodyPr wrap="none" rtlCol="0">
            <a:spAutoFit/>
          </a:bodyPr>
          <a:lstStyle/>
          <a:p>
            <a:r>
              <a:rPr lang="en-US" sz="3200" b="1" dirty="0" smtClean="0">
                <a:solidFill>
                  <a:srgbClr val="FFFFFF"/>
                </a:solidFill>
              </a:rPr>
              <a:t>Old </a:t>
            </a:r>
            <a:r>
              <a:rPr lang="en-US" sz="3200" b="1" dirty="0" smtClean="0">
                <a:solidFill>
                  <a:srgbClr val="95B3D7"/>
                </a:solidFill>
              </a:rPr>
              <a:t>ideas</a:t>
            </a:r>
            <a:r>
              <a:rPr lang="en-US" sz="3200" b="1" dirty="0" smtClean="0">
                <a:solidFill>
                  <a:srgbClr val="FFFFFF"/>
                </a:solidFill>
              </a:rPr>
              <a:t> use new buildings; </a:t>
            </a:r>
          </a:p>
          <a:p>
            <a:r>
              <a:rPr lang="en-US" sz="3200" b="1" dirty="0" smtClean="0">
                <a:solidFill>
                  <a:srgbClr val="FFFFFF"/>
                </a:solidFill>
              </a:rPr>
              <a:t>New ideas use </a:t>
            </a:r>
            <a:r>
              <a:rPr lang="en-US" sz="3200" b="1" dirty="0" smtClean="0">
                <a:solidFill>
                  <a:srgbClr val="95B3D7"/>
                </a:solidFill>
              </a:rPr>
              <a:t>old buildings</a:t>
            </a:r>
            <a:r>
              <a:rPr lang="en-US" sz="3200" b="1" dirty="0" smtClean="0">
                <a:solidFill>
                  <a:srgbClr val="FFFFFF"/>
                </a:solidFill>
              </a:rPr>
              <a:t>.</a:t>
            </a:r>
            <a:endParaRPr lang="en-US" sz="3200" b="1" dirty="0">
              <a:solidFill>
                <a:srgbClr val="FFFFFF"/>
              </a:solidFill>
            </a:endParaRPr>
          </a:p>
        </p:txBody>
      </p:sp>
    </p:spTree>
    <p:extLst>
      <p:ext uri="{BB962C8B-B14F-4D97-AF65-F5344CB8AC3E}">
        <p14:creationId xmlns:p14="http://schemas.microsoft.com/office/powerpoint/2010/main" val="20621471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651000" y="3135868"/>
            <a:ext cx="5853586" cy="461665"/>
          </a:xfrm>
          <a:prstGeom prst="rect">
            <a:avLst/>
          </a:prstGeom>
          <a:noFill/>
        </p:spPr>
        <p:txBody>
          <a:bodyPr wrap="none" rtlCol="0">
            <a:spAutoFit/>
          </a:bodyPr>
          <a:lstStyle/>
          <a:p>
            <a:r>
              <a:rPr lang="en-US" sz="2400" dirty="0" smtClean="0">
                <a:solidFill>
                  <a:schemeClr val="bg1"/>
                </a:solidFill>
              </a:rPr>
              <a:t>Buildings have inherent environmental value.</a:t>
            </a:r>
            <a:endParaRPr lang="en-US" sz="2400" dirty="0">
              <a:solidFill>
                <a:schemeClr val="bg1"/>
              </a:solidFill>
            </a:endParaRPr>
          </a:p>
        </p:txBody>
      </p:sp>
      <p:pic>
        <p:nvPicPr>
          <p:cNvPr id="3" name="Picture 2"/>
          <p:cNvPicPr>
            <a:picLocks noChangeAspect="1"/>
          </p:cNvPicPr>
          <p:nvPr/>
        </p:nvPicPr>
        <p:blipFill>
          <a:blip r:embed="rId3">
            <a:alphaModFix amt="34000"/>
            <a:extLst>
              <a:ext uri="{28A0092B-C50C-407E-A947-70E740481C1C}">
                <a14:useLocalDpi xmlns:a14="http://schemas.microsoft.com/office/drawing/2010/main"/>
              </a:ext>
            </a:extLst>
          </a:blip>
          <a:stretch>
            <a:fillRect/>
          </a:stretch>
        </p:blipFill>
        <p:spPr>
          <a:xfrm>
            <a:off x="-177800" y="-423363"/>
            <a:ext cx="9867900" cy="7310196"/>
          </a:xfrm>
          <a:prstGeom prst="rect">
            <a:avLst/>
          </a:prstGeom>
        </p:spPr>
      </p:pic>
    </p:spTree>
    <p:extLst>
      <p:ext uri="{BB962C8B-B14F-4D97-AF65-F5344CB8AC3E}">
        <p14:creationId xmlns:p14="http://schemas.microsoft.com/office/powerpoint/2010/main" val="7001569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gas-can-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88067" y="438051"/>
            <a:ext cx="5156200" cy="527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Rectangle 3"/>
          <p:cNvSpPr>
            <a:spLocks noChangeArrowheads="1"/>
          </p:cNvSpPr>
          <p:nvPr/>
        </p:nvSpPr>
        <p:spPr bwMode="auto">
          <a:xfrm>
            <a:off x="1676400" y="5715000"/>
            <a:ext cx="7772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ja-JP" altLang="en-US" sz="1800" i="1" dirty="0">
                <a:solidFill>
                  <a:srgbClr val="000000"/>
                </a:solidFill>
              </a:rPr>
              <a:t>“</a:t>
            </a:r>
            <a:r>
              <a:rPr lang="en-US" altLang="ja-JP" sz="1800" dirty="0">
                <a:solidFill>
                  <a:srgbClr val="000000"/>
                </a:solidFill>
              </a:rPr>
              <a:t>We </a:t>
            </a:r>
            <a:r>
              <a:rPr lang="en-US" altLang="ja-JP" sz="1800" dirty="0" smtClean="0">
                <a:solidFill>
                  <a:srgbClr val="000000"/>
                </a:solidFill>
              </a:rPr>
              <a:t>cant </a:t>
            </a:r>
            <a:r>
              <a:rPr lang="en-US" altLang="ja-JP" sz="1800" dirty="0">
                <a:solidFill>
                  <a:srgbClr val="000000"/>
                </a:solidFill>
              </a:rPr>
              <a:t>build our way out of climate change</a:t>
            </a:r>
            <a:r>
              <a:rPr lang="ja-JP" altLang="en-US" sz="1800" i="1" dirty="0">
                <a:solidFill>
                  <a:srgbClr val="000000"/>
                </a:solidFill>
              </a:rPr>
              <a:t>”</a:t>
            </a:r>
            <a:endParaRPr lang="en-US" altLang="ja-JP" sz="1800" dirty="0">
              <a:solidFill>
                <a:srgbClr val="000000"/>
              </a:solidFill>
            </a:endParaRPr>
          </a:p>
          <a:p>
            <a:pPr lvl="1"/>
            <a:r>
              <a:rPr lang="en-US" sz="1400" i="1" dirty="0">
                <a:solidFill>
                  <a:srgbClr val="000000"/>
                </a:solidFill>
              </a:rPr>
              <a:t>-The Sustainability Initiative, National </a:t>
            </a:r>
            <a:r>
              <a:rPr lang="en-US" sz="1400" i="1" dirty="0" smtClean="0">
                <a:solidFill>
                  <a:srgbClr val="000000"/>
                </a:solidFill>
              </a:rPr>
              <a:t>Trust for </a:t>
            </a:r>
            <a:r>
              <a:rPr lang="en-US" sz="1400" i="1" dirty="0">
                <a:solidFill>
                  <a:srgbClr val="000000"/>
                </a:solidFill>
              </a:rPr>
              <a:t>Historic Preservation</a:t>
            </a:r>
            <a:endParaRPr lang="en-US" sz="1800" dirty="0">
              <a:solidFill>
                <a:srgbClr val="000000"/>
              </a:solidFill>
            </a:endParaRPr>
          </a:p>
        </p:txBody>
      </p:sp>
    </p:spTree>
    <p:extLst>
      <p:ext uri="{BB962C8B-B14F-4D97-AF65-F5344CB8AC3E}">
        <p14:creationId xmlns:p14="http://schemas.microsoft.com/office/powerpoint/2010/main" val="1492574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p:cNvSpPr>
          <p:nvPr/>
        </p:nvSpPr>
        <p:spPr bwMode="auto">
          <a:xfrm>
            <a:off x="914400" y="1143000"/>
            <a:ext cx="7229475" cy="173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sz="1800" dirty="0"/>
              <a:t>A 2004 report from the Brookings Institution projects that </a:t>
            </a:r>
            <a:r>
              <a:rPr lang="en-US" sz="1800" b="1" dirty="0"/>
              <a:t>by 2030, we will have demolished and replaced 82 billion square feet of our current building stock</a:t>
            </a:r>
            <a:r>
              <a:rPr lang="en-US" sz="1800" dirty="0"/>
              <a:t>. </a:t>
            </a:r>
          </a:p>
          <a:p>
            <a:pPr eaLnBrk="0" hangingPunct="0"/>
            <a:r>
              <a:rPr lang="en-US" sz="1800" dirty="0"/>
              <a:t> </a:t>
            </a:r>
          </a:p>
          <a:p>
            <a:pPr eaLnBrk="0" hangingPunct="0"/>
            <a:endParaRPr lang="en-US" sz="1800" dirty="0"/>
          </a:p>
          <a:p>
            <a:pPr eaLnBrk="0" hangingPunct="0"/>
            <a:endParaRPr lang="en-US" sz="1800" dirty="0"/>
          </a:p>
        </p:txBody>
      </p:sp>
      <p:pic>
        <p:nvPicPr>
          <p:cNvPr id="31746"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255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30495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44973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213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443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446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30686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45164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404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44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430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7"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30670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8"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45148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9"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388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0"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28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1"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22225" y="2819400"/>
            <a:ext cx="157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2"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8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3"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0" y="5181600"/>
            <a:ext cx="157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6643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914400" y="838200"/>
            <a:ext cx="7229475" cy="228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sz="1800" dirty="0"/>
              <a:t>Since it is estimated that there are about 300 billion square feet of space in the United States today, that means we anticipate </a:t>
            </a:r>
          </a:p>
          <a:p>
            <a:pPr eaLnBrk="0" hangingPunct="0"/>
            <a:r>
              <a:rPr lang="en-US" sz="1800" b="1" dirty="0"/>
              <a:t>demolishing nearly 1/3 of our building stock in the next 20-25 years</a:t>
            </a:r>
            <a:r>
              <a:rPr lang="en-US" sz="1800" dirty="0"/>
              <a:t>. </a:t>
            </a:r>
          </a:p>
          <a:p>
            <a:pPr eaLnBrk="0" hangingPunct="0"/>
            <a:endParaRPr lang="en-US" sz="1800" dirty="0"/>
          </a:p>
          <a:p>
            <a:pPr eaLnBrk="0" hangingPunct="0"/>
            <a:r>
              <a:rPr lang="en-US" sz="1800" dirty="0"/>
              <a:t> </a:t>
            </a:r>
          </a:p>
          <a:p>
            <a:pPr eaLnBrk="0" hangingPunct="0"/>
            <a:endParaRPr lang="en-US" sz="1800" dirty="0"/>
          </a:p>
          <a:p>
            <a:pPr eaLnBrk="0" hangingPunct="0"/>
            <a:endParaRPr lang="en-US" sz="1800" dirty="0"/>
          </a:p>
        </p:txBody>
      </p:sp>
      <p:pic>
        <p:nvPicPr>
          <p:cNvPr id="32770"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255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3049588" y="2819400"/>
            <a:ext cx="1579562"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4497388" y="2819400"/>
            <a:ext cx="1579562"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2138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4438" y="28194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446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3068638" y="4038600"/>
            <a:ext cx="1579562"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4516438" y="4038600"/>
            <a:ext cx="1579562"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404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443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0"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430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1"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3067050" y="5181600"/>
            <a:ext cx="1524000"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2" name="Picture 11" descr="built form"/>
          <p:cNvPicPr>
            <a:picLocks noChangeAspect="1" noChangeArrowheads="1"/>
          </p:cNvPicPr>
          <p:nvPr/>
        </p:nvPicPr>
        <p:blipFill>
          <a:blip r:embed="rId3" cstate="screen">
            <a:alphaModFix amt="29000"/>
            <a:extLst>
              <a:ext uri="{28A0092B-C50C-407E-A947-70E740481C1C}">
                <a14:useLocalDpi xmlns:a14="http://schemas.microsoft.com/office/drawing/2010/main"/>
              </a:ext>
            </a:extLst>
          </a:blip>
          <a:srcRect b="15691"/>
          <a:stretch>
            <a:fillRect/>
          </a:stretch>
        </p:blipFill>
        <p:spPr bwMode="auto">
          <a:xfrm>
            <a:off x="4514850" y="5181600"/>
            <a:ext cx="1524000" cy="1143000"/>
          </a:xfrm>
          <a:prstGeom prst="rect">
            <a:avLst/>
          </a:prstGeom>
          <a:noFill/>
          <a:ln>
            <a:noFill/>
          </a:ln>
          <a:extLst>
            <a:ext uri="{909E8E84-426E-40dd-AFC4-6F175D3DCCD1}">
              <a14:hiddenFill xmlns:a14="http://schemas.microsoft.com/office/drawing/2010/main">
                <a:solidFill>
                  <a:srgbClr val="FFFFFF">
                    <a:alpha val="2901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60388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4"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7562850" y="5181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22225" y="2819400"/>
            <a:ext cx="157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6"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1588" y="4038600"/>
            <a:ext cx="15795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7" name="Picture 11" descr="built form"/>
          <p:cNvPicPr>
            <a:picLocks noChangeAspect="1" noChangeArrowheads="1"/>
          </p:cNvPicPr>
          <p:nvPr/>
        </p:nvPicPr>
        <p:blipFill>
          <a:blip r:embed="rId3" cstate="screen">
            <a:extLst>
              <a:ext uri="{28A0092B-C50C-407E-A947-70E740481C1C}">
                <a14:useLocalDpi xmlns:a14="http://schemas.microsoft.com/office/drawing/2010/main"/>
              </a:ext>
            </a:extLst>
          </a:blip>
          <a:srcRect b="15691"/>
          <a:stretch>
            <a:fillRect/>
          </a:stretch>
        </p:blipFill>
        <p:spPr bwMode="auto">
          <a:xfrm>
            <a:off x="0" y="5181600"/>
            <a:ext cx="157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1083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1427163" y="2014538"/>
            <a:ext cx="3525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dirty="0"/>
          </a:p>
        </p:txBody>
      </p:sp>
      <p:sp>
        <p:nvSpPr>
          <p:cNvPr id="40963" name="Text Box 3"/>
          <p:cNvSpPr txBox="1">
            <a:spLocks noChangeArrowheads="1"/>
          </p:cNvSpPr>
          <p:nvPr/>
        </p:nvSpPr>
        <p:spPr bwMode="auto">
          <a:xfrm>
            <a:off x="495829" y="804334"/>
            <a:ext cx="347133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r>
              <a:rPr lang="en-US" sz="1400" dirty="0" smtClean="0">
                <a:solidFill>
                  <a:srgbClr val="000000"/>
                </a:solidFill>
              </a:rPr>
              <a:t>If one person threw away</a:t>
            </a:r>
            <a:endParaRPr lang="en-US" sz="1400" dirty="0">
              <a:solidFill>
                <a:srgbClr val="000000"/>
              </a:solidFill>
            </a:endParaRPr>
          </a:p>
          <a:p>
            <a:endParaRPr lang="en-US" sz="1400" dirty="0">
              <a:solidFill>
                <a:srgbClr val="000000"/>
              </a:solidFill>
            </a:endParaRPr>
          </a:p>
          <a:p>
            <a:r>
              <a:rPr lang="en-US" sz="1400" b="1" dirty="0">
                <a:solidFill>
                  <a:srgbClr val="000000"/>
                </a:solidFill>
              </a:rPr>
              <a:t>46 aluminum cans </a:t>
            </a:r>
            <a:r>
              <a:rPr lang="en-US" sz="1400" b="1" dirty="0" smtClean="0">
                <a:solidFill>
                  <a:srgbClr val="000000"/>
                </a:solidFill>
              </a:rPr>
              <a:t>a day</a:t>
            </a:r>
            <a:endParaRPr lang="en-US" sz="1400" b="1" dirty="0">
              <a:solidFill>
                <a:srgbClr val="000000"/>
              </a:solidFill>
            </a:endParaRPr>
          </a:p>
          <a:p>
            <a:r>
              <a:rPr lang="en-US" sz="1400" b="1" dirty="0" smtClean="0">
                <a:solidFill>
                  <a:srgbClr val="000000"/>
                </a:solidFill>
              </a:rPr>
              <a:t>365 days a week</a:t>
            </a:r>
            <a:endParaRPr lang="en-US" sz="1400" dirty="0">
              <a:solidFill>
                <a:srgbClr val="000000"/>
              </a:solidFill>
            </a:endParaRPr>
          </a:p>
          <a:p>
            <a:r>
              <a:rPr lang="en-US" sz="1400" b="1" dirty="0">
                <a:solidFill>
                  <a:srgbClr val="000000"/>
                </a:solidFill>
              </a:rPr>
              <a:t>for 80 years</a:t>
            </a:r>
            <a:r>
              <a:rPr lang="en-US" sz="1400" dirty="0">
                <a:solidFill>
                  <a:srgbClr val="000000"/>
                </a:solidFill>
              </a:rPr>
              <a:t> </a:t>
            </a:r>
          </a:p>
          <a:p>
            <a:endParaRPr lang="en-US" sz="1400" dirty="0">
              <a:solidFill>
                <a:srgbClr val="000000"/>
              </a:solidFill>
            </a:endParaRPr>
          </a:p>
          <a:p>
            <a:r>
              <a:rPr lang="en-US" sz="1400" dirty="0">
                <a:solidFill>
                  <a:srgbClr val="000000"/>
                </a:solidFill>
              </a:rPr>
              <a:t>to create the same volume of landfill one average ten story commercial building measuring approximately 25 feet by 100.</a:t>
            </a:r>
          </a:p>
        </p:txBody>
      </p:sp>
      <p:pic>
        <p:nvPicPr>
          <p:cNvPr id="54275"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43400" y="990600"/>
            <a:ext cx="414655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0266" y="3271236"/>
            <a:ext cx="3640668" cy="2893100"/>
          </a:xfrm>
          <a:prstGeom prst="rect">
            <a:avLst/>
          </a:prstGeom>
          <a:noFill/>
        </p:spPr>
        <p:txBody>
          <a:bodyPr wrap="square" rtlCol="0">
            <a:spAutoFit/>
          </a:bodyPr>
          <a:lstStyle/>
          <a:p>
            <a:pPr algn="just"/>
            <a:endParaRPr lang="en-US" sz="1400" dirty="0"/>
          </a:p>
          <a:p>
            <a:pPr algn="just"/>
            <a:r>
              <a:rPr lang="en-US" sz="1400" dirty="0"/>
              <a:t>The average embodied energy in existing buildings is five to 15 gallons of gasoline per square foot. The average embodied energy in a 250,000 square-foot office building is 3.75 million gallons of gasoline.</a:t>
            </a:r>
          </a:p>
          <a:p>
            <a:pPr algn="just"/>
            <a:endParaRPr lang="en-US" sz="1400" dirty="0"/>
          </a:p>
          <a:p>
            <a:pPr algn="just"/>
            <a:r>
              <a:rPr lang="en-US" sz="1400" dirty="0"/>
              <a:t>.</a:t>
            </a:r>
          </a:p>
          <a:p>
            <a:pPr algn="just"/>
            <a:endParaRPr lang="en-US" sz="1400" dirty="0"/>
          </a:p>
          <a:p>
            <a:pPr algn="just"/>
            <a:r>
              <a:rPr lang="en-US" sz="1400" dirty="0"/>
              <a:t>Recent calculations indicate that it takes </a:t>
            </a:r>
            <a:r>
              <a:rPr lang="en-US" sz="1400" b="1" dirty="0"/>
              <a:t>35-50 years for an energy efficient new building to save the amount of energy lost in demolishing an existing</a:t>
            </a:r>
            <a:r>
              <a:rPr lang="en-US" sz="1400" dirty="0"/>
              <a:t> building</a:t>
            </a:r>
          </a:p>
        </p:txBody>
      </p:sp>
    </p:spTree>
    <p:extLst>
      <p:ext uri="{BB962C8B-B14F-4D97-AF65-F5344CB8AC3E}">
        <p14:creationId xmlns:p14="http://schemas.microsoft.com/office/powerpoint/2010/main" val="1161160092"/>
      </p:ext>
    </p:extLst>
  </p:cSld>
  <p:clrMapOvr>
    <a:masterClrMapping/>
  </p:clrMapOvr>
  <p:transition xmlns:p14="http://schemas.microsoft.com/office/powerpoint/2010/main" advClick="0"/>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descr="IMG_049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4" name="Rectangle 3"/>
          <p:cNvSpPr>
            <a:spLocks noChangeArrowheads="1"/>
          </p:cNvSpPr>
          <p:nvPr/>
        </p:nvSpPr>
        <p:spPr bwMode="auto">
          <a:xfrm>
            <a:off x="457200" y="838200"/>
            <a:ext cx="8337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dirty="0">
                <a:solidFill>
                  <a:schemeClr val="bg1"/>
                </a:solidFill>
                <a:latin typeface="Helvetica" charset="0"/>
              </a:rPr>
              <a:t>= the recycling efforts of 1,972,830 aluminum cans</a:t>
            </a:r>
          </a:p>
        </p:txBody>
      </p:sp>
      <p:sp>
        <p:nvSpPr>
          <p:cNvPr id="64515" name="Rectangle 4"/>
          <p:cNvSpPr>
            <a:spLocks noChangeArrowheads="1"/>
          </p:cNvSpPr>
          <p:nvPr/>
        </p:nvSpPr>
        <p:spPr bwMode="auto">
          <a:xfrm>
            <a:off x="1572331" y="5372100"/>
            <a:ext cx="73661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dirty="0">
                <a:solidFill>
                  <a:schemeClr val="bg1"/>
                </a:solidFill>
                <a:latin typeface="Helvetica" charset="0"/>
              </a:rPr>
              <a:t>= </a:t>
            </a:r>
            <a:r>
              <a:rPr lang="en-US" sz="2400" b="1" dirty="0">
                <a:solidFill>
                  <a:schemeClr val="bg1"/>
                </a:solidFill>
                <a:latin typeface="Helvetica" charset="0"/>
              </a:rPr>
              <a:t>the gasoline </a:t>
            </a:r>
            <a:r>
              <a:rPr lang="en-US" sz="2400" b="1" dirty="0" smtClean="0">
                <a:solidFill>
                  <a:schemeClr val="bg1"/>
                </a:solidFill>
                <a:latin typeface="Helvetica" charset="0"/>
              </a:rPr>
              <a:t>consumed </a:t>
            </a:r>
            <a:r>
              <a:rPr lang="en-US" sz="2400" b="1" dirty="0">
                <a:solidFill>
                  <a:schemeClr val="bg1"/>
                </a:solidFill>
                <a:latin typeface="Helvetica" charset="0"/>
              </a:rPr>
              <a:t>driving a (fuel efficient) </a:t>
            </a:r>
            <a:endParaRPr lang="en-US" sz="2400" b="1" dirty="0" smtClean="0">
              <a:solidFill>
                <a:schemeClr val="bg1"/>
              </a:solidFill>
              <a:latin typeface="Helvetica" charset="0"/>
            </a:endParaRPr>
          </a:p>
          <a:p>
            <a:r>
              <a:rPr lang="en-US" sz="2400" b="1" dirty="0" smtClean="0">
                <a:solidFill>
                  <a:schemeClr val="bg1"/>
                </a:solidFill>
                <a:latin typeface="Helvetica" charset="0"/>
              </a:rPr>
              <a:t>car </a:t>
            </a:r>
            <a:r>
              <a:rPr lang="en-US" sz="2400" b="1" dirty="0">
                <a:solidFill>
                  <a:schemeClr val="bg1"/>
                </a:solidFill>
                <a:latin typeface="Helvetica" charset="0"/>
              </a:rPr>
              <a:t>every day, 365 days a year, for over 200 years</a:t>
            </a:r>
          </a:p>
        </p:txBody>
      </p:sp>
      <p:sp>
        <p:nvSpPr>
          <p:cNvPr id="64516" name="Rectangle 5"/>
          <p:cNvSpPr>
            <a:spLocks noChangeArrowheads="1"/>
          </p:cNvSpPr>
          <p:nvPr/>
        </p:nvSpPr>
        <p:spPr bwMode="auto">
          <a:xfrm>
            <a:off x="0" y="1604963"/>
            <a:ext cx="58272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solidFill>
                <a:latin typeface="Helvetica" charset="0"/>
              </a:rPr>
              <a:t>=carbon sequestered by either 427 tree seedlings</a:t>
            </a:r>
          </a:p>
          <a:p>
            <a:r>
              <a:rPr lang="en-US" sz="2000" dirty="0">
                <a:solidFill>
                  <a:schemeClr val="bg1"/>
                </a:solidFill>
                <a:latin typeface="Helvetica" charset="0"/>
              </a:rPr>
              <a:t> for a decade </a:t>
            </a:r>
            <a:r>
              <a:rPr lang="en-US" sz="2000" b="1" dirty="0">
                <a:solidFill>
                  <a:schemeClr val="bg1"/>
                </a:solidFill>
                <a:latin typeface="Helvetica" charset="0"/>
              </a:rPr>
              <a:t>or 3.8 acres of pine</a:t>
            </a:r>
            <a:r>
              <a:rPr lang="en-US" sz="2000" b="1" dirty="0">
                <a:solidFill>
                  <a:schemeClr val="bg1"/>
                </a:solidFill>
              </a:rPr>
              <a:t> forest annually</a:t>
            </a:r>
          </a:p>
        </p:txBody>
      </p:sp>
      <p:sp>
        <p:nvSpPr>
          <p:cNvPr id="64517" name="Rectangle 6"/>
          <p:cNvSpPr>
            <a:spLocks noChangeArrowheads="1"/>
          </p:cNvSpPr>
          <p:nvPr/>
        </p:nvSpPr>
        <p:spPr bwMode="auto">
          <a:xfrm>
            <a:off x="1154424" y="4463632"/>
            <a:ext cx="7042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dirty="0">
                <a:solidFill>
                  <a:schemeClr val="bg1"/>
                </a:solidFill>
                <a:latin typeface="Helvetica" charset="0"/>
              </a:rPr>
              <a:t>=</a:t>
            </a:r>
            <a:r>
              <a:rPr lang="en-US" sz="1800" b="1" dirty="0">
                <a:solidFill>
                  <a:schemeClr val="bg1"/>
                </a:solidFill>
                <a:latin typeface="Helvetica" charset="0"/>
              </a:rPr>
              <a:t>1212 tons </a:t>
            </a:r>
            <a:r>
              <a:rPr lang="en-US" sz="1800" dirty="0">
                <a:solidFill>
                  <a:schemeClr val="bg1"/>
                </a:solidFill>
                <a:latin typeface="Helvetica" charset="0"/>
              </a:rPr>
              <a:t>of construction and demolition (c&amp;d)</a:t>
            </a:r>
            <a:r>
              <a:rPr lang="en-US" sz="1800" b="1" dirty="0">
                <a:solidFill>
                  <a:schemeClr val="bg1"/>
                </a:solidFill>
                <a:latin typeface="Helvetica" charset="0"/>
              </a:rPr>
              <a:t>waste in a landfill</a:t>
            </a:r>
          </a:p>
        </p:txBody>
      </p:sp>
      <p:sp>
        <p:nvSpPr>
          <p:cNvPr id="64518" name="Rectangle 7"/>
          <p:cNvSpPr>
            <a:spLocks noChangeArrowheads="1"/>
          </p:cNvSpPr>
          <p:nvPr/>
        </p:nvSpPr>
        <p:spPr bwMode="auto">
          <a:xfrm>
            <a:off x="1758094" y="2590800"/>
            <a:ext cx="7385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solidFill>
                <a:latin typeface="Helvetica" charset="0"/>
              </a:rPr>
              <a:t>= YOU landfilling </a:t>
            </a:r>
            <a:r>
              <a:rPr lang="en-US" sz="2000" b="1" dirty="0">
                <a:solidFill>
                  <a:schemeClr val="bg1"/>
                </a:solidFill>
                <a:latin typeface="Helvetica" charset="0"/>
              </a:rPr>
              <a:t>4.6 pounds of trash per day for 1,444 years</a:t>
            </a:r>
          </a:p>
        </p:txBody>
      </p:sp>
    </p:spTree>
    <p:extLst>
      <p:ext uri="{BB962C8B-B14F-4D97-AF65-F5344CB8AC3E}">
        <p14:creationId xmlns:p14="http://schemas.microsoft.com/office/powerpoint/2010/main" val="40071564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81200" y="380999"/>
            <a:ext cx="6781800" cy="4817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4818" name="Picture 11" descr="built form"/>
          <p:cNvPicPr>
            <a:picLocks noChangeAspect="1" noChangeArrowheads="1"/>
          </p:cNvPicPr>
          <p:nvPr/>
        </p:nvPicPr>
        <p:blipFill>
          <a:blip r:embed="rId4" cstate="screen">
            <a:extLst>
              <a:ext uri="{28A0092B-C50C-407E-A947-70E740481C1C}">
                <a14:useLocalDpi xmlns:a14="http://schemas.microsoft.com/office/drawing/2010/main"/>
              </a:ext>
            </a:extLst>
          </a:blip>
          <a:srcRect b="15691"/>
          <a:stretch>
            <a:fillRect/>
          </a:stretch>
        </p:blipFill>
        <p:spPr bwMode="auto">
          <a:xfrm>
            <a:off x="228600" y="990600"/>
            <a:ext cx="157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Line 4"/>
          <p:cNvSpPr>
            <a:spLocks noChangeShapeType="1"/>
          </p:cNvSpPr>
          <p:nvPr/>
        </p:nvSpPr>
        <p:spPr bwMode="auto">
          <a:xfrm>
            <a:off x="1693339" y="1524000"/>
            <a:ext cx="1981200" cy="0"/>
          </a:xfrm>
          <a:prstGeom prst="line">
            <a:avLst/>
          </a:prstGeom>
          <a:noFill/>
          <a:ln w="196850">
            <a:solidFill>
              <a:srgbClr val="CB601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4820" name="Line 5"/>
          <p:cNvSpPr>
            <a:spLocks noChangeShapeType="1"/>
          </p:cNvSpPr>
          <p:nvPr/>
        </p:nvSpPr>
        <p:spPr bwMode="auto">
          <a:xfrm>
            <a:off x="6019800" y="4114800"/>
            <a:ext cx="0" cy="1600200"/>
          </a:xfrm>
          <a:prstGeom prst="line">
            <a:avLst/>
          </a:prstGeom>
          <a:noFill/>
          <a:ln w="190500">
            <a:solidFill>
              <a:srgbClr val="CB601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4821" name="Rectangle 6"/>
          <p:cNvSpPr>
            <a:spLocks noChangeArrowheads="1"/>
          </p:cNvSpPr>
          <p:nvPr/>
        </p:nvSpPr>
        <p:spPr bwMode="auto">
          <a:xfrm>
            <a:off x="577213" y="5605790"/>
            <a:ext cx="8566788" cy="523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0" hangingPunct="0"/>
            <a:r>
              <a:rPr lang="en-US" sz="2000" dirty="0" smtClean="0"/>
              <a:t>Building demolition </a:t>
            </a:r>
            <a:r>
              <a:rPr lang="en-US" sz="2000" b="1" dirty="0" smtClean="0"/>
              <a:t>contributes 30% </a:t>
            </a:r>
            <a:r>
              <a:rPr lang="en-US" sz="2000" dirty="0" smtClean="0"/>
              <a:t>or more of all landfill material.</a:t>
            </a:r>
            <a:r>
              <a:rPr lang="en-US" sz="2800" dirty="0" smtClean="0">
                <a:solidFill>
                  <a:schemeClr val="bg2"/>
                </a:solidFill>
              </a:rPr>
              <a:t>landfills</a:t>
            </a:r>
            <a:endParaRPr lang="en-US" sz="2800" dirty="0">
              <a:solidFill>
                <a:schemeClr val="bg2"/>
              </a:solidFill>
            </a:endParaRPr>
          </a:p>
        </p:txBody>
      </p:sp>
    </p:spTree>
    <p:extLst>
      <p:ext uri="{BB962C8B-B14F-4D97-AF65-F5344CB8AC3E}">
        <p14:creationId xmlns:p14="http://schemas.microsoft.com/office/powerpoint/2010/main" val="17433315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01" y="0"/>
            <a:ext cx="4076100" cy="3098248"/>
          </a:xfrm>
          <a:prstGeom prst="rect">
            <a:avLst/>
          </a:prstGeom>
        </p:spPr>
      </p:pic>
      <p:sp>
        <p:nvSpPr>
          <p:cNvPr id="3" name="TextBox 2"/>
          <p:cNvSpPr txBox="1"/>
          <p:nvPr/>
        </p:nvSpPr>
        <p:spPr>
          <a:xfrm>
            <a:off x="923539" y="3406148"/>
            <a:ext cx="2419390" cy="646331"/>
          </a:xfrm>
          <a:prstGeom prst="rect">
            <a:avLst/>
          </a:prstGeom>
          <a:noFill/>
        </p:spPr>
        <p:txBody>
          <a:bodyPr wrap="none" rtlCol="0">
            <a:spAutoFit/>
          </a:bodyPr>
          <a:lstStyle/>
          <a:p>
            <a:r>
              <a:rPr lang="en-US" dirty="0" smtClean="0"/>
              <a:t>King Street Station</a:t>
            </a:r>
          </a:p>
          <a:p>
            <a:r>
              <a:rPr lang="en-US" dirty="0" smtClean="0"/>
              <a:t>LEED™ platinum, 38 EUI</a:t>
            </a:r>
            <a:endParaRPr lang="en-US" dirty="0"/>
          </a:p>
        </p:txBody>
      </p:sp>
      <p:pic>
        <p:nvPicPr>
          <p:cNvPr id="4" name="Picture 3"/>
          <p:cNvPicPr>
            <a:picLocks noChangeAspect="1"/>
          </p:cNvPicPr>
          <p:nvPr/>
        </p:nvPicPr>
        <p:blipFill>
          <a:blip r:embed="rId3"/>
          <a:stretch>
            <a:fillRect/>
          </a:stretch>
        </p:blipFill>
        <p:spPr>
          <a:xfrm>
            <a:off x="4474655" y="1347750"/>
            <a:ext cx="4457700" cy="4457700"/>
          </a:xfrm>
          <a:prstGeom prst="rect">
            <a:avLst/>
          </a:prstGeom>
        </p:spPr>
      </p:pic>
      <p:sp>
        <p:nvSpPr>
          <p:cNvPr id="5" name="TextBox 4"/>
          <p:cNvSpPr txBox="1"/>
          <p:nvPr/>
        </p:nvSpPr>
        <p:spPr>
          <a:xfrm>
            <a:off x="4851884" y="5965568"/>
            <a:ext cx="3984271" cy="646331"/>
          </a:xfrm>
          <a:prstGeom prst="rect">
            <a:avLst/>
          </a:prstGeom>
          <a:noFill/>
        </p:spPr>
        <p:txBody>
          <a:bodyPr wrap="none" rtlCol="0">
            <a:spAutoFit/>
          </a:bodyPr>
          <a:lstStyle/>
          <a:p>
            <a:r>
              <a:rPr lang="en-US" dirty="0" smtClean="0"/>
              <a:t>Bullitt Center  (Living Building Challenge)</a:t>
            </a:r>
          </a:p>
          <a:p>
            <a:r>
              <a:rPr lang="en-US" dirty="0" smtClean="0"/>
              <a:t>Net zero water/energy  32 EUI</a:t>
            </a:r>
          </a:p>
        </p:txBody>
      </p:sp>
    </p:spTree>
    <p:extLst>
      <p:ext uri="{BB962C8B-B14F-4D97-AF65-F5344CB8AC3E}">
        <p14:creationId xmlns:p14="http://schemas.microsoft.com/office/powerpoint/2010/main" val="3043072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TextBox 2"/>
          <p:cNvSpPr txBox="1"/>
          <p:nvPr/>
        </p:nvSpPr>
        <p:spPr>
          <a:xfrm>
            <a:off x="365151" y="5647222"/>
            <a:ext cx="8220632" cy="369332"/>
          </a:xfrm>
          <a:prstGeom prst="rect">
            <a:avLst/>
          </a:prstGeom>
          <a:noFill/>
        </p:spPr>
        <p:txBody>
          <a:bodyPr wrap="none" rtlCol="0">
            <a:spAutoFit/>
          </a:bodyPr>
          <a:lstStyle/>
          <a:p>
            <a:r>
              <a:rPr lang="en-US" b="1" dirty="0" smtClean="0"/>
              <a:t>Preservation Crisis</a:t>
            </a:r>
            <a:r>
              <a:rPr lang="en-US" dirty="0" smtClean="0"/>
              <a:t>:  Seattle led the country in the fastest growing</a:t>
            </a:r>
            <a:r>
              <a:rPr lang="en-US" dirty="0"/>
              <a:t>/</a:t>
            </a:r>
            <a:r>
              <a:rPr lang="en-US" dirty="0" smtClean="0"/>
              <a:t> building year 2015.</a:t>
            </a:r>
            <a:endParaRPr lang="en-US" dirty="0"/>
          </a:p>
        </p:txBody>
      </p:sp>
      <p:sp>
        <p:nvSpPr>
          <p:cNvPr id="4" name="TextBox 3"/>
          <p:cNvSpPr txBox="1"/>
          <p:nvPr/>
        </p:nvSpPr>
        <p:spPr>
          <a:xfrm>
            <a:off x="3234267" y="1354668"/>
            <a:ext cx="965980" cy="369332"/>
          </a:xfrm>
          <a:prstGeom prst="rect">
            <a:avLst/>
          </a:prstGeom>
          <a:noFill/>
        </p:spPr>
        <p:txBody>
          <a:bodyPr wrap="none" rtlCol="0">
            <a:spAutoFit/>
          </a:bodyPr>
          <a:lstStyle/>
          <a:p>
            <a:r>
              <a:rPr lang="en-US" b="1" dirty="0" smtClean="0"/>
              <a:t>Amazon</a:t>
            </a:r>
            <a:endParaRPr lang="en-US" b="1" dirty="0"/>
          </a:p>
        </p:txBody>
      </p:sp>
      <p:sp>
        <p:nvSpPr>
          <p:cNvPr id="5" name="TextBox 4"/>
          <p:cNvSpPr txBox="1"/>
          <p:nvPr/>
        </p:nvSpPr>
        <p:spPr>
          <a:xfrm>
            <a:off x="365151" y="960969"/>
            <a:ext cx="1108785" cy="369332"/>
          </a:xfrm>
          <a:prstGeom prst="rect">
            <a:avLst/>
          </a:prstGeom>
          <a:noFill/>
        </p:spPr>
        <p:txBody>
          <a:bodyPr wrap="none" rtlCol="0">
            <a:spAutoFit/>
          </a:bodyPr>
          <a:lstStyle/>
          <a:p>
            <a:r>
              <a:rPr lang="en-US" b="1" dirty="0" smtClean="0"/>
              <a:t>Microsoft</a:t>
            </a:r>
            <a:endParaRPr lang="en-US" b="1" dirty="0"/>
          </a:p>
        </p:txBody>
      </p:sp>
      <p:sp>
        <p:nvSpPr>
          <p:cNvPr id="6" name="TextBox 5"/>
          <p:cNvSpPr txBox="1"/>
          <p:nvPr/>
        </p:nvSpPr>
        <p:spPr>
          <a:xfrm>
            <a:off x="685051" y="2406134"/>
            <a:ext cx="797364" cy="369332"/>
          </a:xfrm>
          <a:prstGeom prst="rect">
            <a:avLst/>
          </a:prstGeom>
          <a:noFill/>
        </p:spPr>
        <p:txBody>
          <a:bodyPr wrap="none" rtlCol="0">
            <a:spAutoFit/>
          </a:bodyPr>
          <a:lstStyle/>
          <a:p>
            <a:r>
              <a:rPr lang="en-US" dirty="0" smtClean="0"/>
              <a:t>Adobe</a:t>
            </a:r>
            <a:endParaRPr lang="en-US" dirty="0"/>
          </a:p>
        </p:txBody>
      </p:sp>
      <p:sp>
        <p:nvSpPr>
          <p:cNvPr id="7" name="TextBox 6"/>
          <p:cNvSpPr txBox="1"/>
          <p:nvPr/>
        </p:nvSpPr>
        <p:spPr>
          <a:xfrm>
            <a:off x="7940481" y="406401"/>
            <a:ext cx="829712" cy="369332"/>
          </a:xfrm>
          <a:prstGeom prst="rect">
            <a:avLst/>
          </a:prstGeom>
          <a:noFill/>
        </p:spPr>
        <p:txBody>
          <a:bodyPr wrap="none" rtlCol="0">
            <a:spAutoFit/>
          </a:bodyPr>
          <a:lstStyle/>
          <a:p>
            <a:r>
              <a:rPr lang="en-US" dirty="0" smtClean="0"/>
              <a:t>Boeing</a:t>
            </a:r>
            <a:endParaRPr lang="en-US" dirty="0"/>
          </a:p>
        </p:txBody>
      </p:sp>
      <p:sp>
        <p:nvSpPr>
          <p:cNvPr id="9" name="TextBox 8"/>
          <p:cNvSpPr txBox="1"/>
          <p:nvPr/>
        </p:nvSpPr>
        <p:spPr>
          <a:xfrm>
            <a:off x="6265334" y="1170002"/>
            <a:ext cx="905579" cy="369332"/>
          </a:xfrm>
          <a:prstGeom prst="rect">
            <a:avLst/>
          </a:prstGeom>
          <a:noFill/>
        </p:spPr>
        <p:txBody>
          <a:bodyPr wrap="none" rtlCol="0">
            <a:spAutoFit/>
          </a:bodyPr>
          <a:lstStyle/>
          <a:p>
            <a:r>
              <a:rPr lang="en-US" i="1" dirty="0" smtClean="0"/>
              <a:t>Google</a:t>
            </a:r>
            <a:endParaRPr lang="en-US" i="1" dirty="0"/>
          </a:p>
        </p:txBody>
      </p:sp>
      <p:sp>
        <p:nvSpPr>
          <p:cNvPr id="10" name="TextBox 9"/>
          <p:cNvSpPr txBox="1"/>
          <p:nvPr/>
        </p:nvSpPr>
        <p:spPr>
          <a:xfrm>
            <a:off x="1930400" y="454336"/>
            <a:ext cx="973093" cy="646331"/>
          </a:xfrm>
          <a:prstGeom prst="rect">
            <a:avLst/>
          </a:prstGeom>
          <a:noFill/>
        </p:spPr>
        <p:txBody>
          <a:bodyPr wrap="none" rtlCol="0">
            <a:spAutoFit/>
          </a:bodyPr>
          <a:lstStyle/>
          <a:p>
            <a:r>
              <a:rPr lang="en-US" i="1" dirty="0" smtClean="0"/>
              <a:t>Expedia</a:t>
            </a:r>
          </a:p>
          <a:p>
            <a:endParaRPr lang="en-US" dirty="0"/>
          </a:p>
        </p:txBody>
      </p:sp>
      <p:sp>
        <p:nvSpPr>
          <p:cNvPr id="11" name="TextBox 10"/>
          <p:cNvSpPr txBox="1"/>
          <p:nvPr/>
        </p:nvSpPr>
        <p:spPr>
          <a:xfrm>
            <a:off x="7675021" y="2082968"/>
            <a:ext cx="1120820" cy="646331"/>
          </a:xfrm>
          <a:prstGeom prst="rect">
            <a:avLst/>
          </a:prstGeom>
          <a:noFill/>
        </p:spPr>
        <p:txBody>
          <a:bodyPr wrap="none" rtlCol="0">
            <a:spAutoFit/>
          </a:bodyPr>
          <a:lstStyle/>
          <a:p>
            <a:r>
              <a:rPr lang="en-US" b="1" dirty="0" smtClean="0"/>
              <a:t>Starbucks</a:t>
            </a:r>
          </a:p>
          <a:p>
            <a:endParaRPr lang="en-US" dirty="0"/>
          </a:p>
        </p:txBody>
      </p:sp>
    </p:spTree>
    <p:extLst>
      <p:ext uri="{BB962C8B-B14F-4D97-AF65-F5344CB8AC3E}">
        <p14:creationId xmlns:p14="http://schemas.microsoft.com/office/powerpoint/2010/main" val="391444302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Screen Shot 2016-03-31 at 12.26.0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820" y="3560095"/>
            <a:ext cx="3713397" cy="2859347"/>
          </a:xfrm>
          <a:prstGeom prst="rect">
            <a:avLst/>
          </a:prstGeom>
        </p:spPr>
      </p:pic>
      <p:pic>
        <p:nvPicPr>
          <p:cNvPr id="3" name="Picture 2" descr="Screen Shot 2016-03-31 at 12.26.1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820" y="346385"/>
            <a:ext cx="3738312" cy="3059762"/>
          </a:xfrm>
          <a:prstGeom prst="rect">
            <a:avLst/>
          </a:prstGeom>
        </p:spPr>
      </p:pic>
    </p:spTree>
    <p:extLst>
      <p:ext uri="{BB962C8B-B14F-4D97-AF65-F5344CB8AC3E}">
        <p14:creationId xmlns:p14="http://schemas.microsoft.com/office/powerpoint/2010/main" val="32861968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644662"/>
          </a:xfrm>
          <a:prstGeom prst="rect">
            <a:avLst/>
          </a:prstGeom>
        </p:spPr>
      </p:pic>
      <p:sp>
        <p:nvSpPr>
          <p:cNvPr id="3" name="TextBox 2"/>
          <p:cNvSpPr txBox="1"/>
          <p:nvPr/>
        </p:nvSpPr>
        <p:spPr>
          <a:xfrm>
            <a:off x="250125" y="5734274"/>
            <a:ext cx="8677421" cy="923330"/>
          </a:xfrm>
          <a:prstGeom prst="rect">
            <a:avLst/>
          </a:prstGeom>
          <a:noFill/>
        </p:spPr>
        <p:txBody>
          <a:bodyPr wrap="square" rtlCol="0">
            <a:spAutoFit/>
          </a:bodyPr>
          <a:lstStyle/>
          <a:p>
            <a:r>
              <a:rPr lang="en-US" dirty="0"/>
              <a:t>The Brothers Olympic Mountains peak serves as a backdrop to 400 Fairview, a mixed-use project in South Lake Union. In the foreground is a capped brick stack, a remnant of the old industrial </a:t>
            </a:r>
            <a:r>
              <a:rPr lang="en-US" dirty="0" smtClean="0"/>
              <a:t>neighborhood.</a:t>
            </a:r>
            <a:endParaRPr lang="en-US" dirty="0"/>
          </a:p>
        </p:txBody>
      </p:sp>
    </p:spTree>
    <p:extLst>
      <p:ext uri="{BB962C8B-B14F-4D97-AF65-F5344CB8AC3E}">
        <p14:creationId xmlns:p14="http://schemas.microsoft.com/office/powerpoint/2010/main" val="34798009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0" y="3166533"/>
            <a:ext cx="3426013" cy="646331"/>
          </a:xfrm>
          <a:prstGeom prst="rect">
            <a:avLst/>
          </a:prstGeom>
          <a:noFill/>
        </p:spPr>
        <p:txBody>
          <a:bodyPr wrap="none" rtlCol="0">
            <a:spAutoFit/>
          </a:bodyPr>
          <a:lstStyle/>
          <a:p>
            <a:r>
              <a:rPr lang="en-US" dirty="0" smtClean="0"/>
              <a:t>Historic building being demolished</a:t>
            </a:r>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60400"/>
            <a:ext cx="9144000" cy="5512279"/>
          </a:xfrm>
          <a:prstGeom prst="rect">
            <a:avLst/>
          </a:prstGeom>
        </p:spPr>
      </p:pic>
      <p:sp>
        <p:nvSpPr>
          <p:cNvPr id="4" name="TextBox 3"/>
          <p:cNvSpPr txBox="1"/>
          <p:nvPr/>
        </p:nvSpPr>
        <p:spPr>
          <a:xfrm>
            <a:off x="787400" y="6330434"/>
            <a:ext cx="8125392" cy="369332"/>
          </a:xfrm>
          <a:prstGeom prst="rect">
            <a:avLst/>
          </a:prstGeom>
          <a:noFill/>
        </p:spPr>
        <p:txBody>
          <a:bodyPr wrap="none" rtlCol="0">
            <a:spAutoFit/>
          </a:bodyPr>
          <a:lstStyle/>
          <a:p>
            <a:r>
              <a:rPr lang="en-US" dirty="0" smtClean="0"/>
              <a:t>Building demolition permit applications in Seattle 2005-2009 (left) 2010-2015 (right)</a:t>
            </a:r>
            <a:endParaRPr lang="en-US" dirty="0"/>
          </a:p>
        </p:txBody>
      </p:sp>
    </p:spTree>
    <p:extLst>
      <p:ext uri="{BB962C8B-B14F-4D97-AF65-F5344CB8AC3E}">
        <p14:creationId xmlns:p14="http://schemas.microsoft.com/office/powerpoint/2010/main" val="359329075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84200"/>
            <a:ext cx="9144000" cy="5296619"/>
          </a:xfrm>
          <a:prstGeom prst="rect">
            <a:avLst/>
          </a:prstGeom>
        </p:spPr>
      </p:pic>
    </p:spTree>
    <p:extLst>
      <p:ext uri="{BB962C8B-B14F-4D97-AF65-F5344CB8AC3E}">
        <p14:creationId xmlns:p14="http://schemas.microsoft.com/office/powerpoint/2010/main" val="65061831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alphaModFix amt="32000"/>
            <a:extLst>
              <a:ext uri="{28A0092B-C50C-407E-A947-70E740481C1C}">
                <a14:useLocalDpi xmlns:a14="http://schemas.microsoft.com/office/drawing/2010/main"/>
              </a:ext>
            </a:extLst>
          </a:blip>
          <a:stretch>
            <a:fillRect/>
          </a:stretch>
        </p:blipFill>
        <p:spPr>
          <a:xfrm>
            <a:off x="0" y="38488"/>
            <a:ext cx="9144000" cy="6819512"/>
          </a:xfrm>
          <a:prstGeom prst="rect">
            <a:avLst/>
          </a:prstGeom>
        </p:spPr>
      </p:pic>
      <p:sp>
        <p:nvSpPr>
          <p:cNvPr id="2" name="TextBox 1"/>
          <p:cNvSpPr txBox="1"/>
          <p:nvPr/>
        </p:nvSpPr>
        <p:spPr>
          <a:xfrm>
            <a:off x="1250626" y="1905320"/>
            <a:ext cx="6923740" cy="892552"/>
          </a:xfrm>
          <a:prstGeom prst="rect">
            <a:avLst/>
          </a:prstGeom>
          <a:noFill/>
        </p:spPr>
        <p:txBody>
          <a:bodyPr wrap="none" rtlCol="0">
            <a:spAutoFit/>
          </a:bodyPr>
          <a:lstStyle/>
          <a:p>
            <a:r>
              <a:rPr lang="en-US" sz="2800" b="1" dirty="0" smtClean="0">
                <a:solidFill>
                  <a:srgbClr val="FFFFFF"/>
                </a:solidFill>
              </a:rPr>
              <a:t>What is the future of preservation</a:t>
            </a:r>
          </a:p>
          <a:p>
            <a:r>
              <a:rPr lang="en-US" sz="2400" dirty="0" smtClean="0">
                <a:solidFill>
                  <a:schemeClr val="bg1"/>
                </a:solidFill>
              </a:rPr>
              <a:t> in the face of a building boom and increased density?</a:t>
            </a:r>
            <a:endParaRPr lang="en-US" sz="2400" dirty="0">
              <a:solidFill>
                <a:schemeClr val="bg1"/>
              </a:solidFill>
            </a:endParaRPr>
          </a:p>
        </p:txBody>
      </p:sp>
    </p:spTree>
    <p:extLst>
      <p:ext uri="{BB962C8B-B14F-4D97-AF65-F5344CB8AC3E}">
        <p14:creationId xmlns:p14="http://schemas.microsoft.com/office/powerpoint/2010/main" val="712397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71451"/>
            <a:ext cx="9144000" cy="5624423"/>
          </a:xfrm>
          <a:prstGeom prst="rect">
            <a:avLst/>
          </a:prstGeom>
        </p:spPr>
      </p:pic>
      <p:sp>
        <p:nvSpPr>
          <p:cNvPr id="3" name="TextBox 2"/>
          <p:cNvSpPr txBox="1"/>
          <p:nvPr/>
        </p:nvSpPr>
        <p:spPr>
          <a:xfrm>
            <a:off x="2520492" y="287603"/>
            <a:ext cx="3706814" cy="461665"/>
          </a:xfrm>
          <a:prstGeom prst="rect">
            <a:avLst/>
          </a:prstGeom>
          <a:noFill/>
        </p:spPr>
        <p:txBody>
          <a:bodyPr wrap="none" rtlCol="0">
            <a:spAutoFit/>
          </a:bodyPr>
          <a:lstStyle/>
          <a:p>
            <a:r>
              <a:rPr lang="en-US" sz="2400" b="1" dirty="0" smtClean="0"/>
              <a:t>Facadism</a:t>
            </a:r>
            <a:r>
              <a:rPr lang="en-US" sz="2400" dirty="0" smtClean="0"/>
              <a:t> isn’t preservation.</a:t>
            </a:r>
            <a:endParaRPr lang="en-US" sz="2400" dirty="0"/>
          </a:p>
        </p:txBody>
      </p:sp>
    </p:spTree>
    <p:extLst>
      <p:ext uri="{BB962C8B-B14F-4D97-AF65-F5344CB8AC3E}">
        <p14:creationId xmlns:p14="http://schemas.microsoft.com/office/powerpoint/2010/main" val="384598631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79500" y="635000"/>
            <a:ext cx="6985000" cy="5588000"/>
          </a:xfrm>
          <a:prstGeom prst="rect">
            <a:avLst/>
          </a:prstGeom>
        </p:spPr>
      </p:pic>
    </p:spTree>
    <p:extLst>
      <p:ext uri="{BB962C8B-B14F-4D97-AF65-F5344CB8AC3E}">
        <p14:creationId xmlns:p14="http://schemas.microsoft.com/office/powerpoint/2010/main" val="33376161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44500"/>
            <a:ext cx="9144000" cy="5960853"/>
          </a:xfrm>
          <a:prstGeom prst="rect">
            <a:avLst/>
          </a:prstGeom>
        </p:spPr>
      </p:pic>
    </p:spTree>
    <p:extLst>
      <p:ext uri="{BB962C8B-B14F-4D97-AF65-F5344CB8AC3E}">
        <p14:creationId xmlns:p14="http://schemas.microsoft.com/office/powerpoint/2010/main" val="39070145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07804"/>
            <a:ext cx="9144000" cy="6093295"/>
          </a:xfrm>
          <a:prstGeom prst="rect">
            <a:avLst/>
          </a:prstGeom>
        </p:spPr>
      </p:pic>
      <p:sp>
        <p:nvSpPr>
          <p:cNvPr id="3" name="TextBox 2"/>
          <p:cNvSpPr txBox="1"/>
          <p:nvPr/>
        </p:nvSpPr>
        <p:spPr>
          <a:xfrm>
            <a:off x="2058723" y="6397318"/>
            <a:ext cx="3816670" cy="369332"/>
          </a:xfrm>
          <a:prstGeom prst="rect">
            <a:avLst/>
          </a:prstGeom>
          <a:noFill/>
        </p:spPr>
        <p:txBody>
          <a:bodyPr wrap="none" rtlCol="0">
            <a:spAutoFit/>
          </a:bodyPr>
          <a:lstStyle/>
          <a:p>
            <a:r>
              <a:rPr lang="en-US" dirty="0" smtClean="0"/>
              <a:t>The new Paul Allen center for research</a:t>
            </a:r>
            <a:endParaRPr lang="en-US" dirty="0"/>
          </a:p>
        </p:txBody>
      </p:sp>
    </p:spTree>
    <p:extLst>
      <p:ext uri="{BB962C8B-B14F-4D97-AF65-F5344CB8AC3E}">
        <p14:creationId xmlns:p14="http://schemas.microsoft.com/office/powerpoint/2010/main" val="388784963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33400"/>
            <a:ext cx="9144000" cy="5771072"/>
          </a:xfrm>
          <a:prstGeom prst="rect">
            <a:avLst/>
          </a:prstGeom>
        </p:spPr>
      </p:pic>
    </p:spTree>
    <p:extLst>
      <p:ext uri="{BB962C8B-B14F-4D97-AF65-F5344CB8AC3E}">
        <p14:creationId xmlns:p14="http://schemas.microsoft.com/office/powerpoint/2010/main" val="987507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68300"/>
            <a:ext cx="9144000" cy="6098977"/>
          </a:xfrm>
          <a:prstGeom prst="rect">
            <a:avLst/>
          </a:prstGeom>
        </p:spPr>
      </p:pic>
    </p:spTree>
    <p:extLst>
      <p:ext uri="{BB962C8B-B14F-4D97-AF65-F5344CB8AC3E}">
        <p14:creationId xmlns:p14="http://schemas.microsoft.com/office/powerpoint/2010/main" val="17338290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099733" y="2912533"/>
            <a:ext cx="1215973" cy="369332"/>
          </a:xfrm>
          <a:prstGeom prst="rect">
            <a:avLst/>
          </a:prstGeom>
          <a:noFill/>
        </p:spPr>
        <p:txBody>
          <a:bodyPr wrap="none" rtlCol="0">
            <a:spAutoFit/>
          </a:bodyPr>
          <a:lstStyle/>
          <a:p>
            <a:r>
              <a:rPr lang="en-US" dirty="0" smtClean="0"/>
              <a:t>chophouse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40346"/>
            <a:ext cx="9144000" cy="5144373"/>
          </a:xfrm>
          <a:prstGeom prst="rect">
            <a:avLst/>
          </a:prstGeom>
        </p:spPr>
      </p:pic>
      <p:sp>
        <p:nvSpPr>
          <p:cNvPr id="4" name="TextBox 3"/>
          <p:cNvSpPr txBox="1"/>
          <p:nvPr/>
        </p:nvSpPr>
        <p:spPr>
          <a:xfrm>
            <a:off x="2628900" y="5791200"/>
            <a:ext cx="2492539" cy="369332"/>
          </a:xfrm>
          <a:prstGeom prst="rect">
            <a:avLst/>
          </a:prstGeom>
          <a:noFill/>
        </p:spPr>
        <p:txBody>
          <a:bodyPr wrap="none" rtlCol="0">
            <a:spAutoFit/>
          </a:bodyPr>
          <a:lstStyle/>
          <a:p>
            <a:r>
              <a:rPr lang="en-US" b="1" dirty="0" smtClean="0">
                <a:solidFill>
                  <a:schemeClr val="bg1"/>
                </a:solidFill>
              </a:rPr>
              <a:t>Chophouse Row</a:t>
            </a:r>
            <a:r>
              <a:rPr lang="en-US" dirty="0" smtClean="0">
                <a:solidFill>
                  <a:schemeClr val="bg1"/>
                </a:solidFill>
              </a:rPr>
              <a:t>, Seattle</a:t>
            </a:r>
            <a:endParaRPr lang="en-US" dirty="0">
              <a:solidFill>
                <a:schemeClr val="bg1"/>
              </a:solidFill>
            </a:endParaRPr>
          </a:p>
        </p:txBody>
      </p:sp>
      <p:pic>
        <p:nvPicPr>
          <p:cNvPr id="7" name="Picture 6"/>
          <p:cNvPicPr>
            <a:picLocks noChangeAspect="1"/>
          </p:cNvPicPr>
          <p:nvPr/>
        </p:nvPicPr>
        <p:blipFill>
          <a:blip r:embed="rId4"/>
          <a:stretch>
            <a:fillRect/>
          </a:stretch>
        </p:blipFill>
        <p:spPr>
          <a:xfrm>
            <a:off x="-22061" y="0"/>
            <a:ext cx="10287000" cy="6858000"/>
          </a:xfrm>
          <a:prstGeom prst="rect">
            <a:avLst/>
          </a:prstGeom>
        </p:spPr>
      </p:pic>
    </p:spTree>
    <p:extLst>
      <p:ext uri="{BB962C8B-B14F-4D97-AF65-F5344CB8AC3E}">
        <p14:creationId xmlns:p14="http://schemas.microsoft.com/office/powerpoint/2010/main" val="32213076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8900"/>
            <a:ext cx="9144000" cy="6669741"/>
          </a:xfrm>
          <a:prstGeom prst="rect">
            <a:avLst/>
          </a:prstGeom>
        </p:spPr>
      </p:pic>
    </p:spTree>
    <p:extLst>
      <p:ext uri="{BB962C8B-B14F-4D97-AF65-F5344CB8AC3E}">
        <p14:creationId xmlns:p14="http://schemas.microsoft.com/office/powerpoint/2010/main" val="238954089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3600" y="3251200"/>
            <a:ext cx="1215973" cy="369332"/>
          </a:xfrm>
          <a:prstGeom prst="rect">
            <a:avLst/>
          </a:prstGeom>
          <a:noFill/>
        </p:spPr>
        <p:txBody>
          <a:bodyPr wrap="none" rtlCol="0">
            <a:spAutoFit/>
          </a:bodyPr>
          <a:lstStyle/>
          <a:p>
            <a:r>
              <a:rPr lang="en-US" dirty="0" smtClean="0"/>
              <a:t>chophouse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9700" y="-177800"/>
            <a:ext cx="4572000" cy="7289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79873" y="0"/>
            <a:ext cx="5140960" cy="6858000"/>
          </a:xfrm>
          <a:prstGeom prst="rect">
            <a:avLst/>
          </a:prstGeom>
        </p:spPr>
      </p:pic>
    </p:spTree>
    <p:extLst>
      <p:ext uri="{BB962C8B-B14F-4D97-AF65-F5344CB8AC3E}">
        <p14:creationId xmlns:p14="http://schemas.microsoft.com/office/powerpoint/2010/main" val="372176069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100005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8044" y="-1"/>
            <a:ext cx="9302044" cy="6976533"/>
          </a:xfrm>
          <a:prstGeom prst="rect">
            <a:avLst/>
          </a:prstGeom>
        </p:spPr>
      </p:pic>
      <p:sp>
        <p:nvSpPr>
          <p:cNvPr id="3" name="TextBox 2"/>
          <p:cNvSpPr txBox="1"/>
          <p:nvPr/>
        </p:nvSpPr>
        <p:spPr>
          <a:xfrm>
            <a:off x="499466" y="255910"/>
            <a:ext cx="8047297" cy="923330"/>
          </a:xfrm>
          <a:prstGeom prst="rect">
            <a:avLst/>
          </a:prstGeom>
          <a:noFill/>
        </p:spPr>
        <p:txBody>
          <a:bodyPr wrap="square" rtlCol="0">
            <a:spAutoFit/>
          </a:bodyPr>
          <a:lstStyle/>
          <a:p>
            <a:r>
              <a:rPr lang="en-US" b="1" dirty="0" smtClean="0">
                <a:solidFill>
                  <a:schemeClr val="bg1"/>
                </a:solidFill>
              </a:rPr>
              <a:t>URBAN GRAIN </a:t>
            </a:r>
            <a:r>
              <a:rPr lang="en-US" dirty="0" smtClean="0">
                <a:solidFill>
                  <a:schemeClr val="bg1"/>
                </a:solidFill>
              </a:rPr>
              <a:t>defines neighborhood vibrancy by ‘smallness’ and human scale.</a:t>
            </a:r>
          </a:p>
          <a:p>
            <a:r>
              <a:rPr lang="en-US" dirty="0" smtClean="0">
                <a:solidFill>
                  <a:schemeClr val="bg1"/>
                </a:solidFill>
              </a:rPr>
              <a:t>It can be understood by human behavior of walking, leaning, sitting, resting, playing and other activities tat create human interaction with their environment.</a:t>
            </a:r>
            <a:endParaRPr lang="en-U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oseEncounterWithBuildings 3.pdf"/>
          <p:cNvPicPr>
            <a:picLocks noChangeAspect="1"/>
          </p:cNvPicPr>
          <p:nvPr/>
        </p:nvPicPr>
        <p:blipFill>
          <a:blip r:embed="rId3" cstate="print">
            <a:extLst>
              <a:ext uri="{28A0092B-C50C-407E-A947-70E740481C1C}">
                <a14:useLocalDpi xmlns:a14="http://schemas.microsoft.com/office/drawing/2010/main"/>
              </a:ext>
            </a:extLst>
          </a:blip>
          <a:srcRect r="7091"/>
          <a:stretch>
            <a:fillRect/>
          </a:stretch>
        </p:blipFill>
        <p:spPr>
          <a:xfrm>
            <a:off x="0" y="-1"/>
            <a:ext cx="4713898" cy="6858001"/>
          </a:xfrm>
          <a:prstGeom prst="rect">
            <a:avLst/>
          </a:prstGeom>
        </p:spPr>
      </p:pic>
      <p:pic>
        <p:nvPicPr>
          <p:cNvPr id="3" name="Picture 2" descr="sense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3389" y="4310677"/>
            <a:ext cx="1751287" cy="2193719"/>
          </a:xfrm>
          <a:prstGeom prst="rect">
            <a:avLst/>
          </a:prstGeom>
        </p:spPr>
      </p:pic>
      <p:sp>
        <p:nvSpPr>
          <p:cNvPr id="6" name="TextBox 5"/>
          <p:cNvSpPr txBox="1"/>
          <p:nvPr/>
        </p:nvSpPr>
        <p:spPr>
          <a:xfrm>
            <a:off x="5233389" y="384875"/>
            <a:ext cx="3482512" cy="3970318"/>
          </a:xfrm>
          <a:prstGeom prst="rect">
            <a:avLst/>
          </a:prstGeom>
          <a:noFill/>
        </p:spPr>
        <p:txBody>
          <a:bodyPr wrap="square" rtlCol="0">
            <a:spAutoFit/>
          </a:bodyPr>
          <a:lstStyle/>
          <a:p>
            <a:r>
              <a:rPr lang="en-US" b="1" dirty="0" smtClean="0">
                <a:solidFill>
                  <a:srgbClr val="7F7F7F"/>
                </a:solidFill>
              </a:rPr>
              <a:t>BUILDINGS</a:t>
            </a:r>
            <a:r>
              <a:rPr lang="en-US" b="1" dirty="0" smtClean="0"/>
              <a:t> </a:t>
            </a:r>
            <a:r>
              <a:rPr lang="en-US" b="1" dirty="0" smtClean="0">
                <a:solidFill>
                  <a:schemeClr val="bg1">
                    <a:lumMod val="50000"/>
                  </a:schemeClr>
                </a:solidFill>
              </a:rPr>
              <a:t>+ </a:t>
            </a:r>
            <a:r>
              <a:rPr lang="en-US" b="1" dirty="0" smtClean="0"/>
              <a:t>PEOPLE</a:t>
            </a:r>
          </a:p>
          <a:p>
            <a:endParaRPr lang="en-US" dirty="0" smtClean="0"/>
          </a:p>
          <a:p>
            <a:r>
              <a:rPr lang="en-US" dirty="0" smtClean="0"/>
              <a:t>Fine urban grain creates places that create visual interest; places to stop, look, stand, sit, pause, shop, talk and interact.  By measuring the traffic of pedestrians and the activities of pedestrians and measuring against the building metrics, we can begin to understand why or why not blocks are vibrant and successful or passive and not successful.</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seEncounterWithBuildings 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032" y="1"/>
            <a:ext cx="3324249" cy="6971242"/>
          </a:xfrm>
          <a:prstGeom prst="rect">
            <a:avLst/>
          </a:prstGeom>
        </p:spPr>
      </p:pic>
      <p:sp>
        <p:nvSpPr>
          <p:cNvPr id="7" name="TextBox 6"/>
          <p:cNvSpPr txBox="1"/>
          <p:nvPr/>
        </p:nvSpPr>
        <p:spPr>
          <a:xfrm>
            <a:off x="4598456" y="712019"/>
            <a:ext cx="3316909" cy="5078314"/>
          </a:xfrm>
          <a:prstGeom prst="rect">
            <a:avLst/>
          </a:prstGeom>
          <a:noFill/>
        </p:spPr>
        <p:txBody>
          <a:bodyPr wrap="square" rtlCol="0">
            <a:spAutoFit/>
          </a:bodyPr>
          <a:lstStyle/>
          <a:p>
            <a:r>
              <a:rPr lang="en-US" b="1" dirty="0" smtClean="0"/>
              <a:t>BUILDINGS </a:t>
            </a:r>
            <a:r>
              <a:rPr lang="en-US" b="1" dirty="0" smtClean="0">
                <a:solidFill>
                  <a:schemeClr val="bg1">
                    <a:lumMod val="50000"/>
                  </a:schemeClr>
                </a:solidFill>
              </a:rPr>
              <a:t>+ PEOPLE</a:t>
            </a:r>
          </a:p>
          <a:p>
            <a:endParaRPr lang="en-US" dirty="0" smtClean="0"/>
          </a:p>
          <a:p>
            <a:r>
              <a:rPr lang="en-US" dirty="0" smtClean="0"/>
              <a:t>By measuring the quality of the building and the block, we had metrics to understand the quality of the built environment.</a:t>
            </a:r>
          </a:p>
          <a:p>
            <a:endParaRPr lang="en-US" dirty="0" smtClean="0"/>
          </a:p>
          <a:p>
            <a:r>
              <a:rPr lang="en-US" dirty="0" smtClean="0"/>
              <a:t>Is the street experience open or closed? Interactive or passive? Interesting and varied or uniform? Is in of good durable materials or poorly constructed?  Does it relate to a sense of ‘smallness’ – or human scale, or is it out of scale with the pedestrian? </a:t>
            </a:r>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mble_finalproject (1) 8.pdf"/>
          <p:cNvPicPr>
            <a:picLocks noChangeAspect="1"/>
          </p:cNvPicPr>
          <p:nvPr/>
        </p:nvPicPr>
        <p:blipFill>
          <a:blip r:embed="rId3" cstate="print">
            <a:extLst>
              <a:ext uri="{28A0092B-C50C-407E-A947-70E740481C1C}">
                <a14:useLocalDpi xmlns:a14="http://schemas.microsoft.com/office/drawing/2010/main"/>
              </a:ext>
            </a:extLst>
          </a:blip>
          <a:srcRect t="11111"/>
          <a:stretch>
            <a:fillRect/>
          </a:stretch>
        </p:blipFill>
        <p:spPr>
          <a:xfrm>
            <a:off x="1430867" y="0"/>
            <a:ext cx="6341533" cy="7295234"/>
          </a:xfrm>
          <a:prstGeom prst="rect">
            <a:avLst/>
          </a:prstGeom>
        </p:spPr>
      </p:pic>
    </p:spTree>
    <p:extLst>
      <p:ext uri="{BB962C8B-B14F-4D97-AF65-F5344CB8AC3E}">
        <p14:creationId xmlns:p14="http://schemas.microsoft.com/office/powerpoint/2010/main" val="179235975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mble_finalproject (1) 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84325" y="-702734"/>
            <a:ext cx="6391275" cy="8271512"/>
          </a:xfrm>
          <a:prstGeom prst="rect">
            <a:avLst/>
          </a:prstGeom>
        </p:spPr>
      </p:pic>
    </p:spTree>
    <p:extLst>
      <p:ext uri="{BB962C8B-B14F-4D97-AF65-F5344CB8AC3E}">
        <p14:creationId xmlns:p14="http://schemas.microsoft.com/office/powerpoint/2010/main" val="77010538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tricgraphic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934" y="16933"/>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tricgraphictw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144000" cy="6858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tric_graphicon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6858001"/>
          </a:xfrm>
          <a:prstGeom prst="rect">
            <a:avLst/>
          </a:prstGeom>
        </p:spPr>
      </p:pic>
      <p:sp>
        <p:nvSpPr>
          <p:cNvPr id="3" name="TextBox 2"/>
          <p:cNvSpPr txBox="1"/>
          <p:nvPr/>
        </p:nvSpPr>
        <p:spPr>
          <a:xfrm>
            <a:off x="3005663" y="6206067"/>
            <a:ext cx="3200400" cy="461665"/>
          </a:xfrm>
          <a:prstGeom prst="rect">
            <a:avLst/>
          </a:prstGeom>
          <a:noFill/>
        </p:spPr>
        <p:txBody>
          <a:bodyPr wrap="square" rtlCol="0">
            <a:spAutoFit/>
          </a:bodyPr>
          <a:lstStyle/>
          <a:p>
            <a:r>
              <a:rPr lang="en-US" sz="1200" b="1" dirty="0" smtClean="0">
                <a:latin typeface="Arial"/>
                <a:cs typeface="Arial"/>
              </a:rPr>
              <a:t>[B7] building score average</a:t>
            </a:r>
          </a:p>
          <a:p>
            <a:r>
              <a:rPr lang="en-US" sz="1200" dirty="0" smtClean="0">
                <a:latin typeface="Arial"/>
                <a:cs typeface="Arial"/>
              </a:rPr>
              <a:t>B1-B6 divided by 6 for an average score.</a:t>
            </a:r>
            <a:endParaRPr lang="en-US" sz="1200" dirty="0">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5"/>
          <p:cNvSpPr/>
          <p:nvPr/>
        </p:nvSpPr>
        <p:spPr>
          <a:xfrm>
            <a:off x="0" y="1643063"/>
            <a:ext cx="9144000" cy="464502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defRPr/>
            </a:pPr>
            <a:endParaRPr lang="da-DK" dirty="0">
              <a:solidFill>
                <a:srgbClr val="FFFFFF"/>
              </a:solidFill>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900000">
            <a:off x="4943475" y="755650"/>
            <a:ext cx="3201988" cy="5786438"/>
          </a:xfrm>
          <a:prstGeom prst="rect">
            <a:avLst/>
          </a:prstGeom>
          <a:noFill/>
          <a:ln w="28575">
            <a:solidFill>
              <a:srgbClr val="99CC00"/>
            </a:solidFill>
            <a:miter lim="800000"/>
            <a:headEnd/>
            <a:tailEnd/>
          </a:ln>
        </p:spPr>
      </p:pic>
      <p:sp>
        <p:nvSpPr>
          <p:cNvPr id="7" name="Rectangle 2"/>
          <p:cNvSpPr txBox="1">
            <a:spLocks noChangeArrowheads="1"/>
          </p:cNvSpPr>
          <p:nvPr/>
        </p:nvSpPr>
        <p:spPr bwMode="auto">
          <a:xfrm>
            <a:off x="250825" y="549275"/>
            <a:ext cx="8534400" cy="808038"/>
          </a:xfrm>
          <a:prstGeom prst="rect">
            <a:avLst/>
          </a:prstGeom>
          <a:noFill/>
          <a:ln w="9525">
            <a:noFill/>
            <a:miter lim="800000"/>
            <a:headEnd/>
            <a:tailEnd/>
          </a:ln>
        </p:spPr>
        <p:txBody>
          <a:bodyPr/>
          <a:lstStyle/>
          <a:p>
            <a:pPr eaLnBrk="1" hangingPunct="1">
              <a:defRPr/>
            </a:pPr>
            <a:r>
              <a:rPr lang="da-DK" sz="2000" dirty="0" smtClean="0">
                <a:solidFill>
                  <a:schemeClr val="tx1"/>
                </a:solidFill>
                <a:ea typeface="+mj-ea"/>
                <a:cs typeface="Arial" charset="0"/>
              </a:rPr>
              <a:t>Coatning </a:t>
            </a:r>
            <a:r>
              <a:rPr lang="da-DK" sz="2000" dirty="0">
                <a:solidFill>
                  <a:schemeClr val="tx1"/>
                </a:solidFill>
                <a:ea typeface="+mj-ea"/>
                <a:cs typeface="Arial" charset="0"/>
              </a:rPr>
              <a:t>pedestrians</a:t>
            </a:r>
          </a:p>
        </p:txBody>
      </p:sp>
      <p:pic>
        <p:nvPicPr>
          <p:cNvPr id="8" name="Picture 13" descr="SSCN03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0825" y="3429000"/>
            <a:ext cx="3581400" cy="2686050"/>
          </a:xfrm>
          <a:prstGeom prst="rect">
            <a:avLst/>
          </a:prstGeom>
          <a:noFill/>
          <a:ln w="9525">
            <a:noFill/>
            <a:miter lim="800000"/>
            <a:headEnd/>
            <a:tailEnd/>
          </a:ln>
        </p:spPr>
      </p:pic>
      <p:pic>
        <p:nvPicPr>
          <p:cNvPr id="10" name="Picture 16" descr="SSCN032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72000" y="3429000"/>
            <a:ext cx="3632200" cy="27241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visiblelin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784" y="-53975"/>
            <a:ext cx="9228784" cy="69119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edestrian counts.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9720"/>
            <a:ext cx="9144001" cy="56515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ct_22_p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9144000" cy="6858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ct_22_p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Rectangle 3"/>
          <p:cNvSpPr/>
          <p:nvPr/>
        </p:nvSpPr>
        <p:spPr>
          <a:xfrm>
            <a:off x="7247467" y="3098800"/>
            <a:ext cx="1236133" cy="1236133"/>
          </a:xfrm>
          <a:prstGeom prst="rect">
            <a:avLst/>
          </a:prstGeom>
          <a:noFill/>
          <a:ln w="57150" cmpd="sng">
            <a:solidFill>
              <a:schemeClr val="accent2"/>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rot="10800000" flipV="1">
            <a:off x="3539067" y="3962399"/>
            <a:ext cx="3708400" cy="880534"/>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100667" y="4656666"/>
            <a:ext cx="2438400" cy="646331"/>
          </a:xfrm>
          <a:prstGeom prst="rect">
            <a:avLst/>
          </a:prstGeom>
          <a:noFill/>
        </p:spPr>
        <p:txBody>
          <a:bodyPr wrap="square" rtlCol="0">
            <a:spAutoFit/>
          </a:bodyPr>
          <a:lstStyle/>
          <a:p>
            <a:r>
              <a:rPr lang="en-US" b="1" dirty="0" smtClean="0">
                <a:solidFill>
                  <a:schemeClr val="accent2"/>
                </a:solidFill>
              </a:rPr>
              <a:t>12</a:t>
            </a:r>
            <a:r>
              <a:rPr lang="en-US" b="1" baseline="30000" dirty="0" smtClean="0">
                <a:solidFill>
                  <a:schemeClr val="accent2"/>
                </a:solidFill>
              </a:rPr>
              <a:t>TH</a:t>
            </a:r>
            <a:r>
              <a:rPr lang="en-US" b="1" dirty="0" smtClean="0">
                <a:solidFill>
                  <a:schemeClr val="accent2"/>
                </a:solidFill>
              </a:rPr>
              <a:t> AVENUE BETWEEN PIKE AND UNION</a:t>
            </a:r>
            <a:endParaRPr lang="en-US" b="1" dirty="0">
              <a:solidFill>
                <a:schemeClr val="accent2"/>
              </a:solidFill>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ct_22_p33.jpg"/>
          <p:cNvPicPr>
            <a:picLocks noGrp="1" noChangeAspect="1"/>
          </p:cNvPicPr>
          <p:nvPr>
            <p:ph idx="4294967295"/>
          </p:nvPr>
        </p:nvPicPr>
        <p:blipFill>
          <a:blip r:embed="rId2" cstate="screen">
            <a:extLst>
              <a:ext uri="{28A0092B-C50C-407E-A947-70E740481C1C}">
                <a14:useLocalDpi xmlns:a14="http://schemas.microsoft.com/office/drawing/2010/main"/>
              </a:ext>
            </a:extLst>
          </a:blip>
          <a:srcRect l="-20253" r="-20253"/>
          <a:stretch>
            <a:fillRect/>
          </a:stretch>
        </p:blipFill>
        <p:spPr>
          <a:xfrm>
            <a:off x="-1759150" y="0"/>
            <a:ext cx="12807950" cy="6858000"/>
          </a:xfrm>
        </p:spPr>
      </p:pic>
      <p:sp>
        <p:nvSpPr>
          <p:cNvPr id="6" name="Rectangle 5"/>
          <p:cNvSpPr/>
          <p:nvPr/>
        </p:nvSpPr>
        <p:spPr>
          <a:xfrm>
            <a:off x="7291143" y="3060017"/>
            <a:ext cx="1185333" cy="1236133"/>
          </a:xfrm>
          <a:prstGeom prst="rect">
            <a:avLst/>
          </a:prstGeom>
          <a:noFill/>
          <a:ln w="57150" cmpd="sng">
            <a:solidFill>
              <a:schemeClr val="accent2"/>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Oct_22_p29.jpg"/>
          <p:cNvPicPr>
            <a:picLocks noGrp="1" noChangeAspect="1"/>
          </p:cNvPicPr>
          <p:nvPr>
            <p:ph idx="4294967295"/>
          </p:nvPr>
        </p:nvPicPr>
        <p:blipFill>
          <a:blip r:embed="rId2" cstate="screen">
            <a:extLst>
              <a:ext uri="{28A0092B-C50C-407E-A947-70E740481C1C}">
                <a14:useLocalDpi xmlns:a14="http://schemas.microsoft.com/office/drawing/2010/main"/>
              </a:ext>
            </a:extLst>
          </a:blip>
          <a:srcRect l="-20253" r="-20253"/>
          <a:stretch>
            <a:fillRect/>
          </a:stretch>
        </p:blipFill>
        <p:spPr>
          <a:xfrm>
            <a:off x="-2033217" y="0"/>
            <a:ext cx="13139738" cy="6858000"/>
          </a:xfrm>
        </p:spPr>
      </p:pic>
      <p:sp>
        <p:nvSpPr>
          <p:cNvPr id="3" name="Rectangle 2"/>
          <p:cNvSpPr/>
          <p:nvPr/>
        </p:nvSpPr>
        <p:spPr>
          <a:xfrm>
            <a:off x="7196083" y="3079261"/>
            <a:ext cx="1185333" cy="1236133"/>
          </a:xfrm>
          <a:prstGeom prst="rect">
            <a:avLst/>
          </a:prstGeom>
          <a:noFill/>
          <a:ln w="57150" cmpd="sng">
            <a:solidFill>
              <a:schemeClr val="accent2"/>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2802" y="3894665"/>
            <a:ext cx="694267" cy="524934"/>
          </a:xfrm>
          <a:prstGeom prst="rect">
            <a:avLst/>
          </a:prstGeom>
          <a:solidFill>
            <a:schemeClr val="bg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12th_Pike_Union_10212010 11.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7924" y="3395493"/>
            <a:ext cx="4482514" cy="3464126"/>
          </a:xfrm>
          <a:prstGeom prst="rect">
            <a:avLst/>
          </a:prstGeom>
        </p:spPr>
      </p:pic>
      <p:pic>
        <p:nvPicPr>
          <p:cNvPr id="7" name="Picture 6" descr="12th_Pike_Union_10212010 10.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33801"/>
            <a:ext cx="4042656" cy="3124199"/>
          </a:xfrm>
          <a:prstGeom prst="rect">
            <a:avLst/>
          </a:prstGeom>
        </p:spPr>
      </p:pic>
      <p:pic>
        <p:nvPicPr>
          <p:cNvPr id="9" name="Picture 8" descr="12th_Pike_Union_10212010 9.pd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50579" y="-147659"/>
            <a:ext cx="4239859" cy="3276599"/>
          </a:xfrm>
          <a:prstGeom prst="rect">
            <a:avLst/>
          </a:prstGeom>
        </p:spPr>
      </p:pic>
      <p:pic>
        <p:nvPicPr>
          <p:cNvPr id="10" name="Picture 9" descr="12th_Pike_Union_10212010 8.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4507924" cy="34837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th_Pike_Union_10212010 2.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01067" cy="3323902"/>
          </a:xfrm>
          <a:prstGeom prst="rect">
            <a:avLst/>
          </a:prstGeom>
        </p:spPr>
      </p:pic>
      <p:pic>
        <p:nvPicPr>
          <p:cNvPr id="5" name="Picture 4" descr="12th_Pike_Union_10212010 3.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27600" y="65432"/>
            <a:ext cx="4216400" cy="3258470"/>
          </a:xfrm>
          <a:prstGeom prst="rect">
            <a:avLst/>
          </a:prstGeom>
        </p:spPr>
      </p:pic>
      <p:pic>
        <p:nvPicPr>
          <p:cNvPr id="6" name="Picture 5" descr="12th_Pike_Union_10212010 4.pd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42" y="3260171"/>
            <a:ext cx="4623330" cy="3572949"/>
          </a:xfrm>
          <a:prstGeom prst="rect">
            <a:avLst/>
          </a:prstGeom>
        </p:spPr>
      </p:pic>
      <p:pic>
        <p:nvPicPr>
          <p:cNvPr id="7" name="Picture 6" descr="12th_Pike_Union_10212010 5.pd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233328" y="3031066"/>
            <a:ext cx="4919786" cy="38020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th_Pike_Union_10212010 19.pdf"/>
          <p:cNvPicPr>
            <a:picLocks noGrp="1" noChangeAspect="1"/>
          </p:cNvPicPr>
          <p:nvPr>
            <p:ph idx="4294967295"/>
          </p:nvPr>
        </p:nvPicPr>
        <p:blipFill>
          <a:blip r:embed="rId2" cstate="print">
            <a:extLst>
              <a:ext uri="{28A0092B-C50C-407E-A947-70E740481C1C}">
                <a14:useLocalDpi xmlns:a14="http://schemas.microsoft.com/office/drawing/2010/main"/>
              </a:ext>
            </a:extLst>
          </a:blip>
          <a:srcRect l="-20253" t="32363" r="-20253"/>
          <a:stretch>
            <a:fillRect/>
          </a:stretch>
        </p:blipFill>
        <p:spPr>
          <a:xfrm>
            <a:off x="0" y="2933700"/>
            <a:ext cx="10550525" cy="3924300"/>
          </a:xfrm>
        </p:spPr>
      </p:pic>
      <p:pic>
        <p:nvPicPr>
          <p:cNvPr id="5" name="Picture 4" descr="Presentation42 27.pdf"/>
          <p:cNvPicPr>
            <a:picLocks noChangeAspect="1"/>
          </p:cNvPicPr>
          <p:nvPr/>
        </p:nvPicPr>
        <p:blipFill>
          <a:blip r:embed="rId3" cstate="print">
            <a:extLst>
              <a:ext uri="{28A0092B-C50C-407E-A947-70E740481C1C}">
                <a14:useLocalDpi xmlns:a14="http://schemas.microsoft.com/office/drawing/2010/main"/>
              </a:ext>
            </a:extLst>
          </a:blip>
          <a:srcRect l="6881" t="21350" r="6679" b="24039"/>
          <a:stretch>
            <a:fillRect/>
          </a:stretch>
        </p:blipFill>
        <p:spPr>
          <a:xfrm>
            <a:off x="1879600" y="447840"/>
            <a:ext cx="5435600" cy="26538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2th_Pike_Union_10212010 8.pdf"/>
          <p:cNvPicPr>
            <a:picLocks noChangeAspect="1"/>
          </p:cNvPicPr>
          <p:nvPr/>
        </p:nvPicPr>
        <p:blipFill>
          <a:blip r:embed="rId2" cstate="print">
            <a:extLst>
              <a:ext uri="{28A0092B-C50C-407E-A947-70E740481C1C}">
                <a14:useLocalDpi xmlns:a14="http://schemas.microsoft.com/office/drawing/2010/main"/>
              </a:ext>
            </a:extLst>
          </a:blip>
          <a:srcRect t="33449"/>
          <a:stretch>
            <a:fillRect/>
          </a:stretch>
        </p:blipFill>
        <p:spPr>
          <a:xfrm>
            <a:off x="-118532" y="677334"/>
            <a:ext cx="9482666" cy="552026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12th_Pike_Union_10212010 15.pdf"/>
          <p:cNvPicPr>
            <a:picLocks noChangeAspect="1"/>
          </p:cNvPicPr>
          <p:nvPr/>
        </p:nvPicPr>
        <p:blipFill>
          <a:blip r:embed="rId2" cstate="print">
            <a:extLst>
              <a:ext uri="{28A0092B-C50C-407E-A947-70E740481C1C}">
                <a14:useLocalDpi xmlns:a14="http://schemas.microsoft.com/office/drawing/2010/main"/>
              </a:ext>
            </a:extLst>
          </a:blip>
          <a:srcRect t="33464"/>
          <a:stretch>
            <a:fillRect/>
          </a:stretch>
        </p:blipFill>
        <p:spPr>
          <a:xfrm>
            <a:off x="-356164" y="783430"/>
            <a:ext cx="9804968" cy="50416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2th_Pike_Union_10212010 2.pdf"/>
          <p:cNvPicPr>
            <a:picLocks noChangeAspect="1"/>
          </p:cNvPicPr>
          <p:nvPr/>
        </p:nvPicPr>
        <p:blipFill>
          <a:blip r:embed="rId2" cstate="print">
            <a:extLst>
              <a:ext uri="{28A0092B-C50C-407E-A947-70E740481C1C}">
                <a14:useLocalDpi xmlns:a14="http://schemas.microsoft.com/office/drawing/2010/main"/>
              </a:ext>
            </a:extLst>
          </a:blip>
          <a:srcRect t="29506"/>
          <a:stretch>
            <a:fillRect/>
          </a:stretch>
        </p:blipFill>
        <p:spPr>
          <a:xfrm>
            <a:off x="-423333" y="423334"/>
            <a:ext cx="9922934" cy="581099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2540000"/>
          </a:xfrm>
          <a:prstGeom prst="rect">
            <a:avLst/>
          </a:prstGeom>
        </p:spPr>
      </p:pic>
      <p:pic>
        <p:nvPicPr>
          <p:cNvPr id="7" name="Content Placeholder 3" descr="12th_Pike_Union_10212010 13.pdf"/>
          <p:cNvPicPr>
            <a:picLocks noChangeAspect="1"/>
          </p:cNvPicPr>
          <p:nvPr/>
        </p:nvPicPr>
        <p:blipFill>
          <a:blip r:embed="rId4" cstate="print">
            <a:extLst>
              <a:ext uri="{28A0092B-C50C-407E-A947-70E740481C1C}">
                <a14:useLocalDpi xmlns:a14="http://schemas.microsoft.com/office/drawing/2010/main"/>
              </a:ext>
            </a:extLst>
          </a:blip>
          <a:srcRect l="-20253" t="42006" r="-20253"/>
          <a:stretch>
            <a:fillRect/>
          </a:stretch>
        </p:blipFill>
        <p:spPr>
          <a:xfrm>
            <a:off x="0" y="2759728"/>
            <a:ext cx="9427779" cy="3006919"/>
          </a:xfrm>
          <a:prstGeom prst="rect">
            <a:avLst/>
          </a:prstGeom>
        </p:spPr>
      </p:pic>
      <p:sp>
        <p:nvSpPr>
          <p:cNvPr id="9" name="Rectangle 8"/>
          <p:cNvSpPr/>
          <p:nvPr/>
        </p:nvSpPr>
        <p:spPr>
          <a:xfrm>
            <a:off x="1562100" y="3568700"/>
            <a:ext cx="508000" cy="2794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p:cNvSpPr txBox="1"/>
          <p:nvPr/>
        </p:nvSpPr>
        <p:spPr>
          <a:xfrm>
            <a:off x="1295400" y="6083300"/>
            <a:ext cx="6100273" cy="369332"/>
          </a:xfrm>
          <a:prstGeom prst="rect">
            <a:avLst/>
          </a:prstGeom>
          <a:noFill/>
        </p:spPr>
        <p:txBody>
          <a:bodyPr wrap="none" rtlCol="0">
            <a:spAutoFit/>
          </a:bodyPr>
          <a:lstStyle/>
          <a:p>
            <a:r>
              <a:rPr lang="en-US" dirty="0" smtClean="0"/>
              <a:t>West side of 12</a:t>
            </a:r>
            <a:r>
              <a:rPr lang="en-US" baseline="30000" dirty="0" smtClean="0"/>
              <a:t>th</a:t>
            </a:r>
            <a:r>
              <a:rPr lang="en-US" dirty="0" smtClean="0"/>
              <a:t> Avenue, which scored lower of the two blocks.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th_Pike_Union_10212010 17.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900" y="50800"/>
            <a:ext cx="7832234" cy="5838190"/>
          </a:xfrm>
          <a:prstGeom prst="rect">
            <a:avLst/>
          </a:prstGeom>
        </p:spPr>
      </p:pic>
      <p:pic>
        <p:nvPicPr>
          <p:cNvPr id="3" name="Content Placeholder 3" descr="AllElevations 25.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9144000" cy="2337007"/>
          </a:xfrm>
          <a:prstGeom prst="rect">
            <a:avLst/>
          </a:prstGeom>
        </p:spPr>
      </p:pic>
      <p:sp>
        <p:nvSpPr>
          <p:cNvPr id="5" name="TextBox 4"/>
          <p:cNvSpPr txBox="1"/>
          <p:nvPr/>
        </p:nvSpPr>
        <p:spPr>
          <a:xfrm>
            <a:off x="723900" y="5232400"/>
            <a:ext cx="7624233" cy="2308324"/>
          </a:xfrm>
          <a:prstGeom prst="rect">
            <a:avLst/>
          </a:prstGeom>
          <a:noFill/>
        </p:spPr>
        <p:txBody>
          <a:bodyPr wrap="square" rtlCol="0">
            <a:spAutoFit/>
          </a:bodyPr>
          <a:lstStyle/>
          <a:p>
            <a:r>
              <a:rPr lang="en-US" b="1" dirty="0" smtClean="0"/>
              <a:t>46% more </a:t>
            </a:r>
            <a:r>
              <a:rPr lang="en-US" b="1" i="1" dirty="0" smtClean="0"/>
              <a:t>stationary</a:t>
            </a:r>
            <a:r>
              <a:rPr lang="en-US" b="1" dirty="0" smtClean="0"/>
              <a:t> pedestrians and 48% more </a:t>
            </a:r>
            <a:r>
              <a:rPr lang="en-US" b="1" i="1" dirty="0" smtClean="0"/>
              <a:t>moving</a:t>
            </a:r>
            <a:r>
              <a:rPr lang="en-US" dirty="0" smtClean="0"/>
              <a:t> pedestrians preferred the side of the street in the block that rated highest in FINE GRAIN, RYTHMN + ACTIVITY AND OLDER BUILDING AGE, as seen here in the east side of 12</a:t>
            </a:r>
            <a:r>
              <a:rPr lang="en-US" baseline="30000" dirty="0" smtClean="0"/>
              <a:t>th</a:t>
            </a:r>
            <a:r>
              <a:rPr lang="en-US" dirty="0" smtClean="0"/>
              <a:t> avenue which scored much higher</a:t>
            </a:r>
          </a:p>
          <a:p>
            <a:endParaRPr lang="en-US" dirty="0" smtClean="0"/>
          </a:p>
          <a:p>
            <a:endParaRPr lang="en-US" dirty="0" smtClean="0"/>
          </a:p>
          <a:p>
            <a:r>
              <a:rPr lang="en-US" dirty="0" smtClean="0"/>
              <a:t>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AllElevations 25.pd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4001" y="3877732"/>
            <a:ext cx="8348133" cy="2133601"/>
          </a:xfrm>
          <a:prstGeom prst="rect">
            <a:avLst/>
          </a:prstGeom>
        </p:spPr>
      </p:pic>
      <p:sp>
        <p:nvSpPr>
          <p:cNvPr id="4" name="TextBox 3"/>
          <p:cNvSpPr txBox="1"/>
          <p:nvPr/>
        </p:nvSpPr>
        <p:spPr>
          <a:xfrm>
            <a:off x="186267" y="2712535"/>
            <a:ext cx="3168430" cy="369332"/>
          </a:xfrm>
          <a:prstGeom prst="rect">
            <a:avLst/>
          </a:prstGeom>
          <a:noFill/>
        </p:spPr>
        <p:txBody>
          <a:bodyPr wrap="none" rtlCol="0">
            <a:spAutoFit/>
          </a:bodyPr>
          <a:lstStyle/>
          <a:p>
            <a:r>
              <a:rPr lang="en-US" dirty="0" smtClean="0"/>
              <a:t>12</a:t>
            </a:r>
            <a:r>
              <a:rPr lang="en-US" baseline="30000" dirty="0" smtClean="0"/>
              <a:t>th</a:t>
            </a:r>
            <a:r>
              <a:rPr lang="en-US" dirty="0" smtClean="0"/>
              <a:t> avenue East (lower scoring)</a:t>
            </a:r>
            <a:endParaRPr lang="en-US" dirty="0"/>
          </a:p>
        </p:txBody>
      </p:sp>
      <p:sp>
        <p:nvSpPr>
          <p:cNvPr id="5" name="TextBox 4"/>
          <p:cNvSpPr txBox="1"/>
          <p:nvPr/>
        </p:nvSpPr>
        <p:spPr>
          <a:xfrm>
            <a:off x="186267" y="6283867"/>
            <a:ext cx="3098888" cy="369332"/>
          </a:xfrm>
          <a:prstGeom prst="rect">
            <a:avLst/>
          </a:prstGeom>
          <a:noFill/>
        </p:spPr>
        <p:txBody>
          <a:bodyPr wrap="none" rtlCol="0">
            <a:spAutoFit/>
          </a:bodyPr>
          <a:lstStyle/>
          <a:p>
            <a:r>
              <a:rPr lang="en-US" dirty="0" smtClean="0"/>
              <a:t>12</a:t>
            </a:r>
            <a:r>
              <a:rPr lang="en-US" baseline="30000" dirty="0" smtClean="0"/>
              <a:t>th</a:t>
            </a:r>
            <a:r>
              <a:rPr lang="en-US" dirty="0" smtClean="0"/>
              <a:t> avenue west (high scoring)</a:t>
            </a:r>
            <a:endParaRPr lang="en-US" dirty="0"/>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0"/>
            <a:ext cx="9144000" cy="254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ver_Page_0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01281" y="0"/>
            <a:ext cx="5301166" cy="6858000"/>
          </a:xfrm>
          <a:prstGeom prst="rect">
            <a:avLst/>
          </a:prstGeom>
        </p:spPr>
      </p:pic>
    </p:spTree>
    <p:extLst>
      <p:ext uri="{BB962C8B-B14F-4D97-AF65-F5344CB8AC3E}">
        <p14:creationId xmlns:p14="http://schemas.microsoft.com/office/powerpoint/2010/main" val="247330191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65166"/>
          </a:xfrm>
          <a:prstGeom prst="rect">
            <a:avLst/>
          </a:prstGeom>
        </p:spPr>
      </p:pic>
    </p:spTree>
    <p:extLst>
      <p:ext uri="{BB962C8B-B14F-4D97-AF65-F5344CB8AC3E}">
        <p14:creationId xmlns:p14="http://schemas.microsoft.com/office/powerpoint/2010/main" val="307137067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3923" y="-125497"/>
            <a:ext cx="9297923" cy="6980729"/>
          </a:xfrm>
          <a:prstGeom prst="rect">
            <a:avLst/>
          </a:prstGeom>
        </p:spPr>
      </p:pic>
    </p:spTree>
    <p:extLst>
      <p:ext uri="{BB962C8B-B14F-4D97-AF65-F5344CB8AC3E}">
        <p14:creationId xmlns:p14="http://schemas.microsoft.com/office/powerpoint/2010/main" val="256358628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9933"/>
            <a:ext cx="9147685" cy="6867933"/>
          </a:xfrm>
          <a:prstGeom prst="rect">
            <a:avLst/>
          </a:prstGeom>
        </p:spPr>
      </p:pic>
    </p:spTree>
    <p:extLst>
      <p:ext uri="{BB962C8B-B14F-4D97-AF65-F5344CB8AC3E}">
        <p14:creationId xmlns:p14="http://schemas.microsoft.com/office/powerpoint/2010/main" val="255065725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9933"/>
            <a:ext cx="9144000" cy="6865166"/>
          </a:xfrm>
          <a:prstGeom prst="rect">
            <a:avLst/>
          </a:prstGeom>
        </p:spPr>
      </p:pic>
    </p:spTree>
    <p:extLst>
      <p:ext uri="{BB962C8B-B14F-4D97-AF65-F5344CB8AC3E}">
        <p14:creationId xmlns:p14="http://schemas.microsoft.com/office/powerpoint/2010/main" val="317919255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0700" y="381000"/>
            <a:ext cx="8102600" cy="6083300"/>
          </a:xfrm>
          <a:prstGeom prst="rect">
            <a:avLst/>
          </a:prstGeom>
        </p:spPr>
      </p:pic>
    </p:spTree>
    <p:extLst>
      <p:ext uri="{BB962C8B-B14F-4D97-AF65-F5344CB8AC3E}">
        <p14:creationId xmlns:p14="http://schemas.microsoft.com/office/powerpoint/2010/main" val="43218264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0700" y="381000"/>
            <a:ext cx="8102600" cy="6083300"/>
          </a:xfrm>
          <a:prstGeom prst="rect">
            <a:avLst/>
          </a:prstGeom>
        </p:spPr>
      </p:pic>
    </p:spTree>
    <p:extLst>
      <p:ext uri="{BB962C8B-B14F-4D97-AF65-F5344CB8AC3E}">
        <p14:creationId xmlns:p14="http://schemas.microsoft.com/office/powerpoint/2010/main" val="188865877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0700" y="381000"/>
            <a:ext cx="8102600" cy="6083300"/>
          </a:xfrm>
          <a:prstGeom prst="rect">
            <a:avLst/>
          </a:prstGeom>
        </p:spPr>
      </p:pic>
    </p:spTree>
    <p:extLst>
      <p:ext uri="{BB962C8B-B14F-4D97-AF65-F5344CB8AC3E}">
        <p14:creationId xmlns:p14="http://schemas.microsoft.com/office/powerpoint/2010/main" val="421169647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9933"/>
            <a:ext cx="9262533" cy="6954159"/>
          </a:xfrm>
          <a:prstGeom prst="rect">
            <a:avLst/>
          </a:prstGeom>
        </p:spPr>
      </p:pic>
    </p:spTree>
    <p:extLst>
      <p:ext uri="{BB962C8B-B14F-4D97-AF65-F5344CB8AC3E}">
        <p14:creationId xmlns:p14="http://schemas.microsoft.com/office/powerpoint/2010/main" val="326455488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0133" y="-175205"/>
            <a:ext cx="9482666" cy="7119431"/>
          </a:xfrm>
          <a:prstGeom prst="rect">
            <a:avLst/>
          </a:prstGeom>
        </p:spPr>
      </p:pic>
    </p:spTree>
    <p:extLst>
      <p:ext uri="{BB962C8B-B14F-4D97-AF65-F5344CB8AC3E}">
        <p14:creationId xmlns:p14="http://schemas.microsoft.com/office/powerpoint/2010/main" val="208299320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85" y="-124353"/>
            <a:ext cx="9300085" cy="6982353"/>
          </a:xfrm>
          <a:prstGeom prst="rect">
            <a:avLst/>
          </a:prstGeom>
        </p:spPr>
      </p:pic>
    </p:spTree>
    <p:extLst>
      <p:ext uri="{BB962C8B-B14F-4D97-AF65-F5344CB8AC3E}">
        <p14:creationId xmlns:p14="http://schemas.microsoft.com/office/powerpoint/2010/main" val="99991076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85" y="-9933"/>
            <a:ext cx="9147685" cy="6867933"/>
          </a:xfrm>
          <a:prstGeom prst="rect">
            <a:avLst/>
          </a:prstGeom>
        </p:spPr>
      </p:pic>
    </p:spTree>
    <p:extLst>
      <p:ext uri="{BB962C8B-B14F-4D97-AF65-F5344CB8AC3E}">
        <p14:creationId xmlns:p14="http://schemas.microsoft.com/office/powerpoint/2010/main" val="467904737"/>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
            <a:ext cx="9279466" cy="6956939"/>
          </a:xfrm>
          <a:prstGeom prst="rect">
            <a:avLst/>
          </a:prstGeom>
        </p:spPr>
      </p:pic>
    </p:spTree>
    <p:extLst>
      <p:ext uri="{BB962C8B-B14F-4D97-AF65-F5344CB8AC3E}">
        <p14:creationId xmlns:p14="http://schemas.microsoft.com/office/powerpoint/2010/main" val="275939241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5426" y="1520258"/>
            <a:ext cx="2959840" cy="923330"/>
          </a:xfrm>
          <a:prstGeom prst="rect">
            <a:avLst/>
          </a:prstGeom>
          <a:noFill/>
        </p:spPr>
        <p:txBody>
          <a:bodyPr wrap="none" rtlCol="0">
            <a:spAutoFit/>
          </a:bodyPr>
          <a:lstStyle/>
          <a:p>
            <a:r>
              <a:rPr lang="en-US" dirty="0" smtClean="0"/>
              <a:t>Outcome based energy codes </a:t>
            </a:r>
          </a:p>
          <a:p>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96558"/>
            <a:ext cx="9767755" cy="5522963"/>
          </a:xfrm>
          <a:prstGeom prst="rect">
            <a:avLst/>
          </a:prstGeom>
        </p:spPr>
      </p:pic>
    </p:spTree>
    <p:extLst>
      <p:ext uri="{BB962C8B-B14F-4D97-AF65-F5344CB8AC3E}">
        <p14:creationId xmlns:p14="http://schemas.microsoft.com/office/powerpoint/2010/main" val="3498118345"/>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alphaModFix amt="33000"/>
            <a:extLst>
              <a:ext uri="{28A0092B-C50C-407E-A947-70E740481C1C}">
                <a14:useLocalDpi xmlns:a14="http://schemas.microsoft.com/office/drawing/2010/main"/>
              </a:ext>
            </a:extLst>
          </a:blip>
          <a:stretch>
            <a:fillRect/>
          </a:stretch>
        </p:blipFill>
        <p:spPr>
          <a:xfrm>
            <a:off x="327087" y="-173194"/>
            <a:ext cx="9144000" cy="7031194"/>
          </a:xfrm>
          <a:prstGeom prst="rect">
            <a:avLst/>
          </a:prstGeom>
        </p:spPr>
      </p:pic>
      <p:sp>
        <p:nvSpPr>
          <p:cNvPr id="2" name="TextBox 1"/>
          <p:cNvSpPr txBox="1"/>
          <p:nvPr/>
        </p:nvSpPr>
        <p:spPr>
          <a:xfrm>
            <a:off x="1428599" y="981434"/>
            <a:ext cx="6753381" cy="3785652"/>
          </a:xfrm>
          <a:prstGeom prst="rect">
            <a:avLst/>
          </a:prstGeom>
          <a:noFill/>
        </p:spPr>
        <p:txBody>
          <a:bodyPr wrap="square" rtlCol="0">
            <a:spAutoFit/>
          </a:bodyPr>
          <a:lstStyle/>
          <a:p>
            <a:r>
              <a:rPr lang="en-US" sz="2000" b="1" dirty="0" smtClean="0">
                <a:solidFill>
                  <a:srgbClr val="DCE6F2"/>
                </a:solidFill>
              </a:rPr>
              <a:t>How to get there:</a:t>
            </a:r>
            <a:endParaRPr lang="en-US" sz="2000" b="1" dirty="0">
              <a:solidFill>
                <a:srgbClr val="DCE6F2"/>
              </a:solidFill>
            </a:endParaRPr>
          </a:p>
          <a:p>
            <a:endParaRPr lang="en-US" sz="2000" b="1" dirty="0" smtClean="0">
              <a:solidFill>
                <a:srgbClr val="DCE6F2"/>
              </a:solidFill>
            </a:endParaRPr>
          </a:p>
          <a:p>
            <a:pPr marL="342900" indent="-342900">
              <a:buAutoNum type="arabicPeriod"/>
            </a:pPr>
            <a:r>
              <a:rPr lang="en-US" sz="2000" b="1" dirty="0" smtClean="0">
                <a:solidFill>
                  <a:srgbClr val="DCE6F2"/>
                </a:solidFill>
              </a:rPr>
              <a:t>Utilize repots that show quantifiable data to incentivize </a:t>
            </a:r>
          </a:p>
          <a:p>
            <a:pPr marL="342900" indent="-342900">
              <a:buAutoNum type="arabicPeriod"/>
            </a:pPr>
            <a:r>
              <a:rPr lang="en-US" sz="2000" b="1" dirty="0" smtClean="0">
                <a:solidFill>
                  <a:srgbClr val="DCE6F2"/>
                </a:solidFill>
              </a:rPr>
              <a:t>Promote Outcome Based Energy Codes that make historic buildings easier to adapt to code levels.</a:t>
            </a:r>
          </a:p>
          <a:p>
            <a:pPr marL="342900" indent="-342900">
              <a:buAutoNum type="arabicPeriod"/>
            </a:pPr>
            <a:r>
              <a:rPr lang="en-US" sz="2000" b="1" dirty="0" smtClean="0">
                <a:solidFill>
                  <a:srgbClr val="DCE6F2"/>
                </a:solidFill>
              </a:rPr>
              <a:t>Create conservation rules that are tried and tested to get the outcome you want.</a:t>
            </a:r>
          </a:p>
          <a:p>
            <a:pPr marL="342900" indent="-342900">
              <a:buAutoNum type="arabicPeriod"/>
            </a:pPr>
            <a:r>
              <a:rPr lang="en-US" sz="2000" b="1" dirty="0" smtClean="0">
                <a:solidFill>
                  <a:srgbClr val="DCE6F2"/>
                </a:solidFill>
              </a:rPr>
              <a:t>Building permits are expensive</a:t>
            </a:r>
            <a:r>
              <a:rPr lang="en-US" sz="2000" b="1" dirty="0">
                <a:solidFill>
                  <a:srgbClr val="DCE6F2"/>
                </a:solidFill>
              </a:rPr>
              <a:t> </a:t>
            </a:r>
            <a:r>
              <a:rPr lang="en-US" sz="2000" b="1" dirty="0" smtClean="0">
                <a:solidFill>
                  <a:srgbClr val="DCE6F2"/>
                </a:solidFill>
              </a:rPr>
              <a:t>and require approval; demolition permits for older buildings should be more rigorous and costly.</a:t>
            </a:r>
            <a:endParaRPr lang="en-US" sz="2000" b="1" dirty="0">
              <a:solidFill>
                <a:srgbClr val="DCE6F2"/>
              </a:solidFill>
            </a:endParaRPr>
          </a:p>
          <a:p>
            <a:pPr marL="342900" indent="-342900">
              <a:buFontTx/>
              <a:buAutoNum type="arabicPeriod"/>
            </a:pPr>
            <a:endParaRPr lang="en-US" sz="2000" b="1" dirty="0">
              <a:solidFill>
                <a:srgbClr val="DCE6F2"/>
              </a:solidFill>
            </a:endParaRPr>
          </a:p>
          <a:p>
            <a:pPr marL="342900" indent="-342900">
              <a:buAutoNum type="arabicPeriod"/>
            </a:pPr>
            <a:endParaRPr lang="en-US" sz="2000" b="1" dirty="0" smtClean="0">
              <a:solidFill>
                <a:srgbClr val="DCE6F2"/>
              </a:solidFill>
            </a:endParaRPr>
          </a:p>
        </p:txBody>
      </p:sp>
    </p:spTree>
    <p:extLst>
      <p:ext uri="{BB962C8B-B14F-4D97-AF65-F5344CB8AC3E}">
        <p14:creationId xmlns:p14="http://schemas.microsoft.com/office/powerpoint/2010/main" val="93695267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Bianca_follow_uplecture 29.pdf"/>
          <p:cNvPicPr>
            <a:picLocks noChangeAspect="1"/>
          </p:cNvPicPr>
          <p:nvPr/>
        </p:nvPicPr>
        <p:blipFill>
          <a:blip r:embed="rId3" cstate="print">
            <a:extLst>
              <a:ext uri="{28A0092B-C50C-407E-A947-70E740481C1C}">
                <a14:useLocalDpi xmlns:a14="http://schemas.microsoft.com/office/drawing/2010/main"/>
              </a:ext>
            </a:extLst>
          </a:blip>
          <a:srcRect l="15182" t="13218" r="12498"/>
          <a:stretch>
            <a:fillRect/>
          </a:stretch>
        </p:blipFill>
        <p:spPr>
          <a:xfrm>
            <a:off x="778933" y="-28934"/>
            <a:ext cx="7332134" cy="6192667"/>
          </a:xfrm>
          <a:prstGeom prst="rect">
            <a:avLst/>
          </a:prstGeom>
        </p:spPr>
      </p:pic>
      <p:sp>
        <p:nvSpPr>
          <p:cNvPr id="3" name="TextBox 2"/>
          <p:cNvSpPr txBox="1"/>
          <p:nvPr/>
        </p:nvSpPr>
        <p:spPr>
          <a:xfrm>
            <a:off x="321732" y="5563568"/>
            <a:ext cx="8585201" cy="923330"/>
          </a:xfrm>
          <a:prstGeom prst="rect">
            <a:avLst/>
          </a:prstGeom>
          <a:noFill/>
        </p:spPr>
        <p:txBody>
          <a:bodyPr wrap="square" rtlCol="0">
            <a:spAutoFit/>
          </a:bodyPr>
          <a:lstStyle/>
          <a:p>
            <a:r>
              <a:rPr lang="en-US" dirty="0" smtClean="0"/>
              <a:t>Successful cities rely </a:t>
            </a:r>
            <a:r>
              <a:rPr lang="en-US" b="1" dirty="0" smtClean="0"/>
              <a:t>on buildings that relate to human scale</a:t>
            </a:r>
            <a:r>
              <a:rPr lang="en-US" dirty="0" smtClean="0"/>
              <a:t>,  have a variety of activities and building types, and buildings that have varied  age and texture and can be easily adapted into new uses and stories that retell over generations</a:t>
            </a:r>
            <a:r>
              <a:rPr lang="en-US" i="1" dirty="0" smtClean="0"/>
              <a:t>. (</a:t>
            </a:r>
            <a:r>
              <a:rPr lang="en-US" sz="1200" i="1" dirty="0" smtClean="0"/>
              <a:t>Graphic by Gehl Architects</a:t>
            </a:r>
            <a:r>
              <a:rPr lang="en-US" sz="1200" i="1" dirty="0"/>
              <a:t>)</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0" y="0"/>
            <a:ext cx="9245191" cy="6247864"/>
          </a:xfrm>
          <a:prstGeom prst="rect">
            <a:avLst/>
          </a:prstGeom>
          <a:noFill/>
        </p:spPr>
        <p:txBody>
          <a:bodyPr wrap="square" rtlCol="0">
            <a:spAutoFit/>
          </a:bodyPr>
          <a:lstStyle/>
          <a:p>
            <a:r>
              <a:rPr lang="en-US" sz="20000" dirty="0" smtClean="0">
                <a:solidFill>
                  <a:schemeClr val="tx2">
                    <a:alpha val="30000"/>
                  </a:schemeClr>
                </a:solidFill>
              </a:rPr>
              <a:t>   Jane </a:t>
            </a:r>
          </a:p>
          <a:p>
            <a:r>
              <a:rPr lang="en-US" sz="20000" dirty="0" smtClean="0">
                <a:solidFill>
                  <a:schemeClr val="tx2">
                    <a:alpha val="30000"/>
                  </a:schemeClr>
                </a:solidFill>
              </a:rPr>
              <a:t>  Jacobs</a:t>
            </a:r>
            <a:endParaRPr lang="en-US" sz="20000" dirty="0">
              <a:solidFill>
                <a:schemeClr val="tx2">
                  <a:alpha val="30000"/>
                </a:schemeClr>
              </a:solidFill>
            </a:endParaRPr>
          </a:p>
        </p:txBody>
      </p:sp>
      <p:sp>
        <p:nvSpPr>
          <p:cNvPr id="2" name="TextBox 1"/>
          <p:cNvSpPr txBox="1"/>
          <p:nvPr/>
        </p:nvSpPr>
        <p:spPr>
          <a:xfrm>
            <a:off x="9572242" y="1347795"/>
            <a:ext cx="4131733" cy="2246769"/>
          </a:xfrm>
          <a:prstGeom prst="rect">
            <a:avLst/>
          </a:prstGeom>
          <a:noFill/>
        </p:spPr>
        <p:txBody>
          <a:bodyPr wrap="square" rtlCol="0">
            <a:spAutoFit/>
          </a:bodyPr>
          <a:lstStyle/>
          <a:p>
            <a:r>
              <a:rPr lang="en-US" sz="2800" b="1" dirty="0" smtClean="0">
                <a:solidFill>
                  <a:schemeClr val="bg1"/>
                </a:solidFill>
              </a:rPr>
              <a:t>Cities need </a:t>
            </a:r>
            <a:r>
              <a:rPr lang="en-US" sz="2800" b="1" dirty="0" smtClean="0">
                <a:solidFill>
                  <a:srgbClr val="95B3D7"/>
                </a:solidFill>
              </a:rPr>
              <a:t>old buildings </a:t>
            </a:r>
            <a:r>
              <a:rPr lang="en-US" sz="2800" b="1" dirty="0" smtClean="0">
                <a:solidFill>
                  <a:schemeClr val="bg1"/>
                </a:solidFill>
              </a:rPr>
              <a:t>so badly it’s probably impossible for </a:t>
            </a:r>
            <a:r>
              <a:rPr lang="en-US" sz="2800" b="1" dirty="0" smtClean="0">
                <a:solidFill>
                  <a:schemeClr val="accent1">
                    <a:lumMod val="60000"/>
                    <a:lumOff val="40000"/>
                  </a:schemeClr>
                </a:solidFill>
              </a:rPr>
              <a:t>vigorous streets </a:t>
            </a:r>
            <a:r>
              <a:rPr lang="en-US" sz="2800" b="1" dirty="0" smtClean="0">
                <a:solidFill>
                  <a:schemeClr val="bg1"/>
                </a:solidFill>
              </a:rPr>
              <a:t>and districts to grow without them.</a:t>
            </a:r>
            <a:endParaRPr lang="en-US" sz="2800" b="1" dirty="0">
              <a:solidFill>
                <a:schemeClr val="bg1"/>
              </a:solidFill>
            </a:endParaRPr>
          </a:p>
        </p:txBody>
      </p:sp>
      <p:sp>
        <p:nvSpPr>
          <p:cNvPr id="3" name="TextBox 2"/>
          <p:cNvSpPr txBox="1"/>
          <p:nvPr/>
        </p:nvSpPr>
        <p:spPr>
          <a:xfrm>
            <a:off x="2043160" y="2840468"/>
            <a:ext cx="5022328" cy="1077218"/>
          </a:xfrm>
          <a:prstGeom prst="rect">
            <a:avLst/>
          </a:prstGeom>
          <a:noFill/>
        </p:spPr>
        <p:txBody>
          <a:bodyPr wrap="none" rtlCol="0">
            <a:spAutoFit/>
          </a:bodyPr>
          <a:lstStyle/>
          <a:p>
            <a:r>
              <a:rPr lang="en-US" sz="3200" dirty="0" smtClean="0">
                <a:solidFill>
                  <a:srgbClr val="FFFFFF"/>
                </a:solidFill>
              </a:rPr>
              <a:t>Old </a:t>
            </a:r>
            <a:r>
              <a:rPr lang="en-US" sz="3200" dirty="0" smtClean="0">
                <a:solidFill>
                  <a:srgbClr val="95B3D7"/>
                </a:solidFill>
              </a:rPr>
              <a:t>ideas</a:t>
            </a:r>
            <a:r>
              <a:rPr lang="en-US" sz="3200" dirty="0" smtClean="0">
                <a:solidFill>
                  <a:srgbClr val="FFFFFF"/>
                </a:solidFill>
              </a:rPr>
              <a:t> use new buildings; </a:t>
            </a:r>
          </a:p>
          <a:p>
            <a:r>
              <a:rPr lang="en-US" sz="3200" dirty="0" smtClean="0">
                <a:solidFill>
                  <a:srgbClr val="FFFFFF"/>
                </a:solidFill>
              </a:rPr>
              <a:t>New ideas use </a:t>
            </a:r>
            <a:r>
              <a:rPr lang="en-US" sz="3200" dirty="0" smtClean="0">
                <a:solidFill>
                  <a:srgbClr val="95B3D7"/>
                </a:solidFill>
              </a:rPr>
              <a:t>old buildings</a:t>
            </a:r>
            <a:r>
              <a:rPr lang="en-US" sz="3200" dirty="0" smtClean="0">
                <a:solidFill>
                  <a:srgbClr val="FFFFFF"/>
                </a:solidFill>
              </a:rPr>
              <a:t>.</a:t>
            </a:r>
            <a:endParaRPr lang="en-US" sz="3200" dirty="0">
              <a:solidFill>
                <a:srgbClr val="FFFFFF"/>
              </a:solidFill>
            </a:endParaRPr>
          </a:p>
        </p:txBody>
      </p:sp>
    </p:spTree>
    <p:extLst>
      <p:ext uri="{BB962C8B-B14F-4D97-AF65-F5344CB8AC3E}">
        <p14:creationId xmlns:p14="http://schemas.microsoft.com/office/powerpoint/2010/main" val="3921433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4711</TotalTime>
  <Words>5152</Words>
  <Application>Microsoft Macintosh PowerPoint</Application>
  <PresentationFormat>On-screen Show (4:3)</PresentationFormat>
  <Paragraphs>261</Paragraphs>
  <Slides>66</Slides>
  <Notes>39</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Washington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 M</dc:creator>
  <cp:lastModifiedBy>Kathryn Rogers Merlino</cp:lastModifiedBy>
  <cp:revision>268</cp:revision>
  <cp:lastPrinted>2012-05-17T01:15:06Z</cp:lastPrinted>
  <dcterms:created xsi:type="dcterms:W3CDTF">2010-11-19T04:02:17Z</dcterms:created>
  <dcterms:modified xsi:type="dcterms:W3CDTF">2016-04-01T14:44:01Z</dcterms:modified>
</cp:coreProperties>
</file>