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</p:sldMasterIdLst>
  <p:sldIdLst>
    <p:sldId id="260" r:id="rId13"/>
    <p:sldId id="263" r:id="rId14"/>
    <p:sldId id="258" r:id="rId15"/>
    <p:sldId id="257" r:id="rId16"/>
    <p:sldId id="261" r:id="rId17"/>
    <p:sldId id="262" r:id="rId18"/>
    <p:sldId id="259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20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34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40" Type="http://schemas.openxmlformats.org/officeDocument/2006/relationships/slide" Target="slides/slide28.xml"/><Relationship Id="rId41" Type="http://schemas.openxmlformats.org/officeDocument/2006/relationships/slide" Target="slides/slide29.xml"/><Relationship Id="rId42" Type="http://schemas.openxmlformats.org/officeDocument/2006/relationships/slide" Target="slides/slide30.xml"/><Relationship Id="rId43" Type="http://schemas.openxmlformats.org/officeDocument/2006/relationships/slide" Target="slides/slide31.xml"/><Relationship Id="rId44" Type="http://schemas.openxmlformats.org/officeDocument/2006/relationships/slide" Target="slides/slide32.xml"/><Relationship Id="rId4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8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3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6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3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3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9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8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2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2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0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94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765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671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2152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2447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7661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2366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7224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8926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9004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431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0076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9448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071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0268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4549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03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04344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89444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96058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5585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0598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1659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8310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63869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9821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69973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5740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3680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1696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0781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1951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09665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462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4950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72028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08934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159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1968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0066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8353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07370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4699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896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58649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6757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50804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1261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82747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52449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7802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62869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70863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73824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41300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6236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0918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81280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30751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28269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87259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7048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38765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5145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292666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3453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48549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3170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6798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09277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8650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76348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90295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59997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34063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86262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34329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0268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1706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16833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59544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2187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80726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5927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530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2761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28601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30556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86647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71674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0534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61455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72932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0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5688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546231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80459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80790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42357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16390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90896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561512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8360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12154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77665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3202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89385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23942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28639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275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4020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96653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79941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9255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89678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87027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231931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36086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705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944308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790134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04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681E7-3414-4D20-A6B6-DCBB7C619BC8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7BAA0-0312-4802-8B19-587F4CDE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0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DD584FE-4AFA-A340-AC46-AE727C31705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73C5B21-6343-D849-8F91-A9B17D367F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739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6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F4E07-6416-4286-8472-942F42536C8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8072F-D343-41DA-B5A4-BB12F4E844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893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22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70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908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1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444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172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64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087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6" Type="http://schemas.openxmlformats.org/officeDocument/2006/relationships/image" Target="../media/image43.jpeg"/><Relationship Id="rId7" Type="http://schemas.openxmlformats.org/officeDocument/2006/relationships/image" Target="../media/image44.jpeg"/><Relationship Id="rId1" Type="http://schemas.openxmlformats.org/officeDocument/2006/relationships/slideLayout" Target="../slideLayouts/slideLayout128.xml"/><Relationship Id="rId2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Holyoke Revitalization: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Developer’s Perspective</a:t>
            </a:r>
          </a:p>
        </p:txBody>
      </p:sp>
    </p:spTree>
    <p:extLst>
      <p:ext uri="{BB962C8B-B14F-4D97-AF65-F5344CB8AC3E}">
        <p14:creationId xmlns:p14="http://schemas.microsoft.com/office/powerpoint/2010/main" val="189633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Selection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837" y="4322233"/>
            <a:ext cx="4489554" cy="253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14" y="1295400"/>
            <a:ext cx="4571707" cy="312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http://media.masslive.com/business-news/photo/14190891-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17" y="1295400"/>
            <a:ext cx="4724402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://www.haphousing.org/default/images/libraryslider/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17" y="3036570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6778" y="1307068"/>
            <a:ext cx="1642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COMPLEX!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00578" y="4583668"/>
            <a:ext cx="172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DAMAGED!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91843" y="1291828"/>
            <a:ext cx="1334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LARGE!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97093" y="3058895"/>
            <a:ext cx="1359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/>
              <a:t>JUST RIGHT!</a:t>
            </a:r>
          </a:p>
          <a:p>
            <a:pPr algn="r"/>
            <a:r>
              <a:rPr lang="en-US" b="1" dirty="0" smtClean="0"/>
              <a:t>MAYBE?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3413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Financing “Gap”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Realistic expectations: it’s not enough to love a building</a:t>
            </a:r>
          </a:p>
          <a:p>
            <a:pPr lvl="1"/>
            <a:r>
              <a:rPr lang="en-US" dirty="0" smtClean="0"/>
              <a:t>good location</a:t>
            </a:r>
          </a:p>
          <a:p>
            <a:pPr lvl="1"/>
            <a:r>
              <a:rPr lang="en-US" dirty="0" smtClean="0"/>
              <a:t>usable space</a:t>
            </a:r>
          </a:p>
          <a:p>
            <a:pPr lvl="1"/>
            <a:r>
              <a:rPr lang="en-US" dirty="0" smtClean="0"/>
              <a:t>profitability – how will construction and operating costs get paid?</a:t>
            </a:r>
          </a:p>
          <a:p>
            <a:pPr lvl="1"/>
            <a:r>
              <a:rPr lang="en-US" dirty="0" smtClean="0"/>
              <a:t>“Someone should fix up this building!” </a:t>
            </a:r>
          </a:p>
          <a:p>
            <a:pPr marL="914400" lvl="2" indent="0">
              <a:buNone/>
            </a:pPr>
            <a:r>
              <a:rPr lang="en-US" dirty="0" smtClean="0"/>
              <a:t>Who? With what money?</a:t>
            </a:r>
          </a:p>
          <a:p>
            <a:r>
              <a:rPr lang="en-US" dirty="0" smtClean="0"/>
              <a:t>What financing can rents produce? </a:t>
            </a:r>
          </a:p>
          <a:p>
            <a:pPr marL="457200" lvl="1" indent="0">
              <a:buNone/>
            </a:pPr>
            <a:r>
              <a:rPr lang="en-US" dirty="0" smtClean="0"/>
              <a:t>Development Costs – Fair Market Value = GAP</a:t>
            </a:r>
          </a:p>
          <a:p>
            <a:r>
              <a:rPr lang="en-US" dirty="0" smtClean="0"/>
              <a:t>Fill the Gap: </a:t>
            </a:r>
          </a:p>
          <a:p>
            <a:pPr lvl="1"/>
            <a:r>
              <a:rPr lang="en-US" dirty="0" smtClean="0"/>
              <a:t>Historic Tax Credits </a:t>
            </a:r>
          </a:p>
          <a:p>
            <a:pPr lvl="1"/>
            <a:r>
              <a:rPr lang="en-US" dirty="0" smtClean="0"/>
              <a:t>Low Income Tax Credits </a:t>
            </a:r>
          </a:p>
          <a:p>
            <a:pPr lvl="1"/>
            <a:r>
              <a:rPr lang="en-US" dirty="0" smtClean="0"/>
              <a:t>New Development Tax Credits – not available for places like Holyoke, primarily commercial income needed</a:t>
            </a:r>
          </a:p>
          <a:p>
            <a:endParaRPr lang="en-US" dirty="0"/>
          </a:p>
        </p:txBody>
      </p:sp>
      <p:pic>
        <p:nvPicPr>
          <p:cNvPr id="4098" name="Picture 2" descr="http://images.clipartpanda.com/green-dollar-sign-clipart-yTkejEG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400"/>
            <a:ext cx="964510" cy="12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5867400" y="1371600"/>
            <a:ext cx="195511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31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Historic Tax 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At a macroeconomic scale: </a:t>
            </a:r>
          </a:p>
          <a:p>
            <a:pPr marL="400050" lvl="1" indent="0">
              <a:buNone/>
            </a:pPr>
            <a:r>
              <a:rPr lang="en-US" sz="2900" dirty="0" smtClean="0"/>
              <a:t>Urban </a:t>
            </a:r>
            <a:r>
              <a:rPr lang="en-US" sz="2900" dirty="0"/>
              <a:t>Land </a:t>
            </a:r>
            <a:r>
              <a:rPr lang="en-US" sz="2900" dirty="0" smtClean="0"/>
              <a:t>Institute found </a:t>
            </a:r>
            <a:r>
              <a:rPr lang="en-US" sz="2900" dirty="0"/>
              <a:t>that for every dollar in historic tax credit, the state got an additional $1.20 in tax revenue</a:t>
            </a:r>
            <a:r>
              <a:rPr lang="en-US" sz="2900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At a local scale:</a:t>
            </a:r>
          </a:p>
          <a:p>
            <a:pPr marL="400050" lvl="1" indent="0">
              <a:buNone/>
            </a:pPr>
            <a:r>
              <a:rPr lang="en-US" sz="2900" dirty="0" smtClean="0"/>
              <a:t>Increased tax revenue, increased local employment (funding requirement), local craftsmen get used, increased </a:t>
            </a:r>
            <a:r>
              <a:rPr lang="en-US" sz="2900" dirty="0" err="1" smtClean="0"/>
              <a:t>comparables</a:t>
            </a:r>
            <a:r>
              <a:rPr lang="en-US" sz="2900" dirty="0" smtClean="0"/>
              <a:t> for market studies  </a:t>
            </a:r>
          </a:p>
          <a:p>
            <a:pPr marL="400050" lvl="1" indent="0">
              <a:buNone/>
            </a:pPr>
            <a:r>
              <a:rPr lang="en-US" sz="2900" dirty="0" smtClean="0"/>
              <a:t>Used in conjunction with other local funds, like CDBG and HOME money. Holyoke is currently getting a push for Community Preservation Act (CPA) money – new tax on property.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At a project scale: </a:t>
            </a:r>
          </a:p>
          <a:p>
            <a:pPr marL="400050" lvl="1" indent="0">
              <a:buNone/>
            </a:pPr>
            <a:r>
              <a:rPr lang="en-US" sz="2900" dirty="0" smtClean="0"/>
              <a:t>FIRST Historic Tax Credit </a:t>
            </a:r>
          </a:p>
          <a:p>
            <a:pPr marL="400050" lvl="1" indent="0">
              <a:buNone/>
            </a:pPr>
            <a:r>
              <a:rPr lang="en-US" sz="2900" dirty="0"/>
              <a:t>	</a:t>
            </a:r>
            <a:r>
              <a:rPr lang="en-US" sz="2900" dirty="0" smtClean="0"/>
              <a:t>20% of eligible development costs x ONE year</a:t>
            </a:r>
          </a:p>
          <a:p>
            <a:pPr marL="400050" lvl="1" indent="0">
              <a:buNone/>
            </a:pPr>
            <a:r>
              <a:rPr lang="en-US" sz="2900" dirty="0" smtClean="0"/>
              <a:t>THEN Low Income Housing Tax Credit </a:t>
            </a:r>
          </a:p>
          <a:p>
            <a:pPr marL="400050" lvl="1" indent="0">
              <a:buNone/>
            </a:pPr>
            <a:r>
              <a:rPr lang="en-US" sz="2900" dirty="0"/>
              <a:t>	</a:t>
            </a:r>
            <a:r>
              <a:rPr lang="en-US" sz="2900" dirty="0" smtClean="0"/>
              <a:t>9% or 4% of eligible development costs x TEN years</a:t>
            </a:r>
          </a:p>
        </p:txBody>
      </p:sp>
    </p:spTree>
    <p:extLst>
      <p:ext uri="{BB962C8B-B14F-4D97-AF65-F5344CB8AC3E}">
        <p14:creationId xmlns:p14="http://schemas.microsoft.com/office/powerpoint/2010/main" val="23396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02" y="69114"/>
            <a:ext cx="8229600" cy="1143000"/>
          </a:xfrm>
        </p:spPr>
        <p:txBody>
          <a:bodyPr/>
          <a:lstStyle/>
          <a:p>
            <a:r>
              <a:rPr lang="en-US" dirty="0" smtClean="0"/>
              <a:t>Holyoke Catholic Building</a:t>
            </a:r>
            <a:endParaRPr lang="en-US" dirty="0"/>
          </a:p>
        </p:txBody>
      </p:sp>
      <p:pic>
        <p:nvPicPr>
          <p:cNvPr id="1026" name="Picture 2" descr="http://image.masslive.com/home/mass-media/width960/img/republican/photo/2015/10/30/-5f786c56c850a6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512" y="3352800"/>
            <a:ext cx="5257800" cy="350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isaza\Downloads\20160329_1844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888" y="3352800"/>
            <a:ext cx="471099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" y="1246404"/>
            <a:ext cx="43683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WELD MANAGEMENT - DEVELOPER</a:t>
            </a:r>
          </a:p>
          <a:p>
            <a:r>
              <a:rPr lang="en-US" dirty="0" smtClean="0"/>
              <a:t>$19+ Million Total Development Costs</a:t>
            </a:r>
          </a:p>
          <a:p>
            <a:r>
              <a:rPr lang="en-US" dirty="0" smtClean="0"/>
              <a:t>Less than $17 Million were tax-credit eligible</a:t>
            </a:r>
          </a:p>
          <a:p>
            <a:endParaRPr lang="en-US" dirty="0"/>
          </a:p>
          <a:p>
            <a:r>
              <a:rPr lang="en-US" dirty="0" smtClean="0"/>
              <a:t>11 years after closing down</a:t>
            </a:r>
          </a:p>
          <a:p>
            <a:r>
              <a:rPr lang="en-US" dirty="0" smtClean="0"/>
              <a:t>9 years after land purchase</a:t>
            </a:r>
          </a:p>
          <a:p>
            <a:r>
              <a:rPr lang="en-US" dirty="0" smtClean="0"/>
              <a:t>8 Sources / Contracts / Negotiations!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17893" y="1182379"/>
            <a:ext cx="43880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Historic Tax Credits		$5,475,489</a:t>
            </a:r>
          </a:p>
          <a:p>
            <a:r>
              <a:rPr lang="en-US" sz="1600" dirty="0" smtClean="0"/>
              <a:t>(Fed + State)</a:t>
            </a:r>
          </a:p>
          <a:p>
            <a:r>
              <a:rPr lang="en-US" sz="1600" dirty="0" smtClean="0"/>
              <a:t>Low Income Housing Tax Credit	$9,794,892</a:t>
            </a:r>
          </a:p>
          <a:p>
            <a:r>
              <a:rPr lang="en-US" sz="1600" dirty="0" smtClean="0"/>
              <a:t>(Fed + State)</a:t>
            </a:r>
          </a:p>
          <a:p>
            <a:r>
              <a:rPr lang="en-US" sz="1600" dirty="0" smtClean="0"/>
              <a:t>City of Holyoke - HOME	$   750,000</a:t>
            </a:r>
          </a:p>
          <a:p>
            <a:r>
              <a:rPr lang="en-US" sz="1600" dirty="0" smtClean="0"/>
              <a:t>Affordable Housing Trust Fund:	$1,250,000</a:t>
            </a:r>
          </a:p>
          <a:p>
            <a:r>
              <a:rPr lang="en-US" sz="1600" dirty="0" smtClean="0"/>
              <a:t>Housing Stabilization Fund: 	$    694,534</a:t>
            </a:r>
          </a:p>
          <a:p>
            <a:r>
              <a:rPr lang="en-US" sz="1600" dirty="0" smtClean="0"/>
              <a:t>Permanent Debt (Bank)	$    785,000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97281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Town Corners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68040"/>
            <a:ext cx="5240654" cy="349377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556" y="2362200"/>
            <a:ext cx="3302000" cy="495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52888" y="0"/>
            <a:ext cx="9296888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extremeplanet.files.wordpress.com/2013/03/2011-springfield-tornado-da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278" y="3352800"/>
            <a:ext cx="543978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060" y="1246404"/>
            <a:ext cx="37327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HOME CITY HOUSING - DEVELOPER</a:t>
            </a:r>
          </a:p>
          <a:p>
            <a:r>
              <a:rPr lang="en-US" dirty="0" smtClean="0"/>
              <a:t>$14+ Million Total Development Costs</a:t>
            </a:r>
          </a:p>
          <a:p>
            <a:endParaRPr lang="en-US" dirty="0"/>
          </a:p>
          <a:p>
            <a:r>
              <a:rPr lang="en-US" dirty="0"/>
              <a:t>2</a:t>
            </a:r>
            <a:r>
              <a:rPr lang="en-US" dirty="0" smtClean="0"/>
              <a:t> years after tornado damage</a:t>
            </a:r>
          </a:p>
          <a:p>
            <a:r>
              <a:rPr lang="en-US" dirty="0"/>
              <a:t>9</a:t>
            </a:r>
            <a:r>
              <a:rPr lang="en-US" dirty="0" smtClean="0"/>
              <a:t> Sources / Contracts / Negotiations!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17893" y="1182379"/>
            <a:ext cx="43880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Historic Tax Credits		$2,946,565</a:t>
            </a:r>
          </a:p>
          <a:p>
            <a:r>
              <a:rPr lang="en-US" sz="1600" dirty="0" smtClean="0"/>
              <a:t>(Fed + State)</a:t>
            </a:r>
          </a:p>
          <a:p>
            <a:r>
              <a:rPr lang="en-US" sz="1600" dirty="0" smtClean="0"/>
              <a:t>Low Income Housing Tax Credit	$8,010,752</a:t>
            </a:r>
          </a:p>
          <a:p>
            <a:r>
              <a:rPr lang="en-US" sz="1600" dirty="0" smtClean="0"/>
              <a:t>(Fed + State)</a:t>
            </a:r>
          </a:p>
          <a:p>
            <a:r>
              <a:rPr lang="en-US" sz="1600" dirty="0" smtClean="0"/>
              <a:t>City of Springfield (NSP &amp;HOME)	$      79,156</a:t>
            </a:r>
          </a:p>
          <a:p>
            <a:r>
              <a:rPr lang="en-US" sz="1600" dirty="0" smtClean="0"/>
              <a:t>Affordable Housing Trust Fund:	$1,000,000</a:t>
            </a:r>
          </a:p>
          <a:p>
            <a:r>
              <a:rPr lang="en-US" sz="1600" dirty="0" smtClean="0"/>
              <a:t>Insurance Proceeds:		$1,167,825</a:t>
            </a:r>
          </a:p>
          <a:p>
            <a:r>
              <a:rPr lang="en-US" sz="1600" dirty="0" smtClean="0"/>
              <a:t>Subordinate Debt:		$1,308,669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3302" y="6911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Cross Town Corners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6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Abandoned/Old buildings</a:t>
            </a:r>
          </a:p>
          <a:p>
            <a:pPr lvl="1"/>
            <a:r>
              <a:rPr lang="en-US" dirty="0" smtClean="0"/>
              <a:t>Structural issues</a:t>
            </a:r>
          </a:p>
          <a:p>
            <a:pPr lvl="1"/>
            <a:r>
              <a:rPr lang="en-US" dirty="0" smtClean="0"/>
              <a:t>Ownership issues</a:t>
            </a:r>
          </a:p>
          <a:p>
            <a:pPr lvl="1"/>
            <a:r>
              <a:rPr lang="en-US" dirty="0" smtClean="0"/>
              <a:t>Brownfield development</a:t>
            </a:r>
          </a:p>
          <a:p>
            <a:pPr lvl="1"/>
            <a:r>
              <a:rPr lang="en-US" dirty="0" smtClean="0"/>
              <a:t>Unusual footprints – too big or too small</a:t>
            </a:r>
          </a:p>
          <a:p>
            <a:pPr lvl="1"/>
            <a:r>
              <a:rPr lang="en-US" dirty="0" smtClean="0"/>
              <a:t>High construction costs / design requirements</a:t>
            </a:r>
          </a:p>
          <a:p>
            <a:r>
              <a:rPr lang="en-US" dirty="0" smtClean="0"/>
              <a:t>PRE-pre-development costs </a:t>
            </a:r>
          </a:p>
          <a:p>
            <a:pPr lvl="1"/>
            <a:r>
              <a:rPr lang="en-US" dirty="0" smtClean="0"/>
              <a:t>no financing for feasibility studies, unpredictable development costs</a:t>
            </a:r>
          </a:p>
          <a:p>
            <a:r>
              <a:rPr lang="en-US" dirty="0" smtClean="0"/>
              <a:t>Mixed Use Development is HARD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50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C Imag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5"/>
          <a:stretch/>
        </p:blipFill>
        <p:spPr>
          <a:xfrm>
            <a:off x="0" y="0"/>
            <a:ext cx="9144000" cy="5789917"/>
          </a:xfrm>
          <a:prstGeom prst="rect">
            <a:avLst/>
          </a:prstGeom>
        </p:spPr>
      </p:pic>
      <p:pic>
        <p:nvPicPr>
          <p:cNvPr id="7" name="Picture 6" descr="Screen Shot 2016-03-31 at 5.31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36" y="5909698"/>
            <a:ext cx="7527563" cy="9483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498" y="6037351"/>
            <a:ext cx="1138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b="1" dirty="0" smtClean="0">
                <a:solidFill>
                  <a:prstClr val="black"/>
                </a:solidFill>
                <a:latin typeface="Calibri"/>
              </a:rPr>
              <a:t>Hosted </a:t>
            </a:r>
          </a:p>
          <a:p>
            <a:pPr algn="r" defTabSz="457200"/>
            <a:r>
              <a:rPr lang="en-US" b="1" dirty="0" smtClean="0">
                <a:solidFill>
                  <a:prstClr val="black"/>
                </a:solidFill>
                <a:latin typeface="Calibri"/>
              </a:rPr>
              <a:t>By: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88448" y="4519754"/>
            <a:ext cx="30514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2100" b="1" dirty="0" smtClean="0">
                <a:solidFill>
                  <a:srgbClr val="FFFFFF"/>
                </a:solidFill>
                <a:latin typeface="Verdana"/>
                <a:cs typeface="Verdana"/>
              </a:rPr>
              <a:t>#</a:t>
            </a:r>
            <a:r>
              <a:rPr lang="en-US" sz="2100" b="1" dirty="0" err="1" smtClean="0">
                <a:solidFill>
                  <a:srgbClr val="FFFFFF"/>
                </a:solidFill>
                <a:latin typeface="Verdana"/>
                <a:cs typeface="Verdana"/>
              </a:rPr>
              <a:t>DynamicCity</a:t>
            </a:r>
            <a:endParaRPr lang="en-US" sz="2100" b="1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algn="r" defTabSz="457200"/>
            <a:r>
              <a:rPr lang="en-US" sz="2100" dirty="0" smtClean="0">
                <a:solidFill>
                  <a:srgbClr val="FFFFFF"/>
                </a:solidFill>
                <a:latin typeface="Verdana"/>
                <a:cs typeface="Verdana"/>
              </a:rPr>
              <a:t>@</a:t>
            </a:r>
            <a:r>
              <a:rPr lang="en-US" sz="2100" dirty="0" err="1" smtClean="0">
                <a:solidFill>
                  <a:srgbClr val="FFFFFF"/>
                </a:solidFill>
                <a:latin typeface="Verdana"/>
                <a:cs typeface="Verdana"/>
              </a:rPr>
              <a:t>BUonCities</a:t>
            </a:r>
            <a:endParaRPr lang="en-US" sz="2100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algn="r" defTabSz="457200"/>
            <a:r>
              <a:rPr lang="en-US" sz="2100" dirty="0" smtClean="0">
                <a:solidFill>
                  <a:srgbClr val="FFFFFF"/>
                </a:solidFill>
                <a:latin typeface="Verdana"/>
                <a:cs typeface="Verdana"/>
              </a:rPr>
              <a:t>@</a:t>
            </a:r>
            <a:r>
              <a:rPr lang="en-US" sz="2100" dirty="0" err="1" smtClean="0">
                <a:solidFill>
                  <a:srgbClr val="FFFFFF"/>
                </a:solidFill>
                <a:latin typeface="Verdana"/>
                <a:cs typeface="Verdana"/>
              </a:rPr>
              <a:t>HistoricNE</a:t>
            </a:r>
            <a:endParaRPr lang="en-US" sz="2100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algn="r" defTabSz="457200"/>
            <a:endParaRPr lang="en-US" b="1" dirty="0" smtClean="0">
              <a:solidFill>
                <a:prstClr val="white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76188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823" y="1198029"/>
            <a:ext cx="8088355" cy="4435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988" y="5463784"/>
            <a:ext cx="6296025" cy="1405092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1650" dirty="0">
                <a:solidFill>
                  <a:schemeClr val="bg1"/>
                </a:solidFill>
                <a:latin typeface="Lucida Sans" panose="020B0602030504020204" pitchFamily="34" charset="0"/>
              </a:rPr>
              <a:t>Aaron Ahlstrom</a:t>
            </a:r>
          </a:p>
          <a:p>
            <a:r>
              <a:rPr lang="en-US" sz="1650" dirty="0">
                <a:solidFill>
                  <a:schemeClr val="bg1"/>
                </a:solidFill>
                <a:latin typeface="Lucida Sans" panose="020B0602030504020204" pitchFamily="34" charset="0"/>
              </a:rPr>
              <a:t>Boston University </a:t>
            </a:r>
          </a:p>
          <a:p>
            <a:r>
              <a:rPr lang="en-US" sz="165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The Dynamic City: Futures for the Past</a:t>
            </a:r>
            <a:endParaRPr lang="en-US" sz="1650" dirty="0">
              <a:solidFill>
                <a:schemeClr val="bg1"/>
              </a:solidFill>
              <a:latin typeface="Lucida Sans" panose="020B0602030504020204" pitchFamily="34" charset="0"/>
            </a:endParaRPr>
          </a:p>
          <a:p>
            <a:r>
              <a:rPr lang="en-US" sz="165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April 1, </a:t>
            </a:r>
            <a:r>
              <a:rPr lang="en-US" sz="1650" dirty="0">
                <a:solidFill>
                  <a:schemeClr val="bg1"/>
                </a:solidFill>
                <a:latin typeface="Lucida Sans" panose="020B0602030504020204" pitchFamily="34" charset="0"/>
              </a:rPr>
              <a:t>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5699" y="218991"/>
            <a:ext cx="67326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prstClr val="white"/>
                </a:solidFill>
                <a:latin typeface="Lucida Sans" panose="020B0602030504020204" pitchFamily="34" charset="0"/>
              </a:rPr>
              <a:t>Green </a:t>
            </a:r>
            <a:r>
              <a:rPr lang="en-US" sz="27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Space </a:t>
            </a:r>
            <a:r>
              <a:rPr lang="en-US" sz="2700" dirty="0">
                <a:solidFill>
                  <a:prstClr val="white"/>
                </a:solidFill>
                <a:latin typeface="Lucida Sans" panose="020B0602030504020204" pitchFamily="34" charset="0"/>
              </a:rPr>
              <a:t>and Close Quarters: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Lucida Sans" panose="020B0602030504020204" pitchFamily="34" charset="0"/>
              </a:rPr>
              <a:t>Bromley Park and </a:t>
            </a:r>
            <a:r>
              <a:rPr lang="en-US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Housing Density </a:t>
            </a:r>
            <a:r>
              <a:rPr lang="en-US" dirty="0">
                <a:solidFill>
                  <a:prstClr val="white"/>
                </a:solidFill>
                <a:latin typeface="Lucida Sans" panose="020B0602030504020204" pitchFamily="34" charset="0"/>
              </a:rPr>
              <a:t>in Jamaica Plain</a:t>
            </a:r>
          </a:p>
        </p:txBody>
      </p:sp>
    </p:spTree>
    <p:extLst>
      <p:ext uri="{BB962C8B-B14F-4D97-AF65-F5344CB8AC3E}">
        <p14:creationId xmlns:p14="http://schemas.microsoft.com/office/powerpoint/2010/main" val="1276973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4392" y="0"/>
            <a:ext cx="5195216" cy="684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1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3769"/>
            <a:ext cx="9144000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9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613" y="0"/>
            <a:ext cx="5672584" cy="68580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4438575" y="3413760"/>
            <a:ext cx="163905" cy="203597"/>
          </a:xfrm>
          <a:custGeom>
            <a:avLst/>
            <a:gdLst>
              <a:gd name="connsiteX0" fmla="*/ 0 w 219075"/>
              <a:gd name="connsiteY0" fmla="*/ 14287 h 271462"/>
              <a:gd name="connsiteX1" fmla="*/ 219075 w 219075"/>
              <a:gd name="connsiteY1" fmla="*/ 0 h 271462"/>
              <a:gd name="connsiteX2" fmla="*/ 195263 w 219075"/>
              <a:gd name="connsiteY2" fmla="*/ 266700 h 271462"/>
              <a:gd name="connsiteX3" fmla="*/ 0 w 219075"/>
              <a:gd name="connsiteY3" fmla="*/ 271462 h 271462"/>
              <a:gd name="connsiteX4" fmla="*/ 0 w 219075"/>
              <a:gd name="connsiteY4" fmla="*/ 14287 h 271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" h="271462">
                <a:moveTo>
                  <a:pt x="0" y="14287"/>
                </a:moveTo>
                <a:lnTo>
                  <a:pt x="219075" y="0"/>
                </a:lnTo>
                <a:lnTo>
                  <a:pt x="195263" y="266700"/>
                </a:lnTo>
                <a:lnTo>
                  <a:pt x="0" y="271462"/>
                </a:lnTo>
                <a:lnTo>
                  <a:pt x="0" y="14287"/>
                </a:lnTo>
                <a:close/>
              </a:path>
            </a:pathLst>
          </a:custGeom>
          <a:noFill/>
          <a:ln w="349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" name="Straight Arrow Connector 4"/>
          <p:cNvCxnSpPr>
            <a:stCxn id="7" idx="3"/>
          </p:cNvCxnSpPr>
          <p:nvPr/>
        </p:nvCxnSpPr>
        <p:spPr>
          <a:xfrm flipV="1">
            <a:off x="1852613" y="3617357"/>
            <a:ext cx="2383830" cy="114551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4562" y="4562816"/>
            <a:ext cx="1778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Lucida Sans" panose="020B0602030504020204" pitchFamily="34" charset="0"/>
              </a:rPr>
              <a:t>Bromley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000" dirty="0">
                <a:solidFill>
                  <a:prstClr val="white"/>
                </a:solidFill>
                <a:latin typeface="Lucida Sans" panose="020B0602030504020204" pitchFamily="34" charset="0"/>
              </a:rPr>
              <a:t>Park</a:t>
            </a:r>
          </a:p>
        </p:txBody>
      </p:sp>
    </p:spTree>
    <p:extLst>
      <p:ext uri="{BB962C8B-B14F-4D97-AF65-F5344CB8AC3E}">
        <p14:creationId xmlns:p14="http://schemas.microsoft.com/office/powerpoint/2010/main" val="183806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" y="68579"/>
            <a:ext cx="8930640" cy="671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13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6014" y="270511"/>
            <a:ext cx="5451973" cy="6023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1180" y="6431280"/>
            <a:ext cx="4121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John Amory Lowell (1798-1881)</a:t>
            </a:r>
            <a:endParaRPr lang="en-US" sz="2000" dirty="0">
              <a:solidFill>
                <a:prstClr val="white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6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91741" y="6387696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1832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10" y="262890"/>
            <a:ext cx="7917180" cy="602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5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268" y="240031"/>
            <a:ext cx="7439465" cy="60749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9450" y="6396335"/>
            <a:ext cx="2116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Bromley Vale</a:t>
            </a:r>
            <a:endParaRPr lang="en-US" sz="2400" dirty="0">
              <a:solidFill>
                <a:prstClr val="white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07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36" y="594752"/>
            <a:ext cx="7842129" cy="566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6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10" y="262890"/>
            <a:ext cx="8069580" cy="657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1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57350"/>
            <a:ext cx="3965805" cy="3257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613" y="1657350"/>
            <a:ext cx="4806387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08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296"/>
            <a:ext cx="9144000" cy="605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9064" y="390525"/>
            <a:ext cx="8905875" cy="6076950"/>
            <a:chOff x="101727" y="325991"/>
            <a:chExt cx="7609115" cy="507274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727" y="325991"/>
              <a:ext cx="7609115" cy="5072743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2340716" y="1616928"/>
              <a:ext cx="742950" cy="592931"/>
            </a:xfrm>
            <a:custGeom>
              <a:avLst/>
              <a:gdLst>
                <a:gd name="connsiteX0" fmla="*/ 133350 w 990600"/>
                <a:gd name="connsiteY0" fmla="*/ 0 h 790575"/>
                <a:gd name="connsiteX1" fmla="*/ 133350 w 990600"/>
                <a:gd name="connsiteY1" fmla="*/ 0 h 790575"/>
                <a:gd name="connsiteX2" fmla="*/ 219075 w 990600"/>
                <a:gd name="connsiteY2" fmla="*/ 19050 h 790575"/>
                <a:gd name="connsiteX3" fmla="*/ 276225 w 990600"/>
                <a:gd name="connsiteY3" fmla="*/ 38100 h 790575"/>
                <a:gd name="connsiteX4" fmla="*/ 304800 w 990600"/>
                <a:gd name="connsiteY4" fmla="*/ 47625 h 790575"/>
                <a:gd name="connsiteX5" fmla="*/ 342900 w 990600"/>
                <a:gd name="connsiteY5" fmla="*/ 57150 h 790575"/>
                <a:gd name="connsiteX6" fmla="*/ 371475 w 990600"/>
                <a:gd name="connsiteY6" fmla="*/ 76200 h 790575"/>
                <a:gd name="connsiteX7" fmla="*/ 400050 w 990600"/>
                <a:gd name="connsiteY7" fmla="*/ 104775 h 790575"/>
                <a:gd name="connsiteX8" fmla="*/ 476250 w 990600"/>
                <a:gd name="connsiteY8" fmla="*/ 133350 h 790575"/>
                <a:gd name="connsiteX9" fmla="*/ 514350 w 990600"/>
                <a:gd name="connsiteY9" fmla="*/ 152400 h 790575"/>
                <a:gd name="connsiteX10" fmla="*/ 571500 w 990600"/>
                <a:gd name="connsiteY10" fmla="*/ 171450 h 790575"/>
                <a:gd name="connsiteX11" fmla="*/ 628650 w 990600"/>
                <a:gd name="connsiteY11" fmla="*/ 190500 h 790575"/>
                <a:gd name="connsiteX12" fmla="*/ 752475 w 990600"/>
                <a:gd name="connsiteY12" fmla="*/ 228600 h 790575"/>
                <a:gd name="connsiteX13" fmla="*/ 790575 w 990600"/>
                <a:gd name="connsiteY13" fmla="*/ 247650 h 790575"/>
                <a:gd name="connsiteX14" fmla="*/ 819150 w 990600"/>
                <a:gd name="connsiteY14" fmla="*/ 266700 h 790575"/>
                <a:gd name="connsiteX15" fmla="*/ 885825 w 990600"/>
                <a:gd name="connsiteY15" fmla="*/ 285750 h 790575"/>
                <a:gd name="connsiteX16" fmla="*/ 942975 w 990600"/>
                <a:gd name="connsiteY16" fmla="*/ 304800 h 790575"/>
                <a:gd name="connsiteX17" fmla="*/ 971550 w 990600"/>
                <a:gd name="connsiteY17" fmla="*/ 314325 h 790575"/>
                <a:gd name="connsiteX18" fmla="*/ 990600 w 990600"/>
                <a:gd name="connsiteY18" fmla="*/ 314325 h 790575"/>
                <a:gd name="connsiteX19" fmla="*/ 800100 w 990600"/>
                <a:gd name="connsiteY19" fmla="*/ 790575 h 790575"/>
                <a:gd name="connsiteX20" fmla="*/ 247650 w 990600"/>
                <a:gd name="connsiteY20" fmla="*/ 609600 h 790575"/>
                <a:gd name="connsiteX21" fmla="*/ 285750 w 990600"/>
                <a:gd name="connsiteY21" fmla="*/ 400050 h 790575"/>
                <a:gd name="connsiteX22" fmla="*/ 0 w 990600"/>
                <a:gd name="connsiteY22" fmla="*/ 276225 h 790575"/>
                <a:gd name="connsiteX23" fmla="*/ 133350 w 990600"/>
                <a:gd name="connsiteY23" fmla="*/ 0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0600" h="790575">
                  <a:moveTo>
                    <a:pt x="133350" y="0"/>
                  </a:moveTo>
                  <a:lnTo>
                    <a:pt x="133350" y="0"/>
                  </a:lnTo>
                  <a:cubicBezTo>
                    <a:pt x="161925" y="6350"/>
                    <a:pt x="190791" y="11508"/>
                    <a:pt x="219075" y="19050"/>
                  </a:cubicBezTo>
                  <a:cubicBezTo>
                    <a:pt x="238477" y="24224"/>
                    <a:pt x="257175" y="31750"/>
                    <a:pt x="276225" y="38100"/>
                  </a:cubicBezTo>
                  <a:cubicBezTo>
                    <a:pt x="285750" y="41275"/>
                    <a:pt x="295060" y="45190"/>
                    <a:pt x="304800" y="47625"/>
                  </a:cubicBezTo>
                  <a:lnTo>
                    <a:pt x="342900" y="57150"/>
                  </a:lnTo>
                  <a:cubicBezTo>
                    <a:pt x="352425" y="63500"/>
                    <a:pt x="362681" y="68871"/>
                    <a:pt x="371475" y="76200"/>
                  </a:cubicBezTo>
                  <a:cubicBezTo>
                    <a:pt x="381823" y="84824"/>
                    <a:pt x="388224" y="98325"/>
                    <a:pt x="400050" y="104775"/>
                  </a:cubicBezTo>
                  <a:cubicBezTo>
                    <a:pt x="423865" y="117765"/>
                    <a:pt x="451209" y="122916"/>
                    <a:pt x="476250" y="133350"/>
                  </a:cubicBezTo>
                  <a:cubicBezTo>
                    <a:pt x="489357" y="138811"/>
                    <a:pt x="501167" y="147127"/>
                    <a:pt x="514350" y="152400"/>
                  </a:cubicBezTo>
                  <a:cubicBezTo>
                    <a:pt x="532994" y="159858"/>
                    <a:pt x="552450" y="165100"/>
                    <a:pt x="571500" y="171450"/>
                  </a:cubicBezTo>
                  <a:cubicBezTo>
                    <a:pt x="590550" y="177800"/>
                    <a:pt x="609342" y="184983"/>
                    <a:pt x="628650" y="190500"/>
                  </a:cubicBezTo>
                  <a:cubicBezTo>
                    <a:pt x="643835" y="194839"/>
                    <a:pt x="734902" y="219814"/>
                    <a:pt x="752475" y="228600"/>
                  </a:cubicBezTo>
                  <a:cubicBezTo>
                    <a:pt x="765175" y="234950"/>
                    <a:pt x="778247" y="240605"/>
                    <a:pt x="790575" y="247650"/>
                  </a:cubicBezTo>
                  <a:cubicBezTo>
                    <a:pt x="800514" y="253330"/>
                    <a:pt x="808911" y="261580"/>
                    <a:pt x="819150" y="266700"/>
                  </a:cubicBezTo>
                  <a:cubicBezTo>
                    <a:pt x="835155" y="274703"/>
                    <a:pt x="870566" y="281172"/>
                    <a:pt x="885825" y="285750"/>
                  </a:cubicBezTo>
                  <a:cubicBezTo>
                    <a:pt x="905059" y="291520"/>
                    <a:pt x="923925" y="298450"/>
                    <a:pt x="942975" y="304800"/>
                  </a:cubicBezTo>
                  <a:cubicBezTo>
                    <a:pt x="952500" y="307975"/>
                    <a:pt x="961510" y="314325"/>
                    <a:pt x="971550" y="314325"/>
                  </a:cubicBezTo>
                  <a:lnTo>
                    <a:pt x="990600" y="314325"/>
                  </a:lnTo>
                  <a:lnTo>
                    <a:pt x="800100" y="790575"/>
                  </a:lnTo>
                  <a:lnTo>
                    <a:pt x="247650" y="609600"/>
                  </a:lnTo>
                  <a:lnTo>
                    <a:pt x="285750" y="400050"/>
                  </a:lnTo>
                  <a:lnTo>
                    <a:pt x="0" y="276225"/>
                  </a:lnTo>
                  <a:lnTo>
                    <a:pt x="133350" y="0"/>
                  </a:lnTo>
                  <a:close/>
                </a:path>
              </a:pathLst>
            </a:custGeom>
            <a:noFill/>
            <a:ln w="349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36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8" y="504825"/>
            <a:ext cx="8696325" cy="5569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7172" y="6286500"/>
            <a:ext cx="4129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Pemberton Square, Boston</a:t>
            </a:r>
            <a:endParaRPr lang="en-US" sz="2400" dirty="0">
              <a:solidFill>
                <a:prstClr val="white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499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3" y="1067414"/>
            <a:ext cx="9115915" cy="47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0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2" y="0"/>
            <a:ext cx="9122977" cy="5981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7201" y="6161001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1873</a:t>
            </a:r>
          </a:p>
        </p:txBody>
      </p:sp>
    </p:spTree>
    <p:extLst>
      <p:ext uri="{BB962C8B-B14F-4D97-AF65-F5344CB8AC3E}">
        <p14:creationId xmlns:p14="http://schemas.microsoft.com/office/powerpoint/2010/main" val="1373481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6" y="0"/>
            <a:ext cx="9057488" cy="6143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1741" y="6326736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1890</a:t>
            </a:r>
          </a:p>
        </p:txBody>
      </p:sp>
    </p:spTree>
    <p:extLst>
      <p:ext uri="{BB962C8B-B14F-4D97-AF65-F5344CB8AC3E}">
        <p14:creationId xmlns:p14="http://schemas.microsoft.com/office/powerpoint/2010/main" val="3604178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" y="19050"/>
            <a:ext cx="9017188" cy="63495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1741" y="6349596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1899</a:t>
            </a:r>
          </a:p>
        </p:txBody>
      </p:sp>
    </p:spTree>
    <p:extLst>
      <p:ext uri="{BB962C8B-B14F-4D97-AF65-F5344CB8AC3E}">
        <p14:creationId xmlns:p14="http://schemas.microsoft.com/office/powerpoint/2010/main" val="247062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0" y="0"/>
            <a:ext cx="8943421" cy="6303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1740" y="6367760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1915</a:t>
            </a:r>
          </a:p>
        </p:txBody>
      </p:sp>
    </p:spTree>
    <p:extLst>
      <p:ext uri="{BB962C8B-B14F-4D97-AF65-F5344CB8AC3E}">
        <p14:creationId xmlns:p14="http://schemas.microsoft.com/office/powerpoint/2010/main" val="73780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 rot="16200000">
            <a:off x="1146264" y="-1060539"/>
            <a:ext cx="6851473" cy="89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0348" y="-1"/>
            <a:ext cx="5183305" cy="68542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306" y="3075057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21-37 </a:t>
            </a:r>
          </a:p>
          <a:p>
            <a:pPr algn="ctr"/>
            <a:r>
              <a:rPr lang="en-US" sz="20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Bromley Park</a:t>
            </a:r>
            <a:endParaRPr lang="en-US" sz="2000" dirty="0">
              <a:solidFill>
                <a:prstClr val="white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9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54506" y="639727"/>
            <a:ext cx="6834988" cy="55555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2673" y="3075057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prstClr val="white"/>
                </a:solidFill>
                <a:latin typeface="Lucida Sans" panose="020B0602030504020204" pitchFamily="34" charset="0"/>
              </a:rPr>
              <a:t>21 </a:t>
            </a:r>
            <a:endParaRPr lang="en-US" sz="2000" dirty="0" smtClean="0">
              <a:solidFill>
                <a:prstClr val="white"/>
              </a:solidFill>
              <a:latin typeface="Lucida Sans" panose="020B0602030504020204" pitchFamily="34" charset="0"/>
            </a:endParaRPr>
          </a:p>
          <a:p>
            <a:pPr algn="ctr"/>
            <a:r>
              <a:rPr lang="en-US" sz="2000" dirty="0" smtClean="0">
                <a:solidFill>
                  <a:prstClr val="white"/>
                </a:solidFill>
                <a:latin typeface="Lucida Sans" panose="020B0602030504020204" pitchFamily="34" charset="0"/>
              </a:rPr>
              <a:t>Bromley </a:t>
            </a:r>
            <a:r>
              <a:rPr lang="en-US" sz="2000" dirty="0">
                <a:solidFill>
                  <a:prstClr val="white"/>
                </a:solidFill>
                <a:latin typeface="Lucida Sans" panose="020B0602030504020204" pitchFamily="34" charset="0"/>
              </a:rPr>
              <a:t>Park</a:t>
            </a:r>
          </a:p>
        </p:txBody>
      </p:sp>
    </p:spTree>
    <p:extLst>
      <p:ext uri="{BB962C8B-B14F-4D97-AF65-F5344CB8AC3E}">
        <p14:creationId xmlns:p14="http://schemas.microsoft.com/office/powerpoint/2010/main" val="3243085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57" y="0"/>
            <a:ext cx="9088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43001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6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42" y="0"/>
            <a:ext cx="8579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83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2018543"/>
            <a:ext cx="9144000" cy="2820915"/>
            <a:chOff x="862554" y="1057522"/>
            <a:chExt cx="11168568" cy="337930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067593" y="1455634"/>
              <a:ext cx="3349673" cy="259681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2386743" y="1557481"/>
              <a:ext cx="3357556" cy="23894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4808970" y="2096459"/>
              <a:ext cx="3379309" cy="130143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656524" y="1572024"/>
              <a:ext cx="3357621" cy="237198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9134907" y="1531410"/>
              <a:ext cx="3282636" cy="250979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2554" y="1079206"/>
              <a:ext cx="2507456" cy="33417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746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402</Words>
  <Application>Microsoft Macintosh PowerPoint</Application>
  <PresentationFormat>On-screen Show (4:3)</PresentationFormat>
  <Paragraphs>100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13_Office Theme</vt:lpstr>
      <vt:lpstr>14_Office Theme</vt:lpstr>
      <vt:lpstr>16_Office Theme</vt:lpstr>
      <vt:lpstr>9_Office Theme</vt:lpstr>
      <vt:lpstr>Holyoke Revitalization:</vt:lpstr>
      <vt:lpstr>Site Selection</vt:lpstr>
      <vt:lpstr>The Financing “Gap”</vt:lpstr>
      <vt:lpstr>Leveraging Historic Tax Credits</vt:lpstr>
      <vt:lpstr>Holyoke Catholic Building</vt:lpstr>
      <vt:lpstr>Cross Town Corners</vt:lpstr>
      <vt:lpstr>Common Challenges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Intiya Isaza-Figueroa</dc:creator>
  <cp:lastModifiedBy>BU</cp:lastModifiedBy>
  <cp:revision>17</cp:revision>
  <cp:lastPrinted>2016-03-28T15:12:23Z</cp:lastPrinted>
  <dcterms:created xsi:type="dcterms:W3CDTF">2016-03-28T14:41:59Z</dcterms:created>
  <dcterms:modified xsi:type="dcterms:W3CDTF">2016-04-11T17:16:15Z</dcterms:modified>
</cp:coreProperties>
</file>