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1" r:id="rId4"/>
    <p:sldId id="263" r:id="rId5"/>
    <p:sldId id="264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6" autoAdjust="0"/>
    <p:restoredTop sz="99855" autoAdjust="0"/>
  </p:normalViewPr>
  <p:slideViewPr>
    <p:cSldViewPr>
      <p:cViewPr>
        <p:scale>
          <a:sx n="150" d="100"/>
          <a:sy n="150" d="100"/>
        </p:scale>
        <p:origin x="-72" y="5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66666666666667"/>
          <c:y val="0.0687022900763359"/>
          <c:w val="0.820605036398752"/>
          <c:h val="0.838702290076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437240"/>
        <c:axId val="2122681784"/>
      </c:barChart>
      <c:catAx>
        <c:axId val="-2124437240"/>
        <c:scaling>
          <c:orientation val="minMax"/>
        </c:scaling>
        <c:delete val="0"/>
        <c:axPos val="b"/>
        <c:majorTickMark val="out"/>
        <c:minorTickMark val="none"/>
        <c:tickLblPos val="nextTo"/>
        <c:crossAx val="2122681784"/>
        <c:crosses val="autoZero"/>
        <c:auto val="1"/>
        <c:lblAlgn val="ctr"/>
        <c:lblOffset val="100"/>
        <c:noMultiLvlLbl val="0"/>
      </c:catAx>
      <c:valAx>
        <c:axId val="2122681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4437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BE4BB-FB84-B747-82BF-BA3BC816DDF4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F82D8-1959-9C4C-B2C6-C2ADF2B57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3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chart" Target="../charts/chart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ＭＳ Ｐゴシック" pitchFamily="10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895600"/>
            <a:ext cx="7772400" cy="99060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44958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s-E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5867400"/>
            <a:ext cx="6858000" cy="457200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800" kern="100" spc="5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 sz="800">
                <a:solidFill>
                  <a:schemeClr val="bg1"/>
                </a:solidFill>
              </a:defRPr>
            </a:lvl2pPr>
            <a:lvl3pPr marL="914400" indent="0" algn="l">
              <a:buFontTx/>
              <a:buNone/>
              <a:defRPr sz="800">
                <a:solidFill>
                  <a:schemeClr val="bg1"/>
                </a:solidFill>
              </a:defRPr>
            </a:lvl3pPr>
            <a:lvl4pPr marL="1371600" indent="0" algn="l">
              <a:buFontTx/>
              <a:buNone/>
              <a:defRPr sz="800">
                <a:solidFill>
                  <a:schemeClr val="bg1"/>
                </a:solidFill>
              </a:defRPr>
            </a:lvl4pPr>
            <a:lvl5pPr marL="1828800" indent="0" algn="l">
              <a:buFontTx/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 bwMode="auto">
          <a:xfrm flipV="1">
            <a:off x="0" y="0"/>
            <a:ext cx="9144000" cy="152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ＭＳ Ｐゴシック" pitchFamily="100" charset="-128"/>
            </a:endParaRPr>
          </a:p>
        </p:txBody>
      </p:sp>
      <p:pic>
        <p:nvPicPr>
          <p:cNvPr id="12" name="Picture 11" descr="LILP_LogoHorizontal_Whit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47677"/>
            <a:ext cx="3581400" cy="81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3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0">
                <a:solidFill>
                  <a:srgbClr val="92C82A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pic>
        <p:nvPicPr>
          <p:cNvPr id="9" name="Picture 8" descr="LINCOLN-PPT-JPG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9979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1600">
                <a:solidFill>
                  <a:srgbClr val="48535B"/>
                </a:solidFill>
              </a:defRPr>
            </a:lvl1pPr>
            <a:lvl2pPr>
              <a:defRPr sz="1600">
                <a:solidFill>
                  <a:srgbClr val="48535B"/>
                </a:solidFill>
              </a:defRPr>
            </a:lvl2pPr>
            <a:lvl3pPr>
              <a:defRPr sz="1600">
                <a:solidFill>
                  <a:srgbClr val="48535B"/>
                </a:solidFill>
              </a:defRPr>
            </a:lvl3pPr>
            <a:lvl4pPr>
              <a:defRPr sz="1600">
                <a:solidFill>
                  <a:srgbClr val="48535B"/>
                </a:solidFill>
              </a:defRPr>
            </a:lvl4pPr>
            <a:lvl5pPr marL="2057400" indent="-228600">
              <a:buFont typeface="Arial"/>
              <a:buChar char="•"/>
              <a:defRPr sz="1600">
                <a:solidFill>
                  <a:srgbClr val="48535B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567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NCOLN-PPT-JPG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9979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3886200" cy="3810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1600">
                <a:solidFill>
                  <a:srgbClr val="48535B"/>
                </a:solidFill>
              </a:defRPr>
            </a:lvl1pPr>
            <a:lvl2pPr>
              <a:defRPr sz="1600">
                <a:solidFill>
                  <a:srgbClr val="48535B"/>
                </a:solidFill>
              </a:defRPr>
            </a:lvl2pPr>
            <a:lvl3pPr>
              <a:defRPr sz="1600">
                <a:solidFill>
                  <a:srgbClr val="48535B"/>
                </a:solidFill>
              </a:defRPr>
            </a:lvl3pPr>
            <a:lvl4pPr>
              <a:defRPr sz="1600">
                <a:solidFill>
                  <a:srgbClr val="48535B"/>
                </a:solidFill>
              </a:defRPr>
            </a:lvl4pPr>
            <a:lvl5pPr marL="2057400" indent="-228600">
              <a:buFont typeface="Arial"/>
              <a:buChar char="•"/>
              <a:defRPr sz="1600">
                <a:solidFill>
                  <a:srgbClr val="48535B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24400" y="2286000"/>
            <a:ext cx="3886200" cy="3810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1600">
                <a:solidFill>
                  <a:srgbClr val="48535B"/>
                </a:solidFill>
              </a:defRPr>
            </a:lvl1pPr>
            <a:lvl2pPr>
              <a:defRPr sz="1600">
                <a:solidFill>
                  <a:srgbClr val="48535B"/>
                </a:solidFill>
              </a:defRPr>
            </a:lvl2pPr>
            <a:lvl3pPr>
              <a:defRPr sz="1600">
                <a:solidFill>
                  <a:srgbClr val="48535B"/>
                </a:solidFill>
              </a:defRPr>
            </a:lvl3pPr>
            <a:lvl4pPr>
              <a:defRPr sz="1600">
                <a:solidFill>
                  <a:srgbClr val="48535B"/>
                </a:solidFill>
              </a:defRPr>
            </a:lvl4pPr>
            <a:lvl5pPr marL="2057400" indent="-228600">
              <a:buFont typeface="Arial"/>
              <a:buChar char="•"/>
              <a:defRPr sz="1600">
                <a:solidFill>
                  <a:srgbClr val="48535B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0">
                <a:solidFill>
                  <a:srgbClr val="92C82A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813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95400"/>
            <a:ext cx="8382000" cy="42672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48338"/>
            <a:ext cx="8382000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LINCOLN-PPT-JPG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2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NCOLN-PPT-JPG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9979"/>
          </a:xfrm>
          <a:prstGeom prst="rect">
            <a:avLst/>
          </a:prstGeom>
        </p:spPr>
      </p:pic>
      <p:graphicFrame>
        <p:nvGraphicFramePr>
          <p:cNvPr id="7" name="Chart 6"/>
          <p:cNvGraphicFramePr/>
          <p:nvPr userDrawn="1">
            <p:extLst>
              <p:ext uri="{D42A27DB-BD31-4B8C-83A1-F6EECF244321}">
                <p14:modId xmlns:p14="http://schemas.microsoft.com/office/powerpoint/2010/main" val="856439527"/>
              </p:ext>
            </p:extLst>
          </p:nvPr>
        </p:nvGraphicFramePr>
        <p:xfrm>
          <a:off x="533400" y="2514600"/>
          <a:ext cx="8077200" cy="332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0">
                <a:solidFill>
                  <a:srgbClr val="92C82A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709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NCOLN-PPT-JPG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997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59972837"/>
              </p:ext>
            </p:extLst>
          </p:nvPr>
        </p:nvGraphicFramePr>
        <p:xfrm>
          <a:off x="533400" y="2438400"/>
          <a:ext cx="8077203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0">
                <a:solidFill>
                  <a:srgbClr val="92C82A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264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ＭＳ Ｐゴシック" pitchFamily="100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143000"/>
            <a:ext cx="7772400" cy="838200"/>
          </a:xfrm>
          <a:prstGeom prst="rect">
            <a:avLst/>
          </a:prstGeom>
        </p:spPr>
        <p:txBody>
          <a:bodyPr/>
          <a:lstStyle>
            <a:lvl1pPr algn="l">
              <a:defRPr sz="3600" b="0" baseline="0">
                <a:solidFill>
                  <a:srgbClr val="92C82A"/>
                </a:solidFill>
              </a:defRPr>
            </a:lvl1pPr>
          </a:lstStyle>
          <a:p>
            <a:r>
              <a:rPr lang="en-US" noProof="0" dirty="0" smtClean="0"/>
              <a:t>Thank you!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209800"/>
            <a:ext cx="7772400" cy="1600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40000"/>
              </a:lnSpc>
              <a:buNone/>
              <a:defRPr sz="900" spc="10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 smtClean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487333" y="70188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867400"/>
            <a:ext cx="6858000" cy="457200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800" kern="100" spc="5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 sz="800">
                <a:solidFill>
                  <a:schemeClr val="bg1"/>
                </a:solidFill>
              </a:defRPr>
            </a:lvl2pPr>
            <a:lvl3pPr marL="914400" indent="0" algn="l">
              <a:buFontTx/>
              <a:buNone/>
              <a:defRPr sz="800">
                <a:solidFill>
                  <a:schemeClr val="bg1"/>
                </a:solidFill>
              </a:defRPr>
            </a:lvl3pPr>
            <a:lvl4pPr marL="1371600" indent="0" algn="l">
              <a:buFontTx/>
              <a:buNone/>
              <a:defRPr sz="800">
                <a:solidFill>
                  <a:schemeClr val="bg1"/>
                </a:solidFill>
              </a:defRPr>
            </a:lvl4pPr>
            <a:lvl5pPr marL="1828800" indent="0" algn="l">
              <a:buFontTx/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 descr="LILP_LogoHorizontal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92158"/>
            <a:ext cx="2743200" cy="6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0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 txBox="1">
            <a:spLocks noChangeArrowheads="1"/>
          </p:cNvSpPr>
          <p:nvPr userDrawn="1"/>
        </p:nvSpPr>
        <p:spPr>
          <a:xfrm>
            <a:off x="7696200" y="6553200"/>
            <a:ext cx="1295400" cy="30480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48535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C95F0FB-10D1-4F91-96C3-7A249518A3C7}" type="slidenum">
              <a:rPr lang="en-US" altLang="en-US" sz="900" smtClean="0"/>
              <a:pPr algn="r">
                <a:defRPr/>
              </a:pPr>
              <a:t>‹#›</a:t>
            </a:fld>
            <a:endParaRPr lang="en-US" altLang="en-US" sz="900" dirty="0"/>
          </a:p>
        </p:txBody>
      </p:sp>
    </p:spTree>
    <p:extLst>
      <p:ext uri="{BB962C8B-B14F-4D97-AF65-F5344CB8AC3E}">
        <p14:creationId xmlns:p14="http://schemas.microsoft.com/office/powerpoint/2010/main" val="241922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4" r:id="rId3"/>
    <p:sldLayoutId id="2147483669" r:id="rId4"/>
    <p:sldLayoutId id="2147483676" r:id="rId5"/>
    <p:sldLayoutId id="2147483677" r:id="rId6"/>
    <p:sldLayoutId id="2147483675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ＭＳ Ｐゴシック" pitchFamily="10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ＭＳ Ｐゴシック" pitchFamily="10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ＭＳ Ｐゴシック" pitchFamily="10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6600"/>
          </a:solidFill>
          <a:latin typeface="Arial" charset="0"/>
          <a:ea typeface="ＭＳ Ｐゴシック" pitchFamily="10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00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0000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hyperlink" Target="http://www.lincolninst.edu/pubs/2215_Regenerating-America-s-Legacy-Citi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Dynamic Cities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Revitalizing Commercial Zones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Sample List of Presenters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63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thumb/5/55/St._Louis_MO_Ralph_Moran.jpg/250px-St._Louis_MO_Ralph_Mor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39900"/>
            <a:ext cx="285179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941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flint\Desktop\2215_Regenerating_Americas_Legacy_Cities_cover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143000"/>
            <a:ext cx="3369154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www.lincolninst.edu/pubs/2215_Regenerating-America-s-Legacy-Cities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6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res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68400"/>
            <a:ext cx="3289810" cy="2541540"/>
          </a:xfrm>
          <a:prstGeom prst="rect">
            <a:avLst/>
          </a:prstGeom>
        </p:spPr>
      </p:pic>
      <p:pic>
        <p:nvPicPr>
          <p:cNvPr id="2050" name="Picture 2" descr="C:\Users\aflint\Desktop\lome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1168400"/>
            <a:ext cx="2477012" cy="254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1/14/Jane_Jacob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256" y="3905250"/>
            <a:ext cx="3505200" cy="275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85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res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95400"/>
            <a:ext cx="3124200" cy="1965045"/>
          </a:xfrm>
          <a:prstGeom prst="rect">
            <a:avLst/>
          </a:prstGeom>
        </p:spPr>
      </p:pic>
      <p:pic>
        <p:nvPicPr>
          <p:cNvPr id="3" name="Picture 2" descr="imgre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3567033"/>
            <a:ext cx="3289300" cy="2463800"/>
          </a:xfrm>
          <a:prstGeom prst="rect">
            <a:avLst/>
          </a:prstGeom>
        </p:spPr>
      </p:pic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567033"/>
            <a:ext cx="3124200" cy="234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9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rtland histor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90600"/>
            <a:ext cx="4000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64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bg1"/>
                </a:solidFill>
              </a:rPr>
              <a:t>Anthony Flint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Fellow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Lincoln Institute of Land Policy</a:t>
            </a:r>
          </a:p>
          <a:p>
            <a:r>
              <a:rPr lang="en-US" sz="1800" dirty="0">
                <a:solidFill>
                  <a:schemeClr val="bg1"/>
                </a:solidFill>
              </a:rPr>
              <a:t>a</a:t>
            </a:r>
            <a:r>
              <a:rPr lang="en-US" sz="1800" dirty="0" smtClean="0">
                <a:solidFill>
                  <a:schemeClr val="bg1"/>
                </a:solidFill>
              </a:rPr>
              <a:t>nthony.flint@lincolninst.edu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@anthonyflint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113 BRATTLE STREET       CAMBRIDGE MA 02138        </a:t>
            </a:r>
            <a:r>
              <a:rPr lang="en-US" dirty="0" smtClean="0">
                <a:solidFill>
                  <a:schemeClr val="tx2"/>
                </a:solidFill>
              </a:rPr>
              <a:t>LINCOLNINST.COM        @LANDPOLICY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8879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Lincon Institute">
      <a:dk1>
        <a:srgbClr val="48535B"/>
      </a:dk1>
      <a:lt1>
        <a:srgbClr val="FFFFFF"/>
      </a:lt1>
      <a:dk2>
        <a:srgbClr val="92C82A"/>
      </a:dk2>
      <a:lt2>
        <a:srgbClr val="EFF5DA"/>
      </a:lt2>
      <a:accent1>
        <a:srgbClr val="92C82A"/>
      </a:accent1>
      <a:accent2>
        <a:srgbClr val="008A77"/>
      </a:accent2>
      <a:accent3>
        <a:srgbClr val="59B691"/>
      </a:accent3>
      <a:accent4>
        <a:srgbClr val="C9DC5D"/>
      </a:accent4>
      <a:accent5>
        <a:srgbClr val="EFF5DA"/>
      </a:accent5>
      <a:accent6>
        <a:srgbClr val="FFD546"/>
      </a:accent6>
      <a:hlink>
        <a:srgbClr val="59B691"/>
      </a:hlink>
      <a:folHlink>
        <a:srgbClr val="008A77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ＭＳ Ｐゴシック" pitchFamily="10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ＭＳ Ｐゴシック" pitchFamily="10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38</Words>
  <Application>Microsoft Macintosh PowerPoint</Application>
  <PresentationFormat>On-screen Show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Dynamic Cities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Jason</dc:creator>
  <cp:lastModifiedBy>BU</cp:lastModifiedBy>
  <cp:revision>58</cp:revision>
  <dcterms:created xsi:type="dcterms:W3CDTF">2016-01-18T15:29:13Z</dcterms:created>
  <dcterms:modified xsi:type="dcterms:W3CDTF">2016-04-11T17:19:00Z</dcterms:modified>
</cp:coreProperties>
</file>