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1.xml" ContentType="application/inkml+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30" r:id="rId1"/>
  </p:sldMasterIdLst>
  <p:notesMasterIdLst>
    <p:notesMasterId r:id="rId16"/>
  </p:notesMasterIdLst>
  <p:sldIdLst>
    <p:sldId id="256" r:id="rId2"/>
    <p:sldId id="269" r:id="rId3"/>
    <p:sldId id="273" r:id="rId4"/>
    <p:sldId id="259" r:id="rId5"/>
    <p:sldId id="260" r:id="rId6"/>
    <p:sldId id="261" r:id="rId7"/>
    <p:sldId id="262" r:id="rId8"/>
    <p:sldId id="263" r:id="rId9"/>
    <p:sldId id="266" r:id="rId10"/>
    <p:sldId id="268" r:id="rId11"/>
    <p:sldId id="264" r:id="rId12"/>
    <p:sldId id="265" r:id="rId13"/>
    <p:sldId id="267" r:id="rId14"/>
    <p:sldId id="272"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623" autoAdjust="0"/>
    <p:restoredTop sz="73266" autoAdjust="0"/>
  </p:normalViewPr>
  <p:slideViewPr>
    <p:cSldViewPr snapToGrid="0">
      <p:cViewPr varScale="1">
        <p:scale>
          <a:sx n="50" d="100"/>
          <a:sy n="50" d="100"/>
        </p:scale>
        <p:origin x="-1416" y="-10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interSettings" Target="printerSettings/printerSettings1.bin"/><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6-03-29T19:22:13.502"/>
    </inkml:context>
    <inkml:brush xml:id="br0">
      <inkml:brushProperty name="width" value="0.06667" units="cm"/>
      <inkml:brushProperty name="height" value="0.06667" units="cm"/>
      <inkml:brushProperty name="color" value="#ED1C24"/>
      <inkml:brushProperty name="ignorePressure" value="1"/>
    </inkml:brush>
  </inkml:definitions>
  <inkml:traceGroup>
    <inkml:annotationXML>
      <emma:emma xmlns:emma="http://www.w3.org/2003/04/emma" version="1.0">
        <emma:interpretation id="{ECBAFDD1-592B-4F11-B6D7-F424D099E406}" emma:medium="tactile" emma:mode="ink">
          <msink:context xmlns:msink="http://schemas.microsoft.com/ink/2010/main" type="writingRegion" rotatedBoundingBox="8174,8610 9922,8610 9922,10316 8174,10316"/>
        </emma:interpretation>
      </emma:emma>
    </inkml:annotationXML>
    <inkml:traceGroup>
      <inkml:annotationXML>
        <emma:emma xmlns:emma="http://www.w3.org/2003/04/emma" version="1.0">
          <emma:interpretation id="{E82DEF70-C47E-47EF-83BB-FC4D84C4037F}" emma:medium="tactile" emma:mode="ink">
            <msink:context xmlns:msink="http://schemas.microsoft.com/ink/2010/main" type="paragraph" rotatedBoundingBox="8174,8610 9922,8610 9922,10316 8174,10316" alignmentLevel="1"/>
          </emma:interpretation>
        </emma:emma>
      </inkml:annotationXML>
      <inkml:traceGroup>
        <inkml:annotationXML>
          <emma:emma xmlns:emma="http://www.w3.org/2003/04/emma" version="1.0">
            <emma:interpretation id="{7E9ACA2D-B40D-40A8-90EA-95BCBE301E91}" emma:medium="tactile" emma:mode="ink">
              <msink:context xmlns:msink="http://schemas.microsoft.com/ink/2010/main" type="line" rotatedBoundingBox="8174,8610 9922,8610 9922,10316 8174,10316"/>
            </emma:interpretation>
          </emma:emma>
        </inkml:annotationXML>
        <inkml:traceGroup>
          <inkml:annotationXML>
            <emma:emma xmlns:emma="http://www.w3.org/2003/04/emma" version="1.0">
              <emma:interpretation id="{860C8685-4DA6-40C8-A1E9-0B39384D8517}" emma:medium="tactile" emma:mode="ink">
                <msink:context xmlns:msink="http://schemas.microsoft.com/ink/2010/main" type="inkWord" rotatedBoundingBox="8174,8610 9922,8610 9922,10316 8174,10316"/>
              </emma:interpretation>
              <emma:one-of disjunction-type="recognition" id="oneOf0">
                <emma:interpretation id="interp0" emma:lang="en-US" emma:confidence="0">
                  <emma:literal>=</emma:literal>
                </emma:interpretation>
                <emma:interpretation id="interp1" emma:lang="en-US" emma:confidence="0">
                  <emma:literal>1</emma:literal>
                </emma:interpretation>
                <emma:interpretation id="interp2" emma:lang="en-US" emma:confidence="0">
                  <emma:literal>c</emma:literal>
                </emma:interpretation>
                <emma:interpretation id="interp3" emma:lang="en-US" emma:confidence="0">
                  <emma:literal>l</emma:literal>
                </emma:interpretation>
                <emma:interpretation id="interp4" emma:lang="en-US" emma:confidence="0">
                  <emma:literal>%</emma:literal>
                </emma:interpretation>
              </emma:one-of>
            </emma:emma>
          </inkml:annotationXML>
          <inkml:trace contextRef="#ctx0" brushRef="#br0">3423 3587 16384,'0'-6'0,"0"-9"0,7-10 0,2-5 0,7-7 0,-1-2 0,6 5 0,-2-5 0,3 6 0,-2-2 0,2 1 0,-3-1 0,9-1 0,7-2 0,-2 0 0,0-1 0,1 6 0,1 2 0,2 0 0,2 4 0,0 8 0,1 0 0,1-3 0,-8-5 0,-2-4 0,1-5 0,-5-1 0,-7-3 0,-1 1 0,-3-2 0,-4 1 0,3 0 0,-2-1 0,11-6 0,0 0 0,-2-2 0,-6 10 0</inkml:trace>
          <inkml:trace contextRef="#ctx0" brushRef="#br0" timeOffset="3506">4811 2119 16384,'0'7'0,"7"9"0,2 8 0,7 1 0,8 3 0,-2 3 0,4 4 0,-3 2 0,1-6 0,-3 1 0,1 0 0,5-6 0,-3 2 0,1-6 0,-3 2 0,1-6 0,-2 4 0,-6 3 0,-6-2 0</inkml:trace>
          <inkml:trace contextRef="#ctx0" brushRef="#br0" timeOffset="8449">3541 3825 16384,'7'-6'0,"9"-10"0,8-8 0,8 0 0,11-3 0,12-3 0,3-4 0,-1 4 0,-4 8 0,-2-7 0,0 4 0,2-4 0,-4 5 0,-2 7 0,-3 6 0,-2-3 0,5 1 0,2-3 0,0 1 0,-3 3 0,-2 3 0,-2-3 0,0 1 0,-3-6 0,1 1 0,0 4 0,-1 2 0,1 4 0,-8-3 0,-1-1 0,0-5 0,9-1 0,4-3 0,2 0 0,-8 5 0</inkml:trace>
        </inkml:traceGroup>
      </inkml:traceGroup>
    </inkml:traceGroup>
  </inkml:traceGroup>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6D28CB-4579-4CE4-86A5-CD20B6D21D33}" type="datetimeFigureOut">
              <a:rPr lang="en-US" smtClean="0"/>
              <a:t>4/11/16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C5D3BDA-0B68-4C7E-AC0C-FE02AEF676E7}" type="slidenum">
              <a:rPr lang="en-US" smtClean="0"/>
              <a:t>‹#›</a:t>
            </a:fld>
            <a:endParaRPr lang="en-US"/>
          </a:p>
        </p:txBody>
      </p:sp>
    </p:spTree>
    <p:extLst>
      <p:ext uri="{BB962C8B-B14F-4D97-AF65-F5344CB8AC3E}">
        <p14:creationId xmlns:p14="http://schemas.microsoft.com/office/powerpoint/2010/main" val="30486657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The title</a:t>
            </a:r>
            <a:r>
              <a:rPr lang="en-US" baseline="0" dirty="0">
                <a:latin typeface="Times New Roman" panose="02020603050405020304" pitchFamily="18" charset="0"/>
                <a:cs typeface="Times New Roman" panose="02020603050405020304" pitchFamily="18" charset="0"/>
              </a:rPr>
              <a:t> of this presentation is Backstage on Main Street: Negotiating Change in Boston’s Latin Quarter. The Main Street program is a national model of commercial revitalization that offers residents, business owners, and representatives from community organizations tools to rebuild the economic strength of neighborhood commercial districts. Boston is home to 20 Main Street programs which operate as non-profit organizations within the city office of business development, serving as an award winning model of what an urban based version of the program could look like.   In what I can only describe as a stroke of luck, I was invited to the monthly city-wide Main Street director’s meeting where the city’s first small business plan was shared with the group of directors. As the plan was passed around the room that only minutes before was filled with a cacophony of voices, the group of directors fell silent, digesting the goals and recommendations outlined on the pages. After a few minutes the group started to ask general questions about the process, they seemed to be building up to something. Finally one of the director’s posed a more pointed question: does anything in this plan threaten our work? (next slide)</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2C5D3BDA-0B68-4C7E-AC0C-FE02AEF676E7}" type="slidenum">
              <a:rPr lang="en-US" smtClean="0"/>
              <a:t>1</a:t>
            </a:fld>
            <a:endParaRPr lang="en-US"/>
          </a:p>
        </p:txBody>
      </p:sp>
    </p:spTree>
    <p:extLst>
      <p:ext uri="{BB962C8B-B14F-4D97-AF65-F5344CB8AC3E}">
        <p14:creationId xmlns:p14="http://schemas.microsoft.com/office/powerpoint/2010/main" val="20467205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While the answer to that question was no, coupled with an explanation</a:t>
            </a:r>
            <a:r>
              <a:rPr lang="en-US" baseline="0" dirty="0">
                <a:latin typeface="Times New Roman" panose="02020603050405020304" pitchFamily="18" charset="0"/>
                <a:cs typeface="Times New Roman" panose="02020603050405020304" pitchFamily="18" charset="0"/>
              </a:rPr>
              <a:t> of how the plan actually supports the role of the Main Streets, that moment speaks to a growing concern Main Street programs negotiate, that is a sense of uncertainty about what the future holds. </a:t>
            </a:r>
          </a:p>
          <a:p>
            <a:r>
              <a:rPr lang="en-US" baseline="0" dirty="0">
                <a:latin typeface="Times New Roman" panose="02020603050405020304" pitchFamily="18" charset="0"/>
                <a:cs typeface="Times New Roman" panose="02020603050405020304" pitchFamily="18" charset="0"/>
              </a:rPr>
              <a:t>Over the past seven months I have conducted participant observation in two Main Street districts in Boston: Hyde Jackson Square and </a:t>
            </a:r>
            <a:r>
              <a:rPr lang="en-US" baseline="0" dirty="0" err="1">
                <a:latin typeface="Times New Roman" panose="02020603050405020304" pitchFamily="18" charset="0"/>
                <a:cs typeface="Times New Roman" panose="02020603050405020304" pitchFamily="18" charset="0"/>
              </a:rPr>
              <a:t>Egleston</a:t>
            </a:r>
            <a:r>
              <a:rPr lang="en-US" baseline="0" dirty="0">
                <a:latin typeface="Times New Roman" panose="02020603050405020304" pitchFamily="18" charset="0"/>
                <a:cs typeface="Times New Roman" panose="02020603050405020304" pitchFamily="18" charset="0"/>
              </a:rPr>
              <a:t> Square. In this presentation I will focus my attention on Hyde Jackson but it is important to acknowledge the spatial proximity of the Main Street districts in JP.</a:t>
            </a:r>
          </a:p>
        </p:txBody>
      </p:sp>
      <p:sp>
        <p:nvSpPr>
          <p:cNvPr id="4" name="Slide Number Placeholder 3"/>
          <p:cNvSpPr>
            <a:spLocks noGrp="1"/>
          </p:cNvSpPr>
          <p:nvPr>
            <p:ph type="sldNum" sz="quarter" idx="10"/>
          </p:nvPr>
        </p:nvSpPr>
        <p:spPr/>
        <p:txBody>
          <a:bodyPr/>
          <a:lstStyle/>
          <a:p>
            <a:fld id="{2C5D3BDA-0B68-4C7E-AC0C-FE02AEF676E7}" type="slidenum">
              <a:rPr lang="en-US" smtClean="0"/>
              <a:t>2</a:t>
            </a:fld>
            <a:endParaRPr lang="en-US"/>
          </a:p>
        </p:txBody>
      </p:sp>
    </p:spTree>
    <p:extLst>
      <p:ext uri="{BB962C8B-B14F-4D97-AF65-F5344CB8AC3E}">
        <p14:creationId xmlns:p14="http://schemas.microsoft.com/office/powerpoint/2010/main" val="26259772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latin typeface="Times New Roman" panose="02020603050405020304" pitchFamily="18" charset="0"/>
                <a:cs typeface="Times New Roman" panose="02020603050405020304" pitchFamily="18" charset="0"/>
              </a:rPr>
              <a:t> Jamaica Plain is one of the three Boston neighborhoods with multiple Main Street programs. Two of the districts divide up Centre Street, one of the major streets in the neighborhood, two of the districts also share parts of Columbus, a street that many refer to as the dividing line between Jamaica Plain and the neighborhood of Roxbury.  The Hyde Jackson Square is sandwiched in the midst of this divided landscape. Go one direction down Centre Street and you will enter JP Centre/South Main Streets, a space marked by boutiques, trendy restaurants, and commercial landmarks like JP Licks. Go the other direction down Centre and make a right on Columbus, you will enter </a:t>
            </a:r>
            <a:r>
              <a:rPr lang="en-US" baseline="0" dirty="0" err="1">
                <a:latin typeface="Times New Roman" panose="02020603050405020304" pitchFamily="18" charset="0"/>
                <a:cs typeface="Times New Roman" panose="02020603050405020304" pitchFamily="18" charset="0"/>
              </a:rPr>
              <a:t>Egleston</a:t>
            </a:r>
            <a:r>
              <a:rPr lang="en-US" baseline="0" dirty="0">
                <a:latin typeface="Times New Roman" panose="02020603050405020304" pitchFamily="18" charset="0"/>
                <a:cs typeface="Times New Roman" panose="02020603050405020304" pitchFamily="18" charset="0"/>
              </a:rPr>
              <a:t>, affectionately called Hyde Jackson’s “sister district”. The smell of Starfish Market and the site of barbershops, will greet you. Hyde Jackson Square, a district promoted as “Boston’s Latin Quarter”, faces gentrifying pressures in both the residential and commercial landscape which places tension on the district’s celebration of the past and calls into question its future identity. </a:t>
            </a:r>
            <a:endParaRPr lang="en-US"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2C5D3BDA-0B68-4C7E-AC0C-FE02AEF676E7}" type="slidenum">
              <a:rPr lang="en-US" smtClean="0"/>
              <a:t>3</a:t>
            </a:fld>
            <a:endParaRPr lang="en-US"/>
          </a:p>
        </p:txBody>
      </p:sp>
    </p:spTree>
    <p:extLst>
      <p:ext uri="{BB962C8B-B14F-4D97-AF65-F5344CB8AC3E}">
        <p14:creationId xmlns:p14="http://schemas.microsoft.com/office/powerpoint/2010/main" val="18291198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2011, this district lost Hi Lo</a:t>
            </a:r>
            <a:r>
              <a:rPr lang="en-US" baseline="0" dirty="0"/>
              <a:t> Supermarket, a grocery which catered to Latino communities both inside and outside of the neighborhood.. Hi Lo was replaced with a Whole Foods and four years later a new restaurant who described its offering as low country southern joined a street filled with Cuban and Dominican restaurants, becoming only the fifth restaurant out of 20 in the district to offer beer and wine. In the face of this broadening range of commercial experiences I felt compelled to pose </a:t>
            </a:r>
            <a:r>
              <a:rPr lang="en-US" dirty="0"/>
              <a:t>the following question: how does a community based organization engage with a neighborhood’s past while planning for the future? (Next Slide)</a:t>
            </a:r>
          </a:p>
        </p:txBody>
      </p:sp>
      <p:sp>
        <p:nvSpPr>
          <p:cNvPr id="4" name="Slide Number Placeholder 3"/>
          <p:cNvSpPr>
            <a:spLocks noGrp="1"/>
          </p:cNvSpPr>
          <p:nvPr>
            <p:ph type="sldNum" sz="quarter" idx="10"/>
          </p:nvPr>
        </p:nvSpPr>
        <p:spPr/>
        <p:txBody>
          <a:bodyPr/>
          <a:lstStyle/>
          <a:p>
            <a:fld id="{2C5D3BDA-0B68-4C7E-AC0C-FE02AEF676E7}" type="slidenum">
              <a:rPr lang="en-US" smtClean="0"/>
              <a:t>4</a:t>
            </a:fld>
            <a:endParaRPr lang="en-US"/>
          </a:p>
        </p:txBody>
      </p:sp>
    </p:spTree>
    <p:extLst>
      <p:ext uri="{BB962C8B-B14F-4D97-AF65-F5344CB8AC3E}">
        <p14:creationId xmlns:p14="http://schemas.microsoft.com/office/powerpoint/2010/main" val="38689180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spent much of my time with Hyde Jackson observing</a:t>
            </a:r>
            <a:r>
              <a:rPr lang="en-US" baseline="0" dirty="0"/>
              <a:t> board meetings, committee meetings, and neighborhood events. The neighborhood Main Street program consists of four committees: design, promotions, economic development and organizations and most of my time was spent in the first three. One of the main responsibilities of the design committee is store front improvement projects, and the picture shows a snapshot of the organization’s catalogue of storefront improvement projects in the district.</a:t>
            </a:r>
          </a:p>
          <a:p>
            <a:r>
              <a:rPr lang="en-US" baseline="0" dirty="0"/>
              <a:t>In meetings I paid particular attention to the ways in which participants attached meaning to different symbols  and how they framed the district’s narrative. In addition to my observation</a:t>
            </a:r>
            <a:r>
              <a:rPr lang="en-US" dirty="0"/>
              <a:t>, I also interviewed</a:t>
            </a:r>
            <a:r>
              <a:rPr lang="en-US" baseline="0" dirty="0"/>
              <a:t> staff from the city-run program and the board and executive director of the neighborhood main street district.</a:t>
            </a:r>
            <a:endParaRPr lang="en-US" dirty="0"/>
          </a:p>
        </p:txBody>
      </p:sp>
      <p:sp>
        <p:nvSpPr>
          <p:cNvPr id="4" name="Slide Number Placeholder 3"/>
          <p:cNvSpPr>
            <a:spLocks noGrp="1"/>
          </p:cNvSpPr>
          <p:nvPr>
            <p:ph type="sldNum" sz="quarter" idx="10"/>
          </p:nvPr>
        </p:nvSpPr>
        <p:spPr/>
        <p:txBody>
          <a:bodyPr/>
          <a:lstStyle/>
          <a:p>
            <a:fld id="{2C5D3BDA-0B68-4C7E-AC0C-FE02AEF676E7}" type="slidenum">
              <a:rPr lang="en-US" smtClean="0"/>
              <a:t>5</a:t>
            </a:fld>
            <a:endParaRPr lang="en-US"/>
          </a:p>
        </p:txBody>
      </p:sp>
    </p:spTree>
    <p:extLst>
      <p:ext uri="{BB962C8B-B14F-4D97-AF65-F5344CB8AC3E}">
        <p14:creationId xmlns:p14="http://schemas.microsoft.com/office/powerpoint/2010/main" val="8986989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Beyond </a:t>
            </a:r>
            <a:r>
              <a:rPr lang="en-US" baseline="0" dirty="0">
                <a:latin typeface="Times New Roman" panose="02020603050405020304" pitchFamily="18" charset="0"/>
                <a:cs typeface="Times New Roman" panose="02020603050405020304" pitchFamily="18" charset="0"/>
              </a:rPr>
              <a:t>what the closing of a longtime Latino grocery store and the opening of a upscale Southern themed restaurant tells us about how a neighborhood is changing, I wanted to situate this work and my questions within broader concerns around how urban spaces are lived, produced and imagined. I engage with the concept of moral ownership, focusing on how Main Street both helps to create and negotiate </a:t>
            </a:r>
            <a:r>
              <a:rPr lang="en-US" dirty="0">
                <a:latin typeface="Times New Roman" panose="02020603050405020304" pitchFamily="18" charset="0"/>
                <a:cs typeface="Times New Roman" panose="02020603050405020304" pitchFamily="18" charset="0"/>
              </a:rPr>
              <a:t>a sense of belonging that goes beyond legal property</a:t>
            </a:r>
            <a:r>
              <a:rPr lang="en-US" baseline="0" dirty="0">
                <a:latin typeface="Times New Roman" panose="02020603050405020304" pitchFamily="18" charset="0"/>
                <a:cs typeface="Times New Roman" panose="02020603050405020304" pitchFamily="18" charset="0"/>
              </a:rPr>
              <a:t> rights, based on deep identification with the culture of the space, hopefully avoiding a wrenching sense of loss among long time residents and business owners. </a:t>
            </a:r>
          </a:p>
          <a:p>
            <a:r>
              <a:rPr lang="en-US" baseline="0" dirty="0">
                <a:latin typeface="Times New Roman" panose="02020603050405020304" pitchFamily="18" charset="0"/>
                <a:cs typeface="Times New Roman" panose="02020603050405020304" pitchFamily="18" charset="0"/>
              </a:rPr>
              <a:t>An attention to moral ownership, leads me to focus on how actions and symbols create a sense that certain groups “own” the street, a state that comes at the exclusion of others. I approach moral ownership as a dynamic process that helps us to understand how in some moments it is empowering for marginalized communities, promoting spaces where their bodies, tastes, and way of being in community are celebrated but in another moment moral ownership can threaten these same marginalized communities, when more affluent neighborhood actors challenge their claims to the streets. I set about a task of unpacking this narrative path, asking how local identities and social diversity are put at risk</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2C5D3BDA-0B68-4C7E-AC0C-FE02AEF676E7}" type="slidenum">
              <a:rPr lang="en-US" smtClean="0"/>
              <a:t>6</a:t>
            </a:fld>
            <a:endParaRPr lang="en-US"/>
          </a:p>
        </p:txBody>
      </p:sp>
    </p:spTree>
    <p:extLst>
      <p:ext uri="{BB962C8B-B14F-4D97-AF65-F5344CB8AC3E}">
        <p14:creationId xmlns:p14="http://schemas.microsoft.com/office/powerpoint/2010/main" val="35849351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Every neighborhood organization has to in some way wrestle</a:t>
            </a:r>
            <a:r>
              <a:rPr lang="en-US" sz="1200" kern="1200" baseline="0" dirty="0">
                <a:solidFill>
                  <a:schemeClr val="tx1"/>
                </a:solidFill>
                <a:effectLst/>
                <a:latin typeface="+mn-lt"/>
                <a:ea typeface="+mn-ea"/>
                <a:cs typeface="+mn-cs"/>
              </a:rPr>
              <a:t> with the past, present, and future visions of place. The past can lay the foundation of who to preserve and offer the beginnings of a neighborhood reputation. The future can operate as a thought experiment or wish list, where a group answers the question of: what do we want this place to look like. And the present is perhaps the most difficult, where in this moment organization’s must decide what they want to do about both the past and the future right now. </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As I mentioned before, Hyde Jackson Square Main Street is sandwiched</a:t>
            </a:r>
            <a:r>
              <a:rPr lang="en-US" sz="1200" kern="1200" baseline="0" dirty="0">
                <a:solidFill>
                  <a:schemeClr val="tx1"/>
                </a:solidFill>
                <a:effectLst/>
                <a:latin typeface="+mn-lt"/>
                <a:ea typeface="+mn-ea"/>
                <a:cs typeface="+mn-cs"/>
              </a:rPr>
              <a:t> between two other Main Street districts. In my conversations with three board members who lived in the neighborhood as children and the executive director, each identified </a:t>
            </a:r>
            <a:r>
              <a:rPr lang="en-US" sz="1200" kern="1200" baseline="0" dirty="0" err="1">
                <a:solidFill>
                  <a:schemeClr val="tx1"/>
                </a:solidFill>
                <a:effectLst/>
                <a:latin typeface="+mn-lt"/>
                <a:ea typeface="+mn-ea"/>
                <a:cs typeface="+mn-cs"/>
              </a:rPr>
              <a:t>Egleston</a:t>
            </a:r>
            <a:r>
              <a:rPr lang="en-US" sz="1200" kern="1200" baseline="0" dirty="0">
                <a:solidFill>
                  <a:schemeClr val="tx1"/>
                </a:solidFill>
                <a:effectLst/>
                <a:latin typeface="+mn-lt"/>
                <a:ea typeface="+mn-ea"/>
                <a:cs typeface="+mn-cs"/>
              </a:rPr>
              <a:t> Square as the district Hyde Jackson once was. The director described how many of the people that shopped at Hi-Lo, a Latino grocery store that once served as a bookend for the district, would also frequent </a:t>
            </a:r>
            <a:r>
              <a:rPr lang="en-US" sz="1200" kern="1200" baseline="0" dirty="0" err="1">
                <a:solidFill>
                  <a:schemeClr val="tx1"/>
                </a:solidFill>
                <a:effectLst/>
                <a:latin typeface="+mn-lt"/>
                <a:ea typeface="+mn-ea"/>
                <a:cs typeface="+mn-cs"/>
              </a:rPr>
              <a:t>Egleston</a:t>
            </a:r>
            <a:r>
              <a:rPr lang="en-US" sz="1200" kern="1200" baseline="0" dirty="0">
                <a:solidFill>
                  <a:schemeClr val="tx1"/>
                </a:solidFill>
                <a:effectLst/>
                <a:latin typeface="+mn-lt"/>
                <a:ea typeface="+mn-ea"/>
                <a:cs typeface="+mn-cs"/>
              </a:rPr>
              <a:t>, painting a piece of two districts that shared a customer base. This is quickly followed by a comment about how economic pressures have changed Hyde Jackson more so than </a:t>
            </a:r>
            <a:r>
              <a:rPr lang="en-US" sz="1200" kern="1200" baseline="0" dirty="0" err="1">
                <a:solidFill>
                  <a:schemeClr val="tx1"/>
                </a:solidFill>
                <a:effectLst/>
                <a:latin typeface="+mn-lt"/>
                <a:ea typeface="+mn-ea"/>
                <a:cs typeface="+mn-cs"/>
              </a:rPr>
              <a:t>Egleston</a:t>
            </a:r>
            <a:r>
              <a:rPr lang="en-US" sz="1200" kern="1200" baseline="0" dirty="0">
                <a:solidFill>
                  <a:schemeClr val="tx1"/>
                </a:solidFill>
                <a:effectLst/>
                <a:latin typeface="+mn-lt"/>
                <a:ea typeface="+mn-ea"/>
                <a:cs typeface="+mn-cs"/>
              </a:rPr>
              <a:t>, turning these once similar landscape into distinct streets.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2C5D3BDA-0B68-4C7E-AC0C-FE02AEF676E7}" type="slidenum">
              <a:rPr lang="en-US" smtClean="0"/>
              <a:t>7</a:t>
            </a:fld>
            <a:endParaRPr lang="en-US"/>
          </a:p>
        </p:txBody>
      </p:sp>
    </p:spTree>
    <p:extLst>
      <p:ext uri="{BB962C8B-B14F-4D97-AF65-F5344CB8AC3E}">
        <p14:creationId xmlns:p14="http://schemas.microsoft.com/office/powerpoint/2010/main" val="41170000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baseline="0" dirty="0">
                <a:solidFill>
                  <a:schemeClr val="tx1"/>
                </a:solidFill>
                <a:effectLst/>
                <a:latin typeface="+mn-lt"/>
                <a:ea typeface="+mn-ea"/>
                <a:cs typeface="+mn-cs"/>
              </a:rPr>
              <a:t>Once referred to as the “cocaine capital of New England” by police, Hyde Jackson Square experienced a renaissance not dissimilar from other urban neighborhoods, where communities joined together to reclaim their streets. The picture featured captures one of the spaces the community has rallied around, the Blessed Sacrament Church, a once active religious institution that now serves as the backdrop for summer arts performances.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One way in which members of the Main Street organization reflect on the neighborhood’s past</a:t>
            </a:r>
            <a:r>
              <a:rPr lang="en-US" sz="1200" kern="1200" baseline="0" dirty="0">
                <a:solidFill>
                  <a:schemeClr val="tx1"/>
                </a:solidFill>
                <a:effectLst/>
                <a:latin typeface="+mn-lt"/>
                <a:ea typeface="+mn-ea"/>
                <a:cs typeface="+mn-cs"/>
              </a:rPr>
              <a:t> is through a focus on public space, a domain at the center of many neighborhood run initiatives to combat decline and crime. Throughout my interviews board members described informal gatherings that took place in abandoned lots, parks, and sidewalks. They recalled a time when adults would congregate on the sidewalks while kids ran in and out of stores, suggesting a fluidity between private space and the street. In various settings, board members identify the ways in which this use of public space is culturally significant and marked the district as one for Boston’s Latino community. During an economic development meeting a board member brings up Del Valle’s, a children’s clothing store that sells religious attire for baptisms and communions, commenting on how the loss of the Blessed Sacrament Church and the large Latino congregation severely crippled the store. Similarly describing a divergence from the past, after I asked a board member to tell me about her favorite memories in the district, she described how many of the street scenes from her childhood were erased, saying: </a:t>
            </a:r>
            <a:r>
              <a:rPr lang="en-US" sz="1200" kern="1200" dirty="0">
                <a:solidFill>
                  <a:schemeClr val="tx1"/>
                </a:solidFill>
                <a:effectLst/>
                <a:latin typeface="+mn-lt"/>
                <a:ea typeface="+mn-ea"/>
                <a:cs typeface="+mn-cs"/>
              </a:rPr>
              <a:t>“I mean that is our culture, that’s just you know, the people playing dominoes, the cars passing by with music, and you don’t see that anymore.” For this board member,</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the experience of the commercial district was not communicated through the shoppers and their aesthetic perception of the area, but rather it was created through informal interactions between people hanging out in public spaces. </a:t>
            </a:r>
            <a:endParaRPr lang="en-US" dirty="0"/>
          </a:p>
        </p:txBody>
      </p:sp>
      <p:sp>
        <p:nvSpPr>
          <p:cNvPr id="4" name="Slide Number Placeholder 3"/>
          <p:cNvSpPr>
            <a:spLocks noGrp="1"/>
          </p:cNvSpPr>
          <p:nvPr>
            <p:ph type="sldNum" sz="quarter" idx="10"/>
          </p:nvPr>
        </p:nvSpPr>
        <p:spPr/>
        <p:txBody>
          <a:bodyPr/>
          <a:lstStyle/>
          <a:p>
            <a:fld id="{2C5D3BDA-0B68-4C7E-AC0C-FE02AEF676E7}" type="slidenum">
              <a:rPr lang="en-US" smtClean="0"/>
              <a:t>8</a:t>
            </a:fld>
            <a:endParaRPr lang="en-US"/>
          </a:p>
        </p:txBody>
      </p:sp>
    </p:spTree>
    <p:extLst>
      <p:ext uri="{BB962C8B-B14F-4D97-AF65-F5344CB8AC3E}">
        <p14:creationId xmlns:p14="http://schemas.microsoft.com/office/powerpoint/2010/main" val="32779598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a:t>
            </a:r>
            <a:r>
              <a:rPr lang="en-US" baseline="0" dirty="0"/>
              <a:t> sense that the street used to not only look different, but operated differently, echoes throughout my observation. In the process of identifying the clusters present in the commercial district, the executive director </a:t>
            </a:r>
            <a:r>
              <a:rPr lang="en-US" baseline="0" dirty="0" err="1"/>
              <a:t>occassionally</a:t>
            </a:r>
            <a:r>
              <a:rPr lang="en-US" baseline="0" dirty="0"/>
              <a:t> brings up the ways in which services and business in the district once complemented each other. During another economic development meeting Del </a:t>
            </a:r>
            <a:r>
              <a:rPr lang="en-US" baseline="0" dirty="0" err="1"/>
              <a:t>Valles</a:t>
            </a:r>
            <a:r>
              <a:rPr lang="en-US" baseline="0" dirty="0"/>
              <a:t> comes up again, this time as a space which benefited when Sonia’s Bridal, a store specializing in </a:t>
            </a:r>
            <a:r>
              <a:rPr lang="en-US" baseline="0" dirty="0" err="1"/>
              <a:t>quinceria</a:t>
            </a:r>
            <a:r>
              <a:rPr lang="en-US" baseline="0" dirty="0"/>
              <a:t> dresses, operated across the street and sent them customers. Now Sonia’s is closed, an absence that affects several other districts in the immediate vicinity. After describing the shared customers of Del </a:t>
            </a:r>
            <a:r>
              <a:rPr lang="en-US" baseline="0" dirty="0" err="1"/>
              <a:t>Valles</a:t>
            </a:r>
            <a:r>
              <a:rPr lang="en-US" baseline="0" dirty="0"/>
              <a:t> and Sonia’s, the director goes on to identify another complementary business relationship that no longer exists, saying: (QUOTE)</a:t>
            </a:r>
            <a:endParaRPr lang="en-US" dirty="0"/>
          </a:p>
        </p:txBody>
      </p:sp>
      <p:sp>
        <p:nvSpPr>
          <p:cNvPr id="4" name="Slide Number Placeholder 3"/>
          <p:cNvSpPr>
            <a:spLocks noGrp="1"/>
          </p:cNvSpPr>
          <p:nvPr>
            <p:ph type="sldNum" sz="quarter" idx="10"/>
          </p:nvPr>
        </p:nvSpPr>
        <p:spPr/>
        <p:txBody>
          <a:bodyPr/>
          <a:lstStyle/>
          <a:p>
            <a:fld id="{2C5D3BDA-0B68-4C7E-AC0C-FE02AEF676E7}" type="slidenum">
              <a:rPr lang="en-US" smtClean="0"/>
              <a:t>9</a:t>
            </a:fld>
            <a:endParaRPr lang="en-US"/>
          </a:p>
        </p:txBody>
      </p:sp>
    </p:spTree>
    <p:extLst>
      <p:ext uri="{BB962C8B-B14F-4D97-AF65-F5344CB8AC3E}">
        <p14:creationId xmlns:p14="http://schemas.microsoft.com/office/powerpoint/2010/main" val="33000342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a:t>
            </a:r>
            <a:r>
              <a:rPr lang="en-US" baseline="0" dirty="0"/>
              <a:t> the past is marked by a significant Latino community in both the residential and commercial spheres, the future is imagined as a time when affluent neighborhood residents will occupy the residential space and groups unfamiliar with Latino businesses will impose new standards of operation and representation for the commercial space. In an interview with a board member whose involvement with the organization is relatively recent, in the past two years, we spent some time reflecting on the businesses in the district he feels comfortable frequenting and why. He tells me about an experience he had entering a tailor in the district, where everyone was speaking Spanish, he describes this event as jarring and uncomfortable. He left wanting to find a way to help others like him feel more comfortable and less intimidated approaching new businesses. In describing his imagined solution he says, (QUOTE)</a:t>
            </a:r>
          </a:p>
          <a:p>
            <a:r>
              <a:rPr lang="en-US" baseline="0" dirty="0"/>
              <a:t>This board member, and several others, anticipate a future where many more residents and visitors will hold a sense of discomfort entering businesses where they are unfamiliar with the products or the language. Importantly this future is discussed as inevitable, and the organization strives to make it as beneficial as possible. </a:t>
            </a:r>
            <a:endParaRPr lang="en-US" dirty="0"/>
          </a:p>
        </p:txBody>
      </p:sp>
      <p:sp>
        <p:nvSpPr>
          <p:cNvPr id="4" name="Slide Number Placeholder 3"/>
          <p:cNvSpPr>
            <a:spLocks noGrp="1"/>
          </p:cNvSpPr>
          <p:nvPr>
            <p:ph type="sldNum" sz="quarter" idx="10"/>
          </p:nvPr>
        </p:nvSpPr>
        <p:spPr/>
        <p:txBody>
          <a:bodyPr/>
          <a:lstStyle/>
          <a:p>
            <a:fld id="{2C5D3BDA-0B68-4C7E-AC0C-FE02AEF676E7}" type="slidenum">
              <a:rPr lang="en-US" smtClean="0"/>
              <a:t>10</a:t>
            </a:fld>
            <a:endParaRPr lang="en-US"/>
          </a:p>
        </p:txBody>
      </p:sp>
    </p:spTree>
    <p:extLst>
      <p:ext uri="{BB962C8B-B14F-4D97-AF65-F5344CB8AC3E}">
        <p14:creationId xmlns:p14="http://schemas.microsoft.com/office/powerpoint/2010/main" val="27732594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sense that change is coming and the</a:t>
            </a:r>
            <a:r>
              <a:rPr lang="en-US" baseline="0" dirty="0"/>
              <a:t> subsequent speculation of what it will look like, pushes the organization into a strategic mode of operating. The group recently began a year long cultural asset mapping process where they set out to answer the following question: “what are the assets we are going to put our stake in preserving?” This need to get out in front of change is articulated most frequently by the executive director, a position which requires the occupant to steer and continuously motivate a volunteer board in addition to ongoing engagement with business owners in the district. In a meeting where the design committee was brainstorming which buildings the group should work towards preserving the director encouraged the group to think proactively, saying “we don</a:t>
            </a:r>
            <a:r>
              <a:rPr lang="fr-FR" baseline="0" dirty="0"/>
              <a:t>’</a:t>
            </a:r>
            <a:r>
              <a:rPr lang="en-US" baseline="0" dirty="0"/>
              <a:t>t want to respond to crisis, we want to get ahead of it.”</a:t>
            </a:r>
          </a:p>
          <a:p>
            <a:r>
              <a:rPr lang="en-US" dirty="0"/>
              <a:t>This sense that change is on the horizon is reiterated</a:t>
            </a:r>
            <a:r>
              <a:rPr lang="en-US" baseline="0" dirty="0"/>
              <a:t> by prospective developers and new businesses looking to enter the district. After listening to a pitch by a fast casual restaurant franchise looking to open at one end of the district, the members of the economic development committee asked why this franchise with locations in California, </a:t>
            </a:r>
            <a:r>
              <a:rPr lang="en-US" baseline="0" dirty="0" err="1"/>
              <a:t>Behrain</a:t>
            </a:r>
            <a:r>
              <a:rPr lang="en-US" baseline="0" dirty="0"/>
              <a:t> and Kuwait, wanted to open another location in Hyde Jackson Square. The franchise owners started to list off the other places where they are hoping to open: Saudi Arabia, Qatar, and New York, before concluding: this is a growing neighborhood and this is a growing franchise.</a:t>
            </a:r>
          </a:p>
          <a:p>
            <a:r>
              <a:rPr lang="en-US" baseline="0" dirty="0"/>
              <a:t>This prediction that the commercial district is set to change in significant ways, makes it attractive for parties with global interests, and suggests that the future district will reflect a glossier cosmopolitanism similar to global cities. </a:t>
            </a:r>
            <a:endParaRPr lang="en-US" dirty="0"/>
          </a:p>
        </p:txBody>
      </p:sp>
      <p:sp>
        <p:nvSpPr>
          <p:cNvPr id="4" name="Slide Number Placeholder 3"/>
          <p:cNvSpPr>
            <a:spLocks noGrp="1"/>
          </p:cNvSpPr>
          <p:nvPr>
            <p:ph type="sldNum" sz="quarter" idx="10"/>
          </p:nvPr>
        </p:nvSpPr>
        <p:spPr/>
        <p:txBody>
          <a:bodyPr/>
          <a:lstStyle/>
          <a:p>
            <a:fld id="{2C5D3BDA-0B68-4C7E-AC0C-FE02AEF676E7}" type="slidenum">
              <a:rPr lang="en-US" smtClean="0"/>
              <a:t>11</a:t>
            </a:fld>
            <a:endParaRPr lang="en-US"/>
          </a:p>
        </p:txBody>
      </p:sp>
    </p:spTree>
    <p:extLst>
      <p:ext uri="{BB962C8B-B14F-4D97-AF65-F5344CB8AC3E}">
        <p14:creationId xmlns:p14="http://schemas.microsoft.com/office/powerpoint/2010/main" val="19514850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Given this recognition of the street’s past as shaped</a:t>
            </a:r>
            <a:r>
              <a:rPr lang="en-US" baseline="0" dirty="0"/>
              <a:t> by a strong Latino community and its future marked by a new population, how then does this organization negotiate the present. In one sense it appears as though the organization has already started the process of moving towards the future. In distinguishing HJSMS from </a:t>
            </a:r>
            <a:r>
              <a:rPr lang="en-US" baseline="0" dirty="0" err="1"/>
              <a:t>Egleston</a:t>
            </a:r>
            <a:r>
              <a:rPr lang="en-US" baseline="0" dirty="0"/>
              <a:t> the director says: “HJSMS is further along in its progression of being rediscovered by the general American population.” This statement draws attention to the broader range of customers the district now caters to.  However this forward progression is not uninterrupted. During a meeting with staff from the Main Street districts in JP, one of the directors brings up several violent incidents that occurred in HJSMS over the past few months, saying “I’m scared, it is hot right now.” While the incidents occurred in public spaces, such as a parking lot and in front of the T station, the commenter suggests that this could serve as the beginning of another downward spiral. This type of comment highlights the enduring quality of the neighborhood’s past reputation, where moments of violence draw </a:t>
            </a:r>
            <a:r>
              <a:rPr lang="en-US" baseline="0" dirty="0" err="1"/>
              <a:t>attetnion</a:t>
            </a:r>
            <a:r>
              <a:rPr lang="en-US" baseline="0" dirty="0"/>
              <a:t> the precarious nature of the district’s current identity as a Latin Quarter and space that is attractive to different groups of people. </a:t>
            </a:r>
          </a:p>
          <a:p>
            <a:r>
              <a:rPr lang="en-US" baseline="0" dirty="0"/>
              <a:t>Uncertain, precarious</a:t>
            </a:r>
          </a:p>
          <a:p>
            <a:r>
              <a:rPr lang="en-US" baseline="0" dirty="0"/>
              <a:t>The director immediately defends against these comments, explaining how these were not random incidents and how it was unfair to suggest the neighborhood was somehow going backwards to what it used to be. </a:t>
            </a:r>
            <a:endParaRPr lang="en-US" dirty="0"/>
          </a:p>
        </p:txBody>
      </p:sp>
      <p:sp>
        <p:nvSpPr>
          <p:cNvPr id="4" name="Slide Number Placeholder 3"/>
          <p:cNvSpPr>
            <a:spLocks noGrp="1"/>
          </p:cNvSpPr>
          <p:nvPr>
            <p:ph type="sldNum" sz="quarter" idx="10"/>
          </p:nvPr>
        </p:nvSpPr>
        <p:spPr/>
        <p:txBody>
          <a:bodyPr/>
          <a:lstStyle/>
          <a:p>
            <a:fld id="{2C5D3BDA-0B68-4C7E-AC0C-FE02AEF676E7}" type="slidenum">
              <a:rPr lang="en-US" smtClean="0"/>
              <a:t>12</a:t>
            </a:fld>
            <a:endParaRPr lang="en-US"/>
          </a:p>
        </p:txBody>
      </p:sp>
    </p:spTree>
    <p:extLst>
      <p:ext uri="{BB962C8B-B14F-4D97-AF65-F5344CB8AC3E}">
        <p14:creationId xmlns:p14="http://schemas.microsoft.com/office/powerpoint/2010/main" val="19076861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In the present the district is not only susceptible to doubts about its safety but also concerns over the legitimacy and accuracy as the Latin Quarter. While other cities have demonstrated the success of marketing diversity, and Boston itself has a famous example in the form of the North End, the organization finds the tension between the past and the future, as somehow crippling, calling into question their present strategies for promoting the district. In an exchange with the director he communicates how the uncertainty plays out in marketing: (QUOTE)</a:t>
            </a:r>
          </a:p>
          <a:p>
            <a:r>
              <a:rPr lang="en-US" baseline="0" dirty="0"/>
              <a:t>While the past is clear in the sense that the district once belonged to Latino communities and the future is generally outlined as belonging to a diverse cosmopolitan clientele, the present is immensely complicated and precarious, making moral ownership of the district up for question and debate. Like many other neighborhood commercial districts, Hyde Jackson Square, demonstrates how the identities and ownership of urban places are continuously transformed by actions such as the opening of new businesses, and symbols like the presence or absence of certain populations in public spaces. As organizations not only confront but live in this ecosystem that is constantly shaped and reshaped processes of gentrification they highlight how commercial streets, as the public face of community, answer the question of whose Main street is it?</a:t>
            </a:r>
            <a:endParaRPr lang="en-US" dirty="0"/>
          </a:p>
        </p:txBody>
      </p:sp>
      <p:sp>
        <p:nvSpPr>
          <p:cNvPr id="4" name="Slide Number Placeholder 3"/>
          <p:cNvSpPr>
            <a:spLocks noGrp="1"/>
          </p:cNvSpPr>
          <p:nvPr>
            <p:ph type="sldNum" sz="quarter" idx="10"/>
          </p:nvPr>
        </p:nvSpPr>
        <p:spPr/>
        <p:txBody>
          <a:bodyPr/>
          <a:lstStyle/>
          <a:p>
            <a:fld id="{2C5D3BDA-0B68-4C7E-AC0C-FE02AEF676E7}" type="slidenum">
              <a:rPr lang="en-US" smtClean="0"/>
              <a:t>13</a:t>
            </a:fld>
            <a:endParaRPr lang="en-US"/>
          </a:p>
        </p:txBody>
      </p:sp>
    </p:spTree>
    <p:extLst>
      <p:ext uri="{BB962C8B-B14F-4D97-AF65-F5344CB8AC3E}">
        <p14:creationId xmlns:p14="http://schemas.microsoft.com/office/powerpoint/2010/main" val="1972614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While the past is clear in the sense that the district once belonged to Latino communities and the future is generally outlined as belonging to a diverse cosmopolitan clientele, the present is immensely complicated and precarious, making moral ownership of the district up for question and debate. Like many other neighborhood commercial districts, Hyde Jackson Square, demonstrates how the identities and ownership of urban places are continuously transformed by actions such as the opening of new businesses, and symbols like the presence or absence of certain populations in public spaces. As organizations not only confront but live in this ecosystem that is constantly shaped and reshaped processes of gentrification they highlight how commercial streets, as the public face of community, answer the question of whose Main street is it?</a:t>
            </a:r>
            <a:endParaRPr lang="en-US" dirty="0"/>
          </a:p>
          <a:p>
            <a:endParaRPr lang="en-US" dirty="0"/>
          </a:p>
        </p:txBody>
      </p:sp>
      <p:sp>
        <p:nvSpPr>
          <p:cNvPr id="4" name="Slide Number Placeholder 3"/>
          <p:cNvSpPr>
            <a:spLocks noGrp="1"/>
          </p:cNvSpPr>
          <p:nvPr>
            <p:ph type="sldNum" sz="quarter" idx="10"/>
          </p:nvPr>
        </p:nvSpPr>
        <p:spPr/>
        <p:txBody>
          <a:bodyPr/>
          <a:lstStyle/>
          <a:p>
            <a:fld id="{2C5D3BDA-0B68-4C7E-AC0C-FE02AEF676E7}" type="slidenum">
              <a:rPr lang="en-US" smtClean="0"/>
              <a:t>14</a:t>
            </a:fld>
            <a:endParaRPr lang="en-US"/>
          </a:p>
        </p:txBody>
      </p:sp>
    </p:spTree>
    <p:extLst>
      <p:ext uri="{BB962C8B-B14F-4D97-AF65-F5344CB8AC3E}">
        <p14:creationId xmlns:p14="http://schemas.microsoft.com/office/powerpoint/2010/main" val="2066298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964A07E7-6562-42C4-9351-7F9C741D455F}" type="datetimeFigureOut">
              <a:rPr lang="en-US" smtClean="0"/>
              <a:t>4/11/16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AB6057C-3C80-4AB3-96FB-75C9CBA02F20}" type="slidenum">
              <a:rPr lang="en-US" smtClean="0"/>
              <a:t>‹#›</a:t>
            </a:fld>
            <a:endParaRPr lang="en-US"/>
          </a:p>
        </p:txBody>
      </p:sp>
    </p:spTree>
    <p:extLst>
      <p:ext uri="{BB962C8B-B14F-4D97-AF65-F5344CB8AC3E}">
        <p14:creationId xmlns:p14="http://schemas.microsoft.com/office/powerpoint/2010/main" val="3544482438"/>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64A07E7-6562-42C4-9351-7F9C741D455F}" type="datetimeFigureOut">
              <a:rPr lang="en-US" smtClean="0"/>
              <a:t>4/11/16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AB6057C-3C80-4AB3-96FB-75C9CBA02F20}" type="slidenum">
              <a:rPr lang="en-US" smtClean="0"/>
              <a:t>‹#›</a:t>
            </a:fld>
            <a:endParaRPr lang="en-US"/>
          </a:p>
        </p:txBody>
      </p:sp>
    </p:spTree>
    <p:extLst>
      <p:ext uri="{BB962C8B-B14F-4D97-AF65-F5344CB8AC3E}">
        <p14:creationId xmlns:p14="http://schemas.microsoft.com/office/powerpoint/2010/main" val="23554690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7" name="Date Placeholder 6"/>
          <p:cNvSpPr>
            <a:spLocks noGrp="1"/>
          </p:cNvSpPr>
          <p:nvPr>
            <p:ph type="dt" sz="half" idx="10"/>
          </p:nvPr>
        </p:nvSpPr>
        <p:spPr/>
        <p:txBody>
          <a:bodyPr/>
          <a:lstStyle/>
          <a:p>
            <a:fld id="{964A07E7-6562-42C4-9351-7F9C741D455F}" type="datetimeFigureOut">
              <a:rPr lang="en-US" smtClean="0"/>
              <a:t>4/11/16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AB6057C-3C80-4AB3-96FB-75C9CBA02F20}" type="slidenum">
              <a:rPr lang="en-US" smtClean="0"/>
              <a:t>‹#›</a:t>
            </a:fld>
            <a:endParaRPr lang="en-US"/>
          </a:p>
        </p:txBody>
      </p:sp>
    </p:spTree>
    <p:extLst>
      <p:ext uri="{BB962C8B-B14F-4D97-AF65-F5344CB8AC3E}">
        <p14:creationId xmlns:p14="http://schemas.microsoft.com/office/powerpoint/2010/main" val="444600622"/>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964A07E7-6562-42C4-9351-7F9C741D455F}" type="datetimeFigureOut">
              <a:rPr lang="en-US" smtClean="0"/>
              <a:t>4/11/16</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4AB6057C-3C80-4AB3-96FB-75C9CBA02F20}" type="slidenum">
              <a:rPr lang="en-US" smtClean="0"/>
              <a:t>‹#›</a:t>
            </a:fld>
            <a:endParaRPr lang="en-US"/>
          </a:p>
        </p:txBody>
      </p:sp>
    </p:spTree>
    <p:extLst>
      <p:ext uri="{BB962C8B-B14F-4D97-AF65-F5344CB8AC3E}">
        <p14:creationId xmlns:p14="http://schemas.microsoft.com/office/powerpoint/2010/main" val="13354794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7" name="Date Placeholder 6"/>
          <p:cNvSpPr>
            <a:spLocks noGrp="1"/>
          </p:cNvSpPr>
          <p:nvPr>
            <p:ph type="dt" sz="half" idx="10"/>
          </p:nvPr>
        </p:nvSpPr>
        <p:spPr/>
        <p:txBody>
          <a:bodyPr/>
          <a:lstStyle/>
          <a:p>
            <a:fld id="{964A07E7-6562-42C4-9351-7F9C741D455F}" type="datetimeFigureOut">
              <a:rPr lang="en-US" smtClean="0"/>
              <a:t>4/11/16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AB6057C-3C80-4AB3-96FB-75C9CBA02F20}" type="slidenum">
              <a:rPr lang="en-US" smtClean="0"/>
              <a:t>‹#›</a:t>
            </a:fld>
            <a:endParaRPr lang="en-US"/>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2105707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64A07E7-6562-42C4-9351-7F9C741D455F}" type="datetimeFigureOut">
              <a:rPr lang="en-US" smtClean="0"/>
              <a:t>4/11/16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AB6057C-3C80-4AB3-96FB-75C9CBA02F20}" type="slidenum">
              <a:rPr lang="en-US" smtClean="0"/>
              <a:t>‹#›</a:t>
            </a:fld>
            <a:endParaRPr lang="en-US"/>
          </a:p>
        </p:txBody>
      </p:sp>
    </p:spTree>
    <p:extLst>
      <p:ext uri="{BB962C8B-B14F-4D97-AF65-F5344CB8AC3E}">
        <p14:creationId xmlns:p14="http://schemas.microsoft.com/office/powerpoint/2010/main" val="5041025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4A07E7-6562-42C4-9351-7F9C741D455F}" type="datetimeFigureOut">
              <a:rPr lang="en-US" smtClean="0"/>
              <a:t>4/11/16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B6057C-3C80-4AB3-96FB-75C9CBA02F20}" type="slidenum">
              <a:rPr lang="en-US" smtClean="0"/>
              <a:t>‹#›</a:t>
            </a:fld>
            <a:endParaRPr lang="en-US"/>
          </a:p>
        </p:txBody>
      </p:sp>
    </p:spTree>
    <p:extLst>
      <p:ext uri="{BB962C8B-B14F-4D97-AF65-F5344CB8AC3E}">
        <p14:creationId xmlns:p14="http://schemas.microsoft.com/office/powerpoint/2010/main" val="1681555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64A07E7-6562-42C4-9351-7F9C741D455F}" type="datetimeFigureOut">
              <a:rPr lang="en-US" smtClean="0"/>
              <a:t>4/11/16</a:t>
            </a:fld>
            <a:endParaRPr lang="en-US"/>
          </a:p>
        </p:txBody>
      </p:sp>
      <p:sp>
        <p:nvSpPr>
          <p:cNvPr id="6" name="Footer Placeholder 5"/>
          <p:cNvSpPr>
            <a:spLocks noGrp="1"/>
          </p:cNvSpPr>
          <p:nvPr>
            <p:ph type="ftr" sz="quarter" idx="11"/>
          </p:nvPr>
        </p:nvSpPr>
        <p:spPr>
          <a:xfrm>
            <a:off x="804672" y="6236208"/>
            <a:ext cx="5167503" cy="320040"/>
          </a:xfrm>
        </p:spPr>
        <p:txBody>
          <a:bodyPr/>
          <a:lstStyle>
            <a:lvl1pPr>
              <a:defRPr>
                <a:solidFill>
                  <a:srgbClr val="FFFFFF">
                    <a:alpha val="69804"/>
                  </a:srgbClr>
                </a:solidFill>
              </a:defRPr>
            </a:lvl1pPr>
          </a:lstStyle>
          <a:p>
            <a:endParaRPr lang="en-US"/>
          </a:p>
        </p:txBody>
      </p:sp>
      <p:sp>
        <p:nvSpPr>
          <p:cNvPr id="7" name="Slide Number Placeholder 6"/>
          <p:cNvSpPr>
            <a:spLocks noGrp="1"/>
          </p:cNvSpPr>
          <p:nvPr>
            <p:ph type="sldNum" sz="quarter" idx="12"/>
          </p:nvPr>
        </p:nvSpPr>
        <p:spPr/>
        <p:txBody>
          <a:bodyPr/>
          <a:lstStyle/>
          <a:p>
            <a:fld id="{4AB6057C-3C80-4AB3-96FB-75C9CBA02F20}" type="slidenum">
              <a:rPr lang="en-US" smtClean="0"/>
              <a:t>‹#›</a:t>
            </a:fld>
            <a:endParaRPr lang="en-US"/>
          </a:p>
        </p:txBody>
      </p:sp>
    </p:spTree>
    <p:extLst>
      <p:ext uri="{BB962C8B-B14F-4D97-AF65-F5344CB8AC3E}">
        <p14:creationId xmlns:p14="http://schemas.microsoft.com/office/powerpoint/2010/main" val="716802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rgbClr val="FFFFFF">
                    <a:alpha val="90000"/>
                  </a:srgbClr>
                </a:solidFill>
                <a:effectLst>
                  <a:outerShdw blurRad="50800" dist="38100" dir="2700000" algn="tl" rotWithShape="0">
                    <a:prstClr val="black">
                      <a:alpha val="43000"/>
                    </a:prstClr>
                  </a:outerShdw>
                </a:effectLst>
              </a:defRPr>
            </a:lvl1pPr>
          </a:lstStyle>
          <a:p>
            <a:fld id="{964A07E7-6562-42C4-9351-7F9C741D455F}" type="datetimeFigureOut">
              <a:rPr lang="en-US" smtClean="0"/>
              <a:t>4/11/16</a:t>
            </a:fld>
            <a:endParaRPr lang="en-US"/>
          </a:p>
        </p:txBody>
      </p:sp>
      <p:sp>
        <p:nvSpPr>
          <p:cNvPr id="6" name="Footer Placeholder 5"/>
          <p:cNvSpPr>
            <a:spLocks noGrp="1"/>
          </p:cNvSpPr>
          <p:nvPr>
            <p:ph type="ftr" sz="quarter" idx="11"/>
          </p:nvPr>
        </p:nvSpPr>
        <p:spPr>
          <a:xfrm>
            <a:off x="808523" y="6236208"/>
            <a:ext cx="5103729" cy="320040"/>
          </a:xfrm>
        </p:spPr>
        <p:txBody>
          <a:bodyPr/>
          <a:lstStyle>
            <a:lvl1pPr>
              <a:defRPr>
                <a:solidFill>
                  <a:srgbClr val="FFFFFF">
                    <a:alpha val="70000"/>
                  </a:srgbClr>
                </a:solidFill>
              </a:defRPr>
            </a:lvl1pPr>
          </a:lstStyle>
          <a:p>
            <a:endParaRPr lang="en-US" dirty="0"/>
          </a:p>
        </p:txBody>
      </p:sp>
      <p:sp>
        <p:nvSpPr>
          <p:cNvPr id="7" name="Slide Number Placeholder 6"/>
          <p:cNvSpPr>
            <a:spLocks noGrp="1"/>
          </p:cNvSpPr>
          <p:nvPr>
            <p:ph type="sldNum" sz="quarter" idx="12"/>
          </p:nvPr>
        </p:nvSpPr>
        <p:spPr/>
        <p:txBody>
          <a:bodyPr/>
          <a:lstStyle/>
          <a:p>
            <a:fld id="{4AB6057C-3C80-4AB3-96FB-75C9CBA02F20}" type="slidenum">
              <a:rPr lang="en-US" smtClean="0"/>
              <a:t>‹#›</a:t>
            </a:fld>
            <a:endParaRPr lang="en-US"/>
          </a:p>
        </p:txBody>
      </p:sp>
    </p:spTree>
    <p:extLst>
      <p:ext uri="{BB962C8B-B14F-4D97-AF65-F5344CB8AC3E}">
        <p14:creationId xmlns:p14="http://schemas.microsoft.com/office/powerpoint/2010/main" val="42925922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4A07E7-6562-42C4-9351-7F9C741D455F}" type="datetimeFigureOut">
              <a:rPr lang="en-US" smtClean="0"/>
              <a:t>4/11/16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B6057C-3C80-4AB3-96FB-75C9CBA02F20}" type="slidenum">
              <a:rPr lang="en-US" smtClean="0"/>
              <a:t>‹#›</a:t>
            </a:fld>
            <a:endParaRPr lang="en-US"/>
          </a:p>
        </p:txBody>
      </p:sp>
    </p:spTree>
    <p:extLst>
      <p:ext uri="{BB962C8B-B14F-4D97-AF65-F5344CB8AC3E}">
        <p14:creationId xmlns:p14="http://schemas.microsoft.com/office/powerpoint/2010/main" val="6626597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4A07E7-6562-42C4-9351-7F9C741D455F}" type="datetimeFigureOut">
              <a:rPr lang="en-US" smtClean="0"/>
              <a:t>4/11/16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B6057C-3C80-4AB3-96FB-75C9CBA02F20}" type="slidenum">
              <a:rPr lang="en-US" smtClean="0"/>
              <a:t>‹#›</a:t>
            </a:fld>
            <a:endParaRPr lang="en-US"/>
          </a:p>
        </p:txBody>
      </p:sp>
    </p:spTree>
    <p:extLst>
      <p:ext uri="{BB962C8B-B14F-4D97-AF65-F5344CB8AC3E}">
        <p14:creationId xmlns:p14="http://schemas.microsoft.com/office/powerpoint/2010/main" val="59162223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31136" y="964692"/>
            <a:ext cx="7729728" cy="1188720"/>
          </a:xfrm>
          <a:prstGeom prst="rect">
            <a:avLst/>
          </a:prstGeom>
          <a:solidFill>
            <a:schemeClr val="bg1"/>
          </a:solidFill>
          <a:ln w="31750" cap="sq">
            <a:solidFill>
              <a:schemeClr val="tx1">
                <a:lumMod val="75000"/>
                <a:lumOff val="25000"/>
              </a:schemeClr>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964A07E7-6562-42C4-9351-7F9C741D455F}" type="datetimeFigureOut">
              <a:rPr lang="en-US" smtClean="0"/>
              <a:t>4/11/16</a:t>
            </a:fld>
            <a:endParaRPr lang="en-US"/>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4AB6057C-3C80-4AB3-96FB-75C9CBA02F20}" type="slidenum">
              <a:rPr lang="en-US" smtClean="0"/>
              <a:t>‹#›</a:t>
            </a:fld>
            <a:endParaRPr lang="en-US"/>
          </a:p>
        </p:txBody>
      </p:sp>
    </p:spTree>
    <p:extLst>
      <p:ext uri="{BB962C8B-B14F-4D97-AF65-F5344CB8AC3E}">
        <p14:creationId xmlns:p14="http://schemas.microsoft.com/office/powerpoint/2010/main" val="3487440335"/>
      </p:ext>
    </p:extLst>
  </p:cSld>
  <p:clrMap bg1="lt1" tx1="dk1" bg2="lt2" tx2="dk2" accent1="accent1" accent2="accent2" accent3="accent3" accent4="accent4" accent5="accent5" accent6="accent6" hlink="hlink" folHlink="folHlink"/>
  <p:sldLayoutIdLst>
    <p:sldLayoutId id="2147483931" r:id="rId1"/>
    <p:sldLayoutId id="2147483932" r:id="rId2"/>
    <p:sldLayoutId id="2147483933" r:id="rId3"/>
    <p:sldLayoutId id="2147483934" r:id="rId4"/>
    <p:sldLayoutId id="2147483935" r:id="rId5"/>
    <p:sldLayoutId id="2147483936" r:id="rId6"/>
    <p:sldLayoutId id="2147483937" r:id="rId7"/>
    <p:sldLayoutId id="2147483938" r:id="rId8"/>
    <p:sldLayoutId id="2147483939" r:id="rId9"/>
    <p:sldLayoutId id="2147483940" r:id="rId10"/>
    <p:sldLayoutId id="2147483941" r:id="rId11"/>
  </p:sldLayoutIdLst>
  <p:txStyles>
    <p:titleStyle>
      <a:lvl1pPr algn="ctr" defTabSz="914400" rtl="0" eaLnBrk="1" latinLnBrk="0" hangingPunct="1">
        <a:lnSpc>
          <a:spcPct val="90000"/>
        </a:lnSpc>
        <a:spcBef>
          <a:spcPct val="0"/>
        </a:spcBef>
        <a:buNone/>
        <a:defRPr sz="2800" kern="1200" cap="all" spc="200" baseline="0">
          <a:solidFill>
            <a:schemeClr val="tx1">
              <a:lumMod val="85000"/>
              <a:lumOff val="15000"/>
            </a:schemeClr>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customXml" Target="../ink/ink1.xml"/><Relationship Id="rId5" Type="http://schemas.openxmlformats.org/officeDocument/2006/relationships/image" Target="../media/image40.png"/><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9.xml"/><Relationship Id="rId3"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srcRect t="8563" r="9092" b="2868"/>
          <a:stretch/>
        </p:blipFill>
        <p:spPr>
          <a:xfrm>
            <a:off x="20" y="-1"/>
            <a:ext cx="12188932" cy="6858000"/>
          </a:xfrm>
          <a:prstGeom prst="rect">
            <a:avLst/>
          </a:prstGeom>
        </p:spPr>
      </p:pic>
      <p:sp>
        <p:nvSpPr>
          <p:cNvPr id="4" name="AutoShape 2" descr="Displaying IMG_0434.jpg"/>
          <p:cNvSpPr>
            <a:spLocks noGrp="1" noChangeAspect="1" noChangeArrowheads="1"/>
          </p:cNvSpPr>
          <p:nvPr>
            <p:ph type="ctrTitle"/>
          </p:nvPr>
        </p:nvSpPr>
        <p:spPr bwMode="auto">
          <a:xfrm>
            <a:off x="334557" y="1653703"/>
            <a:ext cx="3361953" cy="2470488"/>
          </a:xfrm>
          <a:prstGeom prst="rect">
            <a:avLst/>
          </a:prstGeom>
          <a:extLst>
            <a:ext uri="{909E8E84-426E-40dd-AFC4-6F175D3DCCD1}">
              <a14:hiddenFill xmlns:a14="http://schemas.microsoft.com/office/drawing/2010/main">
                <a:solidFill>
                  <a:srgbClr val="FFFFFF"/>
                </a:solidFill>
              </a14:hiddenFill>
            </a:ext>
          </a:extLst>
        </p:spPr>
        <p:txBody>
          <a:bodyPr vert="horz" lIns="91440" tIns="45720" rIns="91440" bIns="45720" numCol="1" anchorCtr="0" compatLnSpc="1">
            <a:prstTxWarp prst="textNoShape">
              <a:avLst/>
            </a:prstTxWarp>
            <a:normAutofit/>
          </a:bodyPr>
          <a:lstStyle/>
          <a:p>
            <a:r>
              <a:rPr lang="en-US" dirty="0"/>
              <a:t>Backstage on main street</a:t>
            </a:r>
          </a:p>
        </p:txBody>
      </p:sp>
      <p:sp>
        <p:nvSpPr>
          <p:cNvPr id="3" name="Subtitle 2"/>
          <p:cNvSpPr>
            <a:spLocks noGrp="1"/>
          </p:cNvSpPr>
          <p:nvPr>
            <p:ph type="subTitle" idx="1"/>
          </p:nvPr>
        </p:nvSpPr>
        <p:spPr>
          <a:xfrm>
            <a:off x="364724" y="4260714"/>
            <a:ext cx="3331786" cy="1032093"/>
          </a:xfrm>
        </p:spPr>
        <p:txBody>
          <a:bodyPr>
            <a:normAutofit/>
          </a:bodyPr>
          <a:lstStyle/>
          <a:p>
            <a:r>
              <a:rPr lang="en-US" b="1" dirty="0">
                <a:solidFill>
                  <a:schemeClr val="bg1"/>
                </a:solidFill>
              </a:rPr>
              <a:t>Negotiating Change in Boston’s Latin Quarter</a:t>
            </a:r>
          </a:p>
        </p:txBody>
      </p:sp>
    </p:spTree>
    <p:extLst>
      <p:ext uri="{BB962C8B-B14F-4D97-AF65-F5344CB8AC3E}">
        <p14:creationId xmlns:p14="http://schemas.microsoft.com/office/powerpoint/2010/main" val="1136445799"/>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a:srcRect t="858" b="10210"/>
          <a:stretch/>
        </p:blipFill>
        <p:spPr>
          <a:xfrm>
            <a:off x="20" y="10"/>
            <a:ext cx="12191980" cy="6857990"/>
          </a:xfrm>
          <a:prstGeom prst="rect">
            <a:avLst/>
          </a:prstGeom>
        </p:spPr>
      </p:pic>
      <p:sp>
        <p:nvSpPr>
          <p:cNvPr id="5" name="Title 4"/>
          <p:cNvSpPr>
            <a:spLocks noGrp="1"/>
          </p:cNvSpPr>
          <p:nvPr>
            <p:ph type="title"/>
          </p:nvPr>
        </p:nvSpPr>
        <p:spPr>
          <a:xfrm>
            <a:off x="1600200" y="2386744"/>
            <a:ext cx="8991600" cy="1645920"/>
          </a:xfrm>
          <a:solidFill>
            <a:schemeClr val="bg1">
              <a:alpha val="60000"/>
            </a:schemeClr>
          </a:solidFill>
          <a:ln>
            <a:solidFill>
              <a:schemeClr val="tx1"/>
            </a:solidFill>
          </a:ln>
        </p:spPr>
        <p:txBody>
          <a:bodyPr>
            <a:normAutofit/>
          </a:bodyPr>
          <a:lstStyle/>
          <a:p>
            <a:r>
              <a:rPr lang="en-US" dirty="0">
                <a:solidFill>
                  <a:schemeClr val="tx1"/>
                </a:solidFill>
              </a:rPr>
              <a:t>Site: Boston's LATIN QUARTER </a:t>
            </a:r>
          </a:p>
        </p:txBody>
      </p:sp>
    </p:spTree>
    <p:extLst>
      <p:ext uri="{BB962C8B-B14F-4D97-AF65-F5344CB8AC3E}">
        <p14:creationId xmlns:p14="http://schemas.microsoft.com/office/powerpoint/2010/main" val="2109615286"/>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 y="-90488"/>
            <a:ext cx="12315825" cy="7038975"/>
          </a:xfrm>
          <a:prstGeom prst="rect">
            <a:avLst/>
          </a:prstGeom>
        </p:spPr>
      </p:pic>
      <p:sp>
        <p:nvSpPr>
          <p:cNvPr id="13" name="TextBox 12"/>
          <p:cNvSpPr txBox="1"/>
          <p:nvPr/>
        </p:nvSpPr>
        <p:spPr>
          <a:xfrm>
            <a:off x="6729413" y="5286375"/>
            <a:ext cx="5300663" cy="1323439"/>
          </a:xfrm>
          <a:prstGeom prst="rect">
            <a:avLst/>
          </a:prstGeom>
          <a:solidFill>
            <a:schemeClr val="bg1"/>
          </a:solidFill>
          <a:ln>
            <a:solidFill>
              <a:schemeClr val="tx1"/>
            </a:solidFill>
          </a:ln>
        </p:spPr>
        <p:txBody>
          <a:bodyPr wrap="square" rtlCol="0">
            <a:spAutoFit/>
          </a:bodyPr>
          <a:lstStyle/>
          <a:p>
            <a:r>
              <a:rPr lang="en-US" sz="2000" dirty="0"/>
              <a:t>MAP OF BOSTON MAIN STREET DISTRICTS</a:t>
            </a:r>
          </a:p>
          <a:p>
            <a:r>
              <a:rPr lang="en-US" sz="2000" i="1" dirty="0"/>
              <a:t>7: </a:t>
            </a:r>
            <a:r>
              <a:rPr lang="en-US" sz="2000" i="1" dirty="0" err="1"/>
              <a:t>Egleston</a:t>
            </a:r>
            <a:r>
              <a:rPr lang="en-US" sz="2000" i="1" dirty="0"/>
              <a:t> Square</a:t>
            </a:r>
          </a:p>
          <a:p>
            <a:r>
              <a:rPr lang="en-US" sz="2000" i="1" dirty="0"/>
              <a:t>11: Hyde/Jackson Square</a:t>
            </a:r>
          </a:p>
          <a:p>
            <a:r>
              <a:rPr lang="en-US" sz="2000" i="1" dirty="0"/>
              <a:t>13: JP Centre/South</a:t>
            </a:r>
          </a:p>
        </p:txBody>
      </p:sp>
      <mc:AlternateContent xmlns:mc="http://schemas.openxmlformats.org/markup-compatibility/2006" xmlns:p14="http://schemas.microsoft.com/office/powerpoint/2010/main">
        <mc:Choice Requires="p14">
          <p:contentPart p14:bwMode="auto" r:id="rId4">
            <p14:nvContentPartPr>
              <p14:cNvPr id="21" name="Ink 20"/>
              <p14:cNvContentPartPr/>
              <p14:nvPr/>
            </p14:nvContentPartPr>
            <p14:xfrm>
              <a:off x="2942797" y="3099735"/>
              <a:ext cx="629640" cy="614520"/>
            </p14:xfrm>
          </p:contentPart>
        </mc:Choice>
        <mc:Fallback xmlns="">
          <p:pic>
            <p:nvPicPr>
              <p:cNvPr id="21" name="Ink 20"/>
              <p:cNvPicPr/>
              <p:nvPr/>
            </p:nvPicPr>
            <p:blipFill>
              <a:blip r:embed="rId5"/>
              <a:stretch>
                <a:fillRect/>
              </a:stretch>
            </p:blipFill>
            <p:spPr>
              <a:xfrm>
                <a:off x="2930917" y="3087855"/>
                <a:ext cx="653400" cy="638280"/>
              </a:xfrm>
              <a:prstGeom prst="rect">
                <a:avLst/>
              </a:prstGeom>
            </p:spPr>
          </p:pic>
        </mc:Fallback>
      </mc:AlternateContent>
    </p:spTree>
    <p:extLst>
      <p:ext uri="{BB962C8B-B14F-4D97-AF65-F5344CB8AC3E}">
        <p14:creationId xmlns:p14="http://schemas.microsoft.com/office/powerpoint/2010/main" val="12074619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Research Question</a:t>
            </a:r>
          </a:p>
        </p:txBody>
      </p:sp>
      <p:sp>
        <p:nvSpPr>
          <p:cNvPr id="3" name="Content Placeholder 2"/>
          <p:cNvSpPr>
            <a:spLocks noGrp="1"/>
          </p:cNvSpPr>
          <p:nvPr>
            <p:ph idx="1"/>
          </p:nvPr>
        </p:nvSpPr>
        <p:spPr/>
        <p:txBody>
          <a:bodyPr>
            <a:normAutofit/>
          </a:bodyPr>
          <a:lstStyle/>
          <a:p>
            <a:pPr marL="0" indent="0">
              <a:buNone/>
            </a:pPr>
            <a:r>
              <a:rPr lang="en-US" sz="2800" b="1" dirty="0"/>
              <a:t>How does a community based organization engage with a neighborhood’s past while planning for the future?  </a:t>
            </a:r>
          </a:p>
        </p:txBody>
      </p:sp>
    </p:spTree>
    <p:extLst>
      <p:ext uri="{BB962C8B-B14F-4D97-AF65-F5344CB8AC3E}">
        <p14:creationId xmlns:p14="http://schemas.microsoft.com/office/powerpoint/2010/main" val="36810158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dirty="0"/>
              <a:t>Case Study and Methods </a:t>
            </a:r>
          </a:p>
        </p:txBody>
      </p:sp>
      <p:sp>
        <p:nvSpPr>
          <p:cNvPr id="3" name="Content Placeholder 2"/>
          <p:cNvSpPr>
            <a:spLocks noGrp="1"/>
          </p:cNvSpPr>
          <p:nvPr>
            <p:ph idx="1"/>
          </p:nvPr>
        </p:nvSpPr>
        <p:spPr/>
        <p:txBody>
          <a:bodyPr/>
          <a:lstStyle/>
          <a:p>
            <a:r>
              <a:rPr lang="en-US" sz="2400" b="1" dirty="0">
                <a:solidFill>
                  <a:srgbClr val="FFFFFF"/>
                </a:solidFill>
              </a:rPr>
              <a:t>Research Site</a:t>
            </a:r>
          </a:p>
          <a:p>
            <a:pPr lvl="1"/>
            <a:r>
              <a:rPr lang="en-US" sz="2400" b="1" dirty="0">
                <a:solidFill>
                  <a:srgbClr val="FFFFFF"/>
                </a:solidFill>
              </a:rPr>
              <a:t>Hyde Jackson Square Main Street (Jamaica Plain, MA)</a:t>
            </a:r>
          </a:p>
          <a:p>
            <a:r>
              <a:rPr lang="en-US" sz="2400" b="1" dirty="0">
                <a:solidFill>
                  <a:srgbClr val="FFFFFF"/>
                </a:solidFill>
              </a:rPr>
              <a:t>Methodology </a:t>
            </a:r>
          </a:p>
          <a:p>
            <a:pPr lvl="1"/>
            <a:r>
              <a:rPr lang="en-US" sz="2400" b="1" dirty="0">
                <a:solidFill>
                  <a:srgbClr val="FFFFFF"/>
                </a:solidFill>
              </a:rPr>
              <a:t>7 months participant observation</a:t>
            </a:r>
          </a:p>
          <a:p>
            <a:pPr lvl="1"/>
            <a:r>
              <a:rPr lang="en-US" sz="2400" b="1" dirty="0">
                <a:solidFill>
                  <a:srgbClr val="FFFFFF"/>
                </a:solidFill>
              </a:rPr>
              <a:t>12 in-depth interviews</a:t>
            </a:r>
          </a:p>
          <a:p>
            <a:endParaRPr lang="en-US" dirty="0"/>
          </a:p>
        </p:txBody>
      </p:sp>
    </p:spTree>
    <p:extLst>
      <p:ext uri="{BB962C8B-B14F-4D97-AF65-F5344CB8AC3E}">
        <p14:creationId xmlns:p14="http://schemas.microsoft.com/office/powerpoint/2010/main" val="15105371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Diversity and Moral Ownership</a:t>
            </a:r>
          </a:p>
        </p:txBody>
      </p:sp>
      <p:sp>
        <p:nvSpPr>
          <p:cNvPr id="3" name="Content Placeholder 2"/>
          <p:cNvSpPr>
            <a:spLocks noGrp="1"/>
          </p:cNvSpPr>
          <p:nvPr>
            <p:ph idx="1"/>
          </p:nvPr>
        </p:nvSpPr>
        <p:spPr/>
        <p:txBody>
          <a:bodyPr>
            <a:normAutofit/>
          </a:bodyPr>
          <a:lstStyle/>
          <a:p>
            <a:pPr marL="0" indent="0" algn="ctr">
              <a:buNone/>
            </a:pPr>
            <a:r>
              <a:rPr lang="en-US" sz="2400" b="1" dirty="0"/>
              <a:t>“When local shops change from one type to another, longtime residents and users experience a wrenching sense of loss. They have lost their “moral ownership” of the street, a sense of belonging that goes beyond legal property rights, and is based on a deep identification with the culture of the space.” (</a:t>
            </a:r>
            <a:r>
              <a:rPr lang="en-US" sz="2400" b="1" dirty="0" err="1"/>
              <a:t>Zukin</a:t>
            </a:r>
            <a:r>
              <a:rPr lang="en-US" sz="2400" b="1" dirty="0"/>
              <a:t>, </a:t>
            </a:r>
            <a:r>
              <a:rPr lang="en-US" sz="2400" b="1" dirty="0" err="1"/>
              <a:t>Kasinitiz</a:t>
            </a:r>
            <a:r>
              <a:rPr lang="en-US" sz="2400" b="1" dirty="0"/>
              <a:t>, and Chen 2015: 24)</a:t>
            </a:r>
          </a:p>
        </p:txBody>
      </p:sp>
    </p:spTree>
    <p:extLst>
      <p:ext uri="{BB962C8B-B14F-4D97-AF65-F5344CB8AC3E}">
        <p14:creationId xmlns:p14="http://schemas.microsoft.com/office/powerpoint/2010/main" val="2127603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a:srcRect t="12972" b="14904"/>
          <a:stretch/>
        </p:blipFill>
        <p:spPr>
          <a:xfrm>
            <a:off x="20" y="10"/>
            <a:ext cx="12191980" cy="4242806"/>
          </a:xfrm>
          <a:prstGeom prst="rect">
            <a:avLst/>
          </a:prstGeom>
        </p:spPr>
      </p:pic>
      <p:sp>
        <p:nvSpPr>
          <p:cNvPr id="2" name="Title 1"/>
          <p:cNvSpPr>
            <a:spLocks noGrp="1"/>
          </p:cNvSpPr>
          <p:nvPr>
            <p:ph type="title"/>
          </p:nvPr>
        </p:nvSpPr>
        <p:spPr>
          <a:xfrm>
            <a:off x="1600200" y="3419936"/>
            <a:ext cx="8991600" cy="1645759"/>
          </a:xfrm>
        </p:spPr>
        <p:txBody>
          <a:bodyPr>
            <a:normAutofit/>
          </a:bodyPr>
          <a:lstStyle/>
          <a:p>
            <a:r>
              <a:rPr lang="en-US" dirty="0"/>
              <a:t>Neighborhood Past, Present, and Future</a:t>
            </a:r>
          </a:p>
        </p:txBody>
      </p:sp>
    </p:spTree>
    <p:extLst>
      <p:ext uri="{BB962C8B-B14F-4D97-AF65-F5344CB8AC3E}">
        <p14:creationId xmlns:p14="http://schemas.microsoft.com/office/powerpoint/2010/main" val="34997406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dirty="0"/>
              <a:t>Constructing the Past</a:t>
            </a:r>
          </a:p>
        </p:txBody>
      </p:sp>
      <p:sp>
        <p:nvSpPr>
          <p:cNvPr id="3" name="Content Placeholder 2"/>
          <p:cNvSpPr>
            <a:spLocks noGrp="1"/>
          </p:cNvSpPr>
          <p:nvPr>
            <p:ph idx="1"/>
          </p:nvPr>
        </p:nvSpPr>
        <p:spPr/>
        <p:txBody>
          <a:bodyPr>
            <a:normAutofit/>
          </a:bodyPr>
          <a:lstStyle/>
          <a:p>
            <a:pPr marL="0" indent="0">
              <a:buNone/>
            </a:pPr>
            <a:r>
              <a:rPr lang="en-US" sz="2400" b="1" dirty="0">
                <a:solidFill>
                  <a:srgbClr val="FFFFFF"/>
                </a:solidFill>
              </a:rPr>
              <a:t>I mean that is our culture, that is you know, the people playing dominoes, the cars passing by with music, and you don’t see that anymore. – HJSMS Board Member</a:t>
            </a:r>
          </a:p>
        </p:txBody>
      </p:sp>
    </p:spTree>
    <p:extLst>
      <p:ext uri="{BB962C8B-B14F-4D97-AF65-F5344CB8AC3E}">
        <p14:creationId xmlns:p14="http://schemas.microsoft.com/office/powerpoint/2010/main" val="30789209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Preservation narratives</a:t>
            </a:r>
          </a:p>
        </p:txBody>
      </p:sp>
      <p:pic>
        <p:nvPicPr>
          <p:cNvPr id="10" name="Picture Placeholder 9"/>
          <p:cNvPicPr>
            <a:picLocks noGrp="1" noChangeAspect="1"/>
          </p:cNvPicPr>
          <p:nvPr>
            <p:ph type="pic" idx="1"/>
          </p:nvPr>
        </p:nvPicPr>
        <p:blipFill>
          <a:blip r:embed="rId3"/>
          <a:srcRect t="14824" b="14824"/>
          <a:stretch>
            <a:fillRect/>
          </a:stretch>
        </p:blipFill>
        <p:spPr>
          <a:prstGeom prst="rect">
            <a:avLst/>
          </a:prstGeom>
        </p:spPr>
      </p:pic>
      <p:sp>
        <p:nvSpPr>
          <p:cNvPr id="8" name="Text Placeholder 7"/>
          <p:cNvSpPr>
            <a:spLocks noGrp="1"/>
          </p:cNvSpPr>
          <p:nvPr>
            <p:ph type="body" sz="half" idx="2"/>
          </p:nvPr>
        </p:nvSpPr>
        <p:spPr/>
        <p:txBody>
          <a:bodyPr>
            <a:normAutofit lnSpcReduction="10000"/>
          </a:bodyPr>
          <a:lstStyle/>
          <a:p>
            <a:r>
              <a:rPr lang="en-US" sz="2400" b="1" dirty="0"/>
              <a:t>There used to be a time when people would go back and forth between Pimentel Market and Old Havana – HJSMS Director</a:t>
            </a:r>
          </a:p>
          <a:p>
            <a:endParaRPr lang="en-US" dirty="0"/>
          </a:p>
        </p:txBody>
      </p:sp>
    </p:spTree>
    <p:extLst>
      <p:ext uri="{BB962C8B-B14F-4D97-AF65-F5344CB8AC3E}">
        <p14:creationId xmlns:p14="http://schemas.microsoft.com/office/powerpoint/2010/main" val="411038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Imagining the future</a:t>
            </a:r>
          </a:p>
        </p:txBody>
      </p:sp>
      <p:sp>
        <p:nvSpPr>
          <p:cNvPr id="3" name="Content Placeholder 2"/>
          <p:cNvSpPr>
            <a:spLocks noGrp="1"/>
          </p:cNvSpPr>
          <p:nvPr>
            <p:ph idx="1"/>
          </p:nvPr>
        </p:nvSpPr>
        <p:spPr/>
        <p:txBody>
          <a:bodyPr/>
          <a:lstStyle/>
          <a:p>
            <a:pPr marL="0" indent="0">
              <a:buNone/>
            </a:pPr>
            <a:r>
              <a:rPr lang="en-US" sz="2000" b="1" dirty="0"/>
              <a:t>And I would like, I would like it to be more…that’s why I thought the sidewalk sale would be a nice idea. Because I suggested that the sidewalk sale and I was going to call it “JP Inside Out” because I think that if things are outside and you get to see things and get to meet people, you don’t have to make the commitment of going into a shop. You see the stuff on the outside and you see the people and it’s less intimidating. Then maybe afterwards you feel more comfortable going into the shops. –HJSMS Board Member</a:t>
            </a:r>
          </a:p>
          <a:p>
            <a:endParaRPr lang="en-US" dirty="0"/>
          </a:p>
        </p:txBody>
      </p:sp>
    </p:spTree>
    <p:extLst>
      <p:ext uri="{BB962C8B-B14F-4D97-AF65-F5344CB8AC3E}">
        <p14:creationId xmlns:p14="http://schemas.microsoft.com/office/powerpoint/2010/main" val="17397376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0" y="0"/>
            <a:ext cx="12192000" cy="6849926"/>
          </a:xfrm>
          <a:prstGeom prst="rect">
            <a:avLst/>
          </a:prstGeom>
        </p:spPr>
      </p:pic>
      <p:sp>
        <p:nvSpPr>
          <p:cNvPr id="2" name="Title 1"/>
          <p:cNvSpPr>
            <a:spLocks noGrp="1"/>
          </p:cNvSpPr>
          <p:nvPr>
            <p:ph type="title"/>
          </p:nvPr>
        </p:nvSpPr>
        <p:spPr/>
        <p:txBody>
          <a:bodyPr/>
          <a:lstStyle/>
          <a:p>
            <a:r>
              <a:rPr lang="en-US" dirty="0"/>
              <a:t>FUTURE NARRATIVES</a:t>
            </a:r>
          </a:p>
        </p:txBody>
      </p:sp>
      <p:sp>
        <p:nvSpPr>
          <p:cNvPr id="3" name="Content Placeholder 2"/>
          <p:cNvSpPr>
            <a:spLocks noGrp="1"/>
          </p:cNvSpPr>
          <p:nvPr>
            <p:ph idx="1"/>
          </p:nvPr>
        </p:nvSpPr>
        <p:spPr/>
        <p:txBody>
          <a:bodyPr>
            <a:normAutofit/>
          </a:bodyPr>
          <a:lstStyle/>
          <a:p>
            <a:endParaRPr lang="en-US" sz="2400" b="1" dirty="0"/>
          </a:p>
          <a:p>
            <a:endParaRPr lang="en-US" sz="2400" b="1" dirty="0"/>
          </a:p>
          <a:p>
            <a:r>
              <a:rPr lang="en-US" sz="2400" b="1" dirty="0">
                <a:solidFill>
                  <a:schemeClr val="bg1"/>
                </a:solidFill>
              </a:rPr>
              <a:t>We don’t want to respond to crisis, we want to get ahead of it” – HJSMS Staff</a:t>
            </a:r>
          </a:p>
        </p:txBody>
      </p:sp>
    </p:spTree>
    <p:extLst>
      <p:ext uri="{BB962C8B-B14F-4D97-AF65-F5344CB8AC3E}">
        <p14:creationId xmlns:p14="http://schemas.microsoft.com/office/powerpoint/2010/main" val="29460548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srcRect l="12529" r="12529"/>
          <a:stretch>
            <a:fillRect/>
          </a:stretch>
        </p:blipFill>
        <p:spPr>
          <a:xfrm>
            <a:off x="0" y="1"/>
            <a:ext cx="12192000" cy="6858000"/>
          </a:xfrm>
        </p:spPr>
      </p:pic>
      <p:sp>
        <p:nvSpPr>
          <p:cNvPr id="2" name="Title 1"/>
          <p:cNvSpPr>
            <a:spLocks noGrp="1"/>
          </p:cNvSpPr>
          <p:nvPr>
            <p:ph type="title"/>
          </p:nvPr>
        </p:nvSpPr>
        <p:spPr/>
        <p:txBody>
          <a:bodyPr/>
          <a:lstStyle/>
          <a:p>
            <a:r>
              <a:rPr lang="en-US" dirty="0"/>
              <a:t>Managing the Present</a:t>
            </a:r>
          </a:p>
        </p:txBody>
      </p:sp>
    </p:spTree>
    <p:extLst>
      <p:ext uri="{BB962C8B-B14F-4D97-AF65-F5344CB8AC3E}">
        <p14:creationId xmlns:p14="http://schemas.microsoft.com/office/powerpoint/2010/main" val="12475882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UNCERTAIN MORAL OWNERSHIP</a:t>
            </a:r>
          </a:p>
        </p:txBody>
      </p:sp>
      <p:sp>
        <p:nvSpPr>
          <p:cNvPr id="3" name="Content Placeholder 2"/>
          <p:cNvSpPr>
            <a:spLocks noGrp="1"/>
          </p:cNvSpPr>
          <p:nvPr>
            <p:ph idx="1"/>
          </p:nvPr>
        </p:nvSpPr>
        <p:spPr>
          <a:xfrm>
            <a:off x="2231136" y="2638044"/>
            <a:ext cx="7729728" cy="3734928"/>
          </a:xfrm>
        </p:spPr>
        <p:txBody>
          <a:bodyPr>
            <a:normAutofit lnSpcReduction="10000"/>
          </a:bodyPr>
          <a:lstStyle/>
          <a:p>
            <a:r>
              <a:rPr lang="en-US" sz="2000" b="1" dirty="0"/>
              <a:t>HJSMS Staff: That is the promotions piece that is the trickier piece right now because there is the idea of “Boston’s Latin Quarter” but there is no secondary thing and um we all need to learn what that is.</a:t>
            </a:r>
          </a:p>
          <a:p>
            <a:r>
              <a:rPr lang="en-US" sz="2000" b="1" dirty="0"/>
              <a:t>TC: What do you mean secondary thing?</a:t>
            </a:r>
          </a:p>
          <a:p>
            <a:r>
              <a:rPr lang="en-US" sz="2000" b="1" dirty="0"/>
              <a:t>HJSMS Staff: Well there is no other thing there is no other options. Right now it is only “Boston’s Latin Quarter” or I call it Hyde Jackson Squares, which is a slightly better ring than Hyde slash Jackson square. So there is a void in information and strategy in how we market the neighborhood. Maybe we are “Boston’s Latin Quarter” and that’s what we call ourselves.</a:t>
            </a:r>
          </a:p>
          <a:p>
            <a:endParaRPr lang="en-US" dirty="0"/>
          </a:p>
        </p:txBody>
      </p:sp>
    </p:spTree>
    <p:extLst>
      <p:ext uri="{BB962C8B-B14F-4D97-AF65-F5344CB8AC3E}">
        <p14:creationId xmlns:p14="http://schemas.microsoft.com/office/powerpoint/2010/main" val="5311248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900238" y="-428625"/>
            <a:ext cx="15992475" cy="7715250"/>
          </a:xfrm>
          <a:prstGeom prst="rect">
            <a:avLst/>
          </a:prstGeom>
        </p:spPr>
      </p:pic>
    </p:spTree>
    <p:extLst>
      <p:ext uri="{BB962C8B-B14F-4D97-AF65-F5344CB8AC3E}">
        <p14:creationId xmlns:p14="http://schemas.microsoft.com/office/powerpoint/2010/main" val="3682198110"/>
      </p:ext>
    </p:extLst>
  </p:cSld>
  <p:clrMapOvr>
    <a:masterClrMapping/>
  </p:clrMapOvr>
</p:sld>
</file>

<file path=ppt/theme/theme1.xml><?xml version="1.0" encoding="utf-8"?>
<a:theme xmlns:a="http://schemas.openxmlformats.org/drawingml/2006/main" name="Parcel">
  <a:themeElements>
    <a:clrScheme name="Parcel">
      <a:dk1>
        <a:srgbClr val="000000"/>
      </a:dk1>
      <a:lt1>
        <a:sysClr val="window" lastClr="FFFFFF"/>
      </a:lt1>
      <a:dk2>
        <a:srgbClr val="5E5E5E"/>
      </a:dk2>
      <a:lt2>
        <a:srgbClr val="DDDDDD"/>
      </a:lt2>
      <a:accent1>
        <a:srgbClr val="A6B727"/>
      </a:accent1>
      <a:accent2>
        <a:srgbClr val="418AB3"/>
      </a:accent2>
      <a:accent3>
        <a:srgbClr val="F69200"/>
      </a:accent3>
      <a:accent4>
        <a:srgbClr val="838383"/>
      </a:accent4>
      <a:accent5>
        <a:srgbClr val="FEC306"/>
      </a:accent5>
      <a:accent6>
        <a:srgbClr val="DF5327"/>
      </a:accent6>
      <a:hlink>
        <a:srgbClr val="F59E00"/>
      </a:hlink>
      <a:folHlink>
        <a:srgbClr val="B2B2B2"/>
      </a:folHlink>
    </a:clrScheme>
    <a:fontScheme name="Parcel">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xmlns="" name="Parcel" id="{8BEC4385-4EB9-4D53-BFB5-0EA123736B6D}" vid="{A425FB89-E954-4A2A-81DC-D90804A94DB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Parcel</Template>
  <TotalTime>5050</TotalTime>
  <Words>3264</Words>
  <Application>Microsoft Macintosh PowerPoint</Application>
  <PresentationFormat>Custom</PresentationFormat>
  <Paragraphs>73</Paragraphs>
  <Slides>14</Slides>
  <Notes>14</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Parcel</vt:lpstr>
      <vt:lpstr>Backstage on main street</vt:lpstr>
      <vt:lpstr>Site: Boston's LATIN QUARTER </vt:lpstr>
      <vt:lpstr>PowerPoint Presentation</vt:lpstr>
      <vt:lpstr>Research Question</vt:lpstr>
      <vt:lpstr>Case Study and Methods </vt:lpstr>
      <vt:lpstr>Diversity and Moral Ownership</vt:lpstr>
      <vt:lpstr>Neighborhood Past, Present, and Future</vt:lpstr>
      <vt:lpstr>Constructing the Past</vt:lpstr>
      <vt:lpstr>Preservation narratives</vt:lpstr>
      <vt:lpstr>Imagining the future</vt:lpstr>
      <vt:lpstr>FUTURE NARRATIVES</vt:lpstr>
      <vt:lpstr>Managing the Present</vt:lpstr>
      <vt:lpstr>UNCERTAIN MORAL OWNERSHIP</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Taylor Cain</dc:creator>
  <cp:lastModifiedBy>BU</cp:lastModifiedBy>
  <cp:revision>60</cp:revision>
  <dcterms:created xsi:type="dcterms:W3CDTF">2016-03-24T18:12:52Z</dcterms:created>
  <dcterms:modified xsi:type="dcterms:W3CDTF">2016-04-11T17:18:53Z</dcterms:modified>
</cp:coreProperties>
</file>