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9" r:id="rId4"/>
    <p:sldId id="270" r:id="rId5"/>
    <p:sldId id="258" r:id="rId6"/>
    <p:sldId id="272" r:id="rId7"/>
    <p:sldId id="271" r:id="rId8"/>
    <p:sldId id="259" r:id="rId9"/>
    <p:sldId id="260" r:id="rId10"/>
    <p:sldId id="261" r:id="rId11"/>
    <p:sldId id="262" r:id="rId12"/>
    <p:sldId id="275" r:id="rId13"/>
    <p:sldId id="274" r:id="rId14"/>
    <p:sldId id="273" r:id="rId15"/>
    <p:sldId id="263" r:id="rId16"/>
    <p:sldId id="266" r:id="rId17"/>
    <p:sldId id="26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29" d="100"/>
          <a:sy n="29" d="100"/>
        </p:scale>
        <p:origin x="-176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D2DF11-F289-954B-AFDE-6B658FB5CCF9}" type="datetimeFigureOut">
              <a:rPr lang="en-US" smtClean="0"/>
              <a:t>3/31/16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1810943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D2DF11-F289-954B-AFDE-6B658FB5CCF9}" type="datetimeFigureOut">
              <a:rPr lang="en-US" smtClean="0"/>
              <a:t>3/31/16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3204816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D2DF11-F289-954B-AFDE-6B658FB5CCF9}" type="datetimeFigureOut">
              <a:rPr lang="en-US" smtClean="0"/>
              <a:t>3/31/16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4084002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D2DF11-F289-954B-AFDE-6B658FB5CCF9}" type="datetimeFigureOut">
              <a:rPr lang="en-US" smtClean="0"/>
              <a:t>3/31/16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183552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D2DF11-F289-954B-AFDE-6B658FB5CCF9}" type="datetimeFigureOut">
              <a:rPr lang="en-US" smtClean="0"/>
              <a:t>3/31/16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2949212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D2DF11-F289-954B-AFDE-6B658FB5CCF9}" type="datetimeFigureOut">
              <a:rPr lang="en-US" smtClean="0"/>
              <a:t>3/31/16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1591194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D2DF11-F289-954B-AFDE-6B658FB5CCF9}" type="datetimeFigureOut">
              <a:rPr lang="en-US" smtClean="0"/>
              <a:t>3/31/16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2095343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D2DF11-F289-954B-AFDE-6B658FB5CCF9}" type="datetimeFigureOut">
              <a:rPr lang="en-US" smtClean="0"/>
              <a:t>3/31/16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420933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D2DF11-F289-954B-AFDE-6B658FB5CCF9}" type="datetimeFigureOut">
              <a:rPr lang="en-US" smtClean="0"/>
              <a:t>3/31/16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138583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D2DF11-F289-954B-AFDE-6B658FB5CCF9}" type="datetimeFigureOut">
              <a:rPr lang="en-US" smtClean="0"/>
              <a:t>3/31/16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2420057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D2DF11-F289-954B-AFDE-6B658FB5CCF9}" type="datetimeFigureOut">
              <a:rPr lang="en-US" smtClean="0"/>
              <a:t>3/31/16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3F2E6-3A6F-1C45-BCEA-0689062BD96A}" type="slidenum">
              <a:rPr lang="en-US" smtClean="0"/>
              <a:t>‹#›</a:t>
            </a:fld>
            <a:endParaRPr lang="en-US"/>
          </a:p>
        </p:txBody>
      </p:sp>
    </p:spTree>
    <p:extLst>
      <p:ext uri="{BB962C8B-B14F-4D97-AF65-F5344CB8AC3E}">
        <p14:creationId xmlns:p14="http://schemas.microsoft.com/office/powerpoint/2010/main" val="2400277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D2DF11-F289-954B-AFDE-6B658FB5CCF9}" type="datetimeFigureOut">
              <a:rPr lang="en-US" smtClean="0"/>
              <a:t>3/31/16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3F2E6-3A6F-1C45-BCEA-0689062BD96A}" type="slidenum">
              <a:rPr lang="en-US" smtClean="0"/>
              <a:t>‹#›</a:t>
            </a:fld>
            <a:endParaRPr lang="en-US"/>
          </a:p>
        </p:txBody>
      </p:sp>
    </p:spTree>
    <p:extLst>
      <p:ext uri="{BB962C8B-B14F-4D97-AF65-F5344CB8AC3E}">
        <p14:creationId xmlns:p14="http://schemas.microsoft.com/office/powerpoint/2010/main" val="1796177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laguardiawagnerarchive.lagcc.cuny.edu/PHOTOS/nycha/photos/02.003.07855.jpg" TargetMode="External"/><Relationship Id="rId4" Type="http://schemas.openxmlformats.org/officeDocument/2006/relationships/hyperlink" Target="http://www.laguardiawagnerarchive.lagcc.cuny.edu/PHOTOS/nycha/photos/02.002.01912.jpg" TargetMode="External"/><Relationship Id="rId5" Type="http://schemas.openxmlformats.org/officeDocument/2006/relationships/hyperlink" Target="http://www.laguardiawagnerarchive.lagcc.cuny.edu/PHOTOS/nycha/photos/02.015.16078.jpg" TargetMode="External"/><Relationship Id="rId6" Type="http://schemas.openxmlformats.org/officeDocument/2006/relationships/hyperlink" Target="http://www.laguardiawagnerarchive.lagcc.cuny.edu/PHOTOS/nycha/photos/02.015.14709.jpg" TargetMode="External"/><Relationship Id="rId7" Type="http://schemas.openxmlformats.org/officeDocument/2006/relationships/hyperlink" Target="http://cdn01.boweryboogie.com/content/uploads/2014/01/nyc-aerial-jacob-riis-lilian-wald-houses.jpg" TargetMode="External"/><Relationship Id="rId8" Type="http://schemas.openxmlformats.org/officeDocument/2006/relationships/hyperlink" Target="https://thoughtcatalog.files.wordpress.com/2014/05/screen-shot-2014-05-08-at-8-28-40-pm.png?w=800" TargetMode="External"/><Relationship Id="rId1" Type="http://schemas.openxmlformats.org/officeDocument/2006/relationships/slideLayout" Target="../slideLayouts/slideLayout2.xml"/><Relationship Id="rId2" Type="http://schemas.openxmlformats.org/officeDocument/2006/relationships/hyperlink" Target="http://www.laguardiawagnerarchive.lagcc.cuny.edu/PHOTOS/nycha/photos/02.003.05871.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48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50424" y="684161"/>
            <a:ext cx="7772400" cy="2478810"/>
          </a:xfrm>
        </p:spPr>
        <p:txBody>
          <a:bodyPr>
            <a:normAutofit fontScale="90000"/>
          </a:bodyPr>
          <a:lstStyle/>
          <a:p>
            <a:r>
              <a:rPr lang="en-US" b="1" dirty="0" smtClean="0">
                <a:effectLst>
                  <a:glow rad="165100">
                    <a:schemeClr val="bg1">
                      <a:lumMod val="85000"/>
                      <a:alpha val="75000"/>
                    </a:schemeClr>
                  </a:glow>
                </a:effectLst>
                <a:latin typeface="Avenir Book"/>
                <a:cs typeface="Avenir Book"/>
              </a:rPr>
              <a:t>Architecture of Containment: Gender Production and Resistance in the Public Housing of Postwar New York</a:t>
            </a:r>
            <a:endParaRPr lang="en-US" b="1" dirty="0">
              <a:effectLst>
                <a:glow rad="165100">
                  <a:schemeClr val="bg1">
                    <a:lumMod val="85000"/>
                    <a:alpha val="75000"/>
                  </a:schemeClr>
                </a:glow>
              </a:effectLst>
              <a:latin typeface="Avenir Book"/>
              <a:cs typeface="Avenir Book"/>
            </a:endParaRPr>
          </a:p>
        </p:txBody>
      </p:sp>
      <p:sp>
        <p:nvSpPr>
          <p:cNvPr id="3" name="Subtitle 2"/>
          <p:cNvSpPr>
            <a:spLocks noGrp="1"/>
          </p:cNvSpPr>
          <p:nvPr>
            <p:ph type="subTitle" idx="1"/>
          </p:nvPr>
        </p:nvSpPr>
        <p:spPr>
          <a:xfrm>
            <a:off x="1277528" y="4468952"/>
            <a:ext cx="6400800" cy="1752600"/>
          </a:xfrm>
        </p:spPr>
        <p:txBody>
          <a:bodyPr>
            <a:normAutofit fontScale="92500" lnSpcReduction="20000"/>
          </a:bodyPr>
          <a:lstStyle/>
          <a:p>
            <a:r>
              <a:rPr lang="en-US" b="1" dirty="0" smtClean="0">
                <a:solidFill>
                  <a:srgbClr val="000000"/>
                </a:solidFill>
                <a:latin typeface="Avenir Book"/>
                <a:cs typeface="Avenir Book"/>
              </a:rPr>
              <a:t>Jacqueline Brandon</a:t>
            </a:r>
          </a:p>
          <a:p>
            <a:r>
              <a:rPr lang="en-US" b="1" dirty="0" smtClean="0">
                <a:solidFill>
                  <a:srgbClr val="000000"/>
                </a:solidFill>
                <a:latin typeface="Avenir Book"/>
                <a:cs typeface="Avenir Book"/>
              </a:rPr>
              <a:t>M.A. Candidate, The History of Women and Gender</a:t>
            </a:r>
          </a:p>
          <a:p>
            <a:r>
              <a:rPr lang="en-US" b="1" dirty="0" smtClean="0">
                <a:solidFill>
                  <a:srgbClr val="000000"/>
                </a:solidFill>
                <a:latin typeface="Avenir Book"/>
                <a:cs typeface="Avenir Book"/>
              </a:rPr>
              <a:t>New York University </a:t>
            </a:r>
            <a:endParaRPr lang="en-US" b="1" dirty="0">
              <a:solidFill>
                <a:srgbClr val="000000"/>
              </a:solidFill>
              <a:latin typeface="Avenir Book"/>
              <a:cs typeface="Avenir Book"/>
            </a:endParaRPr>
          </a:p>
        </p:txBody>
      </p:sp>
    </p:spTree>
    <p:extLst>
      <p:ext uri="{BB962C8B-B14F-4D97-AF65-F5344CB8AC3E}">
        <p14:creationId xmlns:p14="http://schemas.microsoft.com/office/powerpoint/2010/main" val="591479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ums1.jpg"/>
          <p:cNvPicPr>
            <a:picLocks noGrp="1" noChangeAspect="1"/>
          </p:cNvPicPr>
          <p:nvPr>
            <p:ph idx="1"/>
          </p:nvPr>
        </p:nvPicPr>
        <p:blipFill>
          <a:blip r:embed="rId2">
            <a:extLst>
              <a:ext uri="{28A0092B-C50C-407E-A947-70E740481C1C}">
                <a14:useLocalDpi xmlns:a14="http://schemas.microsoft.com/office/drawing/2010/main" val="0"/>
              </a:ext>
            </a:extLst>
          </a:blip>
          <a:srcRect t="9512" b="9512"/>
          <a:stretch>
            <a:fillRect/>
          </a:stretch>
        </p:blipFill>
        <p:spPr>
          <a:xfrm>
            <a:off x="711644" y="494924"/>
            <a:ext cx="7566608" cy="4161343"/>
          </a:xfrm>
        </p:spPr>
      </p:pic>
      <p:sp>
        <p:nvSpPr>
          <p:cNvPr id="5" name="Rectangle 4"/>
          <p:cNvSpPr/>
          <p:nvPr/>
        </p:nvSpPr>
        <p:spPr>
          <a:xfrm>
            <a:off x="764328" y="5680537"/>
            <a:ext cx="7513924" cy="369332"/>
          </a:xfrm>
          <a:prstGeom prst="rect">
            <a:avLst/>
          </a:prstGeom>
        </p:spPr>
        <p:txBody>
          <a:bodyPr wrap="square">
            <a:spAutoFit/>
          </a:bodyPr>
          <a:lstStyle/>
          <a:p>
            <a:r>
              <a:rPr lang="en-US" dirty="0" smtClean="0">
                <a:latin typeface="Avenir Book"/>
                <a:cs typeface="Avenir Book"/>
              </a:rPr>
              <a:t>An East Village tenement, 1945 </a:t>
            </a:r>
          </a:p>
        </p:txBody>
      </p:sp>
    </p:spTree>
    <p:extLst>
      <p:ext uri="{BB962C8B-B14F-4D97-AF65-F5344CB8AC3E}">
        <p14:creationId xmlns:p14="http://schemas.microsoft.com/office/powerpoint/2010/main" val="3956258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um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4194" y="218297"/>
            <a:ext cx="4309174" cy="5625554"/>
          </a:xfrm>
          <a:prstGeom prst="rect">
            <a:avLst/>
          </a:prstGeom>
        </p:spPr>
      </p:pic>
      <p:sp>
        <p:nvSpPr>
          <p:cNvPr id="7" name="Rectangle 6"/>
          <p:cNvSpPr/>
          <p:nvPr/>
        </p:nvSpPr>
        <p:spPr>
          <a:xfrm>
            <a:off x="352766" y="5843851"/>
            <a:ext cx="8090111" cy="923330"/>
          </a:xfrm>
          <a:prstGeom prst="rect">
            <a:avLst/>
          </a:prstGeom>
        </p:spPr>
        <p:txBody>
          <a:bodyPr wrap="square">
            <a:spAutoFit/>
          </a:bodyPr>
          <a:lstStyle/>
          <a:p>
            <a:r>
              <a:rPr lang="en-US" dirty="0" smtClean="0">
                <a:latin typeface="Avenir Book"/>
                <a:cs typeface="Avenir Book"/>
              </a:rPr>
              <a:t>“A </a:t>
            </a:r>
            <a:r>
              <a:rPr lang="en-US" dirty="0">
                <a:latin typeface="Avenir Book"/>
                <a:cs typeface="Avenir Book"/>
              </a:rPr>
              <a:t>woman and her infant pose in their slum kitchen in the Navy Yard section of Brooklyn, February 27, 1948. These buildings were cleared away to build the 1952 Farragut Houses</a:t>
            </a:r>
            <a:r>
              <a:rPr lang="en-US" dirty="0" smtClean="0">
                <a:latin typeface="Avenir Book"/>
                <a:cs typeface="Avenir Book"/>
              </a:rPr>
              <a:t>.”</a:t>
            </a:r>
            <a:endParaRPr lang="en-US" dirty="0">
              <a:latin typeface="Avenir Book"/>
              <a:cs typeface="Avenir Book"/>
            </a:endParaRPr>
          </a:p>
        </p:txBody>
      </p:sp>
    </p:spTree>
    <p:extLst>
      <p:ext uri="{BB962C8B-B14F-4D97-AF65-F5344CB8AC3E}">
        <p14:creationId xmlns:p14="http://schemas.microsoft.com/office/powerpoint/2010/main" val="3353786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ildren Slum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7048" y="544835"/>
            <a:ext cx="5961916" cy="4670167"/>
          </a:xfrm>
          <a:prstGeom prst="rect">
            <a:avLst/>
          </a:prstGeom>
        </p:spPr>
      </p:pic>
      <p:sp>
        <p:nvSpPr>
          <p:cNvPr id="6" name="Rectangle 5"/>
          <p:cNvSpPr/>
          <p:nvPr/>
        </p:nvSpPr>
        <p:spPr>
          <a:xfrm>
            <a:off x="592668" y="5408301"/>
            <a:ext cx="7982856" cy="1200329"/>
          </a:xfrm>
          <a:prstGeom prst="rect">
            <a:avLst/>
          </a:prstGeom>
        </p:spPr>
        <p:txBody>
          <a:bodyPr wrap="square">
            <a:spAutoFit/>
          </a:bodyPr>
          <a:lstStyle/>
          <a:p>
            <a:r>
              <a:rPr lang="en-US" dirty="0" smtClean="0">
                <a:latin typeface="Avenir Book"/>
                <a:cs typeface="Avenir Book"/>
              </a:rPr>
              <a:t>“Hudson family kids in their tenement apartment at 148 East 97</a:t>
            </a:r>
            <a:r>
              <a:rPr lang="en-US" baseline="30000" dirty="0" smtClean="0">
                <a:latin typeface="Avenir Book"/>
                <a:cs typeface="Avenir Book"/>
              </a:rPr>
              <a:t>th</a:t>
            </a:r>
            <a:r>
              <a:rPr lang="en-US" dirty="0" smtClean="0">
                <a:latin typeface="Avenir Book"/>
                <a:cs typeface="Avenir Book"/>
              </a:rPr>
              <a:t> street, another East Harlem block considered for slum clearance but on which no projects were built, 07/01/1940. The Hudson family was relocated to the new Vladeck Houses in Lowers Manhattan.” </a:t>
            </a:r>
            <a:endParaRPr lang="en-US" dirty="0">
              <a:latin typeface="Avenir Book"/>
              <a:cs typeface="Avenir Book"/>
            </a:endParaRPr>
          </a:p>
        </p:txBody>
      </p:sp>
    </p:spTree>
    <p:extLst>
      <p:ext uri="{BB962C8B-B14F-4D97-AF65-F5344CB8AC3E}">
        <p14:creationId xmlns:p14="http://schemas.microsoft.com/office/powerpoint/2010/main" val="168161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smtClean="0">
                <a:latin typeface="Avenir Book"/>
                <a:cs typeface="Avenir Book"/>
              </a:rPr>
              <a:t>Lillian Wald Houses Before </a:t>
            </a:r>
            <a:endParaRPr lang="en-US" sz="3400" dirty="0">
              <a:latin typeface="Avenir Book"/>
              <a:cs typeface="Avenir Book"/>
            </a:endParaRPr>
          </a:p>
        </p:txBody>
      </p:sp>
      <p:pic>
        <p:nvPicPr>
          <p:cNvPr id="4" name="Content Placeholder 3" descr="Lillian Wald Before.jpg"/>
          <p:cNvPicPr>
            <a:picLocks noGrp="1" noChangeAspect="1"/>
          </p:cNvPicPr>
          <p:nvPr>
            <p:ph idx="1"/>
          </p:nvPr>
        </p:nvPicPr>
        <p:blipFill>
          <a:blip r:embed="rId2">
            <a:extLst>
              <a:ext uri="{28A0092B-C50C-407E-A947-70E740481C1C}">
                <a14:useLocalDpi xmlns:a14="http://schemas.microsoft.com/office/drawing/2010/main" val="0"/>
              </a:ext>
            </a:extLst>
          </a:blip>
          <a:srcRect t="14645" b="14645"/>
          <a:stretch>
            <a:fillRect/>
          </a:stretch>
        </p:blipFill>
        <p:spPr>
          <a:xfrm>
            <a:off x="735349" y="1417638"/>
            <a:ext cx="7951451" cy="4372992"/>
          </a:xfrm>
        </p:spPr>
      </p:pic>
    </p:spTree>
    <p:extLst>
      <p:ext uri="{BB962C8B-B14F-4D97-AF65-F5344CB8AC3E}">
        <p14:creationId xmlns:p14="http://schemas.microsoft.com/office/powerpoint/2010/main" val="2216553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334" y="460727"/>
            <a:ext cx="8229600" cy="1143000"/>
          </a:xfrm>
        </p:spPr>
        <p:txBody>
          <a:bodyPr>
            <a:normAutofit/>
          </a:bodyPr>
          <a:lstStyle/>
          <a:p>
            <a:r>
              <a:rPr lang="en-US" sz="3400" dirty="0" smtClean="0">
                <a:latin typeface="Avenir Book"/>
                <a:cs typeface="Avenir Book"/>
              </a:rPr>
              <a:t>Lillian Wald Houses Architectural Plans</a:t>
            </a:r>
            <a:endParaRPr lang="en-US" sz="3400" dirty="0">
              <a:latin typeface="Avenir Book"/>
              <a:cs typeface="Avenir Book"/>
            </a:endParaRPr>
          </a:p>
        </p:txBody>
      </p:sp>
      <p:pic>
        <p:nvPicPr>
          <p:cNvPr id="4" name="Picture 3" descr="Lillian Wald Plan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782" y="1570692"/>
            <a:ext cx="6872661" cy="4872830"/>
          </a:xfrm>
          <a:prstGeom prst="rect">
            <a:avLst/>
          </a:prstGeom>
        </p:spPr>
      </p:pic>
    </p:spTree>
    <p:extLst>
      <p:ext uri="{BB962C8B-B14F-4D97-AF65-F5344CB8AC3E}">
        <p14:creationId xmlns:p14="http://schemas.microsoft.com/office/powerpoint/2010/main" val="3548889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venir Book"/>
                <a:cs typeface="Avenir Book"/>
              </a:rPr>
              <a:t>Lillian Wald Houses After </a:t>
            </a:r>
            <a:endParaRPr lang="en-US" dirty="0"/>
          </a:p>
        </p:txBody>
      </p:sp>
      <p:pic>
        <p:nvPicPr>
          <p:cNvPr id="4" name="Content Placeholder 3" descr="Lillian Wald Houses image.jpg"/>
          <p:cNvPicPr>
            <a:picLocks noGrp="1" noChangeAspect="1"/>
          </p:cNvPicPr>
          <p:nvPr>
            <p:ph idx="1"/>
          </p:nvPr>
        </p:nvPicPr>
        <p:blipFill>
          <a:blip r:embed="rId2">
            <a:extLst>
              <a:ext uri="{28A0092B-C50C-407E-A947-70E740481C1C}">
                <a14:useLocalDpi xmlns:a14="http://schemas.microsoft.com/office/drawing/2010/main" val="0"/>
              </a:ext>
            </a:extLst>
          </a:blip>
          <a:srcRect t="15937" b="15937"/>
          <a:stretch>
            <a:fillRect/>
          </a:stretch>
        </p:blipFill>
        <p:spPr>
          <a:xfrm>
            <a:off x="457200" y="1600200"/>
            <a:ext cx="8229600" cy="4525963"/>
          </a:xfrm>
        </p:spPr>
      </p:pic>
    </p:spTree>
    <p:extLst>
      <p:ext uri="{BB962C8B-B14F-4D97-AF65-F5344CB8AC3E}">
        <p14:creationId xmlns:p14="http://schemas.microsoft.com/office/powerpoint/2010/main" val="2851053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a:extLst>
              <a:ext uri="{28A0092B-C50C-407E-A947-70E740481C1C}">
                <a14:useLocalDpi xmlns:a14="http://schemas.microsoft.com/office/drawing/2010/main" val="0"/>
              </a:ext>
            </a:extLst>
          </a:blip>
          <a:srcRect l="9601" r="22893"/>
          <a:stretch/>
        </p:blipFill>
        <p:spPr bwMode="auto">
          <a:xfrm>
            <a:off x="4506159" y="999451"/>
            <a:ext cx="4501144" cy="4573961"/>
          </a:xfrm>
          <a:prstGeom prst="rect">
            <a:avLst/>
          </a:prstGeom>
          <a:ln>
            <a:noFill/>
          </a:ln>
          <a:extLst>
            <a:ext uri="{53640926-AAD7-44d8-BBD7-CCE9431645EC}">
              <a14:shadowObscured xmlns:a14="http://schemas.microsoft.com/office/drawing/2010/main"/>
            </a:ext>
          </a:extLst>
        </p:spPr>
      </p:pic>
      <p:pic>
        <p:nvPicPr>
          <p:cNvPr id="8" name="Picture 7" descr="Macintosh HD:Users:jacquelinebrandon:Desktop:1951p13.JPG"/>
          <p:cNvPicPr/>
          <p:nvPr/>
        </p:nvPicPr>
        <p:blipFill>
          <a:blip r:embed="rId3">
            <a:extLst>
              <a:ext uri="{28A0092B-C50C-407E-A947-70E740481C1C}">
                <a14:useLocalDpi xmlns:a14="http://schemas.microsoft.com/office/drawing/2010/main" val="0"/>
              </a:ext>
            </a:extLst>
          </a:blip>
          <a:srcRect/>
          <a:stretch>
            <a:fillRect/>
          </a:stretch>
        </p:blipFill>
        <p:spPr bwMode="auto">
          <a:xfrm>
            <a:off x="423320" y="999451"/>
            <a:ext cx="3809877" cy="4573961"/>
          </a:xfrm>
          <a:prstGeom prst="rect">
            <a:avLst/>
          </a:prstGeom>
          <a:noFill/>
          <a:ln>
            <a:noFill/>
          </a:ln>
        </p:spPr>
      </p:pic>
    </p:spTree>
    <p:extLst>
      <p:ext uri="{BB962C8B-B14F-4D97-AF65-F5344CB8AC3E}">
        <p14:creationId xmlns:p14="http://schemas.microsoft.com/office/powerpoint/2010/main" val="975243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acintosh HD:Users:jacquelinebrandon:Desktop:1944p64.JPG"/>
          <p:cNvPicPr/>
          <p:nvPr/>
        </p:nvPicPr>
        <p:blipFill rotWithShape="1">
          <a:blip r:embed="rId2">
            <a:extLst>
              <a:ext uri="{28A0092B-C50C-407E-A947-70E740481C1C}">
                <a14:useLocalDpi xmlns:a14="http://schemas.microsoft.com/office/drawing/2010/main" val="0"/>
              </a:ext>
            </a:extLst>
          </a:blip>
          <a:srcRect r="8094" b="12936"/>
          <a:stretch/>
        </p:blipFill>
        <p:spPr bwMode="auto">
          <a:xfrm>
            <a:off x="270454" y="870111"/>
            <a:ext cx="4233198" cy="5197147"/>
          </a:xfrm>
          <a:prstGeom prst="rect">
            <a:avLst/>
          </a:prstGeom>
          <a:noFill/>
          <a:ln>
            <a:noFill/>
          </a:ln>
          <a:extLst>
            <a:ext uri="{53640926-AAD7-44d8-BBD7-CCE9431645EC}">
              <a14:shadowObscured xmlns:a14="http://schemas.microsoft.com/office/drawing/2010/main"/>
            </a:ext>
          </a:extLst>
        </p:spPr>
      </p:pic>
      <p:pic>
        <p:nvPicPr>
          <p:cNvPr id="9" name="Picture 8" descr="Macintosh HD:Users:jacquelinebrandon:Desktop:1949p27.JPG"/>
          <p:cNvPicPr/>
          <p:nvPr/>
        </p:nvPicPr>
        <p:blipFill rotWithShape="1">
          <a:blip r:embed="rId3">
            <a:extLst>
              <a:ext uri="{28A0092B-C50C-407E-A947-70E740481C1C}">
                <a14:useLocalDpi xmlns:a14="http://schemas.microsoft.com/office/drawing/2010/main" val="0"/>
              </a:ext>
            </a:extLst>
          </a:blip>
          <a:srcRect r="42922"/>
          <a:stretch/>
        </p:blipFill>
        <p:spPr bwMode="auto">
          <a:xfrm>
            <a:off x="4809382" y="870111"/>
            <a:ext cx="4092091" cy="500901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87539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cintosh HD:Users:jacquelinebrandon:Desktop:1951 report.JPG"/>
          <p:cNvPicPr/>
          <p:nvPr/>
        </p:nvPicPr>
        <p:blipFill rotWithShape="1">
          <a:blip r:embed="rId2">
            <a:extLst>
              <a:ext uri="{28A0092B-C50C-407E-A947-70E740481C1C}">
                <a14:useLocalDpi xmlns:a14="http://schemas.microsoft.com/office/drawing/2010/main" val="0"/>
              </a:ext>
            </a:extLst>
          </a:blip>
          <a:srcRect l="6527" t="744" r="6231"/>
          <a:stretch/>
        </p:blipFill>
        <p:spPr bwMode="auto">
          <a:xfrm>
            <a:off x="3987553" y="1665056"/>
            <a:ext cx="5043268" cy="4002421"/>
          </a:xfrm>
          <a:prstGeom prst="rect">
            <a:avLst/>
          </a:prstGeom>
          <a:noFill/>
          <a:ln>
            <a:noFill/>
          </a:ln>
          <a:extLst>
            <a:ext uri="{53640926-AAD7-44d8-BBD7-CCE9431645EC}">
              <a14:shadowObscured xmlns:a14="http://schemas.microsoft.com/office/drawing/2010/main"/>
            </a:ext>
          </a:extLst>
        </p:spPr>
      </p:pic>
      <p:pic>
        <p:nvPicPr>
          <p:cNvPr id="5" name="Picture 4" descr="Macintosh HD:Users:jacquelinebrandon:Desktop:1951.JPG"/>
          <p:cNvPicPr/>
          <p:nvPr/>
        </p:nvPicPr>
        <p:blipFill rotWithShape="1">
          <a:blip r:embed="rId3">
            <a:extLst>
              <a:ext uri="{28A0092B-C50C-407E-A947-70E740481C1C}">
                <a14:useLocalDpi xmlns:a14="http://schemas.microsoft.com/office/drawing/2010/main" val="0"/>
              </a:ext>
            </a:extLst>
          </a:blip>
          <a:srcRect t="8048" b="11166"/>
          <a:stretch/>
        </p:blipFill>
        <p:spPr bwMode="auto">
          <a:xfrm>
            <a:off x="67727" y="1375715"/>
            <a:ext cx="3790478" cy="463275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75361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22023" y="1294869"/>
            <a:ext cx="4677835" cy="4419642"/>
          </a:xfrm>
          <a:prstGeom prst="rect">
            <a:avLst/>
          </a:prstGeom>
        </p:spPr>
      </p:pic>
      <p:pic>
        <p:nvPicPr>
          <p:cNvPr id="5" name="Picture 4"/>
          <p:cNvPicPr/>
          <p:nvPr/>
        </p:nvPicPr>
        <p:blipFill rotWithShape="1">
          <a:blip r:embed="rId3">
            <a:extLst>
              <a:ext uri="{28A0092B-C50C-407E-A947-70E740481C1C}">
                <a14:useLocalDpi xmlns:a14="http://schemas.microsoft.com/office/drawing/2010/main" val="0"/>
              </a:ext>
            </a:extLst>
          </a:blip>
          <a:srcRect t="2423" b="3079"/>
          <a:stretch/>
        </p:blipFill>
        <p:spPr bwMode="auto">
          <a:xfrm>
            <a:off x="4993284" y="1754763"/>
            <a:ext cx="4056645" cy="3842165"/>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576185" y="5969277"/>
            <a:ext cx="7443371" cy="646331"/>
          </a:xfrm>
          <a:prstGeom prst="rect">
            <a:avLst/>
          </a:prstGeom>
        </p:spPr>
        <p:txBody>
          <a:bodyPr wrap="square">
            <a:spAutoFit/>
          </a:bodyPr>
          <a:lstStyle/>
          <a:p>
            <a:pPr algn="ctr"/>
            <a:r>
              <a:rPr lang="en-US" dirty="0" smtClean="0">
                <a:latin typeface="Avenir Book"/>
                <a:cs typeface="Avenir Book"/>
              </a:rPr>
              <a:t>NYCHA 1947 </a:t>
            </a:r>
            <a:r>
              <a:rPr lang="en-US" dirty="0">
                <a:latin typeface="Avenir Book"/>
                <a:cs typeface="Avenir Book"/>
              </a:rPr>
              <a:t>Annual </a:t>
            </a:r>
            <a:r>
              <a:rPr lang="en-US" dirty="0" smtClean="0">
                <a:latin typeface="Avenir Book"/>
                <a:cs typeface="Avenir Book"/>
              </a:rPr>
              <a:t>Report: “</a:t>
            </a:r>
            <a:r>
              <a:rPr lang="en-US" dirty="0">
                <a:latin typeface="Avenir Book"/>
                <a:cs typeface="Avenir Book"/>
              </a:rPr>
              <a:t>Fort Greene Houses—A Notorious Brooklyn Slum Just a Few Years Ago</a:t>
            </a:r>
            <a:r>
              <a:rPr lang="en-GB" dirty="0" smtClean="0">
                <a:effectLst/>
                <a:latin typeface="Avenir Book"/>
                <a:cs typeface="Avenir Book"/>
              </a:rPr>
              <a:t> </a:t>
            </a:r>
            <a:endParaRPr lang="en-US" dirty="0">
              <a:latin typeface="Avenir Book"/>
              <a:cs typeface="Avenir Book"/>
            </a:endParaRPr>
          </a:p>
        </p:txBody>
      </p:sp>
    </p:spTree>
    <p:extLst>
      <p:ext uri="{BB962C8B-B14F-4D97-AF65-F5344CB8AC3E}">
        <p14:creationId xmlns:p14="http://schemas.microsoft.com/office/powerpoint/2010/main" val="31951575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acob rii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441" y="1016108"/>
            <a:ext cx="7146754" cy="5568512"/>
          </a:xfrm>
          <a:prstGeom prst="rect">
            <a:avLst/>
          </a:prstGeom>
        </p:spPr>
      </p:pic>
      <p:sp>
        <p:nvSpPr>
          <p:cNvPr id="5" name="Rectangle 4"/>
          <p:cNvSpPr/>
          <p:nvPr/>
        </p:nvSpPr>
        <p:spPr>
          <a:xfrm>
            <a:off x="756136" y="290041"/>
            <a:ext cx="7443371" cy="615553"/>
          </a:xfrm>
          <a:prstGeom prst="rect">
            <a:avLst/>
          </a:prstGeom>
        </p:spPr>
        <p:txBody>
          <a:bodyPr wrap="square">
            <a:spAutoFit/>
          </a:bodyPr>
          <a:lstStyle/>
          <a:p>
            <a:pPr algn="ctr"/>
            <a:r>
              <a:rPr lang="en-US" sz="3400" dirty="0" smtClean="0">
                <a:latin typeface="Avenir Book"/>
                <a:cs typeface="Avenir Book"/>
              </a:rPr>
              <a:t>Jacob Riis Houses</a:t>
            </a:r>
            <a:endParaRPr lang="en-US" sz="3400" dirty="0">
              <a:latin typeface="Avenir Book"/>
              <a:cs typeface="Avenir Book"/>
            </a:endParaRPr>
          </a:p>
        </p:txBody>
      </p:sp>
    </p:spTree>
    <p:extLst>
      <p:ext uri="{BB962C8B-B14F-4D97-AF65-F5344CB8AC3E}">
        <p14:creationId xmlns:p14="http://schemas.microsoft.com/office/powerpoint/2010/main" val="4268560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venir Book"/>
                <a:cs typeface="Avenir Book"/>
              </a:rPr>
              <a:t>NYCHA 1953 Tenant Selection Policy</a:t>
            </a:r>
            <a:endParaRPr lang="en-US" dirty="0">
              <a:latin typeface="Avenir Book"/>
              <a:cs typeface="Avenir Book"/>
            </a:endParaRPr>
          </a:p>
        </p:txBody>
      </p:sp>
      <p:sp>
        <p:nvSpPr>
          <p:cNvPr id="3" name="Content Placeholder 2"/>
          <p:cNvSpPr>
            <a:spLocks noGrp="1"/>
          </p:cNvSpPr>
          <p:nvPr>
            <p:ph idx="1"/>
          </p:nvPr>
        </p:nvSpPr>
        <p:spPr>
          <a:xfrm>
            <a:off x="457200" y="2023497"/>
            <a:ext cx="8229600" cy="4525963"/>
          </a:xfrm>
        </p:spPr>
        <p:txBody>
          <a:bodyPr>
            <a:normAutofit lnSpcReduction="10000"/>
          </a:bodyPr>
          <a:lstStyle/>
          <a:p>
            <a:r>
              <a:rPr lang="en-US" dirty="0">
                <a:latin typeface="Avenir Book"/>
                <a:cs typeface="Avenir Book"/>
              </a:rPr>
              <a:t>Birth of out-of-</a:t>
            </a:r>
            <a:r>
              <a:rPr lang="en-US" dirty="0" smtClean="0">
                <a:latin typeface="Avenir Book"/>
                <a:cs typeface="Avenir Book"/>
              </a:rPr>
              <a:t>wedlock</a:t>
            </a:r>
          </a:p>
          <a:p>
            <a:r>
              <a:rPr lang="en-US" dirty="0" smtClean="0">
                <a:latin typeface="Avenir Book"/>
                <a:cs typeface="Avenir Book"/>
              </a:rPr>
              <a:t>Separations </a:t>
            </a:r>
            <a:r>
              <a:rPr lang="en-US" dirty="0">
                <a:latin typeface="Avenir Book"/>
                <a:cs typeface="Avenir Book"/>
              </a:rPr>
              <a:t>of husband and </a:t>
            </a:r>
            <a:r>
              <a:rPr lang="en-US" dirty="0" smtClean="0">
                <a:latin typeface="Avenir Book"/>
                <a:cs typeface="Avenir Book"/>
              </a:rPr>
              <a:t>wife</a:t>
            </a:r>
          </a:p>
          <a:p>
            <a:r>
              <a:rPr lang="en-GB" dirty="0" smtClean="0">
                <a:latin typeface="Avenir Book"/>
                <a:cs typeface="Avenir Book"/>
              </a:rPr>
              <a:t>Single parenthood</a:t>
            </a:r>
            <a:endParaRPr lang="en-US" dirty="0">
              <a:latin typeface="Avenir Book"/>
              <a:cs typeface="Avenir Book"/>
            </a:endParaRPr>
          </a:p>
          <a:p>
            <a:r>
              <a:rPr lang="en-US" dirty="0" smtClean="0">
                <a:latin typeface="Avenir Book"/>
                <a:cs typeface="Avenir Book"/>
              </a:rPr>
              <a:t>Parents </a:t>
            </a:r>
            <a:r>
              <a:rPr lang="en-US" dirty="0">
                <a:latin typeface="Avenir Book"/>
                <a:cs typeface="Avenir Book"/>
              </a:rPr>
              <a:t>under 19 years </a:t>
            </a:r>
            <a:r>
              <a:rPr lang="en-US" dirty="0" smtClean="0">
                <a:latin typeface="Avenir Book"/>
                <a:cs typeface="Avenir Book"/>
              </a:rPr>
              <a:t>old</a:t>
            </a:r>
            <a:endParaRPr lang="en-GB" dirty="0" smtClean="0">
              <a:effectLst/>
              <a:latin typeface="Avenir Book"/>
              <a:cs typeface="Avenir Book"/>
            </a:endParaRPr>
          </a:p>
          <a:p>
            <a:r>
              <a:rPr lang="en-US" dirty="0">
                <a:latin typeface="Avenir Book"/>
                <a:cs typeface="Avenir Book"/>
              </a:rPr>
              <a:t>L</a:t>
            </a:r>
            <a:r>
              <a:rPr lang="en-US" dirty="0" smtClean="0">
                <a:latin typeface="Avenir Book"/>
                <a:cs typeface="Avenir Book"/>
              </a:rPr>
              <a:t>ack </a:t>
            </a:r>
            <a:r>
              <a:rPr lang="en-US" dirty="0">
                <a:latin typeface="Avenir Book"/>
                <a:cs typeface="Avenir Book"/>
              </a:rPr>
              <a:t>of parent control over children</a:t>
            </a:r>
            <a:r>
              <a:rPr lang="en-GB" dirty="0" smtClean="0">
                <a:effectLst/>
                <a:latin typeface="Avenir Book"/>
                <a:cs typeface="Avenir Book"/>
              </a:rPr>
              <a:t> </a:t>
            </a:r>
          </a:p>
          <a:p>
            <a:r>
              <a:rPr lang="en-US" dirty="0">
                <a:latin typeface="Avenir Book"/>
                <a:cs typeface="Avenir Book"/>
              </a:rPr>
              <a:t>Unmarried couple </a:t>
            </a:r>
            <a:r>
              <a:rPr lang="en-US" dirty="0" smtClean="0">
                <a:latin typeface="Avenir Book"/>
                <a:cs typeface="Avenir Book"/>
              </a:rPr>
              <a:t>together less than two </a:t>
            </a:r>
            <a:r>
              <a:rPr lang="en-US" dirty="0">
                <a:latin typeface="Avenir Book"/>
                <a:cs typeface="Avenir Book"/>
              </a:rPr>
              <a:t>years</a:t>
            </a:r>
            <a:r>
              <a:rPr lang="en-GB" dirty="0" smtClean="0">
                <a:effectLst/>
                <a:latin typeface="Avenir Book"/>
                <a:cs typeface="Avenir Book"/>
              </a:rPr>
              <a:t> </a:t>
            </a:r>
          </a:p>
          <a:p>
            <a:r>
              <a:rPr lang="en-GB" dirty="0" smtClean="0">
                <a:latin typeface="Avenir Book"/>
                <a:cs typeface="Avenir Book"/>
              </a:rPr>
              <a:t>Poor housekeeping</a:t>
            </a:r>
          </a:p>
          <a:p>
            <a:endParaRPr lang="en-US" dirty="0" smtClean="0"/>
          </a:p>
        </p:txBody>
      </p:sp>
    </p:spTree>
    <p:extLst>
      <p:ext uri="{BB962C8B-B14F-4D97-AF65-F5344CB8AC3E}">
        <p14:creationId xmlns:p14="http://schemas.microsoft.com/office/powerpoint/2010/main" val="154746352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411066" y="764286"/>
            <a:ext cx="6173412" cy="4750334"/>
          </a:xfrm>
          <a:prstGeom prst="rect">
            <a:avLst/>
          </a:prstGeom>
        </p:spPr>
      </p:pic>
      <p:sp>
        <p:nvSpPr>
          <p:cNvPr id="5" name="Rectangle 4"/>
          <p:cNvSpPr/>
          <p:nvPr/>
        </p:nvSpPr>
        <p:spPr>
          <a:xfrm>
            <a:off x="1328753" y="5683491"/>
            <a:ext cx="6587546" cy="646331"/>
          </a:xfrm>
          <a:prstGeom prst="rect">
            <a:avLst/>
          </a:prstGeom>
        </p:spPr>
        <p:txBody>
          <a:bodyPr wrap="square">
            <a:spAutoFit/>
          </a:bodyPr>
          <a:lstStyle/>
          <a:p>
            <a:pPr algn="ctr"/>
            <a:r>
              <a:rPr lang="en-US" dirty="0">
                <a:latin typeface="Avenir Book"/>
                <a:cs typeface="Avenir Book"/>
              </a:rPr>
              <a:t>“A Tenant at Jacob Riis Houses Apparently Being Interviewed By NYCHA Manager,” Circa May 1954</a:t>
            </a:r>
            <a:r>
              <a:rPr lang="en-GB" dirty="0" smtClean="0">
                <a:effectLst/>
                <a:latin typeface="Avenir Book"/>
                <a:cs typeface="Avenir Book"/>
              </a:rPr>
              <a:t> </a:t>
            </a:r>
            <a:endParaRPr lang="en-US" dirty="0">
              <a:latin typeface="Avenir Book"/>
              <a:cs typeface="Avenir Book"/>
            </a:endParaRPr>
          </a:p>
        </p:txBody>
      </p:sp>
    </p:spTree>
    <p:extLst>
      <p:ext uri="{BB962C8B-B14F-4D97-AF65-F5344CB8AC3E}">
        <p14:creationId xmlns:p14="http://schemas.microsoft.com/office/powerpoint/2010/main" val="308737500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dirty="0">
                <a:latin typeface="Avenir Book"/>
                <a:cs typeface="Avenir Book"/>
              </a:rPr>
              <a:t>1972 demolition of the Pruitt-Igoe Houses in St. Louis</a:t>
            </a:r>
            <a:r>
              <a:rPr lang="en-GB" sz="3400" dirty="0" smtClean="0">
                <a:effectLst/>
                <a:latin typeface="Avenir Book"/>
                <a:cs typeface="Avenir Book"/>
              </a:rPr>
              <a:t> </a:t>
            </a:r>
            <a:endParaRPr lang="en-US" sz="3400" dirty="0">
              <a:latin typeface="Avenir Book"/>
              <a:cs typeface="Avenir Book"/>
            </a:endParaRPr>
          </a:p>
        </p:txBody>
      </p:sp>
      <p:pic>
        <p:nvPicPr>
          <p:cNvPr id="4" name="Content Placeholder 3"/>
          <p:cNvPicPr>
            <a:picLocks noGrp="1" noChangeAspect="1"/>
          </p:cNvPicPr>
          <p:nvPr>
            <p:ph idx="1"/>
          </p:nvPr>
        </p:nvPicPr>
        <p:blipFill>
          <a:blip r:embed="rId2"/>
          <a:srcRect t="4921" b="4921"/>
          <a:stretch>
            <a:fillRect/>
          </a:stretch>
        </p:blipFill>
        <p:spPr/>
      </p:pic>
    </p:spTree>
    <p:extLst>
      <p:ext uri="{BB962C8B-B14F-4D97-AF65-F5344CB8AC3E}">
        <p14:creationId xmlns:p14="http://schemas.microsoft.com/office/powerpoint/2010/main" val="23269415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i="1" dirty="0">
                <a:latin typeface="Avenir Book"/>
                <a:cs typeface="Avenir Book"/>
              </a:rPr>
              <a:t>“Once upon a time, we thought that if we could just bulldoze the slums and build shiny new housing for low income people, all social problems involving these people would virtually disappear. That has turned out to be not so.</a:t>
            </a:r>
            <a:r>
              <a:rPr lang="en-US" i="1" dirty="0" smtClean="0">
                <a:latin typeface="Avenir Book"/>
                <a:cs typeface="Avenir Book"/>
              </a:rPr>
              <a:t>”</a:t>
            </a:r>
          </a:p>
          <a:p>
            <a:pPr marL="0" indent="0">
              <a:buNone/>
            </a:pPr>
            <a:r>
              <a:rPr lang="en-US" i="1" dirty="0" smtClean="0">
                <a:latin typeface="Avenir Book"/>
                <a:cs typeface="Avenir Book"/>
              </a:rPr>
              <a:t> </a:t>
            </a:r>
            <a:r>
              <a:rPr lang="en-US" i="1" dirty="0">
                <a:latin typeface="Avenir Book"/>
                <a:cs typeface="Avenir Book"/>
              </a:rPr>
              <a:t>–Mayor Wagner, 1962 </a:t>
            </a:r>
            <a:endParaRPr lang="en-GB" dirty="0">
              <a:latin typeface="Avenir Book"/>
              <a:cs typeface="Avenir Book"/>
            </a:endParaRPr>
          </a:p>
          <a:p>
            <a:endParaRPr lang="en-US" dirty="0"/>
          </a:p>
        </p:txBody>
      </p:sp>
    </p:spTree>
    <p:extLst>
      <p:ext uri="{BB962C8B-B14F-4D97-AF65-F5344CB8AC3E}">
        <p14:creationId xmlns:p14="http://schemas.microsoft.com/office/powerpoint/2010/main" val="214984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venir Book"/>
                <a:cs typeface="Avenir Book"/>
              </a:rPr>
              <a:t>Sources</a:t>
            </a:r>
            <a:endParaRPr lang="en-US" dirty="0">
              <a:latin typeface="Avenir Book"/>
              <a:cs typeface="Avenir Book"/>
            </a:endParaRPr>
          </a:p>
        </p:txBody>
      </p:sp>
      <p:sp>
        <p:nvSpPr>
          <p:cNvPr id="3" name="Content Placeholder 2"/>
          <p:cNvSpPr>
            <a:spLocks noGrp="1"/>
          </p:cNvSpPr>
          <p:nvPr>
            <p:ph idx="1"/>
          </p:nvPr>
        </p:nvSpPr>
        <p:spPr>
          <a:xfrm>
            <a:off x="457200" y="1316924"/>
            <a:ext cx="8229600" cy="4809239"/>
          </a:xfrm>
        </p:spPr>
        <p:txBody>
          <a:bodyPr>
            <a:normAutofit lnSpcReduction="10000"/>
          </a:bodyPr>
          <a:lstStyle/>
          <a:p>
            <a:r>
              <a:rPr lang="en-US" sz="1200" dirty="0" smtClean="0"/>
              <a:t>Slum photo East Village: </a:t>
            </a:r>
            <a:r>
              <a:rPr lang="en-US" sz="1200" dirty="0" smtClean="0">
                <a:latin typeface="Avenir Book"/>
                <a:cs typeface="Avenir Book"/>
                <a:hlinkClick r:id="rId2"/>
              </a:rPr>
              <a:t>http://www.laguardiawagnerarchive.lagcc.cuny.edu/PHOTOS/nycha/photos/02.003.05871.jpg</a:t>
            </a:r>
            <a:endParaRPr lang="en-US" sz="1200" dirty="0" smtClean="0">
              <a:latin typeface="Avenir Book"/>
              <a:cs typeface="Avenir Book"/>
            </a:endParaRPr>
          </a:p>
          <a:p>
            <a:r>
              <a:rPr lang="en-US" sz="1200" dirty="0" smtClean="0">
                <a:latin typeface="Avenir Book"/>
                <a:cs typeface="Avenir Book"/>
              </a:rPr>
              <a:t>Slum photo Farragut: </a:t>
            </a:r>
          </a:p>
          <a:p>
            <a:r>
              <a:rPr lang="en-US" sz="1200" dirty="0" smtClean="0">
                <a:latin typeface="Avenir Book"/>
                <a:cs typeface="Avenir Book"/>
                <a:hlinkClick r:id="rId3"/>
              </a:rPr>
              <a:t>http://www.laguardiawagnerarchive.lagcc.cuny.edu/PHOTOS/nycha/photos/02.003.07855.jpg</a:t>
            </a:r>
            <a:r>
              <a:rPr lang="en-US" sz="1200" dirty="0" smtClean="0">
                <a:latin typeface="Avenir Book"/>
                <a:cs typeface="Avenir Book"/>
              </a:rPr>
              <a:t> </a:t>
            </a:r>
          </a:p>
          <a:p>
            <a:r>
              <a:rPr lang="en-US" sz="1200" dirty="0" smtClean="0">
                <a:latin typeface="Avenir Book"/>
                <a:cs typeface="Avenir Book"/>
              </a:rPr>
              <a:t>Children in Slums:</a:t>
            </a:r>
          </a:p>
          <a:p>
            <a:r>
              <a:rPr lang="en-US" sz="1200" dirty="0" smtClean="0">
                <a:latin typeface="Avenir Book"/>
                <a:cs typeface="Avenir Book"/>
                <a:hlinkClick r:id="rId4"/>
              </a:rPr>
              <a:t>http://www.laguardiawagnerarchive.lagcc.cuny.edu/PHOTOS/nycha/photos/02.002.01912.jpg</a:t>
            </a:r>
            <a:r>
              <a:rPr lang="en-US" sz="1200" dirty="0" smtClean="0">
                <a:latin typeface="Avenir Book"/>
                <a:cs typeface="Avenir Book"/>
              </a:rPr>
              <a:t> </a:t>
            </a:r>
          </a:p>
          <a:p>
            <a:r>
              <a:rPr lang="en-US" sz="1200" dirty="0" smtClean="0">
                <a:latin typeface="Avenir Book"/>
                <a:cs typeface="Avenir Book"/>
              </a:rPr>
              <a:t>Lillian Wald Before: </a:t>
            </a:r>
          </a:p>
          <a:p>
            <a:r>
              <a:rPr lang="en-US" sz="1200" dirty="0" smtClean="0">
                <a:latin typeface="Avenir Book"/>
                <a:cs typeface="Avenir Book"/>
                <a:hlinkClick r:id="rId5"/>
              </a:rPr>
              <a:t>http://www.laguardiawagnerarchive.lagcc.cuny.edu/PHOTOS/nycha/photos/02.015.16078.jpg</a:t>
            </a:r>
            <a:r>
              <a:rPr lang="en-US" sz="1200" dirty="0" smtClean="0">
                <a:latin typeface="Avenir Book"/>
                <a:cs typeface="Avenir Book"/>
              </a:rPr>
              <a:t> </a:t>
            </a:r>
          </a:p>
          <a:p>
            <a:r>
              <a:rPr lang="en-US" sz="1200" dirty="0" smtClean="0">
                <a:latin typeface="Avenir Book"/>
                <a:cs typeface="Avenir Book"/>
              </a:rPr>
              <a:t>Lillian Wald Plans:</a:t>
            </a:r>
          </a:p>
          <a:p>
            <a:r>
              <a:rPr lang="en-US" sz="1200" dirty="0" smtClean="0">
                <a:latin typeface="Avenir Book"/>
                <a:cs typeface="Avenir Book"/>
                <a:hlinkClick r:id="rId6"/>
              </a:rPr>
              <a:t>http://www.laguardiawagnerarchive.lagcc.cuny.edu/PHOTOS/nycha/photos/02.015.14709.jpg</a:t>
            </a:r>
            <a:r>
              <a:rPr lang="en-US" sz="1200" dirty="0" smtClean="0">
                <a:latin typeface="Avenir Book"/>
                <a:cs typeface="Avenir Book"/>
              </a:rPr>
              <a:t> </a:t>
            </a:r>
          </a:p>
          <a:p>
            <a:r>
              <a:rPr lang="en-US" sz="1200" dirty="0" smtClean="0">
                <a:latin typeface="Avenir Book"/>
                <a:cs typeface="Avenir Book"/>
              </a:rPr>
              <a:t>Lillian Wald After: </a:t>
            </a:r>
          </a:p>
          <a:p>
            <a:r>
              <a:rPr lang="en-US" sz="1200" dirty="0" smtClean="0">
                <a:latin typeface="Avenir Book"/>
                <a:cs typeface="Avenir Book"/>
                <a:hlinkClick r:id="rId7"/>
              </a:rPr>
              <a:t>http://cdn01.boweryboogie.com/content/uploads/2014/01/nyc-aerial-jacob-riis-lilian-wald-houses.jpg</a:t>
            </a:r>
            <a:r>
              <a:rPr lang="en-US" sz="1200" dirty="0" smtClean="0">
                <a:latin typeface="Avenir Book"/>
                <a:cs typeface="Avenir Book"/>
              </a:rPr>
              <a:t> </a:t>
            </a:r>
          </a:p>
          <a:p>
            <a:r>
              <a:rPr lang="en-US" sz="1200" dirty="0" smtClean="0">
                <a:latin typeface="Avenir Book"/>
                <a:cs typeface="Avenir Book"/>
              </a:rPr>
              <a:t>Nuclear Family Slide 1:</a:t>
            </a:r>
          </a:p>
          <a:p>
            <a:r>
              <a:rPr lang="en-US" sz="1200" dirty="0"/>
              <a:t>NYCHA 1951 Annual Report, 13</a:t>
            </a:r>
            <a:r>
              <a:rPr lang="en-GB" sz="1200" dirty="0" smtClean="0">
                <a:effectLst/>
              </a:rPr>
              <a:t> </a:t>
            </a:r>
            <a:r>
              <a:rPr lang="en-US" sz="1200" dirty="0" smtClean="0"/>
              <a:t>and NYCHA 1947 Annual Report, LaGuardia Wagner Archive, Box 98D1, Folder 7, 14</a:t>
            </a:r>
          </a:p>
          <a:p>
            <a:r>
              <a:rPr lang="en-US" sz="1200" dirty="0" smtClean="0"/>
              <a:t>Nuclear Family Slide 2: NYCHA 1944 Annual Report, 64 and </a:t>
            </a:r>
            <a:r>
              <a:rPr lang="en-US" sz="1200" dirty="0"/>
              <a:t>NYCHA 1949 Annual Report, 27</a:t>
            </a:r>
            <a:r>
              <a:rPr lang="en-GB" sz="1200" dirty="0" smtClean="0">
                <a:effectLst/>
              </a:rPr>
              <a:t> </a:t>
            </a:r>
          </a:p>
          <a:p>
            <a:r>
              <a:rPr lang="en-GB" sz="1200" dirty="0" smtClean="0"/>
              <a:t>Nuclear Family Slide 3: </a:t>
            </a:r>
            <a:r>
              <a:rPr lang="en-US" sz="1200" dirty="0"/>
              <a:t>NYCHA 1951 Annual Report.</a:t>
            </a:r>
            <a:r>
              <a:rPr lang="en-GB" sz="1200" dirty="0" smtClean="0">
                <a:effectLst/>
              </a:rPr>
              <a:t> </a:t>
            </a:r>
          </a:p>
          <a:p>
            <a:r>
              <a:rPr lang="en-GB" sz="1200" dirty="0" smtClean="0"/>
              <a:t>Lawn and playground: </a:t>
            </a:r>
            <a:r>
              <a:rPr lang="en-US" sz="1200" dirty="0"/>
              <a:t>NYCHA 1947 Annual Report, 40 .</a:t>
            </a:r>
            <a:r>
              <a:rPr lang="en-GB" sz="1200" dirty="0" smtClean="0">
                <a:effectLst/>
              </a:rPr>
              <a:t> </a:t>
            </a:r>
            <a:endParaRPr lang="en-GB" sz="1200" dirty="0"/>
          </a:p>
          <a:p>
            <a:r>
              <a:rPr lang="en-GB" sz="1200" dirty="0" smtClean="0"/>
              <a:t>Tenant Selection Policy Slide: Nicholas Dagen Bloom, Public Housing That Worked: New York in the Twentieth Century,</a:t>
            </a:r>
            <a:r>
              <a:rPr lang="en-US" sz="1200" dirty="0" smtClean="0"/>
              <a:t> </a:t>
            </a:r>
            <a:r>
              <a:rPr lang="en-US" sz="1200" dirty="0"/>
              <a:t>Appendix B, 277-278</a:t>
            </a:r>
            <a:r>
              <a:rPr lang="en-US" sz="1200" dirty="0" smtClean="0"/>
              <a:t>.</a:t>
            </a:r>
          </a:p>
          <a:p>
            <a:r>
              <a:rPr lang="en-US" sz="1200" dirty="0" smtClean="0"/>
              <a:t>Tenant Being Interviewed Slide: </a:t>
            </a:r>
            <a:r>
              <a:rPr lang="en-US" sz="1200" dirty="0"/>
              <a:t>LaGuardia and Wagner Digital Archive, Photo # 02.003.21200. </a:t>
            </a:r>
            <a:r>
              <a:rPr lang="en-US" sz="1200" dirty="0" smtClean="0"/>
              <a:t> </a:t>
            </a:r>
          </a:p>
          <a:p>
            <a:r>
              <a:rPr lang="en-US" sz="1200" dirty="0" smtClean="0"/>
              <a:t>Pruitt-Igoe Slide: </a:t>
            </a:r>
            <a:r>
              <a:rPr lang="en-US" sz="1200" dirty="0" smtClean="0">
                <a:hlinkClick r:id="rId8"/>
              </a:rPr>
              <a:t>https://thoughtcatalog.files.wordpress.com/2014/05/screen-shot-2014-05-08-at-8-28-40-pm.png?w=800</a:t>
            </a:r>
            <a:r>
              <a:rPr lang="en-US" sz="1200" dirty="0" smtClean="0"/>
              <a:t> </a:t>
            </a:r>
          </a:p>
          <a:p>
            <a:r>
              <a:rPr lang="en-US" sz="1200" dirty="0" smtClean="0"/>
              <a:t>Wagner Quotation:</a:t>
            </a:r>
          </a:p>
          <a:p>
            <a:r>
              <a:rPr lang="en-US" sz="1200" dirty="0" smtClean="0"/>
              <a:t>Mayor Wagner, Address to the National Conference on Social Welfare May 27, 1962, quoted in Bloom, 124. </a:t>
            </a:r>
            <a:endParaRPr lang="en-GB" sz="1200" dirty="0" smtClean="0"/>
          </a:p>
          <a:p>
            <a:endParaRPr lang="en-US" sz="1200" dirty="0" smtClean="0"/>
          </a:p>
          <a:p>
            <a:endParaRPr lang="en-US" sz="1200" dirty="0" smtClean="0">
              <a:latin typeface="Avenir Book"/>
              <a:cs typeface="Avenir Book"/>
            </a:endParaRPr>
          </a:p>
          <a:p>
            <a:endParaRPr lang="en-US" sz="1200" dirty="0" smtClean="0">
              <a:latin typeface="Avenir Book"/>
              <a:cs typeface="Avenir Book"/>
            </a:endParaRPr>
          </a:p>
          <a:p>
            <a:endParaRPr lang="en-US" sz="1200" dirty="0" smtClean="0">
              <a:latin typeface="Avenir Book"/>
              <a:cs typeface="Avenir Book"/>
            </a:endParaRPr>
          </a:p>
          <a:p>
            <a:endParaRPr lang="en-US" sz="1200" dirty="0" smtClean="0">
              <a:latin typeface="Avenir Book"/>
              <a:cs typeface="Avenir Book"/>
            </a:endParaRPr>
          </a:p>
          <a:p>
            <a:endParaRPr lang="en-US" dirty="0"/>
          </a:p>
        </p:txBody>
      </p:sp>
    </p:spTree>
    <p:extLst>
      <p:ext uri="{BB962C8B-B14F-4D97-AF65-F5344CB8AC3E}">
        <p14:creationId xmlns:p14="http://schemas.microsoft.com/office/powerpoint/2010/main" val="31245911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14584</TotalTime>
  <Words>584</Words>
  <Application>Microsoft Macintosh PowerPoint</Application>
  <PresentationFormat>On-screen Show (4:3)</PresentationFormat>
  <Paragraphs>50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Architecture of Containment: Gender Production and Resistance in the Public Housing of Postwar New York</vt:lpstr>
      <vt:lpstr>PowerPoint Presentation</vt:lpstr>
      <vt:lpstr>PowerPoint Presentation</vt:lpstr>
      <vt:lpstr>PowerPoint Presentation</vt:lpstr>
      <vt:lpstr>Lillian Wald Houses Before </vt:lpstr>
      <vt:lpstr>Lillian Wald Houses Architectural Plans</vt:lpstr>
      <vt:lpstr>Lillian Wald Houses After </vt:lpstr>
      <vt:lpstr>PowerPoint Presentation</vt:lpstr>
      <vt:lpstr>PowerPoint Presentation</vt:lpstr>
      <vt:lpstr>PowerPoint Presentation</vt:lpstr>
      <vt:lpstr>PowerPoint Presentation</vt:lpstr>
      <vt:lpstr>PowerPoint Presentation</vt:lpstr>
      <vt:lpstr>NYCHA 1953 Tenant Selection Policy</vt:lpstr>
      <vt:lpstr>PowerPoint Presentation</vt:lpstr>
      <vt:lpstr>1972 demolition of the Pruitt-Igoe Houses in St. Louis </vt:lpstr>
      <vt:lpstr>PowerPoint Presentation</vt:lpstr>
      <vt:lpstr>Sources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Architecture of Containment: Gender Production and Resistance in the Public Housing of Post-war New York</dc:title>
  <dc:creator>Jacqueline Brandon</dc:creator>
  <cp:lastModifiedBy>BU</cp:lastModifiedBy>
  <cp:revision>20</cp:revision>
  <dcterms:created xsi:type="dcterms:W3CDTF">2016-03-17T13:24:35Z</dcterms:created>
  <dcterms:modified xsi:type="dcterms:W3CDTF">2016-03-31T22:37:18Z</dcterms:modified>
</cp:coreProperties>
</file>