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0"/>
  </p:notesMasterIdLst>
  <p:sldIdLst>
    <p:sldId id="475" r:id="rId3"/>
    <p:sldId id="587" r:id="rId4"/>
    <p:sldId id="750" r:id="rId5"/>
    <p:sldId id="589" r:id="rId6"/>
    <p:sldId id="751" r:id="rId7"/>
    <p:sldId id="573" r:id="rId8"/>
    <p:sldId id="770" r:id="rId9"/>
    <p:sldId id="752" r:id="rId10"/>
    <p:sldId id="772" r:id="rId11"/>
    <p:sldId id="599" r:id="rId12"/>
    <p:sldId id="763" r:id="rId13"/>
    <p:sldId id="644" r:id="rId14"/>
    <p:sldId id="601" r:id="rId15"/>
    <p:sldId id="753" r:id="rId16"/>
    <p:sldId id="734" r:id="rId17"/>
    <p:sldId id="721" r:id="rId18"/>
    <p:sldId id="730" r:id="rId19"/>
    <p:sldId id="731" r:id="rId20"/>
    <p:sldId id="729" r:id="rId21"/>
    <p:sldId id="764" r:id="rId22"/>
    <p:sldId id="754" r:id="rId23"/>
    <p:sldId id="755" r:id="rId24"/>
    <p:sldId id="756" r:id="rId25"/>
    <p:sldId id="683" r:id="rId26"/>
    <p:sldId id="757" r:id="rId27"/>
    <p:sldId id="771" r:id="rId28"/>
    <p:sldId id="758" r:id="rId29"/>
    <p:sldId id="765" r:id="rId30"/>
    <p:sldId id="739" r:id="rId31"/>
    <p:sldId id="760" r:id="rId32"/>
    <p:sldId id="761" r:id="rId33"/>
    <p:sldId id="766" r:id="rId34"/>
    <p:sldId id="767" r:id="rId35"/>
    <p:sldId id="768" r:id="rId36"/>
    <p:sldId id="629" r:id="rId37"/>
    <p:sldId id="762" r:id="rId38"/>
    <p:sldId id="769" r:id="rId3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1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E4C4E2-1B10-C849-AC06-C5F90D6DC536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7F67153-28DC-E445-B1E1-44362C18C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42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7F9D07B-424B-9340-BCEF-62E1B09D38D1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7F9D07B-424B-9340-BCEF-62E1B09D38D1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5F09F0B-4A87-9C47-B386-E84CA9F57AC2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337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5F09F0B-4A87-9C47-B386-E84CA9F57AC2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337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17E02B-C0D0-C542-805D-AF01D87959A9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17E02B-C0D0-C542-805D-AF01D87959A9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17E02B-C0D0-C542-805D-AF01D87959A9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17E02B-C0D0-C542-805D-AF01D87959A9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9578F1-23D8-1A40-B894-13BB8B767DAA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9578F1-23D8-1A40-B894-13BB8B767DAA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F857F94-8A8D-7946-9227-29B7DDDAA17F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4D301F-464C-8E41-925C-485C3FF8B881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4D301F-464C-8E41-925C-485C3FF8B881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C55B9DF-B7FE-D441-891B-F4F69CBE6770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7AACA9-F755-8C4C-A416-21E4537EF18E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87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1608DCB-BFFE-8842-924A-F17110F9519E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B615884-6E77-1B4B-A02A-84F024DC939B}" type="slidenum">
              <a:rPr lang="en-US" sz="1200"/>
              <a:pPr eaLnBrk="1" hangingPunct="1"/>
              <a:t>18</a:t>
            </a:fld>
            <a:endParaRPr lang="en-US" sz="120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077018-D818-4D4C-9B9C-97009FCC666A}" type="slidenum">
              <a:rPr lang="en-US" sz="1200"/>
              <a:pPr eaLnBrk="1" hangingPunct="1"/>
              <a:t>19</a:t>
            </a:fld>
            <a:endParaRPr lang="en-US" sz="120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077018-D818-4D4C-9B9C-97009FCC666A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077018-D818-4D4C-9B9C-97009FCC666A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077018-D818-4D4C-9B9C-97009FCC666A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077018-D818-4D4C-9B9C-97009FCC666A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9B668-4A6B-3F41-81FC-FA19DED87D8E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0FA1F-5BA0-A44C-B7FA-C8B152EF3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3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671B8-6794-FE41-9E77-59CD210E76BA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30DBD-4EE8-8240-9B8B-76A31AA93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8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5488D-AB35-C546-AD22-25BA08276A78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2330E-9368-A94C-B682-94D1C8E7E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62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0C782-4263-B84E-8CFF-A83C02848FDD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5F355-966F-5E4E-887C-3405A9992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7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09DA8-90C0-034D-BAB8-14C8CADFED70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B369C-EE52-5448-A14C-E08EAF800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13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2DC4E-BD0C-174B-8945-CC5D3CBF251C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D5824-3686-6141-9D90-7B1DE5F03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6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B2D31-A22F-2C41-909B-52F70EEC91FE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22D4B-36AE-6246-A5B7-405680E02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7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97DF5-7AAE-F94D-ACF4-1BD699B61990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93F93-DBF4-6548-8954-6056E06FB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0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D9336-6E83-3F4D-B1CB-29DE50EFEE01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F9502-4E17-CC45-BE88-5D3FAB074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2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11E74-310E-4C41-8FC0-0DD1862A7C85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5AED7-11A3-3241-8A52-7D9E3928F6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5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FA45-2188-634D-A808-0BCB7831623B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813BC-CFB7-6641-97D7-20077633C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5A54E-7628-0D42-8827-6CB662553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88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D10EE-43FD-B640-82DD-581244A63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87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4E291-E252-1848-8A09-39DED96A4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90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80C37-E6A3-0F44-9970-3BC2815B2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94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D26D7-7E25-5549-8E70-5EA7FAB62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39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3FA7C-DF18-D848-B991-2E8A91365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97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05566-F54F-BB49-8E3A-F4F94A753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4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67F3-920A-7240-9F40-8152553B2A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CC053-D6BE-6949-AEEE-41E47396F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84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DCD5A-ADAC-F34F-A123-F62A4097AB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76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621EC-D241-8A41-A8E9-D07E918F7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3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E77E4DB8-3E2A-8A4C-9D74-63A76CEE0708}" type="datetime1">
              <a:rPr lang="en-US"/>
              <a:pPr>
                <a:defRPr/>
              </a:pPr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EB146E60-84BC-EC44-9E61-94A88801A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tx1"/>
                </a:solidFill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5AB19886-CCD6-744B-BF30-F6904F692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pn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g"/><Relationship Id="rId6" Type="http://schemas.openxmlformats.org/officeDocument/2006/relationships/image" Target="../media/image18.pn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g"/><Relationship Id="rId6" Type="http://schemas.openxmlformats.org/officeDocument/2006/relationships/image" Target="../media/image18.pn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g"/><Relationship Id="rId6" Type="http://schemas.openxmlformats.org/officeDocument/2006/relationships/image" Target="../media/image18.pn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eg"/><Relationship Id="rId5" Type="http://schemas.openxmlformats.org/officeDocument/2006/relationships/image" Target="../media/image38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eg"/><Relationship Id="rId5" Type="http://schemas.openxmlformats.org/officeDocument/2006/relationships/image" Target="../media/image38.jpg"/><Relationship Id="rId6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eg"/><Relationship Id="rId5" Type="http://schemas.openxmlformats.org/officeDocument/2006/relationships/image" Target="../media/image38.jpg"/><Relationship Id="rId6" Type="http://schemas.openxmlformats.org/officeDocument/2006/relationships/image" Target="../media/image39.jpeg"/><Relationship Id="rId7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eg"/><Relationship Id="rId5" Type="http://schemas.openxmlformats.org/officeDocument/2006/relationships/image" Target="../media/image38.jpg"/><Relationship Id="rId6" Type="http://schemas.openxmlformats.org/officeDocument/2006/relationships/image" Target="../media/image40.jpeg"/><Relationship Id="rId7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28.jpeg"/><Relationship Id="rId9" Type="http://schemas.openxmlformats.org/officeDocument/2006/relationships/image" Target="../media/image26.jpeg"/><Relationship Id="rId10" Type="http://schemas.openxmlformats.org/officeDocument/2006/relationships/image" Target="../media/image25.jpeg"/><Relationship Id="rId11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jpg"/><Relationship Id="rId1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28.jpeg"/><Relationship Id="rId9" Type="http://schemas.openxmlformats.org/officeDocument/2006/relationships/image" Target="../media/image26.jpeg"/><Relationship Id="rId10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jpg"/><Relationship Id="rId12" Type="http://schemas.openxmlformats.org/officeDocument/2006/relationships/image" Target="../media/image41.jpeg"/><Relationship Id="rId13" Type="http://schemas.openxmlformats.org/officeDocument/2006/relationships/image" Target="../media/image42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28.jpeg"/><Relationship Id="rId9" Type="http://schemas.openxmlformats.org/officeDocument/2006/relationships/image" Target="../media/image26.jpeg"/><Relationship Id="rId10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43.jpeg"/><Relationship Id="rId9" Type="http://schemas.openxmlformats.org/officeDocument/2006/relationships/image" Target="../media/image44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45.jp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15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5.jpeg"/><Relationship Id="rId5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28.jpeg"/><Relationship Id="rId9" Type="http://schemas.openxmlformats.org/officeDocument/2006/relationships/image" Target="../media/image26.jpeg"/><Relationship Id="rId10" Type="http://schemas.openxmlformats.org/officeDocument/2006/relationships/image" Target="../media/image25.jpeg"/><Relationship Id="rId11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9.jpeg"/><Relationship Id="rId5" Type="http://schemas.openxmlformats.org/officeDocument/2006/relationships/image" Target="../media/image33.jpeg"/><Relationship Id="rId6" Type="http://schemas.openxmlformats.org/officeDocument/2006/relationships/image" Target="../media/image40.jpeg"/><Relationship Id="rId7" Type="http://schemas.openxmlformats.org/officeDocument/2006/relationships/image" Target="../media/image38.jpg"/><Relationship Id="rId8" Type="http://schemas.openxmlformats.org/officeDocument/2006/relationships/image" Target="../media/image28.jpeg"/><Relationship Id="rId9" Type="http://schemas.openxmlformats.org/officeDocument/2006/relationships/image" Target="../media/image26.jpeg"/><Relationship Id="rId10" Type="http://schemas.openxmlformats.org/officeDocument/2006/relationships/image" Target="../media/image25.jpeg"/><Relationship Id="rId11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0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1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615759" y="817376"/>
            <a:ext cx="8052204" cy="521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chemeClr val="bg1"/>
                </a:solidFill>
              </a:rPr>
              <a:t>Different Speeds:</a:t>
            </a:r>
          </a:p>
          <a:p>
            <a:pPr algn="ctr" eaLnBrk="1" hangingPunct="1"/>
            <a:r>
              <a:rPr lang="en-US" b="1" dirty="0" smtClean="0">
                <a:solidFill>
                  <a:schemeClr val="bg1"/>
                </a:solidFill>
              </a:rPr>
              <a:t>A History of Obsolescence and Preservation Together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70000"/>
              </a:lnSpc>
            </a:pPr>
            <a:r>
              <a:rPr lang="en-US" sz="1800" dirty="0" smtClean="0">
                <a:solidFill>
                  <a:schemeClr val="bg1"/>
                </a:solidFill>
              </a:rPr>
              <a:t>“</a:t>
            </a:r>
            <a:r>
              <a:rPr lang="en-US" sz="1400" dirty="0" smtClean="0">
                <a:solidFill>
                  <a:schemeClr val="bg1"/>
                </a:solidFill>
              </a:rPr>
              <a:t>A city in which there were not </a:t>
            </a:r>
            <a:r>
              <a:rPr lang="en-US" sz="1400" dirty="0">
                <a:solidFill>
                  <a:schemeClr val="bg1"/>
                </a:solidFill>
              </a:rPr>
              <a:t>a</a:t>
            </a:r>
            <a:r>
              <a:rPr lang="en-US" sz="1400" dirty="0" smtClean="0">
                <a:solidFill>
                  <a:schemeClr val="bg1"/>
                </a:solidFill>
              </a:rPr>
              <a:t>t all times</a:t>
            </a:r>
          </a:p>
          <a:p>
            <a:pPr algn="ctr" eaLnBrk="1" hangingPunct="1">
              <a:lnSpc>
                <a:spcPct val="7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some worn-out or obsolete parts</a:t>
            </a:r>
          </a:p>
          <a:p>
            <a:pPr algn="ctr" eaLnBrk="1" hangingPunct="1">
              <a:lnSpc>
                <a:spcPct val="70000"/>
              </a:lnSpc>
            </a:pPr>
            <a:r>
              <a:rPr lang="en-US" sz="1400" dirty="0">
                <a:solidFill>
                  <a:schemeClr val="bg1"/>
                </a:solidFill>
              </a:rPr>
              <a:t>w</a:t>
            </a:r>
            <a:r>
              <a:rPr lang="en-US" sz="1400" dirty="0" smtClean="0">
                <a:solidFill>
                  <a:schemeClr val="bg1"/>
                </a:solidFill>
              </a:rPr>
              <a:t>ould not be a dynamic city.”</a:t>
            </a:r>
          </a:p>
          <a:p>
            <a:pPr algn="ctr" eaLnBrk="1" hangingPunct="1">
              <a:lnSpc>
                <a:spcPct val="70000"/>
              </a:lnSpc>
            </a:pP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    </a:t>
            </a:r>
            <a:r>
              <a:rPr lang="en-US" sz="1100" dirty="0" smtClean="0">
                <a:solidFill>
                  <a:schemeClr val="bg1"/>
                </a:solidFill>
              </a:rPr>
              <a:t>Miles Colean (1953</a:t>
            </a:r>
            <a:r>
              <a:rPr lang="en-US" sz="1400" dirty="0" smtClean="0">
                <a:solidFill>
                  <a:schemeClr val="bg1"/>
                </a:solidFill>
              </a:rPr>
              <a:t>)</a:t>
            </a:r>
            <a:endParaRPr lang="en-US" sz="1800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i="1" dirty="0">
                <a:solidFill>
                  <a:schemeClr val="bg1"/>
                </a:solidFill>
              </a:rPr>
              <a:t>Daniel M. </a:t>
            </a:r>
            <a:r>
              <a:rPr lang="en-US" sz="1600" i="1" dirty="0" smtClean="0">
                <a:solidFill>
                  <a:schemeClr val="bg1"/>
                </a:solidFill>
              </a:rPr>
              <a:t>Abramson</a:t>
            </a:r>
            <a:endParaRPr lang="en-US" sz="1800" dirty="0" smtClean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/>
            <a:endParaRPr lang="en-US" sz="18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400" dirty="0" smtClean="0">
                <a:solidFill>
                  <a:schemeClr val="bg1"/>
                </a:solidFill>
              </a:rPr>
              <a:t>Boston University</a:t>
            </a:r>
          </a:p>
          <a:p>
            <a:pPr algn="ctr" eaLnBrk="1" hangingPunct="1"/>
            <a:r>
              <a:rPr lang="en-US" sz="1400" dirty="0" smtClean="0">
                <a:solidFill>
                  <a:schemeClr val="bg1"/>
                </a:solidFill>
              </a:rPr>
              <a:t>The Dynamic City: Futures for the Past conference </a:t>
            </a:r>
            <a:endParaRPr lang="en-US" sz="14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400" dirty="0" smtClean="0">
                <a:solidFill>
                  <a:schemeClr val="bg1"/>
                </a:solidFill>
              </a:rPr>
              <a:t>1 April 2016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illenderDemolish r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8" r="33093"/>
          <a:stretch>
            <a:fillRect/>
          </a:stretch>
        </p:blipFill>
        <p:spPr bwMode="auto">
          <a:xfrm>
            <a:off x="2211388" y="2357438"/>
            <a:ext cx="193833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GillenderDemolish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7" r="31676"/>
          <a:stretch>
            <a:fillRect/>
          </a:stretch>
        </p:blipFill>
        <p:spPr bwMode="auto">
          <a:xfrm>
            <a:off x="4276725" y="3730625"/>
            <a:ext cx="196532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 descr="Gillender rs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8"/>
            <a:ext cx="20701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-76200" y="5969000"/>
            <a:ext cx="9209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Gillender Building, New York, built 1896, demolished 1910 . . . . .  					. . . replaced by Bankers Trust Building</a:t>
            </a:r>
          </a:p>
        </p:txBody>
      </p:sp>
      <p:pic>
        <p:nvPicPr>
          <p:cNvPr id="28678" name="Picture 5" descr="LM-eqitabl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30"/>
          <a:stretch>
            <a:fillRect/>
          </a:stretch>
        </p:blipFill>
        <p:spPr bwMode="auto">
          <a:xfrm>
            <a:off x="6905625" y="0"/>
            <a:ext cx="2227263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illenderDemolish r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8" r="33093"/>
          <a:stretch>
            <a:fillRect/>
          </a:stretch>
        </p:blipFill>
        <p:spPr bwMode="auto">
          <a:xfrm>
            <a:off x="2211388" y="2357438"/>
            <a:ext cx="193833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GillenderDemolish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7" r="31676"/>
          <a:stretch>
            <a:fillRect/>
          </a:stretch>
        </p:blipFill>
        <p:spPr bwMode="auto">
          <a:xfrm>
            <a:off x="4276725" y="3730625"/>
            <a:ext cx="196532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 descr="Gillender rs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8"/>
            <a:ext cx="20701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BoltonTitle rsz copy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348" y="2913529"/>
            <a:ext cx="2498398" cy="310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8456-1.advanced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529" y="275103"/>
            <a:ext cx="1788927" cy="253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-76200" y="5969000"/>
            <a:ext cx="9209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Gillender Building, New York, built 1896, demolished 1910 . . . . .  					</a:t>
            </a:r>
          </a:p>
        </p:txBody>
      </p:sp>
    </p:spTree>
    <p:extLst>
      <p:ext uri="{BB962C8B-B14F-4D97-AF65-F5344CB8AC3E}">
        <p14:creationId xmlns:p14="http://schemas.microsoft.com/office/powerpoint/2010/main" val="205764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026" descr="MFWS 1929  r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0"/>
          <a:stretch>
            <a:fillRect/>
          </a:stretch>
        </p:blipFill>
        <p:spPr bwMode="auto">
          <a:xfrm>
            <a:off x="3025775" y="0"/>
            <a:ext cx="3048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1027" descr="Tacoma1929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18"/>
          <a:stretch>
            <a:fillRect/>
          </a:stretch>
        </p:blipFill>
        <p:spPr bwMode="auto">
          <a:xfrm>
            <a:off x="6248400" y="-23813"/>
            <a:ext cx="2895600" cy="136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1028" descr="Tacoma plan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65250"/>
            <a:ext cx="2895600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029" descr="MarshallField rs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804988"/>
            <a:ext cx="304800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1030"/>
          <p:cNvSpPr txBox="1">
            <a:spLocks noChangeArrowheads="1"/>
          </p:cNvSpPr>
          <p:nvPr/>
        </p:nvSpPr>
        <p:spPr bwMode="auto">
          <a:xfrm>
            <a:off x="1146175" y="3796834"/>
            <a:ext cx="6850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National Association of Building Owners and Managers (NABOM), Obsolescence Studies, 1922-32</a:t>
            </a:r>
          </a:p>
        </p:txBody>
      </p:sp>
      <p:pic>
        <p:nvPicPr>
          <p:cNvPr id="32775" name="Picture 9" descr="Shultz 1922RSZ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30488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026" descr="MFWS 1929  r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0"/>
          <a:stretch>
            <a:fillRect/>
          </a:stretch>
        </p:blipFill>
        <p:spPr bwMode="auto">
          <a:xfrm>
            <a:off x="3025775" y="0"/>
            <a:ext cx="3048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1027" descr="Tacoma1929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18"/>
          <a:stretch>
            <a:fillRect/>
          </a:stretch>
        </p:blipFill>
        <p:spPr bwMode="auto">
          <a:xfrm>
            <a:off x="6248400" y="-23813"/>
            <a:ext cx="2895600" cy="136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1028" descr="Tacoma plan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65250"/>
            <a:ext cx="2895600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029" descr="MarshallField rs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804988"/>
            <a:ext cx="304800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1030"/>
          <p:cNvSpPr txBox="1">
            <a:spLocks noChangeArrowheads="1"/>
          </p:cNvSpPr>
          <p:nvPr/>
        </p:nvSpPr>
        <p:spPr bwMode="auto">
          <a:xfrm>
            <a:off x="1146175" y="3796834"/>
            <a:ext cx="6850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National Association of Building Owners and Managers (NABOM), Obsolescence Studies, 1922-32</a:t>
            </a:r>
          </a:p>
        </p:txBody>
      </p:sp>
      <p:pic>
        <p:nvPicPr>
          <p:cNvPr id="32775" name="Picture 9" descr="Shultz 1922RSZ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30488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colliers_rsz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" b="6392"/>
          <a:stretch>
            <a:fillRect/>
          </a:stretch>
        </p:blipFill>
        <p:spPr bwMode="auto">
          <a:xfrm>
            <a:off x="2425514" y="4157248"/>
            <a:ext cx="4735699" cy="214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Jameson 1953 rsz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" r="1" b="35076"/>
          <a:stretch/>
        </p:blipFill>
        <p:spPr bwMode="auto">
          <a:xfrm>
            <a:off x="0" y="4197401"/>
            <a:ext cx="2255481" cy="226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49867" y="6496608"/>
            <a:ext cx="2727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 i="1" dirty="0">
                <a:solidFill>
                  <a:schemeClr val="bg1"/>
                </a:solidFill>
              </a:rPr>
              <a:t>J. of the Am. Institute of </a:t>
            </a:r>
          </a:p>
          <a:p>
            <a:pPr eaLnBrk="1" hangingPunct="1"/>
            <a:r>
              <a:rPr lang="en-US" sz="900" i="1" dirty="0">
                <a:solidFill>
                  <a:schemeClr val="bg1"/>
                </a:solidFill>
              </a:rPr>
              <a:t>Real Estate Appraisers</a:t>
            </a:r>
            <a:r>
              <a:rPr lang="en-US" sz="900" dirty="0">
                <a:solidFill>
                  <a:schemeClr val="bg1"/>
                </a:solidFill>
              </a:rPr>
              <a:t>, 1935</a:t>
            </a:r>
            <a:endParaRPr lang="en-US" sz="900" i="1" dirty="0">
              <a:solidFill>
                <a:schemeClr val="bg1"/>
              </a:solidFill>
            </a:endParaRPr>
          </a:p>
        </p:txBody>
      </p:sp>
      <p:pic>
        <p:nvPicPr>
          <p:cNvPr id="11" name="Picture 3" descr="NYT articl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" t="3214" r="-3577" b="70879"/>
          <a:stretch>
            <a:fillRect/>
          </a:stretch>
        </p:blipFill>
        <p:spPr bwMode="auto">
          <a:xfrm>
            <a:off x="7253569" y="4157248"/>
            <a:ext cx="1903412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7613463" y="5170586"/>
            <a:ext cx="1503363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900" i="1" dirty="0">
                <a:solidFill>
                  <a:schemeClr val="bg1"/>
                </a:solidFill>
              </a:rPr>
              <a:t>New York Times</a:t>
            </a:r>
            <a:r>
              <a:rPr lang="en-US" sz="900" dirty="0">
                <a:solidFill>
                  <a:schemeClr val="bg1"/>
                </a:solidFill>
              </a:rPr>
              <a:t>, 1931</a:t>
            </a:r>
            <a:endParaRPr lang="en-US" sz="900" i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5514" y="6300506"/>
            <a:ext cx="4709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“Today’s building is tomorrow’s junk pile . . . “  </a:t>
            </a:r>
            <a:r>
              <a:rPr lang="en-US" sz="1100" dirty="0" smtClean="0">
                <a:solidFill>
                  <a:schemeClr val="bg1"/>
                </a:solidFill>
              </a:rPr>
              <a:t>Collier’s 1929 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509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>
            <a:spLocks noChangeArrowheads="1"/>
          </p:cNvSpPr>
          <p:nvPr/>
        </p:nvSpPr>
        <p:spPr bwMode="auto">
          <a:xfrm>
            <a:off x="2139507" y="2943412"/>
            <a:ext cx="5327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1" dirty="0">
                <a:solidFill>
                  <a:schemeClr val="bg1"/>
                </a:solidFill>
              </a:rPr>
              <a:t>General Plan of Boston</a:t>
            </a:r>
            <a:r>
              <a:rPr lang="en-US" sz="1200" dirty="0">
                <a:solidFill>
                  <a:schemeClr val="bg1"/>
                </a:solidFill>
              </a:rPr>
              <a:t>, 1951			 							</a:t>
            </a:r>
            <a:endParaRPr lang="en-US" sz="1200" i="1" dirty="0">
              <a:solidFill>
                <a:schemeClr val="bg1"/>
              </a:solidFill>
            </a:endParaRPr>
          </a:p>
        </p:txBody>
      </p:sp>
      <p:pic>
        <p:nvPicPr>
          <p:cNvPr id="45059" name="Picture 8" descr="Obs+New 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139507" y="0"/>
            <a:ext cx="2244658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3292" y="2988750"/>
            <a:ext cx="2435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West End demolished, 1960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1026" descr="Aronovici 193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5013" r="4649" b="3488"/>
          <a:stretch>
            <a:fillRect/>
          </a:stretch>
        </p:blipFill>
        <p:spPr bwMode="auto">
          <a:xfrm>
            <a:off x="0" y="0"/>
            <a:ext cx="2016527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29"/>
          <p:cNvSpPr txBox="1">
            <a:spLocks noChangeArrowheads="1"/>
          </p:cNvSpPr>
          <p:nvPr/>
        </p:nvSpPr>
        <p:spPr bwMode="auto">
          <a:xfrm>
            <a:off x="-59764" y="2958868"/>
            <a:ext cx="15223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i="1" dirty="0">
                <a:solidFill>
                  <a:schemeClr val="bg1"/>
                </a:solidFill>
              </a:rPr>
              <a:t>Graphic Survey</a:t>
            </a:r>
            <a:r>
              <a:rPr lang="en-US" sz="1050" dirty="0">
                <a:solidFill>
                  <a:schemeClr val="bg1"/>
                </a:solidFill>
              </a:rPr>
              <a:t>, 1932</a:t>
            </a:r>
            <a:endParaRPr lang="en-US" sz="1050" i="1" dirty="0">
              <a:solidFill>
                <a:schemeClr val="bg1"/>
              </a:solidFill>
            </a:endParaRPr>
          </a:p>
        </p:txBody>
      </p:sp>
      <p:pic>
        <p:nvPicPr>
          <p:cNvPr id="3" name="Picture 2" descr="WE Air demol rsz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395" y="0"/>
            <a:ext cx="4642605" cy="2943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>
            <a:spLocks noChangeArrowheads="1"/>
          </p:cNvSpPr>
          <p:nvPr/>
        </p:nvSpPr>
        <p:spPr bwMode="auto">
          <a:xfrm>
            <a:off x="2139507" y="2943412"/>
            <a:ext cx="5327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1" dirty="0">
                <a:solidFill>
                  <a:schemeClr val="bg1"/>
                </a:solidFill>
              </a:rPr>
              <a:t>General Plan of Boston</a:t>
            </a:r>
            <a:r>
              <a:rPr lang="en-US" sz="1200" dirty="0">
                <a:solidFill>
                  <a:schemeClr val="bg1"/>
                </a:solidFill>
              </a:rPr>
              <a:t>, 1951			 							</a:t>
            </a:r>
            <a:endParaRPr lang="en-US" sz="1200" i="1" dirty="0">
              <a:solidFill>
                <a:schemeClr val="bg1"/>
              </a:solidFill>
            </a:endParaRPr>
          </a:p>
        </p:txBody>
      </p:sp>
      <p:pic>
        <p:nvPicPr>
          <p:cNvPr id="45059" name="Picture 8" descr="Obs+New 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139507" y="0"/>
            <a:ext cx="2244658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3292" y="2988750"/>
            <a:ext cx="2435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West End demolished, 1960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1026" descr="Aronovici 193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5013" r="4649" b="3488"/>
          <a:stretch>
            <a:fillRect/>
          </a:stretch>
        </p:blipFill>
        <p:spPr bwMode="auto">
          <a:xfrm>
            <a:off x="0" y="0"/>
            <a:ext cx="2016527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29"/>
          <p:cNvSpPr txBox="1">
            <a:spLocks noChangeArrowheads="1"/>
          </p:cNvSpPr>
          <p:nvPr/>
        </p:nvSpPr>
        <p:spPr bwMode="auto">
          <a:xfrm>
            <a:off x="-59764" y="2958868"/>
            <a:ext cx="15223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i="1" dirty="0">
                <a:solidFill>
                  <a:schemeClr val="bg1"/>
                </a:solidFill>
              </a:rPr>
              <a:t>Graphic Survey</a:t>
            </a:r>
            <a:r>
              <a:rPr lang="en-US" sz="1050" dirty="0">
                <a:solidFill>
                  <a:schemeClr val="bg1"/>
                </a:solidFill>
              </a:rPr>
              <a:t>, 1932</a:t>
            </a:r>
            <a:endParaRPr lang="en-US" sz="1050" i="1" dirty="0">
              <a:solidFill>
                <a:schemeClr val="bg1"/>
              </a:solidFill>
            </a:endParaRPr>
          </a:p>
        </p:txBody>
      </p:sp>
      <p:pic>
        <p:nvPicPr>
          <p:cNvPr id="3" name="Picture 2" descr="WE Air demol rsz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395" y="0"/>
            <a:ext cx="4642605" cy="2943412"/>
          </a:xfrm>
          <a:prstGeom prst="rect">
            <a:avLst/>
          </a:prstGeom>
        </p:spPr>
      </p:pic>
      <p:pic>
        <p:nvPicPr>
          <p:cNvPr id="14" name="Picture 1042" descr="Loss of va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6" t="24622" r="45653" b="2055"/>
          <a:stretch>
            <a:fillRect/>
          </a:stretch>
        </p:blipFill>
        <p:spPr bwMode="auto">
          <a:xfrm rot="16200000">
            <a:off x="1842294" y="2784147"/>
            <a:ext cx="14732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050"/>
          <p:cNvSpPr txBox="1">
            <a:spLocks noChangeArrowheads="1"/>
          </p:cNvSpPr>
          <p:nvPr/>
        </p:nvSpPr>
        <p:spPr bwMode="auto">
          <a:xfrm>
            <a:off x="-59764" y="3877140"/>
            <a:ext cx="5410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 i="1" dirty="0">
                <a:solidFill>
                  <a:schemeClr val="bg1"/>
                </a:solidFill>
              </a:rPr>
              <a:t>80 years later disintegration commences once more.</a:t>
            </a:r>
          </a:p>
          <a:p>
            <a:pPr algn="ctr" eaLnBrk="1" hangingPunct="1"/>
            <a:r>
              <a:rPr lang="en-US" sz="1200" dirty="0">
                <a:solidFill>
                  <a:schemeClr val="bg1"/>
                </a:solidFill>
              </a:rPr>
              <a:t>Hans Bernoulli, </a:t>
            </a:r>
            <a:r>
              <a:rPr lang="en-US" sz="1200" i="1" dirty="0">
                <a:solidFill>
                  <a:schemeClr val="bg1"/>
                </a:solidFill>
              </a:rPr>
              <a:t>Die </a:t>
            </a:r>
            <a:r>
              <a:rPr lang="en-US" sz="1200" i="1" dirty="0" err="1">
                <a:solidFill>
                  <a:schemeClr val="bg1"/>
                </a:solidFill>
              </a:rPr>
              <a:t>Stadt</a:t>
            </a:r>
            <a:r>
              <a:rPr lang="en-US" sz="1200" i="1" dirty="0">
                <a:solidFill>
                  <a:schemeClr val="bg1"/>
                </a:solidFill>
              </a:rPr>
              <a:t> und </a:t>
            </a:r>
            <a:r>
              <a:rPr lang="en-US" sz="1200" i="1" dirty="0" err="1">
                <a:solidFill>
                  <a:schemeClr val="bg1"/>
                </a:solidFill>
              </a:rPr>
              <a:t>Ihr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Boden</a:t>
            </a:r>
            <a:r>
              <a:rPr lang="en-US" sz="1200" dirty="0">
                <a:solidFill>
                  <a:schemeClr val="bg1"/>
                </a:solidFill>
              </a:rPr>
              <a:t>, 1946</a:t>
            </a:r>
            <a:endParaRPr lang="en-US" sz="1800" b="1" i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200" b="1" i="1" dirty="0">
              <a:solidFill>
                <a:schemeClr val="bg1"/>
              </a:solidFill>
            </a:endParaRPr>
          </a:p>
        </p:txBody>
      </p:sp>
      <p:pic>
        <p:nvPicPr>
          <p:cNvPr id="16" name="Picture 14" descr="1715422-East_Berlin_has_a_lot_of_Concrete-Berli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2" r="31926"/>
          <a:stretch>
            <a:fillRect/>
          </a:stretch>
        </p:blipFill>
        <p:spPr bwMode="auto">
          <a:xfrm flipH="1">
            <a:off x="7065963" y="3956608"/>
            <a:ext cx="17843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Tenement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4" r="15565"/>
          <a:stretch>
            <a:fillRect/>
          </a:stretch>
        </p:blipFill>
        <p:spPr bwMode="auto">
          <a:xfrm flipH="1">
            <a:off x="5334000" y="3920284"/>
            <a:ext cx="1595438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7065963" y="5786996"/>
            <a:ext cx="1000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bg1"/>
                </a:solidFill>
              </a:rPr>
              <a:t>East Berlin</a:t>
            </a:r>
          </a:p>
        </p:txBody>
      </p:sp>
    </p:spTree>
    <p:extLst>
      <p:ext uri="{BB962C8B-B14F-4D97-AF65-F5344CB8AC3E}">
        <p14:creationId xmlns:p14="http://schemas.microsoft.com/office/powerpoint/2010/main" val="937140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>
            <a:spLocks noChangeArrowheads="1"/>
          </p:cNvSpPr>
          <p:nvPr/>
        </p:nvSpPr>
        <p:spPr bwMode="auto">
          <a:xfrm>
            <a:off x="2139507" y="2943412"/>
            <a:ext cx="5327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1" dirty="0">
                <a:solidFill>
                  <a:schemeClr val="bg1"/>
                </a:solidFill>
              </a:rPr>
              <a:t>General Plan of Boston</a:t>
            </a:r>
            <a:r>
              <a:rPr lang="en-US" sz="1200" dirty="0">
                <a:solidFill>
                  <a:schemeClr val="bg1"/>
                </a:solidFill>
              </a:rPr>
              <a:t>, 1951			 							</a:t>
            </a:r>
            <a:endParaRPr lang="en-US" sz="1200" i="1" dirty="0">
              <a:solidFill>
                <a:schemeClr val="bg1"/>
              </a:solidFill>
            </a:endParaRPr>
          </a:p>
        </p:txBody>
      </p:sp>
      <p:pic>
        <p:nvPicPr>
          <p:cNvPr id="45059" name="Picture 8" descr="Obs+New 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139507" y="0"/>
            <a:ext cx="2244658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3292" y="2988750"/>
            <a:ext cx="2435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West End demolished, 1960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1026" descr="Aronovici 193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5013" r="4649" b="3488"/>
          <a:stretch>
            <a:fillRect/>
          </a:stretch>
        </p:blipFill>
        <p:spPr bwMode="auto">
          <a:xfrm>
            <a:off x="0" y="0"/>
            <a:ext cx="2016527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29"/>
          <p:cNvSpPr txBox="1">
            <a:spLocks noChangeArrowheads="1"/>
          </p:cNvSpPr>
          <p:nvPr/>
        </p:nvSpPr>
        <p:spPr bwMode="auto">
          <a:xfrm>
            <a:off x="-59764" y="2958868"/>
            <a:ext cx="15223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i="1" dirty="0">
                <a:solidFill>
                  <a:schemeClr val="bg1"/>
                </a:solidFill>
              </a:rPr>
              <a:t>Graphic Survey</a:t>
            </a:r>
            <a:r>
              <a:rPr lang="en-US" sz="1050" dirty="0">
                <a:solidFill>
                  <a:schemeClr val="bg1"/>
                </a:solidFill>
              </a:rPr>
              <a:t>, 1932</a:t>
            </a:r>
            <a:endParaRPr lang="en-US" sz="1050" i="1" dirty="0">
              <a:solidFill>
                <a:schemeClr val="bg1"/>
              </a:solidFill>
            </a:endParaRPr>
          </a:p>
        </p:txBody>
      </p:sp>
      <p:pic>
        <p:nvPicPr>
          <p:cNvPr id="3" name="Picture 2" descr="WE Air demol rsz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395" y="0"/>
            <a:ext cx="4642605" cy="2943412"/>
          </a:xfrm>
          <a:prstGeom prst="rect">
            <a:avLst/>
          </a:prstGeom>
        </p:spPr>
      </p:pic>
      <p:pic>
        <p:nvPicPr>
          <p:cNvPr id="14" name="Picture 1042" descr="Loss of va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6" t="24622" r="45653" b="2055"/>
          <a:stretch>
            <a:fillRect/>
          </a:stretch>
        </p:blipFill>
        <p:spPr bwMode="auto">
          <a:xfrm rot="16200000">
            <a:off x="1842294" y="2784147"/>
            <a:ext cx="14732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050"/>
          <p:cNvSpPr txBox="1">
            <a:spLocks noChangeArrowheads="1"/>
          </p:cNvSpPr>
          <p:nvPr/>
        </p:nvSpPr>
        <p:spPr bwMode="auto">
          <a:xfrm>
            <a:off x="-59764" y="3877140"/>
            <a:ext cx="5410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 i="1" dirty="0">
                <a:solidFill>
                  <a:schemeClr val="bg1"/>
                </a:solidFill>
              </a:rPr>
              <a:t>80 years later disintegration commences once more.</a:t>
            </a:r>
          </a:p>
          <a:p>
            <a:pPr algn="ctr" eaLnBrk="1" hangingPunct="1"/>
            <a:r>
              <a:rPr lang="en-US" sz="1200" dirty="0">
                <a:solidFill>
                  <a:schemeClr val="bg1"/>
                </a:solidFill>
              </a:rPr>
              <a:t>Hans Bernoulli, </a:t>
            </a:r>
            <a:r>
              <a:rPr lang="en-US" sz="1200" i="1" dirty="0">
                <a:solidFill>
                  <a:schemeClr val="bg1"/>
                </a:solidFill>
              </a:rPr>
              <a:t>Die </a:t>
            </a:r>
            <a:r>
              <a:rPr lang="en-US" sz="1200" i="1" dirty="0" err="1">
                <a:solidFill>
                  <a:schemeClr val="bg1"/>
                </a:solidFill>
              </a:rPr>
              <a:t>Stadt</a:t>
            </a:r>
            <a:r>
              <a:rPr lang="en-US" sz="1200" i="1" dirty="0">
                <a:solidFill>
                  <a:schemeClr val="bg1"/>
                </a:solidFill>
              </a:rPr>
              <a:t> und </a:t>
            </a:r>
            <a:r>
              <a:rPr lang="en-US" sz="1200" i="1" dirty="0" err="1">
                <a:solidFill>
                  <a:schemeClr val="bg1"/>
                </a:solidFill>
              </a:rPr>
              <a:t>Ihr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Boden</a:t>
            </a:r>
            <a:r>
              <a:rPr lang="en-US" sz="1200" dirty="0">
                <a:solidFill>
                  <a:schemeClr val="bg1"/>
                </a:solidFill>
              </a:rPr>
              <a:t>, 1946</a:t>
            </a:r>
            <a:endParaRPr lang="en-US" sz="1800" b="1" i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200" b="1" i="1" dirty="0">
              <a:solidFill>
                <a:schemeClr val="bg1"/>
              </a:solidFill>
            </a:endParaRPr>
          </a:p>
        </p:txBody>
      </p:sp>
      <p:pic>
        <p:nvPicPr>
          <p:cNvPr id="16" name="Picture 14" descr="1715422-East_Berlin_has_a_lot_of_Concrete-Berli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2" r="31926"/>
          <a:stretch>
            <a:fillRect/>
          </a:stretch>
        </p:blipFill>
        <p:spPr bwMode="auto">
          <a:xfrm flipH="1">
            <a:off x="7065963" y="3956608"/>
            <a:ext cx="17843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Tenement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4" r="15565"/>
          <a:stretch>
            <a:fillRect/>
          </a:stretch>
        </p:blipFill>
        <p:spPr bwMode="auto">
          <a:xfrm flipH="1">
            <a:off x="5334000" y="3920284"/>
            <a:ext cx="1595438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7065963" y="5786996"/>
            <a:ext cx="1000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bg1"/>
                </a:solidFill>
              </a:rPr>
              <a:t>East Berlin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252254"/>
            <a:ext cx="89341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chemeClr val="bg1"/>
                </a:solidFill>
              </a:rPr>
              <a:t>The annual model, the disposable container, the throwaway city have become the norms.</a:t>
            </a:r>
          </a:p>
          <a:p>
            <a:pPr algn="r"/>
            <a:r>
              <a:rPr lang="en-US" sz="1600" dirty="0" smtClean="0">
                <a:solidFill>
                  <a:schemeClr val="bg1"/>
                </a:solidFill>
              </a:rPr>
              <a:t>												</a:t>
            </a:r>
            <a:r>
              <a:rPr lang="en-US" sz="1200" dirty="0" smtClean="0">
                <a:solidFill>
                  <a:schemeClr val="bg1"/>
                </a:solidFill>
              </a:rPr>
              <a:t>James Marston Fitch, American preservationist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16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>
            <a:spLocks noChangeArrowheads="1"/>
          </p:cNvSpPr>
          <p:nvPr/>
        </p:nvSpPr>
        <p:spPr bwMode="auto">
          <a:xfrm>
            <a:off x="2139507" y="2943412"/>
            <a:ext cx="5327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1" dirty="0">
                <a:solidFill>
                  <a:schemeClr val="bg1"/>
                </a:solidFill>
              </a:rPr>
              <a:t>General Plan of Boston</a:t>
            </a:r>
            <a:r>
              <a:rPr lang="en-US" sz="1200" dirty="0">
                <a:solidFill>
                  <a:schemeClr val="bg1"/>
                </a:solidFill>
              </a:rPr>
              <a:t>, 1951			 							</a:t>
            </a:r>
            <a:endParaRPr lang="en-US" sz="1200" i="1" dirty="0">
              <a:solidFill>
                <a:schemeClr val="bg1"/>
              </a:solidFill>
            </a:endParaRPr>
          </a:p>
        </p:txBody>
      </p:sp>
      <p:pic>
        <p:nvPicPr>
          <p:cNvPr id="45059" name="Picture 8" descr="Obs+New 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139507" y="0"/>
            <a:ext cx="2244658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3292" y="2988750"/>
            <a:ext cx="2435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West End demolished, 1960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1026" descr="Aronovici 193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5013" r="4649" b="3488"/>
          <a:stretch>
            <a:fillRect/>
          </a:stretch>
        </p:blipFill>
        <p:spPr bwMode="auto">
          <a:xfrm>
            <a:off x="0" y="0"/>
            <a:ext cx="2016527" cy="29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29"/>
          <p:cNvSpPr txBox="1">
            <a:spLocks noChangeArrowheads="1"/>
          </p:cNvSpPr>
          <p:nvPr/>
        </p:nvSpPr>
        <p:spPr bwMode="auto">
          <a:xfrm>
            <a:off x="-59764" y="2958868"/>
            <a:ext cx="15223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i="1" dirty="0">
                <a:solidFill>
                  <a:schemeClr val="bg1"/>
                </a:solidFill>
              </a:rPr>
              <a:t>Graphic Survey</a:t>
            </a:r>
            <a:r>
              <a:rPr lang="en-US" sz="1050" dirty="0">
                <a:solidFill>
                  <a:schemeClr val="bg1"/>
                </a:solidFill>
              </a:rPr>
              <a:t>, 1932</a:t>
            </a:r>
            <a:endParaRPr lang="en-US" sz="1050" i="1" dirty="0">
              <a:solidFill>
                <a:schemeClr val="bg1"/>
              </a:solidFill>
            </a:endParaRPr>
          </a:p>
        </p:txBody>
      </p:sp>
      <p:pic>
        <p:nvPicPr>
          <p:cNvPr id="3" name="Picture 2" descr="WE Air demol rsz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395" y="0"/>
            <a:ext cx="4642605" cy="2943412"/>
          </a:xfrm>
          <a:prstGeom prst="rect">
            <a:avLst/>
          </a:prstGeom>
        </p:spPr>
      </p:pic>
      <p:pic>
        <p:nvPicPr>
          <p:cNvPr id="14" name="Picture 1042" descr="Loss of va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6" t="24622" r="45653" b="2055"/>
          <a:stretch>
            <a:fillRect/>
          </a:stretch>
        </p:blipFill>
        <p:spPr bwMode="auto">
          <a:xfrm rot="16200000">
            <a:off x="1842294" y="2784147"/>
            <a:ext cx="14732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050"/>
          <p:cNvSpPr txBox="1">
            <a:spLocks noChangeArrowheads="1"/>
          </p:cNvSpPr>
          <p:nvPr/>
        </p:nvSpPr>
        <p:spPr bwMode="auto">
          <a:xfrm>
            <a:off x="-59764" y="3877140"/>
            <a:ext cx="5410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 i="1" dirty="0">
                <a:solidFill>
                  <a:schemeClr val="bg1"/>
                </a:solidFill>
              </a:rPr>
              <a:t>80 years later disintegration commences once more.</a:t>
            </a:r>
          </a:p>
          <a:p>
            <a:pPr algn="ctr" eaLnBrk="1" hangingPunct="1"/>
            <a:r>
              <a:rPr lang="en-US" sz="1200" dirty="0">
                <a:solidFill>
                  <a:schemeClr val="bg1"/>
                </a:solidFill>
              </a:rPr>
              <a:t>Hans Bernoulli, </a:t>
            </a:r>
            <a:r>
              <a:rPr lang="en-US" sz="1200" i="1" dirty="0">
                <a:solidFill>
                  <a:schemeClr val="bg1"/>
                </a:solidFill>
              </a:rPr>
              <a:t>Die </a:t>
            </a:r>
            <a:r>
              <a:rPr lang="en-US" sz="1200" i="1" dirty="0" err="1">
                <a:solidFill>
                  <a:schemeClr val="bg1"/>
                </a:solidFill>
              </a:rPr>
              <a:t>Stadt</a:t>
            </a:r>
            <a:r>
              <a:rPr lang="en-US" sz="1200" i="1" dirty="0">
                <a:solidFill>
                  <a:schemeClr val="bg1"/>
                </a:solidFill>
              </a:rPr>
              <a:t> und </a:t>
            </a:r>
            <a:r>
              <a:rPr lang="en-US" sz="1200" i="1" dirty="0" err="1">
                <a:solidFill>
                  <a:schemeClr val="bg1"/>
                </a:solidFill>
              </a:rPr>
              <a:t>Ihr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Boden</a:t>
            </a:r>
            <a:r>
              <a:rPr lang="en-US" sz="1200" dirty="0">
                <a:solidFill>
                  <a:schemeClr val="bg1"/>
                </a:solidFill>
              </a:rPr>
              <a:t>, 1946</a:t>
            </a:r>
            <a:endParaRPr lang="en-US" sz="1800" b="1" i="1" dirty="0">
              <a:solidFill>
                <a:schemeClr val="bg1"/>
              </a:solidFill>
            </a:endParaRPr>
          </a:p>
          <a:p>
            <a:pPr algn="ctr" eaLnBrk="1" hangingPunct="1"/>
            <a:endParaRPr lang="en-US" sz="1200" b="1" i="1" dirty="0">
              <a:solidFill>
                <a:schemeClr val="bg1"/>
              </a:solidFill>
            </a:endParaRPr>
          </a:p>
        </p:txBody>
      </p:sp>
      <p:pic>
        <p:nvPicPr>
          <p:cNvPr id="16" name="Picture 14" descr="1715422-East_Berlin_has_a_lot_of_Concrete-Berli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2" r="31926"/>
          <a:stretch>
            <a:fillRect/>
          </a:stretch>
        </p:blipFill>
        <p:spPr bwMode="auto">
          <a:xfrm flipH="1">
            <a:off x="7065963" y="3956608"/>
            <a:ext cx="17843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Tenement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4" r="15565"/>
          <a:stretch>
            <a:fillRect/>
          </a:stretch>
        </p:blipFill>
        <p:spPr bwMode="auto">
          <a:xfrm flipH="1">
            <a:off x="5334000" y="3920284"/>
            <a:ext cx="1595438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7065963" y="5786996"/>
            <a:ext cx="1000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chemeClr val="bg1"/>
                </a:solidFill>
              </a:rPr>
              <a:t>East Berlin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589" y="3252254"/>
            <a:ext cx="9039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i="1" dirty="0">
                <a:solidFill>
                  <a:schemeClr val="bg1"/>
                </a:solidFill>
              </a:rPr>
              <a:t>A city in which there were not at all </a:t>
            </a:r>
            <a:r>
              <a:rPr lang="en-US" sz="1600" b="1" i="1" dirty="0" smtClean="0">
                <a:solidFill>
                  <a:schemeClr val="bg1"/>
                </a:solidFill>
              </a:rPr>
              <a:t>times some </a:t>
            </a:r>
            <a:r>
              <a:rPr lang="en-US" sz="1600" b="1" i="1" dirty="0">
                <a:solidFill>
                  <a:schemeClr val="bg1"/>
                </a:solidFill>
              </a:rPr>
              <a:t>worn-out or obsolete </a:t>
            </a:r>
            <a:r>
              <a:rPr lang="en-US" sz="1600" b="1" i="1" dirty="0" smtClean="0">
                <a:solidFill>
                  <a:schemeClr val="bg1"/>
                </a:solidFill>
              </a:rPr>
              <a:t>parts</a:t>
            </a:r>
          </a:p>
          <a:p>
            <a:pPr eaLnBrk="1" hangingPunct="1"/>
            <a:r>
              <a:rPr lang="en-US" sz="1600" b="1" i="1" dirty="0" smtClean="0">
                <a:solidFill>
                  <a:schemeClr val="bg1"/>
                </a:solidFill>
              </a:rPr>
              <a:t> would </a:t>
            </a:r>
            <a:r>
              <a:rPr lang="en-US" sz="1600" b="1" i="1" dirty="0">
                <a:solidFill>
                  <a:schemeClr val="bg1"/>
                </a:solidFill>
              </a:rPr>
              <a:t>not be a dynamic city</a:t>
            </a:r>
            <a:r>
              <a:rPr lang="en-US" sz="1600" b="1" i="1" dirty="0" smtClean="0">
                <a:solidFill>
                  <a:schemeClr val="bg1"/>
                </a:solidFill>
              </a:rPr>
              <a:t>.  </a:t>
            </a:r>
            <a:r>
              <a:rPr lang="en-US" sz="1200" dirty="0" smtClean="0">
                <a:solidFill>
                  <a:schemeClr val="bg1"/>
                </a:solidFill>
              </a:rPr>
              <a:t>Miles Colean, 1953</a:t>
            </a:r>
            <a:endParaRPr lang="en-US" sz="1600" b="1" i="1" dirty="0" smtClean="0">
              <a:solidFill>
                <a:schemeClr val="bg1"/>
              </a:solidFill>
            </a:endParaRPr>
          </a:p>
          <a:p>
            <a:r>
              <a:rPr lang="en-US" sz="1600" b="1" i="1" dirty="0" smtClean="0">
                <a:solidFill>
                  <a:schemeClr val="bg1"/>
                </a:solidFill>
              </a:rPr>
              <a:t>												</a:t>
            </a:r>
            <a:endParaRPr lang="en-US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95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7"/>
          <p:cNvSpPr>
            <a:spLocks noChangeArrowheads="1"/>
          </p:cNvSpPr>
          <p:nvPr/>
        </p:nvSpPr>
        <p:spPr bwMode="auto">
          <a:xfrm>
            <a:off x="44450" y="3233738"/>
            <a:ext cx="457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Viceroy’s House, New Delhi (India), Edwin Lutyens, 1913-13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2" descr="newdelhi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-1"/>
            <a:ext cx="9099550" cy="3221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7"/>
          <p:cNvSpPr>
            <a:spLocks noChangeArrowheads="1"/>
          </p:cNvSpPr>
          <p:nvPr/>
        </p:nvSpPr>
        <p:spPr bwMode="auto">
          <a:xfrm>
            <a:off x="44450" y="3233738"/>
            <a:ext cx="457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Viceroy’s House, New Delhi (India), Edwin Lutyens, 1913-13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2" descr="newdelhi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-1"/>
            <a:ext cx="9099550" cy="3221415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58589" y="6448959"/>
            <a:ext cx="38266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Villa </a:t>
            </a:r>
            <a:r>
              <a:rPr lang="en-US" sz="1200" dirty="0" err="1"/>
              <a:t>Savoye</a:t>
            </a:r>
            <a:r>
              <a:rPr lang="en-US" sz="1200" dirty="0"/>
              <a:t>, </a:t>
            </a:r>
            <a:r>
              <a:rPr lang="en-US" sz="1200" dirty="0" err="1"/>
              <a:t>Poissy</a:t>
            </a:r>
            <a:r>
              <a:rPr lang="en-US" sz="1200" dirty="0"/>
              <a:t> (France), 1928-31, Le Corbusier </a:t>
            </a:r>
          </a:p>
        </p:txBody>
      </p:sp>
      <p:pic>
        <p:nvPicPr>
          <p:cNvPr id="11" name="Picture 17" descr="getHighRes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313" y="3509964"/>
            <a:ext cx="48396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6101" y="4467411"/>
            <a:ext cx="4019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bg1"/>
                </a:solidFill>
              </a:rPr>
              <a:t>“a profound projection of harmony . . . a sure and permanent home . . . </a:t>
            </a:r>
          </a:p>
          <a:p>
            <a:r>
              <a:rPr lang="en-US" sz="1600" b="1" i="1" dirty="0" smtClean="0">
                <a:solidFill>
                  <a:schemeClr val="bg1"/>
                </a:solidFill>
              </a:rPr>
              <a:t>a state of perfection”   </a:t>
            </a:r>
            <a:r>
              <a:rPr lang="en-US" sz="1200" dirty="0" smtClean="0">
                <a:solidFill>
                  <a:schemeClr val="bg1"/>
                </a:solidFill>
              </a:rPr>
              <a:t>Le Corbusier</a:t>
            </a:r>
            <a:endParaRPr lang="en-US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77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4" descr="air0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702" y="-40175"/>
            <a:ext cx="8848901" cy="473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0" y="4793269"/>
            <a:ext cx="5335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chemeClr val="bg1"/>
                </a:solidFill>
              </a:rPr>
              <a:t>Bat</a:t>
            </a:r>
            <a:r>
              <a:rPr lang="en-US" altLang="ja-JP" sz="1200" dirty="0" err="1">
                <a:solidFill>
                  <a:schemeClr val="bg1"/>
                </a:solidFill>
              </a:rPr>
              <a:t>à</a:t>
            </a:r>
            <a:r>
              <a:rPr lang="en-US" altLang="ja-JP" sz="1200" dirty="0">
                <a:solidFill>
                  <a:schemeClr val="bg1"/>
                </a:solidFill>
              </a:rPr>
              <a:t> Factory Works, Zlín (Czechoslovakia), F. </a:t>
            </a:r>
            <a:r>
              <a:rPr lang="en-US" altLang="ja-JP" sz="1200" dirty="0" err="1">
                <a:solidFill>
                  <a:schemeClr val="bg1"/>
                </a:solidFill>
              </a:rPr>
              <a:t>Gahura</a:t>
            </a:r>
            <a:r>
              <a:rPr lang="en-US" altLang="ja-JP" sz="1200" dirty="0">
                <a:solidFill>
                  <a:schemeClr val="bg1"/>
                </a:solidFill>
              </a:rPr>
              <a:t> and other, 1923-36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3616959"/>
            <a:ext cx="3556000" cy="3241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 descr="Martin 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" r="20520"/>
          <a:stretch>
            <a:fillRect/>
          </a:stretch>
        </p:blipFill>
        <p:spPr bwMode="auto">
          <a:xfrm rot="-5400000">
            <a:off x="3280569" y="-1516856"/>
            <a:ext cx="2582862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0" name="Text Box 3"/>
          <p:cNvSpPr txBox="1">
            <a:spLocks noChangeArrowheads="1"/>
          </p:cNvSpPr>
          <p:nvPr/>
        </p:nvSpPr>
        <p:spPr bwMode="auto">
          <a:xfrm>
            <a:off x="3098800" y="2630488"/>
            <a:ext cx="54435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solidFill>
                  <a:schemeClr val="bg1"/>
                </a:solidFill>
              </a:rPr>
              <a:t>Glenn Martin Assembly Building,  Baltimore, 1937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" descr="Martin 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" r="20520"/>
          <a:stretch>
            <a:fillRect/>
          </a:stretch>
        </p:blipFill>
        <p:spPr bwMode="auto">
          <a:xfrm rot="-5400000">
            <a:off x="3280569" y="-1516856"/>
            <a:ext cx="2582862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0" name="Text Box 3"/>
          <p:cNvSpPr txBox="1">
            <a:spLocks noChangeArrowheads="1"/>
          </p:cNvSpPr>
          <p:nvPr/>
        </p:nvSpPr>
        <p:spPr bwMode="auto">
          <a:xfrm>
            <a:off x="3098800" y="2630488"/>
            <a:ext cx="54435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solidFill>
                  <a:schemeClr val="bg1"/>
                </a:solidFill>
              </a:rPr>
              <a:t>Glenn Martin Assembly Building,  Baltimore, 1937</a:t>
            </a:r>
          </a:p>
        </p:txBody>
      </p:sp>
      <p:pic>
        <p:nvPicPr>
          <p:cNvPr id="4" name="Picture 5" descr="bacard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09" b="31044"/>
          <a:stretch>
            <a:fillRect/>
          </a:stretch>
        </p:blipFill>
        <p:spPr bwMode="auto">
          <a:xfrm>
            <a:off x="0" y="3313532"/>
            <a:ext cx="914400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498165" y="5521465"/>
            <a:ext cx="4267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New National Gallery, Berlin, L. Mies van der Rohe, 1962-68</a:t>
            </a:r>
          </a:p>
        </p:txBody>
      </p:sp>
    </p:spTree>
    <p:extLst>
      <p:ext uri="{BB962C8B-B14F-4D97-AF65-F5344CB8AC3E}">
        <p14:creationId xmlns:p14="http://schemas.microsoft.com/office/powerpoint/2010/main" val="1219117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3"/>
          <p:cNvSpPr txBox="1">
            <a:spLocks noChangeArrowheads="1"/>
          </p:cNvSpPr>
          <p:nvPr/>
        </p:nvSpPr>
        <p:spPr bwMode="auto">
          <a:xfrm>
            <a:off x="3505854" y="4641850"/>
            <a:ext cx="3152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Northwick Park Hospital, </a:t>
            </a:r>
            <a:r>
              <a:rPr lang="en-US" sz="1200" dirty="0" smtClean="0">
                <a:solidFill>
                  <a:schemeClr val="bg1"/>
                </a:solidFill>
              </a:rPr>
              <a:t>Harrow (England), </a:t>
            </a:r>
            <a:endParaRPr lang="en-US" sz="12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R. Llewelyn-Davies + J. Weeks, 1961-76</a:t>
            </a:r>
          </a:p>
        </p:txBody>
      </p:sp>
      <p:pic>
        <p:nvPicPr>
          <p:cNvPr id="77826" name="Picture 6" descr="NorthParkAerial View_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8600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4" descr="NP end2 rs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6919912" y="4310063"/>
            <a:ext cx="2224088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NPsitepla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91" y="4310063"/>
            <a:ext cx="3386796" cy="254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85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3"/>
          <p:cNvSpPr txBox="1">
            <a:spLocks noChangeArrowheads="1"/>
          </p:cNvSpPr>
          <p:nvPr/>
        </p:nvSpPr>
        <p:spPr bwMode="auto">
          <a:xfrm>
            <a:off x="3379788" y="6454869"/>
            <a:ext cx="3659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Plug-In </a:t>
            </a:r>
            <a:r>
              <a:rPr lang="en-US" sz="1200" dirty="0" smtClean="0">
                <a:solidFill>
                  <a:schemeClr val="bg1"/>
                </a:solidFill>
              </a:rPr>
              <a:t>City project, Peter </a:t>
            </a:r>
            <a:r>
              <a:rPr lang="en-US" sz="1200" dirty="0">
                <a:solidFill>
                  <a:schemeClr val="bg1"/>
                </a:solidFill>
              </a:rPr>
              <a:t>Cook, </a:t>
            </a:r>
            <a:r>
              <a:rPr lang="en-US" sz="1200" dirty="0" smtClean="0">
                <a:solidFill>
                  <a:schemeClr val="bg1"/>
                </a:solidFill>
              </a:rPr>
              <a:t>1964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1" descr="PlugIn sec color 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9" y="-26539"/>
            <a:ext cx="7545294" cy="6481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8"/>
          <p:cNvSpPr txBox="1">
            <a:spLocks noChangeArrowheads="1"/>
          </p:cNvSpPr>
          <p:nvPr/>
        </p:nvSpPr>
        <p:spPr bwMode="auto">
          <a:xfrm>
            <a:off x="4911725" y="5540485"/>
            <a:ext cx="42219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</a:rPr>
              <a:t>City Hall, Boston, </a:t>
            </a:r>
            <a:r>
              <a:rPr lang="en-US" sz="1200" dirty="0" err="1" smtClean="0">
                <a:solidFill>
                  <a:schemeClr val="bg1"/>
                </a:solidFill>
              </a:rPr>
              <a:t>Kallmann</a:t>
            </a:r>
            <a:r>
              <a:rPr lang="en-US" sz="1200" dirty="0" smtClean="0">
                <a:solidFill>
                  <a:schemeClr val="bg1"/>
                </a:solidFill>
              </a:rPr>
              <a:t>, </a:t>
            </a:r>
            <a:r>
              <a:rPr lang="en-US" sz="1200" dirty="0" err="1" smtClean="0">
                <a:solidFill>
                  <a:schemeClr val="bg1"/>
                </a:solidFill>
              </a:rPr>
              <a:t>McKinnell</a:t>
            </a:r>
            <a:r>
              <a:rPr lang="en-US" sz="1200" dirty="0" smtClean="0">
                <a:solidFill>
                  <a:schemeClr val="bg1"/>
                </a:solidFill>
              </a:rPr>
              <a:t> &amp; Knowles, 1962-68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2404" name="Text Box 18"/>
          <p:cNvSpPr txBox="1">
            <a:spLocks noChangeArrowheads="1"/>
          </p:cNvSpPr>
          <p:nvPr/>
        </p:nvSpPr>
        <p:spPr bwMode="auto">
          <a:xfrm>
            <a:off x="-74705" y="5551396"/>
            <a:ext cx="38697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Unite d</a:t>
            </a:r>
            <a:r>
              <a:rPr lang="ja-JP" altLang="en-US" sz="1200" dirty="0">
                <a:solidFill>
                  <a:schemeClr val="bg1"/>
                </a:solidFill>
              </a:rPr>
              <a:t>’</a:t>
            </a:r>
            <a:r>
              <a:rPr lang="en-US" altLang="ja-JP" sz="1200" dirty="0">
                <a:solidFill>
                  <a:schemeClr val="bg1"/>
                </a:solidFill>
              </a:rPr>
              <a:t>habitation, Marseilles, </a:t>
            </a:r>
            <a:r>
              <a:rPr lang="en-US" sz="1200" dirty="0" smtClean="0">
                <a:solidFill>
                  <a:schemeClr val="bg1"/>
                </a:solidFill>
              </a:rPr>
              <a:t>Le </a:t>
            </a:r>
            <a:r>
              <a:rPr lang="en-US" sz="1200" dirty="0">
                <a:solidFill>
                  <a:schemeClr val="bg1"/>
                </a:solidFill>
              </a:rPr>
              <a:t>Corbusier, 1946-52</a:t>
            </a:r>
          </a:p>
        </p:txBody>
      </p:sp>
      <p:pic>
        <p:nvPicPr>
          <p:cNvPr id="3" name="Picture 2" descr="LEC-UH-0065_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419474" cy="5513294"/>
          </a:xfrm>
          <a:prstGeom prst="rect">
            <a:avLst/>
          </a:prstGeom>
        </p:spPr>
      </p:pic>
      <p:pic>
        <p:nvPicPr>
          <p:cNvPr id="4" name="Picture 3" descr="rsz_BCH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5"/>
          <a:stretch/>
        </p:blipFill>
        <p:spPr>
          <a:xfrm>
            <a:off x="4735672" y="9030"/>
            <a:ext cx="4408327" cy="55042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8"/>
          <p:cNvSpPr txBox="1">
            <a:spLocks noChangeArrowheads="1"/>
          </p:cNvSpPr>
          <p:nvPr/>
        </p:nvSpPr>
        <p:spPr bwMode="auto">
          <a:xfrm>
            <a:off x="6708587" y="41183"/>
            <a:ext cx="2255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San </a:t>
            </a:r>
            <a:r>
              <a:rPr lang="en-US" sz="1200" dirty="0" err="1">
                <a:solidFill>
                  <a:schemeClr val="bg1"/>
                </a:solidFill>
              </a:rPr>
              <a:t>Cataldo</a:t>
            </a:r>
            <a:r>
              <a:rPr lang="en-US" sz="1200" dirty="0">
                <a:solidFill>
                  <a:schemeClr val="bg1"/>
                </a:solidFill>
              </a:rPr>
              <a:t> Cemetery, </a:t>
            </a:r>
            <a:r>
              <a:rPr lang="en-US" sz="1200" dirty="0" smtClean="0">
                <a:solidFill>
                  <a:schemeClr val="bg1"/>
                </a:solidFill>
              </a:rPr>
              <a:t>Modena (Italy), </a:t>
            </a:r>
            <a:r>
              <a:rPr lang="en-US" sz="1200" dirty="0">
                <a:solidFill>
                  <a:schemeClr val="bg1"/>
                </a:solidFill>
              </a:rPr>
              <a:t>begun 1971, Aldo Rossi</a:t>
            </a:r>
          </a:p>
        </p:txBody>
      </p:sp>
      <p:pic>
        <p:nvPicPr>
          <p:cNvPr id="104450" name="Picture 5" descr="San Catald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4" r="23534" b="24950"/>
          <a:stretch/>
        </p:blipFill>
        <p:spPr bwMode="auto">
          <a:xfrm>
            <a:off x="0" y="1"/>
            <a:ext cx="6708587" cy="32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4590" y="6246923"/>
            <a:ext cx="29732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Vanna</a:t>
            </a:r>
            <a:r>
              <a:rPr lang="en-US" sz="1200" dirty="0">
                <a:solidFill>
                  <a:schemeClr val="bg1"/>
                </a:solidFill>
              </a:rPr>
              <a:t> Venturi House, Chestnut Hill (Penn.), R. Venturi, 1961</a:t>
            </a:r>
          </a:p>
        </p:txBody>
      </p:sp>
      <p:pic>
        <p:nvPicPr>
          <p:cNvPr id="6" name="Picture 9" descr="getHighRes"/>
          <p:cNvPicPr>
            <a:picLocks noChangeAspect="1" noChangeArrowheads="1"/>
          </p:cNvPicPr>
          <p:nvPr/>
        </p:nvPicPr>
        <p:blipFill>
          <a:blip r:embed="rId4"/>
          <a:srcRect t="2425" b="23598"/>
          <a:stretch>
            <a:fillRect/>
          </a:stretch>
        </p:blipFill>
        <p:spPr bwMode="auto">
          <a:xfrm>
            <a:off x="2973295" y="3526118"/>
            <a:ext cx="6156253" cy="318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8" name="Picture 3" descr="Nickel_sig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0" t="4739" r="14337" b="18645"/>
          <a:stretch>
            <a:fillRect/>
          </a:stretch>
        </p:blipFill>
        <p:spPr bwMode="auto">
          <a:xfrm>
            <a:off x="0" y="0"/>
            <a:ext cx="3873325" cy="630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9" name="TextBox 2"/>
          <p:cNvSpPr txBox="1">
            <a:spLocks noChangeArrowheads="1"/>
          </p:cNvSpPr>
          <p:nvPr/>
        </p:nvSpPr>
        <p:spPr bwMode="auto">
          <a:xfrm>
            <a:off x="0" y="6305176"/>
            <a:ext cx="40822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Protesting demolition of  Garrick </a:t>
            </a:r>
            <a:r>
              <a:rPr lang="en-US" sz="1200" dirty="0" smtClean="0">
                <a:solidFill>
                  <a:schemeClr val="bg1"/>
                </a:solidFill>
              </a:rPr>
              <a:t>Theater (Chicago), </a:t>
            </a:r>
            <a:r>
              <a:rPr lang="en-US" sz="1200" dirty="0">
                <a:solidFill>
                  <a:schemeClr val="bg1"/>
                </a:solidFill>
              </a:rPr>
              <a:t>1961</a:t>
            </a:r>
          </a:p>
        </p:txBody>
      </p:sp>
      <p:pic>
        <p:nvPicPr>
          <p:cNvPr id="2" name="Picture 1" descr="PennStationProtest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9"/>
          <a:stretch/>
        </p:blipFill>
        <p:spPr>
          <a:xfrm>
            <a:off x="4874058" y="-1"/>
            <a:ext cx="4269942" cy="6305177"/>
          </a:xfrm>
          <a:prstGeom prst="rect">
            <a:avLst/>
          </a:prstGeom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5161194" y="6338046"/>
            <a:ext cx="3982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Protesting demolition of  </a:t>
            </a:r>
            <a:r>
              <a:rPr lang="en-US" sz="1200" dirty="0" smtClean="0">
                <a:solidFill>
                  <a:schemeClr val="bg1"/>
                </a:solidFill>
              </a:rPr>
              <a:t>Penn Station (New York), 1962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nnStationProtest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9"/>
          <a:stretch/>
        </p:blipFill>
        <p:spPr>
          <a:xfrm>
            <a:off x="4874058" y="-1"/>
            <a:ext cx="4269942" cy="6305177"/>
          </a:xfrm>
          <a:prstGeom prst="rect">
            <a:avLst/>
          </a:prstGeom>
        </p:spPr>
      </p:pic>
      <p:pic>
        <p:nvPicPr>
          <p:cNvPr id="6" name="Picture 3" descr="rsz_QM_Rotun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20"/>
            <a:ext cx="2540000" cy="29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3020859"/>
            <a:ext cx="29882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Quincy Market, Boston, B. Thompson, renovated 1975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6602193"/>
            <a:ext cx="146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South End, Boston</a:t>
            </a:r>
          </a:p>
        </p:txBody>
      </p:sp>
      <p:pic>
        <p:nvPicPr>
          <p:cNvPr id="3" name="Picture 2" descr="Railings+Stoop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7199"/>
            <a:ext cx="3760070" cy="2820053"/>
          </a:xfrm>
          <a:prstGeom prst="rect">
            <a:avLst/>
          </a:prstGeom>
        </p:spPr>
      </p:pic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5161194" y="6338046"/>
            <a:ext cx="3982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Protesting demolition of  </a:t>
            </a:r>
            <a:r>
              <a:rPr lang="en-US" sz="1200" dirty="0" smtClean="0">
                <a:solidFill>
                  <a:schemeClr val="bg1"/>
                </a:solidFill>
              </a:rPr>
              <a:t>Penn Station (New York), 1962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3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nnStationProtest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9"/>
          <a:stretch/>
        </p:blipFill>
        <p:spPr>
          <a:xfrm>
            <a:off x="4874058" y="-1"/>
            <a:ext cx="4269942" cy="6305177"/>
          </a:xfrm>
          <a:prstGeom prst="rect">
            <a:avLst/>
          </a:prstGeom>
        </p:spPr>
      </p:pic>
      <p:pic>
        <p:nvPicPr>
          <p:cNvPr id="6" name="Picture 3" descr="rsz_QM_Rotun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20"/>
            <a:ext cx="2540000" cy="29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3020859"/>
            <a:ext cx="29882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Quincy Market, Boston, B. Thompson, renovated 1975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6602193"/>
            <a:ext cx="146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South End, Boston</a:t>
            </a:r>
          </a:p>
        </p:txBody>
      </p:sp>
      <p:pic>
        <p:nvPicPr>
          <p:cNvPr id="3" name="Picture 2" descr="Railings+Stoop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7199"/>
            <a:ext cx="3760070" cy="2820053"/>
          </a:xfrm>
          <a:prstGeom prst="rect">
            <a:avLst/>
          </a:prstGeom>
        </p:spPr>
      </p:pic>
      <p:pic>
        <p:nvPicPr>
          <p:cNvPr id="11" name="Picture 8" descr="Jacobs 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765" y="37820"/>
            <a:ext cx="1990054" cy="29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148944" y="3022089"/>
            <a:ext cx="6508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chemeClr val="bg1"/>
                </a:solidFill>
              </a:rPr>
              <a:t>1961</a:t>
            </a:r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5161194" y="6338046"/>
            <a:ext cx="3982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Protesting demolition of  </a:t>
            </a:r>
            <a:r>
              <a:rPr lang="en-US" sz="1200" dirty="0" smtClean="0">
                <a:solidFill>
                  <a:schemeClr val="bg1"/>
                </a:solidFill>
              </a:rPr>
              <a:t>Penn Station (New York), 1962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23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nnStationProtest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9"/>
          <a:stretch/>
        </p:blipFill>
        <p:spPr>
          <a:xfrm>
            <a:off x="4874058" y="-1"/>
            <a:ext cx="4269942" cy="6305177"/>
          </a:xfrm>
          <a:prstGeom prst="rect">
            <a:avLst/>
          </a:prstGeom>
        </p:spPr>
      </p:pic>
      <p:pic>
        <p:nvPicPr>
          <p:cNvPr id="6" name="Picture 3" descr="rsz_QM_Rotun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20"/>
            <a:ext cx="2540000" cy="29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3020859"/>
            <a:ext cx="29882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Quincy Market, Boston, B. Thompson, renovated 1975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6602193"/>
            <a:ext cx="146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South End, Boston</a:t>
            </a:r>
          </a:p>
        </p:txBody>
      </p:sp>
      <p:pic>
        <p:nvPicPr>
          <p:cNvPr id="3" name="Picture 2" descr="Railings+Stoop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67"/>
          <a:stretch/>
        </p:blipFill>
        <p:spPr>
          <a:xfrm>
            <a:off x="0" y="3767199"/>
            <a:ext cx="2644588" cy="2820053"/>
          </a:xfrm>
          <a:prstGeom prst="rect">
            <a:avLst/>
          </a:prstGeom>
        </p:spPr>
      </p:pic>
      <p:pic>
        <p:nvPicPr>
          <p:cNvPr id="11" name="Picture 8" descr="Jacobs 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765" y="37820"/>
            <a:ext cx="1990054" cy="29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148944" y="3022089"/>
            <a:ext cx="6508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chemeClr val="bg1"/>
                </a:solidFill>
              </a:rPr>
              <a:t>1961</a:t>
            </a:r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13" name="Picture 1" descr="Reynolds_tires_rsz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970" r="26516" b="-970"/>
          <a:stretch/>
        </p:blipFill>
        <p:spPr bwMode="auto">
          <a:xfrm>
            <a:off x="2861517" y="3791295"/>
            <a:ext cx="1938302" cy="279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809765" y="6581775"/>
            <a:ext cx="16986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</a:rPr>
              <a:t>Mike Reynolds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smtClean="0">
                <a:solidFill>
                  <a:schemeClr val="bg1"/>
                </a:solidFill>
              </a:rPr>
              <a:t>1970s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5161194" y="6338046"/>
            <a:ext cx="3982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Protesting demolition of  </a:t>
            </a:r>
            <a:r>
              <a:rPr lang="en-US" sz="1200" dirty="0" smtClean="0">
                <a:solidFill>
                  <a:schemeClr val="bg1"/>
                </a:solidFill>
              </a:rPr>
              <a:t>Penn Station (New York), 1962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nnStationProtest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9"/>
          <a:stretch/>
        </p:blipFill>
        <p:spPr>
          <a:xfrm>
            <a:off x="4874058" y="-1"/>
            <a:ext cx="4269942" cy="6305177"/>
          </a:xfrm>
          <a:prstGeom prst="rect">
            <a:avLst/>
          </a:prstGeom>
        </p:spPr>
      </p:pic>
      <p:pic>
        <p:nvPicPr>
          <p:cNvPr id="6" name="Picture 3" descr="rsz_QM_Rotun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20"/>
            <a:ext cx="2540000" cy="29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3020859"/>
            <a:ext cx="29882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Quincy Market, Boston, </a:t>
            </a:r>
          </a:p>
          <a:p>
            <a:pPr eaLnBrk="1" hangingPunct="1"/>
            <a:r>
              <a:rPr lang="en-US" sz="1200" dirty="0" smtClean="0">
                <a:solidFill>
                  <a:schemeClr val="bg1"/>
                </a:solidFill>
              </a:rPr>
              <a:t>renovated </a:t>
            </a:r>
            <a:r>
              <a:rPr lang="en-US" sz="1200" dirty="0">
                <a:solidFill>
                  <a:schemeClr val="bg1"/>
                </a:solidFill>
              </a:rPr>
              <a:t>1975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6602193"/>
            <a:ext cx="146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South End, Boston</a:t>
            </a:r>
          </a:p>
        </p:txBody>
      </p:sp>
      <p:pic>
        <p:nvPicPr>
          <p:cNvPr id="3" name="Picture 2" descr="Railings+Stoop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67"/>
          <a:stretch/>
        </p:blipFill>
        <p:spPr>
          <a:xfrm>
            <a:off x="0" y="3767199"/>
            <a:ext cx="2644588" cy="2820053"/>
          </a:xfrm>
          <a:prstGeom prst="rect">
            <a:avLst/>
          </a:prstGeom>
        </p:spPr>
      </p:pic>
      <p:pic>
        <p:nvPicPr>
          <p:cNvPr id="13" name="Picture 1" descr="Reynolds_tires_rsz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970" r="26516" b="-970"/>
          <a:stretch/>
        </p:blipFill>
        <p:spPr bwMode="auto">
          <a:xfrm>
            <a:off x="2861517" y="3791295"/>
            <a:ext cx="1938302" cy="279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809765" y="6581775"/>
            <a:ext cx="16986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</a:rPr>
              <a:t>Mike Reynolds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smtClean="0">
                <a:solidFill>
                  <a:schemeClr val="bg1"/>
                </a:solidFill>
              </a:rPr>
              <a:t>1970s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5" name="Picture 9" descr="getHighRes"/>
          <p:cNvPicPr>
            <a:picLocks noChangeAspect="1" noChangeArrowheads="1"/>
          </p:cNvPicPr>
          <p:nvPr/>
        </p:nvPicPr>
        <p:blipFill rotWithShape="1">
          <a:blip r:embed="rId7"/>
          <a:srcRect l="34508" t="1787" r="30418" b="24236"/>
          <a:stretch/>
        </p:blipFill>
        <p:spPr bwMode="auto">
          <a:xfrm>
            <a:off x="2787277" y="12260"/>
            <a:ext cx="2012542" cy="296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07792" y="3073853"/>
            <a:ext cx="1592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Venturi House, 1961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5161194" y="6338046"/>
            <a:ext cx="3982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</a:rPr>
              <a:t>Protesting demolition of  </a:t>
            </a:r>
            <a:r>
              <a:rPr lang="en-US" sz="1200" dirty="0" smtClean="0">
                <a:solidFill>
                  <a:schemeClr val="bg1"/>
                </a:solidFill>
              </a:rPr>
              <a:t>Penn Station (New York), 1962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323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6" name="TextBox 13"/>
          <p:cNvSpPr txBox="1">
            <a:spLocks noChangeArrowheads="1"/>
          </p:cNvSpPr>
          <p:nvPr/>
        </p:nvSpPr>
        <p:spPr bwMode="auto">
          <a:xfrm>
            <a:off x="3771900" y="554038"/>
            <a:ext cx="2139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</a:rPr>
              <a:t>Obsolescence, with . . . .</a:t>
            </a:r>
          </a:p>
        </p:txBody>
      </p:sp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50" name="TextBox 1"/>
          <p:cNvSpPr txBox="1">
            <a:spLocks noChangeArrowheads="1"/>
          </p:cNvSpPr>
          <p:nvPr/>
        </p:nvSpPr>
        <p:spPr bwMode="auto">
          <a:xfrm>
            <a:off x="4383088" y="3117850"/>
            <a:ext cx="993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</a:rPr>
              <a:t>… against</a:t>
            </a:r>
          </a:p>
        </p:txBody>
      </p:sp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17" name="Picture 4" descr="NP end2 rsz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2973182" y="993928"/>
            <a:ext cx="1596378" cy="178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cardi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46058" r="69268" b="31247"/>
          <a:stretch/>
        </p:blipFill>
        <p:spPr bwMode="auto">
          <a:xfrm>
            <a:off x="79626" y="993484"/>
            <a:ext cx="2744937" cy="178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17" name="Picture 4" descr="NP end2 rsz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2973182" y="993928"/>
            <a:ext cx="1596378" cy="178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cardi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46058" r="69268" b="31247"/>
          <a:stretch/>
        </p:blipFill>
        <p:spPr bwMode="auto">
          <a:xfrm>
            <a:off x="79626" y="993484"/>
            <a:ext cx="2744937" cy="178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  <p:pic>
        <p:nvPicPr>
          <p:cNvPr id="14" name="Picture 20" descr="ID38014_1_NoGas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5" t="23978" r="21960" b="19472"/>
          <a:stretch>
            <a:fillRect/>
          </a:stretch>
        </p:blipFill>
        <p:spPr bwMode="auto">
          <a:xfrm>
            <a:off x="4746625" y="389872"/>
            <a:ext cx="2081678" cy="266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032379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17" name="Picture 4" descr="NP end2 rsz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2973182" y="993928"/>
            <a:ext cx="1596378" cy="178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cardi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46058" r="69268" b="31247"/>
          <a:stretch/>
        </p:blipFill>
        <p:spPr bwMode="auto">
          <a:xfrm>
            <a:off x="79626" y="993484"/>
            <a:ext cx="2744937" cy="178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  <p:pic>
        <p:nvPicPr>
          <p:cNvPr id="14" name="Picture 20" descr="ID38014_1_NoGas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5" t="23978" r="21960" b="19472"/>
          <a:stretch>
            <a:fillRect/>
          </a:stretch>
        </p:blipFill>
        <p:spPr bwMode="auto">
          <a:xfrm>
            <a:off x="4746625" y="389872"/>
            <a:ext cx="2081678" cy="266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hilljoes3-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582" y="389872"/>
            <a:ext cx="2067200" cy="267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09839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21" name="Picture 17" descr="Teardown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48" b="16109"/>
          <a:stretch>
            <a:fillRect/>
          </a:stretch>
        </p:blipFill>
        <p:spPr bwMode="auto">
          <a:xfrm>
            <a:off x="1541463" y="717176"/>
            <a:ext cx="2676525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xxsino-rubble1-tmagArticl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88" y="733051"/>
            <a:ext cx="2947112" cy="195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0221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2" name="Picture 1" descr="RJlsevI.jpg"/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94" y="44823"/>
            <a:ext cx="5587447" cy="3212713"/>
          </a:xfrm>
          <a:prstGeom prst="rect">
            <a:avLst/>
          </a:prstGeom>
        </p:spPr>
      </p:pic>
      <p:pic>
        <p:nvPicPr>
          <p:cNvPr id="11" name="Picture 1" descr="logo copy.jpeg"/>
          <p:cNvPicPr>
            <a:picLocks noChangeAspect="1"/>
          </p:cNvPicPr>
          <p:nvPr/>
        </p:nvPicPr>
        <p:blipFill rotWithShape="1">
          <a:blip r:embed="rId9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9"/>
          <a:stretch/>
        </p:blipFill>
        <p:spPr bwMode="auto">
          <a:xfrm>
            <a:off x="612588" y="44823"/>
            <a:ext cx="1998042" cy="3212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404105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Defense 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76" y="0"/>
            <a:ext cx="5184178" cy="3774082"/>
          </a:xfrm>
          <a:prstGeom prst="rect">
            <a:avLst/>
          </a:prstGeom>
        </p:spPr>
      </p:pic>
      <p:pic>
        <p:nvPicPr>
          <p:cNvPr id="3" name="Picture 2" descr="LaDef ser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0"/>
            <a:ext cx="3195389" cy="3774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951352"/>
            <a:ext cx="3494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Rem Koolhaas: La </a:t>
            </a:r>
            <a:r>
              <a:rPr lang="en-US" sz="1200" dirty="0" err="1" smtClean="0">
                <a:solidFill>
                  <a:schemeClr val="bg1"/>
                </a:solidFill>
              </a:rPr>
              <a:t>Défense</a:t>
            </a:r>
            <a:r>
              <a:rPr lang="en-US" sz="1200" dirty="0" smtClean="0">
                <a:solidFill>
                  <a:schemeClr val="bg1"/>
                </a:solidFill>
              </a:rPr>
              <a:t> (Paris) project, 1991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3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Def ser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0"/>
            <a:ext cx="3195389" cy="3774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951352"/>
            <a:ext cx="8521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Rem Koolhaas: La </a:t>
            </a:r>
            <a:r>
              <a:rPr lang="en-US" sz="1200" dirty="0" err="1" smtClean="0">
                <a:solidFill>
                  <a:schemeClr val="bg1"/>
                </a:solidFill>
              </a:rPr>
              <a:t>Défense</a:t>
            </a:r>
            <a:r>
              <a:rPr lang="en-US" sz="1200" dirty="0" smtClean="0">
                <a:solidFill>
                  <a:schemeClr val="bg1"/>
                </a:solidFill>
              </a:rPr>
              <a:t> (Paris) project, 1991        Campus Center, Illinois Institute of Technology (Chicago), 1997-2003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" name="Picture 5" descr="McCormick_PS_rs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808" y="0"/>
            <a:ext cx="5320604" cy="377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8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  <p:pic>
        <p:nvPicPr>
          <p:cNvPr id="14" name="Picture 8" descr="Obs+New rsz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8193"/>
          <a:stretch/>
        </p:blipFill>
        <p:spPr bwMode="auto">
          <a:xfrm>
            <a:off x="2348683" y="993484"/>
            <a:ext cx="2244658" cy="181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Shultz 1922RSZ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0" b="36164"/>
          <a:stretch/>
        </p:blipFill>
        <p:spPr bwMode="auto">
          <a:xfrm>
            <a:off x="44823" y="1009416"/>
            <a:ext cx="2194903" cy="180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829684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NP end2 rs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2973182" y="993928"/>
            <a:ext cx="1596378" cy="178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cardi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46058" r="69268" b="31247"/>
          <a:stretch/>
        </p:blipFill>
        <p:spPr bwMode="auto">
          <a:xfrm>
            <a:off x="79626" y="993484"/>
            <a:ext cx="2744937" cy="178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80639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17" name="Picture 4" descr="NP end2 rsz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2973182" y="993928"/>
            <a:ext cx="1596378" cy="178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cardi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46058" r="69268" b="31247"/>
          <a:stretch/>
        </p:blipFill>
        <p:spPr bwMode="auto">
          <a:xfrm>
            <a:off x="79626" y="993484"/>
            <a:ext cx="2744937" cy="178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62976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 descr="rsz_QM_Rotu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0" t="35533" r="40314" b="13734"/>
          <a:stretch>
            <a:fillRect/>
          </a:stretch>
        </p:blipFill>
        <p:spPr bwMode="auto">
          <a:xfrm>
            <a:off x="6478588" y="3421063"/>
            <a:ext cx="12811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14" descr="Nickel_sign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0" t="33665" r="28369" b="22495"/>
          <a:stretch>
            <a:fillRect/>
          </a:stretch>
        </p:blipFill>
        <p:spPr bwMode="auto">
          <a:xfrm>
            <a:off x="3192463" y="3421063"/>
            <a:ext cx="14700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15" descr="Jacobs rs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r="18623"/>
          <a:stretch>
            <a:fillRect/>
          </a:stretch>
        </p:blipFill>
        <p:spPr bwMode="auto">
          <a:xfrm>
            <a:off x="4746625" y="3425825"/>
            <a:ext cx="162718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5" descr="San Catald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32393" r="39732" b="25429"/>
          <a:stretch>
            <a:fillRect/>
          </a:stretch>
        </p:blipFill>
        <p:spPr bwMode="auto">
          <a:xfrm>
            <a:off x="7870825" y="3408363"/>
            <a:ext cx="1231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15" descr="Reynolds_tires_rs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1" r="45958"/>
          <a:stretch>
            <a:fillRect/>
          </a:stretch>
        </p:blipFill>
        <p:spPr bwMode="auto">
          <a:xfrm>
            <a:off x="1557338" y="3421063"/>
            <a:ext cx="1579562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ailings+Stoops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3" r="29667"/>
          <a:stretch/>
        </p:blipFill>
        <p:spPr>
          <a:xfrm>
            <a:off x="14941" y="3438245"/>
            <a:ext cx="1437154" cy="3416300"/>
          </a:xfrm>
          <a:prstGeom prst="rect">
            <a:avLst/>
          </a:prstGeom>
        </p:spPr>
      </p:pic>
      <p:pic>
        <p:nvPicPr>
          <p:cNvPr id="17" name="Picture 4" descr="NP end2 rsz"/>
          <p:cNvPicPr>
            <a:picLocks noChangeAspect="1" noChangeArrowheads="1"/>
          </p:cNvPicPr>
          <p:nvPr/>
        </p:nvPicPr>
        <p:blipFill>
          <a:blip r:embed="rId8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" b="11667"/>
          <a:stretch>
            <a:fillRect/>
          </a:stretch>
        </p:blipFill>
        <p:spPr bwMode="auto">
          <a:xfrm>
            <a:off x="2973182" y="993928"/>
            <a:ext cx="1596378" cy="178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cardi.jpg"/>
          <p:cNvPicPr>
            <a:picLocks noChangeAspect="1"/>
          </p:cNvPicPr>
          <p:nvPr/>
        </p:nvPicPr>
        <p:blipFill rotWithShape="1">
          <a:blip r:embed="rId9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46058" r="69268" b="31247"/>
          <a:stretch/>
        </p:blipFill>
        <p:spPr bwMode="auto">
          <a:xfrm>
            <a:off x="79626" y="993484"/>
            <a:ext cx="2744937" cy="178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Martin int"/>
          <p:cNvPicPr>
            <a:picLocks noChangeAspect="1" noChangeArrowheads="1"/>
          </p:cNvPicPr>
          <p:nvPr/>
        </p:nvPicPr>
        <p:blipFill rotWithShape="1">
          <a:blip r:embed="rId10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30696" r="29586" b="24115"/>
          <a:stretch/>
        </p:blipFill>
        <p:spPr bwMode="auto">
          <a:xfrm rot="16200000">
            <a:off x="4916180" y="820358"/>
            <a:ext cx="1803295" cy="21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lugIn sec color rsz.jpg"/>
          <p:cNvPicPr>
            <a:picLocks noChangeAspect="1"/>
          </p:cNvPicPr>
          <p:nvPr/>
        </p:nvPicPr>
        <p:blipFill rotWithShape="1">
          <a:blip r:embed="rId11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3" t="12642" r="20746" b="9479"/>
          <a:stretch/>
        </p:blipFill>
        <p:spPr>
          <a:xfrm>
            <a:off x="7059320" y="993484"/>
            <a:ext cx="1923878" cy="1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2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xmlns:p14="http://schemas.microsoft.com/office/powerpoint/2010/main" spd="slow">
        <p:wipe dir="r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K_AS_PS_rs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 r="9314" b="18605"/>
          <a:stretch/>
        </p:blipFill>
        <p:spPr>
          <a:xfrm>
            <a:off x="493059" y="1"/>
            <a:ext cx="8292353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1059" y="6465500"/>
            <a:ext cx="4482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Asia Society Hong Kong Center, </a:t>
            </a:r>
            <a:r>
              <a:rPr lang="en-US" sz="1200" dirty="0" err="1" smtClean="0">
                <a:solidFill>
                  <a:schemeClr val="bg1"/>
                </a:solidFill>
              </a:rPr>
              <a:t>Tod</a:t>
            </a:r>
            <a:r>
              <a:rPr lang="en-US" sz="1200" dirty="0" smtClean="0">
                <a:solidFill>
                  <a:schemeClr val="bg1"/>
                </a:solidFill>
              </a:rPr>
              <a:t> Williams Billie </a:t>
            </a:r>
            <a:r>
              <a:rPr lang="en-US" sz="1200" dirty="0" err="1" smtClean="0">
                <a:solidFill>
                  <a:schemeClr val="bg1"/>
                </a:solidFill>
              </a:rPr>
              <a:t>Tsien</a:t>
            </a:r>
            <a:r>
              <a:rPr lang="en-US" sz="1200" dirty="0" smtClean="0">
                <a:solidFill>
                  <a:schemeClr val="bg1"/>
                </a:solidFill>
              </a:rPr>
              <a:t>, 2011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chnology-Innovation-Centre_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"/>
            <a:ext cx="9144000" cy="57469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3412" y="5976471"/>
            <a:ext cx="6018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Building 23 rehabilitation, Zlín (Czech Republic), </a:t>
            </a:r>
            <a:r>
              <a:rPr lang="en-GB" sz="1200" dirty="0">
                <a:solidFill>
                  <a:schemeClr val="bg1"/>
                </a:solidFill>
              </a:rPr>
              <a:t>Pavel </a:t>
            </a:r>
            <a:r>
              <a:rPr lang="en-GB" sz="1200" dirty="0" err="1">
                <a:solidFill>
                  <a:schemeClr val="bg1"/>
                </a:solidFill>
              </a:rPr>
              <a:t>Mudřík</a:t>
            </a:r>
            <a:r>
              <a:rPr lang="en-GB" sz="1200" dirty="0">
                <a:solidFill>
                  <a:schemeClr val="bg1"/>
                </a:solidFill>
              </a:rPr>
              <a:t> and Pavel </a:t>
            </a:r>
            <a:r>
              <a:rPr lang="en-GB" sz="1200" dirty="0" err="1">
                <a:solidFill>
                  <a:schemeClr val="bg1"/>
                </a:solidFill>
              </a:rPr>
              <a:t>Míček</a:t>
            </a:r>
            <a:r>
              <a:rPr lang="en-GB" sz="1200" dirty="0">
                <a:solidFill>
                  <a:schemeClr val="bg1"/>
                </a:solidFill>
              </a:rPr>
              <a:t>, 2006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3067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1649" y="1886282"/>
            <a:ext cx="49903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i="1" dirty="0">
                <a:solidFill>
                  <a:schemeClr val="bg1"/>
                </a:solidFill>
              </a:rPr>
              <a:t>A city in which there were not at all </a:t>
            </a:r>
            <a:r>
              <a:rPr lang="en-US" sz="1600" b="1" i="1" dirty="0" smtClean="0">
                <a:solidFill>
                  <a:schemeClr val="bg1"/>
                </a:solidFill>
              </a:rPr>
              <a:t>times </a:t>
            </a:r>
          </a:p>
          <a:p>
            <a:pPr eaLnBrk="1" hangingPunct="1"/>
            <a:r>
              <a:rPr lang="en-US" sz="1600" b="1" i="1" dirty="0" smtClean="0">
                <a:solidFill>
                  <a:schemeClr val="bg1"/>
                </a:solidFill>
              </a:rPr>
              <a:t>some </a:t>
            </a:r>
            <a:r>
              <a:rPr lang="en-US" sz="1600" b="1" i="1" dirty="0">
                <a:solidFill>
                  <a:schemeClr val="bg1"/>
                </a:solidFill>
              </a:rPr>
              <a:t>worn-out or obsolete </a:t>
            </a:r>
            <a:r>
              <a:rPr lang="en-US" sz="1600" b="1" i="1" dirty="0" smtClean="0">
                <a:solidFill>
                  <a:schemeClr val="bg1"/>
                </a:solidFill>
              </a:rPr>
              <a:t>parts would not be</a:t>
            </a:r>
          </a:p>
          <a:p>
            <a:pPr eaLnBrk="1" hangingPunct="1"/>
            <a:r>
              <a:rPr lang="en-US" sz="1600" b="1" i="1" dirty="0" smtClean="0">
                <a:solidFill>
                  <a:schemeClr val="bg1"/>
                </a:solidFill>
              </a:rPr>
              <a:t>a </a:t>
            </a:r>
            <a:r>
              <a:rPr lang="en-US" sz="1600" b="1" i="1" dirty="0">
                <a:solidFill>
                  <a:schemeClr val="bg1"/>
                </a:solidFill>
              </a:rPr>
              <a:t>dynamic city</a:t>
            </a:r>
            <a:r>
              <a:rPr lang="en-US" sz="1600" b="1" i="1" dirty="0" smtClean="0">
                <a:solidFill>
                  <a:schemeClr val="bg1"/>
                </a:solidFill>
              </a:rPr>
              <a:t>.  </a:t>
            </a:r>
          </a:p>
          <a:p>
            <a:pPr eaLnBrk="1" hangingPunct="1"/>
            <a:endParaRPr lang="en-US" sz="1600" b="1" i="1" dirty="0">
              <a:solidFill>
                <a:schemeClr val="bg1"/>
              </a:solidFill>
            </a:endParaRPr>
          </a:p>
          <a:p>
            <a:pPr algn="r" eaLnBrk="1" hangingPunct="1"/>
            <a:r>
              <a:rPr lang="en-US" sz="1200" dirty="0" smtClean="0">
                <a:solidFill>
                  <a:schemeClr val="bg1"/>
                </a:solidFill>
              </a:rPr>
              <a:t>Miles Colean, 1953</a:t>
            </a:r>
            <a:endParaRPr lang="en-US" sz="1600" b="1" i="1" dirty="0" smtClean="0">
              <a:solidFill>
                <a:schemeClr val="bg1"/>
              </a:solidFill>
            </a:endParaRPr>
          </a:p>
          <a:p>
            <a:r>
              <a:rPr lang="en-US" sz="1600" b="1" i="1" dirty="0" smtClean="0">
                <a:solidFill>
                  <a:schemeClr val="bg1"/>
                </a:solidFill>
              </a:rPr>
              <a:t>												</a:t>
            </a:r>
            <a:endParaRPr lang="en-US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4810</TotalTime>
  <Words>786</Words>
  <Application>Microsoft Macintosh PowerPoint</Application>
  <PresentationFormat>On-screen Show (4:3)</PresentationFormat>
  <Paragraphs>124</Paragraphs>
  <Slides>37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Abramson</dc:creator>
  <cp:lastModifiedBy>BU</cp:lastModifiedBy>
  <cp:revision>274</cp:revision>
  <dcterms:created xsi:type="dcterms:W3CDTF">2013-10-12T19:08:10Z</dcterms:created>
  <dcterms:modified xsi:type="dcterms:W3CDTF">2016-04-11T17:16:52Z</dcterms:modified>
</cp:coreProperties>
</file>