
<file path=[Content_Types].xml><?xml version="1.0" encoding="utf-8"?>
<Types xmlns="http://schemas.openxmlformats.org/package/2006/content-types">
  <Default Extension="xml" ContentType="application/xml"/>
  <Default Extension="mpeg" ContentType="video/unknown"/>
  <Default Extension="jpeg" ContentType="image/jpeg"/>
  <Default Extension="jpg" ContentType="image/jpeg"/>
  <Default Extension="emf" ContentType="image/x-emf"/>
  <Default Extension="tiff" ContentType="image/tiff"/>
  <Default Extension="rels" ContentType="application/vnd.openxmlformats-package.relationships+xml"/>
  <Default Extension="mov" ContentType="video/unknown"/>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93455" r:id="rId4"/>
  </p:sldMasterIdLst>
  <p:notesMasterIdLst>
    <p:notesMasterId r:id="rId31"/>
  </p:notesMasterIdLst>
  <p:sldIdLst>
    <p:sldId id="392" r:id="rId5"/>
    <p:sldId id="355" r:id="rId6"/>
    <p:sldId id="356" r:id="rId7"/>
    <p:sldId id="410" r:id="rId8"/>
    <p:sldId id="382" r:id="rId9"/>
    <p:sldId id="373" r:id="rId10"/>
    <p:sldId id="383" r:id="rId11"/>
    <p:sldId id="407" r:id="rId12"/>
    <p:sldId id="408" r:id="rId13"/>
    <p:sldId id="411" r:id="rId14"/>
    <p:sldId id="362" r:id="rId15"/>
    <p:sldId id="413" r:id="rId16"/>
    <p:sldId id="414" r:id="rId17"/>
    <p:sldId id="396" r:id="rId18"/>
    <p:sldId id="397" r:id="rId19"/>
    <p:sldId id="398" r:id="rId20"/>
    <p:sldId id="399" r:id="rId21"/>
    <p:sldId id="400" r:id="rId22"/>
    <p:sldId id="402" r:id="rId23"/>
    <p:sldId id="409" r:id="rId24"/>
    <p:sldId id="405" r:id="rId25"/>
    <p:sldId id="415" r:id="rId26"/>
    <p:sldId id="339" r:id="rId27"/>
    <p:sldId id="340" r:id="rId28"/>
    <p:sldId id="336" r:id="rId29"/>
    <p:sldId id="338" r:id="rId30"/>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D8A4D5"/>
    <a:srgbClr val="FFF767"/>
    <a:srgbClr val="FFBDAD"/>
    <a:srgbClr val="364D6D"/>
    <a:srgbClr val="B5B5B5"/>
    <a:srgbClr val="A6A6A6"/>
    <a:srgbClr val="A8A8A8"/>
    <a:srgbClr val="6A6A6A"/>
    <a:srgbClr val="76D64A"/>
    <a:srgbClr val="1B2A4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22" autoAdjust="0"/>
    <p:restoredTop sz="89617" autoAdjust="0"/>
  </p:normalViewPr>
  <p:slideViewPr>
    <p:cSldViewPr snapToGrid="0" snapToObjects="1">
      <p:cViewPr>
        <p:scale>
          <a:sx n="150" d="100"/>
          <a:sy n="150" d="100"/>
        </p:scale>
        <p:origin x="-80" y="-80"/>
      </p:cViewPr>
      <p:guideLst>
        <p:guide orient="horz" pos="143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49" d="100"/>
        <a:sy n="149"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30" Type="http://schemas.openxmlformats.org/officeDocument/2006/relationships/slide" Target="slides/slide26.xml"/><Relationship Id="rId31" Type="http://schemas.openxmlformats.org/officeDocument/2006/relationships/notesMaster" Target="notesMasters/notesMaster1.xml"/><Relationship Id="rId32" Type="http://schemas.openxmlformats.org/officeDocument/2006/relationships/printerSettings" Target="printerSettings/printerSettings1.bin"/><Relationship Id="rId9" Type="http://schemas.openxmlformats.org/officeDocument/2006/relationships/slide" Target="slides/slide5.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B36A12F-A87C-6C4B-A16A-C9CA557FBC18}" type="datetimeFigureOut">
              <a:rPr lang="en-US" smtClean="0"/>
              <a:t>12/10/15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CAFA0D-E5AC-9F48-9AA6-BA1EBFE7BB9D}" type="slidenum">
              <a:rPr lang="en-US" smtClean="0"/>
              <a:t>‹#›</a:t>
            </a:fld>
            <a:endParaRPr lang="en-US"/>
          </a:p>
        </p:txBody>
      </p:sp>
    </p:spTree>
    <p:extLst>
      <p:ext uri="{BB962C8B-B14F-4D97-AF65-F5344CB8AC3E}">
        <p14:creationId xmlns:p14="http://schemas.microsoft.com/office/powerpoint/2010/main" val="390097477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CAFA0D-E5AC-9F48-9AA6-BA1EBFE7BB9D}" type="slidenum">
              <a:rPr lang="en-US" smtClean="0"/>
              <a:t>2</a:t>
            </a:fld>
            <a:endParaRPr lang="en-US"/>
          </a:p>
        </p:txBody>
      </p:sp>
    </p:spTree>
    <p:extLst>
      <p:ext uri="{BB962C8B-B14F-4D97-AF65-F5344CB8AC3E}">
        <p14:creationId xmlns:p14="http://schemas.microsoft.com/office/powerpoint/2010/main" val="4684178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61CAFA0D-E5AC-9F48-9AA6-BA1EBFE7BB9D}" type="slidenum">
              <a:rPr lang="en-US" smtClean="0"/>
              <a:t>4</a:t>
            </a:fld>
            <a:endParaRPr lang="en-US"/>
          </a:p>
        </p:txBody>
      </p:sp>
    </p:spTree>
    <p:extLst>
      <p:ext uri="{BB962C8B-B14F-4D97-AF65-F5344CB8AC3E}">
        <p14:creationId xmlns:p14="http://schemas.microsoft.com/office/powerpoint/2010/main" val="32005231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DESIGN LEFT</a:t>
            </a:r>
            <a:endParaRPr lang="en-US" dirty="0"/>
          </a:p>
        </p:txBody>
      </p:sp>
      <p:sp>
        <p:nvSpPr>
          <p:cNvPr id="4" name="Slide Number Placeholder 3"/>
          <p:cNvSpPr>
            <a:spLocks noGrp="1"/>
          </p:cNvSpPr>
          <p:nvPr>
            <p:ph type="sldNum" sz="quarter" idx="10"/>
          </p:nvPr>
        </p:nvSpPr>
        <p:spPr/>
        <p:txBody>
          <a:bodyPr/>
          <a:lstStyle/>
          <a:p>
            <a:fld id="{61CAFA0D-E5AC-9F48-9AA6-BA1EBFE7BB9D}" type="slidenum">
              <a:rPr lang="en-US" smtClean="0"/>
              <a:t>5</a:t>
            </a:fld>
            <a:endParaRPr lang="en-US"/>
          </a:p>
        </p:txBody>
      </p:sp>
    </p:spTree>
    <p:extLst>
      <p:ext uri="{BB962C8B-B14F-4D97-AF65-F5344CB8AC3E}">
        <p14:creationId xmlns:p14="http://schemas.microsoft.com/office/powerpoint/2010/main" val="41411311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CAFA0D-E5AC-9F48-9AA6-BA1EBFE7BB9D}" type="slidenum">
              <a:rPr lang="en-US" smtClean="0"/>
              <a:t>6</a:t>
            </a:fld>
            <a:endParaRPr lang="en-US"/>
          </a:p>
        </p:txBody>
      </p:sp>
    </p:spTree>
    <p:extLst>
      <p:ext uri="{BB962C8B-B14F-4D97-AF65-F5344CB8AC3E}">
        <p14:creationId xmlns:p14="http://schemas.microsoft.com/office/powerpoint/2010/main" val="2761142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CAFA0D-E5AC-9F48-9AA6-BA1EBFE7BB9D}" type="slidenum">
              <a:rPr lang="en-US" smtClean="0"/>
              <a:t>7</a:t>
            </a:fld>
            <a:endParaRPr lang="en-US"/>
          </a:p>
        </p:txBody>
      </p:sp>
    </p:spTree>
    <p:extLst>
      <p:ext uri="{BB962C8B-B14F-4D97-AF65-F5344CB8AC3E}">
        <p14:creationId xmlns:p14="http://schemas.microsoft.com/office/powerpoint/2010/main" val="13231197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NEW DASHBOARD </a:t>
            </a:r>
            <a:endParaRPr lang="en-US" dirty="0"/>
          </a:p>
        </p:txBody>
      </p:sp>
      <p:sp>
        <p:nvSpPr>
          <p:cNvPr id="4" name="Slide Number Placeholder 3"/>
          <p:cNvSpPr>
            <a:spLocks noGrp="1"/>
          </p:cNvSpPr>
          <p:nvPr>
            <p:ph type="sldNum" sz="quarter" idx="10"/>
          </p:nvPr>
        </p:nvSpPr>
        <p:spPr/>
        <p:txBody>
          <a:bodyPr/>
          <a:lstStyle/>
          <a:p>
            <a:fld id="{61CAFA0D-E5AC-9F48-9AA6-BA1EBFE7BB9D}" type="slidenum">
              <a:rPr lang="en-US" smtClean="0"/>
              <a:t>8</a:t>
            </a:fld>
            <a:endParaRPr lang="en-US"/>
          </a:p>
        </p:txBody>
      </p:sp>
    </p:spTree>
    <p:extLst>
      <p:ext uri="{BB962C8B-B14F-4D97-AF65-F5344CB8AC3E}">
        <p14:creationId xmlns:p14="http://schemas.microsoft.com/office/powerpoint/2010/main" val="13231197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CAFA0D-E5AC-9F48-9AA6-BA1EBFE7BB9D}" type="slidenum">
              <a:rPr lang="en-US" smtClean="0"/>
              <a:t>9</a:t>
            </a:fld>
            <a:endParaRPr lang="en-US"/>
          </a:p>
        </p:txBody>
      </p:sp>
    </p:spTree>
    <p:extLst>
      <p:ext uri="{BB962C8B-B14F-4D97-AF65-F5344CB8AC3E}">
        <p14:creationId xmlns:p14="http://schemas.microsoft.com/office/powerpoint/2010/main" val="13231197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NICOLE WONG Safe Harbor compliance</a:t>
            </a:r>
            <a:endParaRPr lang="en-US" dirty="0"/>
          </a:p>
        </p:txBody>
      </p:sp>
      <p:sp>
        <p:nvSpPr>
          <p:cNvPr id="4" name="Slide Number Placeholder 3"/>
          <p:cNvSpPr>
            <a:spLocks noGrp="1"/>
          </p:cNvSpPr>
          <p:nvPr>
            <p:ph type="sldNum" sz="quarter" idx="10"/>
          </p:nvPr>
        </p:nvSpPr>
        <p:spPr/>
        <p:txBody>
          <a:bodyPr/>
          <a:lstStyle/>
          <a:p>
            <a:fld id="{61CAFA0D-E5AC-9F48-9AA6-BA1EBFE7BB9D}" type="slidenum">
              <a:rPr lang="en-US" smtClean="0"/>
              <a:t>10</a:t>
            </a:fld>
            <a:endParaRPr lang="en-US"/>
          </a:p>
        </p:txBody>
      </p:sp>
    </p:spTree>
    <p:extLst>
      <p:ext uri="{BB962C8B-B14F-4D97-AF65-F5344CB8AC3E}">
        <p14:creationId xmlns:p14="http://schemas.microsoft.com/office/powerpoint/2010/main" val="38008159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CAFA0D-E5AC-9F48-9AA6-BA1EBFE7BB9D}" type="slidenum">
              <a:rPr lang="en-US" smtClean="0"/>
              <a:t>13</a:t>
            </a:fld>
            <a:endParaRPr lang="en-US"/>
          </a:p>
        </p:txBody>
      </p:sp>
    </p:spTree>
    <p:extLst>
      <p:ext uri="{BB962C8B-B14F-4D97-AF65-F5344CB8AC3E}">
        <p14:creationId xmlns:p14="http://schemas.microsoft.com/office/powerpoint/2010/main" val="2795728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CAFA0D-E5AC-9F48-9AA6-BA1EBFE7BB9D}" type="slidenum">
              <a:rPr lang="en-US" smtClean="0"/>
              <a:t>15</a:t>
            </a:fld>
            <a:endParaRPr lang="en-US"/>
          </a:p>
        </p:txBody>
      </p:sp>
    </p:spTree>
    <p:extLst>
      <p:ext uri="{BB962C8B-B14F-4D97-AF65-F5344CB8AC3E}">
        <p14:creationId xmlns:p14="http://schemas.microsoft.com/office/powerpoint/2010/main" val="6707551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10"/>
          </p:nvPr>
        </p:nvSpPr>
        <p:spPr/>
        <p:txBody>
          <a:bodyPr/>
          <a:lstStyle/>
          <a:p>
            <a:fld id="{61CAFA0D-E5AC-9F48-9AA6-BA1EBFE7BB9D}" type="slidenum">
              <a:rPr lang="en-US" smtClean="0"/>
              <a:t>20</a:t>
            </a:fld>
            <a:endParaRPr lang="en-US"/>
          </a:p>
        </p:txBody>
      </p:sp>
    </p:spTree>
    <p:extLst>
      <p:ext uri="{BB962C8B-B14F-4D97-AF65-F5344CB8AC3E}">
        <p14:creationId xmlns:p14="http://schemas.microsoft.com/office/powerpoint/2010/main" val="11849401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CAFA0D-E5AC-9F48-9AA6-BA1EBFE7BB9D}" type="slidenum">
              <a:rPr lang="en-US" smtClean="0"/>
              <a:t>22</a:t>
            </a:fld>
            <a:endParaRPr lang="en-US"/>
          </a:p>
        </p:txBody>
      </p:sp>
    </p:spTree>
    <p:extLst>
      <p:ext uri="{BB962C8B-B14F-4D97-AF65-F5344CB8AC3E}">
        <p14:creationId xmlns:p14="http://schemas.microsoft.com/office/powerpoint/2010/main" val="34151599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CAFA0D-E5AC-9F48-9AA6-BA1EBFE7BB9D}" type="slidenum">
              <a:rPr lang="en-US" smtClean="0"/>
              <a:t>26</a:t>
            </a:fld>
            <a:endParaRPr lang="en-US"/>
          </a:p>
        </p:txBody>
      </p:sp>
    </p:spTree>
    <p:extLst>
      <p:ext uri="{BB962C8B-B14F-4D97-AF65-F5344CB8AC3E}">
        <p14:creationId xmlns:p14="http://schemas.microsoft.com/office/powerpoint/2010/main" val="34151599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8" name="TextBox 7"/>
          <p:cNvSpPr txBox="1"/>
          <p:nvPr userDrawn="1"/>
        </p:nvSpPr>
        <p:spPr>
          <a:xfrm>
            <a:off x="1288342" y="3327683"/>
            <a:ext cx="3132650" cy="523220"/>
          </a:xfrm>
          <a:prstGeom prst="rect">
            <a:avLst/>
          </a:prstGeom>
          <a:noFill/>
        </p:spPr>
        <p:txBody>
          <a:bodyPr wrap="none" rtlCol="0">
            <a:spAutoFit/>
          </a:bodyPr>
          <a:lstStyle/>
          <a:p>
            <a:pPr algn="ctr"/>
            <a:r>
              <a:rPr lang="en-US" sz="2800" b="0" i="0" dirty="0" smtClean="0">
                <a:solidFill>
                  <a:srgbClr val="364D6D"/>
                </a:solidFill>
                <a:latin typeface="PostGrotesk-Book"/>
                <a:cs typeface="PostGrotesk-Book"/>
              </a:rPr>
              <a:t>Quantify</a:t>
            </a:r>
            <a:r>
              <a:rPr lang="en-US" sz="2800" b="0" i="0" baseline="0" dirty="0" smtClean="0">
                <a:solidFill>
                  <a:srgbClr val="364D6D"/>
                </a:solidFill>
                <a:latin typeface="PostGrotesk-Book"/>
                <a:cs typeface="PostGrotesk-Book"/>
              </a:rPr>
              <a:t> the World</a:t>
            </a:r>
            <a:endParaRPr lang="en-US" sz="2800" b="0" i="0" dirty="0">
              <a:solidFill>
                <a:srgbClr val="364D6D"/>
              </a:solidFill>
              <a:latin typeface="PostGrotesk-Book"/>
              <a:cs typeface="PostGrotesk-Book"/>
            </a:endParaRPr>
          </a:p>
        </p:txBody>
      </p:sp>
      <p:pic>
        <p:nvPicPr>
          <p:cNvPr id="9" name="Picture 8" descr="pm-logo-new.png"/>
          <p:cNvPicPr>
            <a:picLocks noChangeAspect="1"/>
          </p:cNvPicPr>
          <p:nvPr userDrawn="1"/>
        </p:nvPicPr>
        <p:blipFill rotWithShape="1">
          <a:blip r:embed="rId2">
            <a:extLst>
              <a:ext uri="{28A0092B-C50C-407E-A947-70E740481C1C}">
                <a14:useLocalDpi xmlns:a14="http://schemas.microsoft.com/office/drawing/2010/main" val="0"/>
              </a:ext>
            </a:extLst>
          </a:blip>
          <a:srcRect r="78057"/>
          <a:stretch/>
        </p:blipFill>
        <p:spPr>
          <a:xfrm>
            <a:off x="2416839" y="1454889"/>
            <a:ext cx="875632" cy="855920"/>
          </a:xfrm>
          <a:prstGeom prst="rect">
            <a:avLst/>
          </a:prstGeom>
        </p:spPr>
      </p:pic>
      <p:pic>
        <p:nvPicPr>
          <p:cNvPr id="10" name="Picture 9" descr="pm-logo-new.png"/>
          <p:cNvPicPr>
            <a:picLocks noChangeAspect="1"/>
          </p:cNvPicPr>
          <p:nvPr userDrawn="1"/>
        </p:nvPicPr>
        <p:blipFill rotWithShape="1">
          <a:blip r:embed="rId2">
            <a:extLst>
              <a:ext uri="{28A0092B-C50C-407E-A947-70E740481C1C}">
                <a14:useLocalDpi xmlns:a14="http://schemas.microsoft.com/office/drawing/2010/main" val="0"/>
              </a:ext>
            </a:extLst>
          </a:blip>
          <a:srcRect l="25494"/>
          <a:stretch/>
        </p:blipFill>
        <p:spPr>
          <a:xfrm>
            <a:off x="1165384" y="2366211"/>
            <a:ext cx="3378542" cy="972630"/>
          </a:xfrm>
          <a:prstGeom prst="rect">
            <a:avLst/>
          </a:prstGeom>
        </p:spPr>
      </p:pic>
      <p:pic>
        <p:nvPicPr>
          <p:cNvPr id="4" name="Picture 3" descr="background.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39514" y="0"/>
            <a:ext cx="5004486" cy="5143500"/>
          </a:xfrm>
          <a:prstGeom prst="rect">
            <a:avLst/>
          </a:prstGeom>
        </p:spPr>
      </p:pic>
    </p:spTree>
    <p:extLst>
      <p:ext uri="{BB962C8B-B14F-4D97-AF65-F5344CB8AC3E}">
        <p14:creationId xmlns:p14="http://schemas.microsoft.com/office/powerpoint/2010/main" val="37979826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descr="background.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39514" y="0"/>
            <a:ext cx="5004486" cy="5143500"/>
          </a:xfrm>
          <a:prstGeom prst="rect">
            <a:avLst/>
          </a:prstGeom>
        </p:spPr>
      </p:pic>
      <p:pic>
        <p:nvPicPr>
          <p:cNvPr id="3" name="Picture 2" descr="pm-logo-new.png"/>
          <p:cNvPicPr>
            <a:picLocks noChangeAspect="1"/>
          </p:cNvPicPr>
          <p:nvPr userDrawn="1"/>
        </p:nvPicPr>
        <p:blipFill rotWithShape="1">
          <a:blip r:embed="rId3">
            <a:extLst>
              <a:ext uri="{28A0092B-C50C-407E-A947-70E740481C1C}">
                <a14:useLocalDpi xmlns:a14="http://schemas.microsoft.com/office/drawing/2010/main" val="0"/>
              </a:ext>
            </a:extLst>
          </a:blip>
          <a:srcRect r="78057"/>
          <a:stretch/>
        </p:blipFill>
        <p:spPr>
          <a:xfrm>
            <a:off x="162792" y="4647317"/>
            <a:ext cx="337594" cy="329995"/>
          </a:xfrm>
          <a:prstGeom prst="rect">
            <a:avLst/>
          </a:prstGeom>
        </p:spPr>
      </p:pic>
    </p:spTree>
    <p:extLst>
      <p:ext uri="{BB962C8B-B14F-4D97-AF65-F5344CB8AC3E}">
        <p14:creationId xmlns:p14="http://schemas.microsoft.com/office/powerpoint/2010/main" val="1728351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7010400" y="4990050"/>
            <a:ext cx="2133600" cy="143036"/>
          </a:xfrm>
        </p:spPr>
        <p:txBody>
          <a:bodyPr/>
          <a:lstStyle/>
          <a:p>
            <a:fld id="{AF88E988-FB04-AB4E-BE5A-59F242AF7F7A}" type="slidenum">
              <a:rPr lang="en-US" smtClean="0"/>
              <a:t>‹#›</a:t>
            </a:fld>
            <a:endParaRPr lang="en-US"/>
          </a:p>
        </p:txBody>
      </p:sp>
      <p:sp>
        <p:nvSpPr>
          <p:cNvPr id="18" name="Text Placeholder 17"/>
          <p:cNvSpPr>
            <a:spLocks noGrp="1"/>
          </p:cNvSpPr>
          <p:nvPr>
            <p:ph type="body" sz="quarter" idx="13"/>
          </p:nvPr>
        </p:nvSpPr>
        <p:spPr>
          <a:xfrm>
            <a:off x="234462" y="248178"/>
            <a:ext cx="8605837" cy="3843375"/>
          </a:xfrm>
        </p:spPr>
        <p:txBody>
          <a:bodyPr/>
          <a:lstStyle>
            <a:lvl1pPr>
              <a:defRPr>
                <a:solidFill>
                  <a:srgbClr val="1B2A40"/>
                </a:solidFill>
              </a:defRPr>
            </a:lvl1pPr>
            <a:lvl2pPr>
              <a:defRPr>
                <a:solidFill>
                  <a:srgbClr val="1B2A40"/>
                </a:solidFill>
              </a:defRPr>
            </a:lvl2pPr>
            <a:lvl3pPr>
              <a:defRPr>
                <a:solidFill>
                  <a:srgbClr val="1B2A40"/>
                </a:solidFill>
              </a:defRPr>
            </a:lvl3pPr>
            <a:lvl4pPr>
              <a:defRPr>
                <a:solidFill>
                  <a:srgbClr val="1B2A40"/>
                </a:solidFill>
              </a:defRPr>
            </a:lvl4pPr>
            <a:lvl5pPr>
              <a:defRPr>
                <a:solidFill>
                  <a:srgbClr val="1B2A40"/>
                </a:solidFill>
              </a:defRPr>
            </a:lvl5pPr>
          </a:lstStyle>
          <a:p>
            <a:pPr lvl="0"/>
            <a:r>
              <a:rPr lang="fr-FR" dirty="0" smtClean="0"/>
              <a:t>Click to </a:t>
            </a:r>
            <a:r>
              <a:rPr lang="fr-FR" dirty="0" err="1" smtClean="0"/>
              <a:t>edit</a:t>
            </a:r>
            <a:r>
              <a:rPr lang="fr-FR" dirty="0" smtClean="0"/>
              <a:t> Master </a:t>
            </a:r>
            <a:r>
              <a:rPr lang="fr-FR" dirty="0" err="1" smtClean="0"/>
              <a:t>text</a:t>
            </a:r>
            <a:r>
              <a:rPr lang="fr-FR" dirty="0" smtClean="0"/>
              <a:t> styles</a:t>
            </a:r>
          </a:p>
          <a:p>
            <a:pPr lvl="1"/>
            <a:r>
              <a:rPr lang="fr-FR" dirty="0" smtClean="0"/>
              <a:t>Second </a:t>
            </a:r>
            <a:r>
              <a:rPr lang="fr-FR" dirty="0" err="1" smtClean="0"/>
              <a:t>level</a:t>
            </a:r>
            <a:endParaRPr lang="fr-FR" dirty="0" smtClean="0"/>
          </a:p>
          <a:p>
            <a:pPr lvl="2"/>
            <a:r>
              <a:rPr lang="fr-FR" dirty="0" err="1" smtClean="0"/>
              <a:t>Third</a:t>
            </a:r>
            <a:r>
              <a:rPr lang="fr-FR" dirty="0" smtClean="0"/>
              <a:t> </a:t>
            </a:r>
            <a:r>
              <a:rPr lang="fr-FR" dirty="0" err="1" smtClean="0"/>
              <a:t>level</a:t>
            </a:r>
            <a:endParaRPr lang="fr-FR" dirty="0" smtClean="0"/>
          </a:p>
          <a:p>
            <a:pPr lvl="3"/>
            <a:r>
              <a:rPr lang="fr-FR" dirty="0" err="1" smtClean="0"/>
              <a:t>Fourth</a:t>
            </a:r>
            <a:r>
              <a:rPr lang="fr-FR" dirty="0" smtClean="0"/>
              <a:t> </a:t>
            </a:r>
            <a:r>
              <a:rPr lang="fr-FR" dirty="0" err="1" smtClean="0"/>
              <a:t>level</a:t>
            </a:r>
            <a:endParaRPr lang="fr-FR" dirty="0" smtClean="0"/>
          </a:p>
          <a:p>
            <a:pPr lvl="4"/>
            <a:r>
              <a:rPr lang="fr-FR" dirty="0" err="1" smtClean="0"/>
              <a:t>Fifth</a:t>
            </a:r>
            <a:r>
              <a:rPr lang="fr-FR" dirty="0" smtClean="0"/>
              <a:t> </a:t>
            </a:r>
            <a:r>
              <a:rPr lang="fr-FR" dirty="0" err="1" smtClean="0"/>
              <a:t>level</a:t>
            </a:r>
            <a:endParaRPr lang="en-US" dirty="0"/>
          </a:p>
        </p:txBody>
      </p:sp>
      <p:grpSp>
        <p:nvGrpSpPr>
          <p:cNvPr id="2" name="Group 1"/>
          <p:cNvGrpSpPr/>
          <p:nvPr userDrawn="1"/>
        </p:nvGrpSpPr>
        <p:grpSpPr>
          <a:xfrm>
            <a:off x="-4118" y="4091554"/>
            <a:ext cx="9148118" cy="1051946"/>
            <a:chOff x="-4118" y="2520991"/>
            <a:chExt cx="9148118" cy="1051946"/>
          </a:xfrm>
        </p:grpSpPr>
        <p:pic>
          <p:nvPicPr>
            <p:cNvPr id="8" name="Picture 7" descr="cityscape@2x.png"/>
            <p:cNvPicPr>
              <a:picLocks noChangeAspect="1"/>
            </p:cNvPicPr>
            <p:nvPr userDrawn="1"/>
          </p:nvPicPr>
          <p:blipFill rotWithShape="1">
            <a:blip r:embed="rId2">
              <a:extLst>
                <a:ext uri="{28A0092B-C50C-407E-A947-70E740481C1C}">
                  <a14:useLocalDpi xmlns:a14="http://schemas.microsoft.com/office/drawing/2010/main" val="0"/>
                </a:ext>
              </a:extLst>
            </a:blip>
            <a:srcRect t="-5164" b="6502"/>
            <a:stretch/>
          </p:blipFill>
          <p:spPr>
            <a:xfrm>
              <a:off x="-4118" y="2520991"/>
              <a:ext cx="8675077" cy="1051946"/>
            </a:xfrm>
            <a:prstGeom prst="rect">
              <a:avLst/>
            </a:prstGeom>
          </p:spPr>
        </p:pic>
        <p:cxnSp>
          <p:nvCxnSpPr>
            <p:cNvPr id="9" name="Straight Connector 8"/>
            <p:cNvCxnSpPr/>
            <p:nvPr userDrawn="1"/>
          </p:nvCxnSpPr>
          <p:spPr>
            <a:xfrm>
              <a:off x="0" y="3568702"/>
              <a:ext cx="9144000" cy="0"/>
            </a:xfrm>
            <a:prstGeom prst="line">
              <a:avLst/>
            </a:prstGeom>
            <a:ln>
              <a:solidFill>
                <a:srgbClr val="1B2A40"/>
              </a:solidFill>
            </a:ln>
            <a:effectLst/>
          </p:spPr>
          <p:style>
            <a:lnRef idx="2">
              <a:schemeClr val="accent1"/>
            </a:lnRef>
            <a:fillRef idx="0">
              <a:schemeClr val="accent1"/>
            </a:fillRef>
            <a:effectRef idx="1">
              <a:schemeClr val="accent1"/>
            </a:effectRef>
            <a:fontRef idx="minor">
              <a:schemeClr val="tx1"/>
            </a:fontRef>
          </p:style>
        </p:cxnSp>
      </p:grpSp>
      <p:pic>
        <p:nvPicPr>
          <p:cNvPr id="10" name="Picture 9" descr="pm-logo-new.png"/>
          <p:cNvPicPr>
            <a:picLocks noChangeAspect="1"/>
          </p:cNvPicPr>
          <p:nvPr userDrawn="1"/>
        </p:nvPicPr>
        <p:blipFill rotWithShape="1">
          <a:blip r:embed="rId3">
            <a:extLst>
              <a:ext uri="{28A0092B-C50C-407E-A947-70E740481C1C}">
                <a14:useLocalDpi xmlns:a14="http://schemas.microsoft.com/office/drawing/2010/main" val="0"/>
              </a:ext>
            </a:extLst>
          </a:blip>
          <a:srcRect r="78057"/>
          <a:stretch/>
        </p:blipFill>
        <p:spPr>
          <a:xfrm>
            <a:off x="8677835" y="4594178"/>
            <a:ext cx="324927" cy="317613"/>
          </a:xfrm>
          <a:prstGeom prst="rect">
            <a:avLst/>
          </a:prstGeom>
        </p:spPr>
      </p:pic>
    </p:spTree>
    <p:extLst>
      <p:ext uri="{BB962C8B-B14F-4D97-AF65-F5344CB8AC3E}">
        <p14:creationId xmlns:p14="http://schemas.microsoft.com/office/powerpoint/2010/main" val="8664153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9856" y="124236"/>
            <a:ext cx="8605595" cy="496428"/>
          </a:xfrm>
        </p:spPr>
        <p:txBody>
          <a:bodyPr/>
          <a:lstStyle>
            <a:lvl1pPr>
              <a:defRPr baseline="0">
                <a:solidFill>
                  <a:srgbClr val="1B2A40"/>
                </a:solidFill>
              </a:defRPr>
            </a:lvl1pPr>
          </a:lstStyle>
          <a:p>
            <a:r>
              <a:rPr lang="en-US" dirty="0" smtClean="0"/>
              <a:t>Measure the Physical World</a:t>
            </a:r>
            <a:endParaRPr lang="en-US" dirty="0"/>
          </a:p>
        </p:txBody>
      </p:sp>
      <p:sp>
        <p:nvSpPr>
          <p:cNvPr id="31" name="Text Placeholder 17"/>
          <p:cNvSpPr>
            <a:spLocks noGrp="1"/>
          </p:cNvSpPr>
          <p:nvPr>
            <p:ph type="body" sz="quarter" idx="13"/>
          </p:nvPr>
        </p:nvSpPr>
        <p:spPr>
          <a:xfrm>
            <a:off x="160338" y="1128713"/>
            <a:ext cx="8605837" cy="3018949"/>
          </a:xfrm>
        </p:spPr>
        <p:txBody>
          <a:bodyPr/>
          <a:lstStyle>
            <a:lvl1pPr>
              <a:defRPr>
                <a:solidFill>
                  <a:srgbClr val="1B2A40"/>
                </a:solidFill>
              </a:defRPr>
            </a:lvl1pPr>
            <a:lvl2pPr>
              <a:defRPr>
                <a:solidFill>
                  <a:srgbClr val="1B2A40"/>
                </a:solidFill>
              </a:defRPr>
            </a:lvl2pPr>
            <a:lvl3pPr>
              <a:defRPr>
                <a:solidFill>
                  <a:srgbClr val="1B2A40"/>
                </a:solidFill>
              </a:defRPr>
            </a:lvl3pPr>
            <a:lvl4pPr>
              <a:defRPr>
                <a:solidFill>
                  <a:srgbClr val="1B2A40"/>
                </a:solidFill>
              </a:defRPr>
            </a:lvl4pPr>
            <a:lvl5pPr>
              <a:defRPr>
                <a:solidFill>
                  <a:srgbClr val="1B2A40"/>
                </a:solidFill>
              </a:defRPr>
            </a:lvl5pPr>
          </a:lstStyle>
          <a:p>
            <a:pPr lvl="0"/>
            <a:r>
              <a:rPr lang="fr-FR" dirty="0" smtClean="0"/>
              <a:t>Click to </a:t>
            </a:r>
            <a:r>
              <a:rPr lang="fr-FR" dirty="0" err="1" smtClean="0"/>
              <a:t>edit</a:t>
            </a:r>
            <a:r>
              <a:rPr lang="fr-FR" dirty="0" smtClean="0"/>
              <a:t> Master </a:t>
            </a:r>
            <a:r>
              <a:rPr lang="fr-FR" dirty="0" err="1" smtClean="0"/>
              <a:t>text</a:t>
            </a:r>
            <a:r>
              <a:rPr lang="fr-FR" dirty="0" smtClean="0"/>
              <a:t> styles</a:t>
            </a:r>
          </a:p>
          <a:p>
            <a:pPr lvl="1"/>
            <a:r>
              <a:rPr lang="fr-FR" dirty="0" smtClean="0"/>
              <a:t>Second </a:t>
            </a:r>
            <a:r>
              <a:rPr lang="fr-FR" dirty="0" err="1" smtClean="0"/>
              <a:t>level</a:t>
            </a:r>
            <a:endParaRPr lang="fr-FR" dirty="0" smtClean="0"/>
          </a:p>
          <a:p>
            <a:pPr lvl="2"/>
            <a:r>
              <a:rPr lang="fr-FR" dirty="0" err="1" smtClean="0"/>
              <a:t>Third</a:t>
            </a:r>
            <a:r>
              <a:rPr lang="fr-FR" dirty="0" smtClean="0"/>
              <a:t> </a:t>
            </a:r>
            <a:r>
              <a:rPr lang="fr-FR" dirty="0" err="1" smtClean="0"/>
              <a:t>level</a:t>
            </a:r>
            <a:endParaRPr lang="fr-FR" dirty="0" smtClean="0"/>
          </a:p>
          <a:p>
            <a:pPr lvl="3"/>
            <a:r>
              <a:rPr lang="fr-FR" dirty="0" err="1" smtClean="0"/>
              <a:t>Fourth</a:t>
            </a:r>
            <a:r>
              <a:rPr lang="fr-FR" dirty="0" smtClean="0"/>
              <a:t> </a:t>
            </a:r>
            <a:r>
              <a:rPr lang="fr-FR" dirty="0" err="1" smtClean="0"/>
              <a:t>level</a:t>
            </a:r>
            <a:endParaRPr lang="fr-FR" dirty="0" smtClean="0"/>
          </a:p>
          <a:p>
            <a:pPr lvl="4"/>
            <a:r>
              <a:rPr lang="fr-FR" dirty="0" err="1" smtClean="0"/>
              <a:t>Fifth</a:t>
            </a:r>
            <a:r>
              <a:rPr lang="fr-FR" dirty="0" smtClean="0"/>
              <a:t> </a:t>
            </a:r>
            <a:r>
              <a:rPr lang="fr-FR" dirty="0" err="1" smtClean="0"/>
              <a:t>level</a:t>
            </a:r>
            <a:endParaRPr lang="en-US" dirty="0"/>
          </a:p>
        </p:txBody>
      </p:sp>
      <p:grpSp>
        <p:nvGrpSpPr>
          <p:cNvPr id="10" name="Group 9"/>
          <p:cNvGrpSpPr/>
          <p:nvPr userDrawn="1"/>
        </p:nvGrpSpPr>
        <p:grpSpPr>
          <a:xfrm>
            <a:off x="0" y="4091554"/>
            <a:ext cx="9144000" cy="1051946"/>
            <a:chOff x="0" y="2563326"/>
            <a:chExt cx="9144000" cy="1051946"/>
          </a:xfrm>
        </p:grpSpPr>
        <p:pic>
          <p:nvPicPr>
            <p:cNvPr id="11" name="Picture 10" descr="cityscape@2x.png"/>
            <p:cNvPicPr>
              <a:picLocks noChangeAspect="1"/>
            </p:cNvPicPr>
            <p:nvPr/>
          </p:nvPicPr>
          <p:blipFill rotWithShape="1">
            <a:blip r:embed="rId2">
              <a:extLst>
                <a:ext uri="{28A0092B-C50C-407E-A947-70E740481C1C}">
                  <a14:useLocalDpi xmlns:a14="http://schemas.microsoft.com/office/drawing/2010/main" val="0"/>
                </a:ext>
              </a:extLst>
            </a:blip>
            <a:srcRect t="-5164" b="6502"/>
            <a:stretch/>
          </p:blipFill>
          <p:spPr>
            <a:xfrm>
              <a:off x="0" y="2563326"/>
              <a:ext cx="8675077" cy="1051946"/>
            </a:xfrm>
            <a:prstGeom prst="rect">
              <a:avLst/>
            </a:prstGeom>
          </p:spPr>
        </p:pic>
        <p:cxnSp>
          <p:nvCxnSpPr>
            <p:cNvPr id="12" name="Straight Connector 11"/>
            <p:cNvCxnSpPr/>
            <p:nvPr/>
          </p:nvCxnSpPr>
          <p:spPr>
            <a:xfrm>
              <a:off x="0" y="3611037"/>
              <a:ext cx="9144000" cy="0"/>
            </a:xfrm>
            <a:prstGeom prst="line">
              <a:avLst/>
            </a:prstGeom>
            <a:ln>
              <a:solidFill>
                <a:srgbClr val="1B2A40"/>
              </a:solidFill>
            </a:ln>
            <a:effectLst/>
          </p:spPr>
          <p:style>
            <a:lnRef idx="2">
              <a:schemeClr val="accent1"/>
            </a:lnRef>
            <a:fillRef idx="0">
              <a:schemeClr val="accent1"/>
            </a:fillRef>
            <a:effectRef idx="1">
              <a:schemeClr val="accent1"/>
            </a:effectRef>
            <a:fontRef idx="minor">
              <a:schemeClr val="tx1"/>
            </a:fontRef>
          </p:style>
        </p:cxnSp>
      </p:grpSp>
      <p:cxnSp>
        <p:nvCxnSpPr>
          <p:cNvPr id="14" name="Straight Connector 13"/>
          <p:cNvCxnSpPr/>
          <p:nvPr userDrawn="1"/>
        </p:nvCxnSpPr>
        <p:spPr>
          <a:xfrm>
            <a:off x="0" y="728129"/>
            <a:ext cx="9144000" cy="0"/>
          </a:xfrm>
          <a:prstGeom prst="line">
            <a:avLst/>
          </a:prstGeom>
          <a:ln>
            <a:solidFill>
              <a:srgbClr val="1B2A40"/>
            </a:solidFill>
          </a:ln>
          <a:effectLst/>
        </p:spPr>
        <p:style>
          <a:lnRef idx="2">
            <a:schemeClr val="accent1"/>
          </a:lnRef>
          <a:fillRef idx="0">
            <a:schemeClr val="accent1"/>
          </a:fillRef>
          <a:effectRef idx="1">
            <a:schemeClr val="accent1"/>
          </a:effectRef>
          <a:fontRef idx="minor">
            <a:schemeClr val="tx1"/>
          </a:fontRef>
        </p:style>
      </p:cxnSp>
      <p:sp>
        <p:nvSpPr>
          <p:cNvPr id="17" name="Slide Number Placeholder 5"/>
          <p:cNvSpPr>
            <a:spLocks noGrp="1"/>
          </p:cNvSpPr>
          <p:nvPr>
            <p:ph type="sldNum" sz="quarter" idx="12"/>
          </p:nvPr>
        </p:nvSpPr>
        <p:spPr>
          <a:xfrm>
            <a:off x="7010400" y="4990050"/>
            <a:ext cx="2133600" cy="143036"/>
          </a:xfrm>
        </p:spPr>
        <p:txBody>
          <a:bodyPr/>
          <a:lstStyle/>
          <a:p>
            <a:fld id="{AF88E988-FB04-AB4E-BE5A-59F242AF7F7A}" type="slidenum">
              <a:rPr lang="en-US" smtClean="0"/>
              <a:t>‹#›</a:t>
            </a:fld>
            <a:endParaRPr lang="en-US"/>
          </a:p>
        </p:txBody>
      </p:sp>
      <p:pic>
        <p:nvPicPr>
          <p:cNvPr id="18" name="Picture 17" descr="pm-logo-new.png"/>
          <p:cNvPicPr>
            <a:picLocks noChangeAspect="1"/>
          </p:cNvPicPr>
          <p:nvPr userDrawn="1"/>
        </p:nvPicPr>
        <p:blipFill rotWithShape="1">
          <a:blip r:embed="rId3">
            <a:extLst>
              <a:ext uri="{28A0092B-C50C-407E-A947-70E740481C1C}">
                <a14:useLocalDpi xmlns:a14="http://schemas.microsoft.com/office/drawing/2010/main" val="0"/>
              </a:ext>
            </a:extLst>
          </a:blip>
          <a:srcRect r="78057"/>
          <a:stretch/>
        </p:blipFill>
        <p:spPr>
          <a:xfrm>
            <a:off x="8677835" y="4594178"/>
            <a:ext cx="324927" cy="317613"/>
          </a:xfrm>
          <a:prstGeom prst="rect">
            <a:avLst/>
          </a:prstGeom>
        </p:spPr>
      </p:pic>
    </p:spTree>
    <p:extLst>
      <p:ext uri="{BB962C8B-B14F-4D97-AF65-F5344CB8AC3E}">
        <p14:creationId xmlns:p14="http://schemas.microsoft.com/office/powerpoint/2010/main" val="32203822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9856" y="124236"/>
            <a:ext cx="8605595" cy="496428"/>
          </a:xfrm>
        </p:spPr>
        <p:txBody>
          <a:bodyPr/>
          <a:lstStyle>
            <a:lvl1pPr>
              <a:defRPr baseline="0">
                <a:solidFill>
                  <a:srgbClr val="1B2A40"/>
                </a:solidFill>
              </a:defRPr>
            </a:lvl1pPr>
          </a:lstStyle>
          <a:p>
            <a:r>
              <a:rPr lang="en-US" dirty="0" smtClean="0"/>
              <a:t>Measure the Physical World</a:t>
            </a:r>
            <a:endParaRPr lang="en-US" dirty="0"/>
          </a:p>
        </p:txBody>
      </p:sp>
      <p:sp>
        <p:nvSpPr>
          <p:cNvPr id="31" name="Text Placeholder 17"/>
          <p:cNvSpPr>
            <a:spLocks noGrp="1"/>
          </p:cNvSpPr>
          <p:nvPr>
            <p:ph type="body" sz="quarter" idx="13"/>
          </p:nvPr>
        </p:nvSpPr>
        <p:spPr>
          <a:xfrm>
            <a:off x="160338" y="1128713"/>
            <a:ext cx="8605837" cy="3018949"/>
          </a:xfrm>
        </p:spPr>
        <p:txBody>
          <a:bodyPr/>
          <a:lstStyle>
            <a:lvl1pPr>
              <a:defRPr>
                <a:solidFill>
                  <a:srgbClr val="1B2A40"/>
                </a:solidFill>
              </a:defRPr>
            </a:lvl1pPr>
            <a:lvl2pPr>
              <a:defRPr>
                <a:solidFill>
                  <a:srgbClr val="1B2A40"/>
                </a:solidFill>
              </a:defRPr>
            </a:lvl2pPr>
            <a:lvl3pPr>
              <a:defRPr>
                <a:solidFill>
                  <a:srgbClr val="1B2A40"/>
                </a:solidFill>
              </a:defRPr>
            </a:lvl3pPr>
            <a:lvl4pPr>
              <a:defRPr>
                <a:solidFill>
                  <a:srgbClr val="1B2A40"/>
                </a:solidFill>
              </a:defRPr>
            </a:lvl4pPr>
            <a:lvl5pPr>
              <a:defRPr>
                <a:solidFill>
                  <a:srgbClr val="1B2A40"/>
                </a:solidFill>
              </a:defRPr>
            </a:lvl5pPr>
          </a:lstStyle>
          <a:p>
            <a:pPr lvl="0"/>
            <a:r>
              <a:rPr lang="fr-FR" dirty="0" smtClean="0"/>
              <a:t>Click to </a:t>
            </a:r>
            <a:r>
              <a:rPr lang="fr-FR" dirty="0" err="1" smtClean="0"/>
              <a:t>edit</a:t>
            </a:r>
            <a:r>
              <a:rPr lang="fr-FR" dirty="0" smtClean="0"/>
              <a:t> Master </a:t>
            </a:r>
            <a:r>
              <a:rPr lang="fr-FR" dirty="0" err="1" smtClean="0"/>
              <a:t>text</a:t>
            </a:r>
            <a:r>
              <a:rPr lang="fr-FR" dirty="0" smtClean="0"/>
              <a:t> styles</a:t>
            </a:r>
          </a:p>
          <a:p>
            <a:pPr lvl="1"/>
            <a:r>
              <a:rPr lang="fr-FR" dirty="0" smtClean="0"/>
              <a:t>Second </a:t>
            </a:r>
            <a:r>
              <a:rPr lang="fr-FR" dirty="0" err="1" smtClean="0"/>
              <a:t>level</a:t>
            </a:r>
            <a:endParaRPr lang="fr-FR" dirty="0" smtClean="0"/>
          </a:p>
          <a:p>
            <a:pPr lvl="2"/>
            <a:r>
              <a:rPr lang="fr-FR" dirty="0" err="1" smtClean="0"/>
              <a:t>Third</a:t>
            </a:r>
            <a:r>
              <a:rPr lang="fr-FR" dirty="0" smtClean="0"/>
              <a:t> </a:t>
            </a:r>
            <a:r>
              <a:rPr lang="fr-FR" dirty="0" err="1" smtClean="0"/>
              <a:t>level</a:t>
            </a:r>
            <a:endParaRPr lang="fr-FR" dirty="0" smtClean="0"/>
          </a:p>
          <a:p>
            <a:pPr lvl="3"/>
            <a:r>
              <a:rPr lang="fr-FR" dirty="0" err="1" smtClean="0"/>
              <a:t>Fourth</a:t>
            </a:r>
            <a:r>
              <a:rPr lang="fr-FR" dirty="0" smtClean="0"/>
              <a:t> </a:t>
            </a:r>
            <a:r>
              <a:rPr lang="fr-FR" dirty="0" err="1" smtClean="0"/>
              <a:t>level</a:t>
            </a:r>
            <a:endParaRPr lang="fr-FR" dirty="0" smtClean="0"/>
          </a:p>
          <a:p>
            <a:pPr lvl="4"/>
            <a:r>
              <a:rPr lang="fr-FR" dirty="0" err="1" smtClean="0"/>
              <a:t>Fifth</a:t>
            </a:r>
            <a:r>
              <a:rPr lang="fr-FR" dirty="0" smtClean="0"/>
              <a:t> </a:t>
            </a:r>
            <a:r>
              <a:rPr lang="fr-FR" dirty="0" err="1" smtClean="0"/>
              <a:t>level</a:t>
            </a:r>
            <a:endParaRPr lang="en-US" dirty="0"/>
          </a:p>
        </p:txBody>
      </p:sp>
      <p:cxnSp>
        <p:nvCxnSpPr>
          <p:cNvPr id="14" name="Straight Connector 13"/>
          <p:cNvCxnSpPr/>
          <p:nvPr userDrawn="1"/>
        </p:nvCxnSpPr>
        <p:spPr>
          <a:xfrm>
            <a:off x="0" y="728129"/>
            <a:ext cx="9144000" cy="0"/>
          </a:xfrm>
          <a:prstGeom prst="line">
            <a:avLst/>
          </a:prstGeom>
          <a:ln>
            <a:solidFill>
              <a:srgbClr val="1B2A40"/>
            </a:solidFill>
          </a:ln>
          <a:effectLst/>
        </p:spPr>
        <p:style>
          <a:lnRef idx="2">
            <a:schemeClr val="accent1"/>
          </a:lnRef>
          <a:fillRef idx="0">
            <a:schemeClr val="accent1"/>
          </a:fillRef>
          <a:effectRef idx="1">
            <a:schemeClr val="accent1"/>
          </a:effectRef>
          <a:fontRef idx="minor">
            <a:schemeClr val="tx1"/>
          </a:fontRef>
        </p:style>
      </p:cxnSp>
      <p:sp>
        <p:nvSpPr>
          <p:cNvPr id="17" name="Slide Number Placeholder 5"/>
          <p:cNvSpPr>
            <a:spLocks noGrp="1"/>
          </p:cNvSpPr>
          <p:nvPr>
            <p:ph type="sldNum" sz="quarter" idx="12"/>
          </p:nvPr>
        </p:nvSpPr>
        <p:spPr>
          <a:xfrm>
            <a:off x="7010400" y="4990050"/>
            <a:ext cx="2133600" cy="143036"/>
          </a:xfrm>
        </p:spPr>
        <p:txBody>
          <a:bodyPr/>
          <a:lstStyle/>
          <a:p>
            <a:fld id="{AF88E988-FB04-AB4E-BE5A-59F242AF7F7A}" type="slidenum">
              <a:rPr lang="en-US" smtClean="0"/>
              <a:t>‹#›</a:t>
            </a:fld>
            <a:endParaRPr lang="en-US"/>
          </a:p>
        </p:txBody>
      </p:sp>
      <p:pic>
        <p:nvPicPr>
          <p:cNvPr id="13" name="Picture 12" descr="pm-logo-new.png"/>
          <p:cNvPicPr>
            <a:picLocks noChangeAspect="1"/>
          </p:cNvPicPr>
          <p:nvPr userDrawn="1"/>
        </p:nvPicPr>
        <p:blipFill rotWithShape="1">
          <a:blip r:embed="rId2">
            <a:extLst>
              <a:ext uri="{28A0092B-C50C-407E-A947-70E740481C1C}">
                <a14:useLocalDpi xmlns:a14="http://schemas.microsoft.com/office/drawing/2010/main" val="0"/>
              </a:ext>
            </a:extLst>
          </a:blip>
          <a:srcRect r="78057"/>
          <a:stretch/>
        </p:blipFill>
        <p:spPr>
          <a:xfrm>
            <a:off x="8690535" y="184627"/>
            <a:ext cx="324927" cy="317613"/>
          </a:xfrm>
          <a:prstGeom prst="rect">
            <a:avLst/>
          </a:prstGeom>
        </p:spPr>
      </p:pic>
    </p:spTree>
    <p:extLst>
      <p:ext uri="{BB962C8B-B14F-4D97-AF65-F5344CB8AC3E}">
        <p14:creationId xmlns:p14="http://schemas.microsoft.com/office/powerpoint/2010/main" val="1511495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159856" y="183505"/>
            <a:ext cx="8605595" cy="496428"/>
          </a:xfrm>
        </p:spPr>
        <p:txBody>
          <a:bodyPr/>
          <a:lstStyle>
            <a:lvl1pPr>
              <a:defRPr baseline="0">
                <a:solidFill>
                  <a:srgbClr val="1B2A40"/>
                </a:solidFill>
              </a:defRPr>
            </a:lvl1pPr>
          </a:lstStyle>
          <a:p>
            <a:r>
              <a:rPr lang="en-US" dirty="0" smtClean="0"/>
              <a:t>Measure the Physical World</a:t>
            </a:r>
            <a:endParaRPr lang="en-US" dirty="0"/>
          </a:p>
        </p:txBody>
      </p:sp>
    </p:spTree>
    <p:extLst>
      <p:ext uri="{BB962C8B-B14F-4D97-AF65-F5344CB8AC3E}">
        <p14:creationId xmlns:p14="http://schemas.microsoft.com/office/powerpoint/2010/main" val="1084712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066355A-084C-D24E-9AD2-7E4FC41EA627}" type="slidenum">
              <a:rPr lang="en-US" smtClean="0"/>
              <a:t>‹#›</a:t>
            </a:fld>
            <a:endParaRPr lang="en-US"/>
          </a:p>
        </p:txBody>
      </p:sp>
      <p:sp>
        <p:nvSpPr>
          <p:cNvPr id="6" name="Title 1"/>
          <p:cNvSpPr>
            <a:spLocks noGrp="1"/>
          </p:cNvSpPr>
          <p:nvPr>
            <p:ph type="title" hasCustomPrompt="1"/>
          </p:nvPr>
        </p:nvSpPr>
        <p:spPr>
          <a:xfrm>
            <a:off x="159856" y="183505"/>
            <a:ext cx="8605595" cy="496428"/>
          </a:xfrm>
        </p:spPr>
        <p:txBody>
          <a:bodyPr/>
          <a:lstStyle>
            <a:lvl1pPr>
              <a:defRPr baseline="0">
                <a:solidFill>
                  <a:srgbClr val="1B2A40"/>
                </a:solidFill>
              </a:defRPr>
            </a:lvl1pPr>
          </a:lstStyle>
          <a:p>
            <a:r>
              <a:rPr lang="en-US" dirty="0" smtClean="0"/>
              <a:t>Measure the Physical World</a:t>
            </a:r>
            <a:endParaRPr lang="en-US" dirty="0"/>
          </a:p>
        </p:txBody>
      </p:sp>
    </p:spTree>
    <p:extLst>
      <p:ext uri="{BB962C8B-B14F-4D97-AF65-F5344CB8AC3E}">
        <p14:creationId xmlns:p14="http://schemas.microsoft.com/office/powerpoint/2010/main" val="124922467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5513" y="307849"/>
            <a:ext cx="8837792" cy="496428"/>
          </a:xfrm>
          <a:prstGeom prst="rect">
            <a:avLst/>
          </a:prstGeom>
        </p:spPr>
        <p:txBody>
          <a:bodyPr vert="horz" lIns="91440" tIns="45720" rIns="91440" bIns="45720" rtlCol="0" anchor="ctr">
            <a:normAutofit/>
          </a:bodyPr>
          <a:lstStyle/>
          <a:p>
            <a:r>
              <a:rPr lang="en-US" dirty="0" smtClean="0"/>
              <a:t>Title</a:t>
            </a:r>
            <a:endParaRPr lang="en-US" dirty="0"/>
          </a:p>
        </p:txBody>
      </p:sp>
      <p:sp>
        <p:nvSpPr>
          <p:cNvPr id="3" name="Text Placeholder 2"/>
          <p:cNvSpPr>
            <a:spLocks noGrp="1"/>
          </p:cNvSpPr>
          <p:nvPr>
            <p:ph type="body" idx="1"/>
          </p:nvPr>
        </p:nvSpPr>
        <p:spPr>
          <a:xfrm>
            <a:off x="145513" y="1200151"/>
            <a:ext cx="8837792" cy="372755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0" y="5000464"/>
            <a:ext cx="2133600" cy="143036"/>
          </a:xfrm>
          <a:prstGeom prst="rect">
            <a:avLst/>
          </a:prstGeom>
        </p:spPr>
        <p:txBody>
          <a:bodyPr vert="horz" lIns="91440" tIns="45720" rIns="91440" bIns="45720" rtlCol="0" anchor="ctr"/>
          <a:lstStyle>
            <a:lvl1pPr algn="l">
              <a:defRPr sz="1000" b="0" i="0">
                <a:solidFill>
                  <a:schemeClr val="tx1">
                    <a:tint val="75000"/>
                  </a:schemeClr>
                </a:solidFill>
                <a:latin typeface="Avenir Book"/>
                <a:cs typeface="Avenir Book"/>
              </a:defRPr>
            </a:lvl1pPr>
          </a:lstStyle>
          <a:p>
            <a:endParaRPr lang="en-US" dirty="0"/>
          </a:p>
        </p:txBody>
      </p:sp>
      <p:sp>
        <p:nvSpPr>
          <p:cNvPr id="5" name="Footer Placeholder 4"/>
          <p:cNvSpPr>
            <a:spLocks noGrp="1"/>
          </p:cNvSpPr>
          <p:nvPr>
            <p:ph type="ftr" sz="quarter" idx="3"/>
          </p:nvPr>
        </p:nvSpPr>
        <p:spPr>
          <a:xfrm>
            <a:off x="3124202" y="5000464"/>
            <a:ext cx="2895600" cy="143036"/>
          </a:xfrm>
          <a:prstGeom prst="rect">
            <a:avLst/>
          </a:prstGeom>
        </p:spPr>
        <p:txBody>
          <a:bodyPr vert="horz" lIns="91440" tIns="45720" rIns="91440" bIns="45720" rtlCol="0" anchor="ctr"/>
          <a:lstStyle>
            <a:lvl1pPr algn="ctr">
              <a:defRPr sz="1000" b="0" i="0">
                <a:solidFill>
                  <a:schemeClr val="tx1">
                    <a:tint val="75000"/>
                  </a:schemeClr>
                </a:solidFill>
                <a:latin typeface="Avenir Book"/>
                <a:cs typeface="Avenir Book"/>
              </a:defRPr>
            </a:lvl1pPr>
          </a:lstStyle>
          <a:p>
            <a:r>
              <a:rPr lang="en-US" dirty="0" smtClean="0"/>
              <a:t>Short Project Name</a:t>
            </a:r>
            <a:endParaRPr lang="en-US" dirty="0"/>
          </a:p>
        </p:txBody>
      </p:sp>
      <p:sp>
        <p:nvSpPr>
          <p:cNvPr id="6" name="Slide Number Placeholder 5"/>
          <p:cNvSpPr>
            <a:spLocks noGrp="1"/>
          </p:cNvSpPr>
          <p:nvPr>
            <p:ph type="sldNum" sz="quarter" idx="4"/>
          </p:nvPr>
        </p:nvSpPr>
        <p:spPr>
          <a:xfrm>
            <a:off x="7010400" y="5005380"/>
            <a:ext cx="2133600" cy="143036"/>
          </a:xfrm>
          <a:prstGeom prst="rect">
            <a:avLst/>
          </a:prstGeom>
        </p:spPr>
        <p:txBody>
          <a:bodyPr vert="horz" lIns="91440" tIns="45720" rIns="91440" bIns="45720" rtlCol="0" anchor="ctr"/>
          <a:lstStyle>
            <a:lvl1pPr algn="r">
              <a:defRPr sz="1000" b="0" i="0">
                <a:solidFill>
                  <a:schemeClr val="tx1">
                    <a:tint val="75000"/>
                  </a:schemeClr>
                </a:solidFill>
                <a:latin typeface="Avenir Book"/>
                <a:cs typeface="Avenir Book"/>
              </a:defRPr>
            </a:lvl1pPr>
          </a:lstStyle>
          <a:p>
            <a:fld id="{2066355A-084C-D24E-9AD2-7E4FC41EA627}" type="slidenum">
              <a:rPr lang="en-US" smtClean="0"/>
              <a:pPr/>
              <a:t>‹#›</a:t>
            </a:fld>
            <a:endParaRPr lang="en-US"/>
          </a:p>
        </p:txBody>
      </p:sp>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93468" r:id="rId1"/>
    <p:sldLayoutId id="2147493456" r:id="rId2"/>
    <p:sldLayoutId id="2147493469" r:id="rId3"/>
    <p:sldLayoutId id="2147493457" r:id="rId4"/>
    <p:sldLayoutId id="2147493472" r:id="rId5"/>
    <p:sldLayoutId id="2147493461" r:id="rId6"/>
    <p:sldLayoutId id="2147493462" r:id="rId7"/>
  </p:sldLayoutIdLst>
  <p:txStyles>
    <p:titleStyle>
      <a:lvl1pPr algn="l" defTabSz="457200" rtl="0" eaLnBrk="1" latinLnBrk="0" hangingPunct="1">
        <a:spcBef>
          <a:spcPct val="0"/>
        </a:spcBef>
        <a:buNone/>
        <a:defRPr sz="3600" b="0" i="0" kern="1200">
          <a:solidFill>
            <a:srgbClr val="1B2A40"/>
          </a:solidFill>
          <a:latin typeface="PostGrotesk-Book"/>
          <a:ea typeface="+mj-ea"/>
          <a:cs typeface="PostGrotesk-Book"/>
        </a:defRPr>
      </a:lvl1pPr>
    </p:titleStyle>
    <p:bodyStyle>
      <a:lvl1pPr marL="0" indent="0" algn="l" defTabSz="457200" rtl="0" eaLnBrk="1" latinLnBrk="0" hangingPunct="1">
        <a:spcBef>
          <a:spcPct val="20000"/>
        </a:spcBef>
        <a:buFont typeface="Arial"/>
        <a:buNone/>
        <a:defRPr sz="2400" b="0" i="0" kern="1200">
          <a:solidFill>
            <a:srgbClr val="1B2A40"/>
          </a:solidFill>
          <a:latin typeface="PostGrotesk-Book"/>
          <a:ea typeface="+mn-ea"/>
          <a:cs typeface="PostGrotesk-Book"/>
        </a:defRPr>
      </a:lvl1pPr>
      <a:lvl2pPr marL="457200" indent="0" algn="l" defTabSz="457200" rtl="0" eaLnBrk="1" latinLnBrk="0" hangingPunct="1">
        <a:spcBef>
          <a:spcPct val="20000"/>
        </a:spcBef>
        <a:buFont typeface="Arial"/>
        <a:buNone/>
        <a:defRPr sz="2000" b="0" i="0" kern="1200">
          <a:solidFill>
            <a:srgbClr val="1B2A40"/>
          </a:solidFill>
          <a:latin typeface="PostGrotesk-Book"/>
          <a:ea typeface="+mn-ea"/>
          <a:cs typeface="PostGrotesk-Book"/>
        </a:defRPr>
      </a:lvl2pPr>
      <a:lvl3pPr marL="914400" indent="0" algn="l" defTabSz="457200" rtl="0" eaLnBrk="1" latinLnBrk="0" hangingPunct="1">
        <a:spcBef>
          <a:spcPct val="20000"/>
        </a:spcBef>
        <a:buFont typeface="Arial"/>
        <a:buNone/>
        <a:defRPr sz="1600" b="0" i="0" kern="1200">
          <a:solidFill>
            <a:srgbClr val="1B2A40"/>
          </a:solidFill>
          <a:latin typeface="PostGrotesk-Book"/>
          <a:ea typeface="+mn-ea"/>
          <a:cs typeface="PostGrotesk-Book"/>
        </a:defRPr>
      </a:lvl3pPr>
      <a:lvl4pPr marL="1371600" indent="0" algn="l" defTabSz="457200" rtl="0" eaLnBrk="1" latinLnBrk="0" hangingPunct="1">
        <a:spcBef>
          <a:spcPct val="20000"/>
        </a:spcBef>
        <a:buFont typeface="Arial"/>
        <a:buNone/>
        <a:defRPr sz="1400" b="0" i="0" kern="1200">
          <a:solidFill>
            <a:srgbClr val="1B2A40"/>
          </a:solidFill>
          <a:latin typeface="PostGrotesk-Book"/>
          <a:ea typeface="+mn-ea"/>
          <a:cs typeface="PostGrotesk-Book"/>
        </a:defRPr>
      </a:lvl4pPr>
      <a:lvl5pPr marL="1828800" indent="0" algn="l" defTabSz="457200" rtl="0" eaLnBrk="1" latinLnBrk="0" hangingPunct="1">
        <a:spcBef>
          <a:spcPct val="20000"/>
        </a:spcBef>
        <a:buFont typeface="Arial"/>
        <a:buNone/>
        <a:defRPr sz="1100" b="0" i="0" kern="1200">
          <a:solidFill>
            <a:srgbClr val="1B2A40"/>
          </a:solidFill>
          <a:latin typeface="PostGrotesk-Book"/>
          <a:ea typeface="+mn-ea"/>
          <a:cs typeface="PostGrotesk-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png"/><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image" Target="../media/image4.png"/><Relationship Id="rId1" Type="http://schemas.microsoft.com/office/2007/relationships/media" Target="../media/media1.mov"/><Relationship Id="rId2" Type="http://schemas.openxmlformats.org/officeDocument/2006/relationships/video" Target="../media/media1.mov"/></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5.xml"/><Relationship Id="rId4" Type="http://schemas.openxmlformats.org/officeDocument/2006/relationships/notesSlide" Target="../notesSlides/notesSlide2.xml"/><Relationship Id="rId5" Type="http://schemas.openxmlformats.org/officeDocument/2006/relationships/image" Target="../media/image5.png"/><Relationship Id="rId6" Type="http://schemas.openxmlformats.org/officeDocument/2006/relationships/image" Target="../media/image6.png"/><Relationship Id="rId1" Type="http://schemas.microsoft.com/office/2007/relationships/media" Target="../media/media2.mpeg"/><Relationship Id="rId2" Type="http://schemas.openxmlformats.org/officeDocument/2006/relationships/video" Target="../media/media2.mpe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10.emf"/><Relationship Id="rId5" Type="http://schemas.openxmlformats.org/officeDocument/2006/relationships/image" Target="../media/image11.png"/><Relationship Id="rId6" Type="http://schemas.openxmlformats.org/officeDocument/2006/relationships/image" Target="../media/image12.png"/><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1" Type="http://schemas.openxmlformats.org/officeDocument/2006/relationships/image" Target="../media/image25.png"/><Relationship Id="rId12" Type="http://schemas.openxmlformats.org/officeDocument/2006/relationships/image" Target="../media/image26.png"/><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8.jpeg"/><Relationship Id="rId4" Type="http://schemas.microsoft.com/office/2007/relationships/hdphoto" Target="../media/hdphoto1.wdp"/><Relationship Id="rId5" Type="http://schemas.openxmlformats.org/officeDocument/2006/relationships/image" Target="../media/image19.png"/><Relationship Id="rId6" Type="http://schemas.openxmlformats.org/officeDocument/2006/relationships/image" Target="../media/image20.png"/><Relationship Id="rId7" Type="http://schemas.openxmlformats.org/officeDocument/2006/relationships/image" Target="../media/image21.png"/><Relationship Id="rId8" Type="http://schemas.openxmlformats.org/officeDocument/2006/relationships/image" Target="../media/image22.png"/><Relationship Id="rId9" Type="http://schemas.openxmlformats.org/officeDocument/2006/relationships/image" Target="../media/image23.png"/><Relationship Id="rId10" Type="http://schemas.openxmlformats.org/officeDocument/2006/relationships/image" Target="../media/image2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28.png"/><Relationship Id="rId5" Type="http://schemas.openxmlformats.org/officeDocument/2006/relationships/image" Target="../media/image29.jpg"/><Relationship Id="rId1" Type="http://schemas.openxmlformats.org/officeDocument/2006/relationships/slideLayout" Target="../slideLayouts/slideLayout7.xml"/><Relationship Id="rId2" Type="http://schemas.openxmlformats.org/officeDocument/2006/relationships/image" Target="../media/image27.jpeg"/></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4" Type="http://schemas.microsoft.com/office/2007/relationships/hdphoto" Target="../media/hdphoto3.wdp"/><Relationship Id="rId5" Type="http://schemas.openxmlformats.org/officeDocument/2006/relationships/image" Target="../media/image28.png"/><Relationship Id="rId6" Type="http://schemas.openxmlformats.org/officeDocument/2006/relationships/image" Target="../media/image29.jpg"/><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11" Type="http://schemas.openxmlformats.org/officeDocument/2006/relationships/image" Target="../media/image35.png"/><Relationship Id="rId12" Type="http://schemas.microsoft.com/office/2007/relationships/hdphoto" Target="../media/hdphoto5.wdp"/><Relationship Id="rId13" Type="http://schemas.openxmlformats.org/officeDocument/2006/relationships/image" Target="../media/image36.jpeg"/><Relationship Id="rId14" Type="http://schemas.microsoft.com/office/2007/relationships/hdphoto" Target="../media/hdphoto6.wdp"/><Relationship Id="rId15" Type="http://schemas.openxmlformats.org/officeDocument/2006/relationships/image" Target="../media/image37.png"/><Relationship Id="rId1" Type="http://schemas.openxmlformats.org/officeDocument/2006/relationships/slideLayout" Target="../slideLayouts/slideLayout7.xml"/><Relationship Id="rId2" Type="http://schemas.openxmlformats.org/officeDocument/2006/relationships/image" Target="../media/image30.jpeg"/><Relationship Id="rId3" Type="http://schemas.microsoft.com/office/2007/relationships/hdphoto" Target="../media/hdphoto3.wdp"/><Relationship Id="rId4" Type="http://schemas.openxmlformats.org/officeDocument/2006/relationships/image" Target="../media/image28.png"/><Relationship Id="rId5" Type="http://schemas.openxmlformats.org/officeDocument/2006/relationships/image" Target="../media/image31.png"/><Relationship Id="rId6" Type="http://schemas.microsoft.com/office/2007/relationships/hdphoto" Target="../media/hdphoto4.wdp"/><Relationship Id="rId7" Type="http://schemas.openxmlformats.org/officeDocument/2006/relationships/image" Target="../media/image29.jpg"/><Relationship Id="rId8" Type="http://schemas.openxmlformats.org/officeDocument/2006/relationships/image" Target="../media/image32.jpg"/><Relationship Id="rId9" Type="http://schemas.openxmlformats.org/officeDocument/2006/relationships/image" Target="../media/image33.png"/><Relationship Id="rId10" Type="http://schemas.openxmlformats.org/officeDocument/2006/relationships/image" Target="../media/image34.jpg"/></Relationships>
</file>

<file path=ppt/slides/_rels/slide15.xml.rels><?xml version="1.0" encoding="UTF-8" standalone="yes"?>
<Relationships xmlns="http://schemas.openxmlformats.org/package/2006/relationships"><Relationship Id="rId11" Type="http://schemas.openxmlformats.org/officeDocument/2006/relationships/image" Target="../media/image42.png"/><Relationship Id="rId12" Type="http://schemas.microsoft.com/office/2007/relationships/hdphoto" Target="../media/hdphoto10.wdp"/><Relationship Id="rId13" Type="http://schemas.openxmlformats.org/officeDocument/2006/relationships/image" Target="../media/image43.png"/><Relationship Id="rId14" Type="http://schemas.microsoft.com/office/2007/relationships/hdphoto" Target="../media/hdphoto11.wdp"/><Relationship Id="rId15" Type="http://schemas.openxmlformats.org/officeDocument/2006/relationships/image" Target="../media/image44.png"/><Relationship Id="rId16" Type="http://schemas.microsoft.com/office/2007/relationships/hdphoto" Target="../media/hdphoto12.wdp"/><Relationship Id="rId17" Type="http://schemas.openxmlformats.org/officeDocument/2006/relationships/image" Target="../media/image45.jpeg"/><Relationship Id="rId18" Type="http://schemas.microsoft.com/office/2007/relationships/hdphoto" Target="../media/hdphoto13.wdp"/><Relationship Id="rId19" Type="http://schemas.openxmlformats.org/officeDocument/2006/relationships/image" Target="../media/image33.png"/><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38.jpeg"/><Relationship Id="rId4" Type="http://schemas.microsoft.com/office/2007/relationships/hdphoto" Target="../media/hdphoto7.wdp"/><Relationship Id="rId5" Type="http://schemas.openxmlformats.org/officeDocument/2006/relationships/image" Target="../media/image28.png"/><Relationship Id="rId6" Type="http://schemas.openxmlformats.org/officeDocument/2006/relationships/image" Target="../media/image39.png"/><Relationship Id="rId7" Type="http://schemas.openxmlformats.org/officeDocument/2006/relationships/image" Target="../media/image40.jpeg"/><Relationship Id="rId8" Type="http://schemas.microsoft.com/office/2007/relationships/hdphoto" Target="../media/hdphoto8.wdp"/><Relationship Id="rId9" Type="http://schemas.openxmlformats.org/officeDocument/2006/relationships/image" Target="../media/image41.jpeg"/><Relationship Id="rId10" Type="http://schemas.microsoft.com/office/2007/relationships/hdphoto" Target="../media/hdphoto9.wdp"/></Relationships>
</file>

<file path=ppt/slides/_rels/slide16.xml.rels><?xml version="1.0" encoding="UTF-8" standalone="yes"?>
<Relationships xmlns="http://schemas.openxmlformats.org/package/2006/relationships"><Relationship Id="rId3" Type="http://schemas.microsoft.com/office/2007/relationships/hdphoto" Target="../media/hdphoto14.wdp"/><Relationship Id="rId4" Type="http://schemas.openxmlformats.org/officeDocument/2006/relationships/image" Target="../media/image28.png"/><Relationship Id="rId5" Type="http://schemas.openxmlformats.org/officeDocument/2006/relationships/image" Target="../media/image47.jpg"/><Relationship Id="rId6" Type="http://schemas.openxmlformats.org/officeDocument/2006/relationships/image" Target="../media/image48.jpg"/><Relationship Id="rId7" Type="http://schemas.openxmlformats.org/officeDocument/2006/relationships/image" Target="../media/image49.png"/><Relationship Id="rId8" Type="http://schemas.microsoft.com/office/2007/relationships/hdphoto" Target="../media/hdphoto15.wdp"/><Relationship Id="rId1" Type="http://schemas.openxmlformats.org/officeDocument/2006/relationships/slideLayout" Target="../slideLayouts/slideLayout7.xml"/><Relationship Id="rId2" Type="http://schemas.openxmlformats.org/officeDocument/2006/relationships/image" Target="../media/image46.jpeg"/></Relationships>
</file>

<file path=ppt/slides/_rels/slide17.xml.rels><?xml version="1.0" encoding="UTF-8" standalone="yes"?>
<Relationships xmlns="http://schemas.openxmlformats.org/package/2006/relationships"><Relationship Id="rId11" Type="http://schemas.openxmlformats.org/officeDocument/2006/relationships/image" Target="../media/image54.jpeg"/><Relationship Id="rId12" Type="http://schemas.microsoft.com/office/2007/relationships/hdphoto" Target="../media/hdphoto20.wdp"/><Relationship Id="rId13" Type="http://schemas.openxmlformats.org/officeDocument/2006/relationships/image" Target="../media/image55.png"/><Relationship Id="rId14" Type="http://schemas.openxmlformats.org/officeDocument/2006/relationships/image" Target="../media/image56.jpg"/><Relationship Id="rId15" Type="http://schemas.openxmlformats.org/officeDocument/2006/relationships/image" Target="../media/image57.jpeg"/><Relationship Id="rId16" Type="http://schemas.microsoft.com/office/2007/relationships/hdphoto" Target="../media/hdphoto21.wdp"/><Relationship Id="rId17" Type="http://schemas.openxmlformats.org/officeDocument/2006/relationships/image" Target="../media/image58.jpeg"/><Relationship Id="rId18" Type="http://schemas.microsoft.com/office/2007/relationships/hdphoto" Target="../media/hdphoto22.wdp"/><Relationship Id="rId1" Type="http://schemas.openxmlformats.org/officeDocument/2006/relationships/slideLayout" Target="../slideLayouts/slideLayout7.xml"/><Relationship Id="rId2" Type="http://schemas.openxmlformats.org/officeDocument/2006/relationships/image" Target="../media/image50.jpeg"/><Relationship Id="rId3" Type="http://schemas.microsoft.com/office/2007/relationships/hdphoto" Target="../media/hdphoto16.wdp"/><Relationship Id="rId4" Type="http://schemas.openxmlformats.org/officeDocument/2006/relationships/image" Target="../media/image28.png"/><Relationship Id="rId5" Type="http://schemas.openxmlformats.org/officeDocument/2006/relationships/image" Target="../media/image51.jpeg"/><Relationship Id="rId6" Type="http://schemas.microsoft.com/office/2007/relationships/hdphoto" Target="../media/hdphoto17.wdp"/><Relationship Id="rId7" Type="http://schemas.openxmlformats.org/officeDocument/2006/relationships/image" Target="../media/image52.png"/><Relationship Id="rId8" Type="http://schemas.microsoft.com/office/2007/relationships/hdphoto" Target="../media/hdphoto18.wdp"/><Relationship Id="rId9" Type="http://schemas.openxmlformats.org/officeDocument/2006/relationships/image" Target="../media/image53.jpeg"/><Relationship Id="rId10" Type="http://schemas.microsoft.com/office/2007/relationships/hdphoto" Target="../media/hdphoto19.wdp"/></Relationships>
</file>

<file path=ppt/slides/_rels/slide18.xml.rels><?xml version="1.0" encoding="UTF-8" standalone="yes"?>
<Relationships xmlns="http://schemas.openxmlformats.org/package/2006/relationships"><Relationship Id="rId11" Type="http://schemas.openxmlformats.org/officeDocument/2006/relationships/image" Target="../media/image66.png"/><Relationship Id="rId12" Type="http://schemas.openxmlformats.org/officeDocument/2006/relationships/image" Target="../media/image67.png"/><Relationship Id="rId13" Type="http://schemas.openxmlformats.org/officeDocument/2006/relationships/image" Target="../media/image68.png"/><Relationship Id="rId1" Type="http://schemas.openxmlformats.org/officeDocument/2006/relationships/slideLayout" Target="../slideLayouts/slideLayout7.xml"/><Relationship Id="rId2" Type="http://schemas.openxmlformats.org/officeDocument/2006/relationships/image" Target="../media/image59.jpeg"/><Relationship Id="rId3" Type="http://schemas.microsoft.com/office/2007/relationships/hdphoto" Target="../media/hdphoto23.wdp"/><Relationship Id="rId4" Type="http://schemas.openxmlformats.org/officeDocument/2006/relationships/image" Target="../media/image28.png"/><Relationship Id="rId5" Type="http://schemas.openxmlformats.org/officeDocument/2006/relationships/image" Target="../media/image60.png"/><Relationship Id="rId6" Type="http://schemas.openxmlformats.org/officeDocument/2006/relationships/image" Target="../media/image61.jpeg"/><Relationship Id="rId7" Type="http://schemas.openxmlformats.org/officeDocument/2006/relationships/image" Target="../media/image62.jpeg"/><Relationship Id="rId8" Type="http://schemas.openxmlformats.org/officeDocument/2006/relationships/image" Target="../media/image63.jpg"/><Relationship Id="rId9" Type="http://schemas.openxmlformats.org/officeDocument/2006/relationships/image" Target="../media/image64.jpeg"/><Relationship Id="rId10" Type="http://schemas.openxmlformats.org/officeDocument/2006/relationships/image" Target="../media/image65.png"/></Relationships>
</file>

<file path=ppt/slides/_rels/slide19.xml.rels><?xml version="1.0" encoding="UTF-8" standalone="yes"?>
<Relationships xmlns="http://schemas.openxmlformats.org/package/2006/relationships"><Relationship Id="rId3" Type="http://schemas.microsoft.com/office/2007/relationships/hdphoto" Target="../media/hdphoto24.wdp"/><Relationship Id="rId4" Type="http://schemas.openxmlformats.org/officeDocument/2006/relationships/image" Target="../media/image28.png"/><Relationship Id="rId5" Type="http://schemas.openxmlformats.org/officeDocument/2006/relationships/image" Target="../media/image70.png"/><Relationship Id="rId6" Type="http://schemas.openxmlformats.org/officeDocument/2006/relationships/image" Target="../media/image42.png"/><Relationship Id="rId7" Type="http://schemas.microsoft.com/office/2007/relationships/hdphoto" Target="../media/hdphoto10.wdp"/><Relationship Id="rId8" Type="http://schemas.openxmlformats.org/officeDocument/2006/relationships/image" Target="../media/image71.jpeg"/><Relationship Id="rId9" Type="http://schemas.microsoft.com/office/2007/relationships/hdphoto" Target="../media/hdphoto25.wdp"/><Relationship Id="rId1" Type="http://schemas.openxmlformats.org/officeDocument/2006/relationships/slideLayout" Target="../slideLayouts/slideLayout7.xml"/><Relationship Id="rId2" Type="http://schemas.openxmlformats.org/officeDocument/2006/relationships/image" Target="../media/image69.jpeg"/></Relationships>
</file>

<file path=ppt/slides/_rels/slide20.xml.rels><?xml version="1.0" encoding="UTF-8" standalone="yes"?>
<Relationships xmlns="http://schemas.openxmlformats.org/package/2006/relationships"><Relationship Id="rId9" Type="http://schemas.openxmlformats.org/officeDocument/2006/relationships/image" Target="../media/image78.png"/><Relationship Id="rId20" Type="http://schemas.openxmlformats.org/officeDocument/2006/relationships/image" Target="../media/image89.png"/><Relationship Id="rId21" Type="http://schemas.openxmlformats.org/officeDocument/2006/relationships/image" Target="../media/image90.tiff"/><Relationship Id="rId22" Type="http://schemas.openxmlformats.org/officeDocument/2006/relationships/image" Target="../media/image91.jpeg"/><Relationship Id="rId23" Type="http://schemas.microsoft.com/office/2007/relationships/hdphoto" Target="../media/hdphoto26.wdp"/><Relationship Id="rId24" Type="http://schemas.openxmlformats.org/officeDocument/2006/relationships/image" Target="../media/image92.png"/><Relationship Id="rId25" Type="http://schemas.openxmlformats.org/officeDocument/2006/relationships/image" Target="../media/image93.png"/><Relationship Id="rId26" Type="http://schemas.openxmlformats.org/officeDocument/2006/relationships/image" Target="../media/image94.png"/><Relationship Id="rId10" Type="http://schemas.openxmlformats.org/officeDocument/2006/relationships/image" Target="../media/image79.png"/><Relationship Id="rId11" Type="http://schemas.openxmlformats.org/officeDocument/2006/relationships/image" Target="../media/image80.png"/><Relationship Id="rId12" Type="http://schemas.openxmlformats.org/officeDocument/2006/relationships/image" Target="../media/image81.png"/><Relationship Id="rId13" Type="http://schemas.openxmlformats.org/officeDocument/2006/relationships/image" Target="../media/image82.png"/><Relationship Id="rId14" Type="http://schemas.openxmlformats.org/officeDocument/2006/relationships/image" Target="../media/image83.tiff"/><Relationship Id="rId15" Type="http://schemas.openxmlformats.org/officeDocument/2006/relationships/image" Target="../media/image84.png"/><Relationship Id="rId16" Type="http://schemas.openxmlformats.org/officeDocument/2006/relationships/image" Target="../media/image85.png"/><Relationship Id="rId17" Type="http://schemas.openxmlformats.org/officeDocument/2006/relationships/image" Target="../media/image86.png"/><Relationship Id="rId18" Type="http://schemas.openxmlformats.org/officeDocument/2006/relationships/image" Target="../media/image87.png"/><Relationship Id="rId19" Type="http://schemas.openxmlformats.org/officeDocument/2006/relationships/image" Target="../media/image88.png"/><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72.png"/><Relationship Id="rId4" Type="http://schemas.openxmlformats.org/officeDocument/2006/relationships/image" Target="../media/image73.png"/><Relationship Id="rId5" Type="http://schemas.openxmlformats.org/officeDocument/2006/relationships/image" Target="../media/image74.png"/><Relationship Id="rId6" Type="http://schemas.openxmlformats.org/officeDocument/2006/relationships/image" Target="../media/image75.png"/><Relationship Id="rId7" Type="http://schemas.openxmlformats.org/officeDocument/2006/relationships/image" Target="../media/image76.png"/><Relationship Id="rId8" Type="http://schemas.openxmlformats.org/officeDocument/2006/relationships/image" Target="../media/image7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5.png"/><Relationship Id="rId4" Type="http://schemas.openxmlformats.org/officeDocument/2006/relationships/image" Target="../media/image29.jpg"/><Relationship Id="rId5" Type="http://schemas.openxmlformats.org/officeDocument/2006/relationships/image" Target="../media/image96.jpg"/><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23.xml.rels><?xml version="1.0" encoding="UTF-8" standalone="yes"?>
<Relationships xmlns="http://schemas.openxmlformats.org/package/2006/relationships"><Relationship Id="rId3" Type="http://schemas.openxmlformats.org/officeDocument/2006/relationships/image" Target="../media/image98.png"/><Relationship Id="rId4" Type="http://schemas.openxmlformats.org/officeDocument/2006/relationships/image" Target="../media/image99.png"/><Relationship Id="rId1" Type="http://schemas.openxmlformats.org/officeDocument/2006/relationships/slideLayout" Target="../slideLayouts/slideLayout5.xml"/><Relationship Id="rId2" Type="http://schemas.openxmlformats.org/officeDocument/2006/relationships/image" Target="../media/image97.png"/></Relationships>
</file>

<file path=ppt/slides/_rels/slide24.xml.rels><?xml version="1.0" encoding="UTF-8" standalone="yes"?>
<Relationships xmlns="http://schemas.openxmlformats.org/package/2006/relationships"><Relationship Id="rId3" Type="http://schemas.openxmlformats.org/officeDocument/2006/relationships/image" Target="../media/image98.png"/><Relationship Id="rId4" Type="http://schemas.openxmlformats.org/officeDocument/2006/relationships/image" Target="../media/image88.png"/><Relationship Id="rId1" Type="http://schemas.openxmlformats.org/officeDocument/2006/relationships/slideLayout" Target="../slideLayouts/slideLayout5.xml"/><Relationship Id="rId2" Type="http://schemas.openxmlformats.org/officeDocument/2006/relationships/image" Target="../media/image100.jpeg"/></Relationships>
</file>

<file path=ppt/slides/_rels/slide25.xml.rels><?xml version="1.0" encoding="UTF-8" standalone="yes"?>
<Relationships xmlns="http://schemas.openxmlformats.org/package/2006/relationships"><Relationship Id="rId3" Type="http://schemas.openxmlformats.org/officeDocument/2006/relationships/image" Target="../media/image98.png"/><Relationship Id="rId4" Type="http://schemas.openxmlformats.org/officeDocument/2006/relationships/image" Target="../media/image102.png"/><Relationship Id="rId1" Type="http://schemas.openxmlformats.org/officeDocument/2006/relationships/slideLayout" Target="../slideLayouts/slideLayout5.xml"/><Relationship Id="rId2" Type="http://schemas.openxmlformats.org/officeDocument/2006/relationships/image" Target="../media/image101.jpeg"/></Relationships>
</file>

<file path=ppt/slides/_rels/slide26.xml.rels><?xml version="1.0" encoding="UTF-8" standalone="yes"?>
<Relationships xmlns="http://schemas.openxmlformats.org/package/2006/relationships"><Relationship Id="rId3" Type="http://schemas.openxmlformats.org/officeDocument/2006/relationships/image" Target="../media/image103.png"/><Relationship Id="rId4" Type="http://schemas.openxmlformats.org/officeDocument/2006/relationships/image" Target="../media/image95.png"/><Relationship Id="rId5" Type="http://schemas.openxmlformats.org/officeDocument/2006/relationships/image" Target="../media/image84.png"/><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226191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0" y="3987800"/>
            <a:ext cx="9160934" cy="1172633"/>
          </a:xfrm>
          <a:prstGeom prst="rect">
            <a:avLst/>
          </a:prstGeom>
          <a:solidFill>
            <a:schemeClr val="accent6">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itle 1"/>
          <p:cNvSpPr txBox="1">
            <a:spLocks/>
          </p:cNvSpPr>
          <p:nvPr/>
        </p:nvSpPr>
        <p:spPr>
          <a:xfrm>
            <a:off x="966769" y="1322934"/>
            <a:ext cx="7154333" cy="556665"/>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solidFill>
                <a:latin typeface="Avenir Medium"/>
                <a:ea typeface="+mj-ea"/>
                <a:cs typeface="Avenir Medium"/>
              </a:defRPr>
            </a:lvl1pPr>
          </a:lstStyle>
          <a:p>
            <a:pPr algn="ctr"/>
            <a:r>
              <a:rPr lang="en-US" sz="1400" i="1" dirty="0" smtClean="0">
                <a:solidFill>
                  <a:srgbClr val="1B2A40"/>
                </a:solidFill>
                <a:latin typeface="PostGrotesk-Book"/>
                <a:cs typeface="PostGrotesk-Book"/>
              </a:rPr>
              <a:t>Placemeter uses proprietary computer vision technology to automatically count people and vehicles, analyze their movement, interactions, speed, using standard video input. </a:t>
            </a:r>
            <a:endParaRPr lang="en-US" sz="1400" i="1" dirty="0">
              <a:solidFill>
                <a:srgbClr val="1B2A40"/>
              </a:solidFill>
              <a:latin typeface="PostGrotesk-Book"/>
              <a:cs typeface="PostGrotesk-Book"/>
            </a:endParaRPr>
          </a:p>
        </p:txBody>
      </p:sp>
      <p:sp>
        <p:nvSpPr>
          <p:cNvPr id="18" name="Title 1"/>
          <p:cNvSpPr txBox="1">
            <a:spLocks/>
          </p:cNvSpPr>
          <p:nvPr/>
        </p:nvSpPr>
        <p:spPr>
          <a:xfrm>
            <a:off x="439389" y="228600"/>
            <a:ext cx="8209093" cy="855141"/>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baseline="0">
                <a:solidFill>
                  <a:srgbClr val="1B2A40"/>
                </a:solidFill>
                <a:latin typeface="PostGrotesk-Book"/>
                <a:ea typeface="+mj-ea"/>
                <a:cs typeface="PostGrotesk-Book"/>
              </a:defRPr>
            </a:lvl1pPr>
          </a:lstStyle>
          <a:p>
            <a:pPr algn="ctr"/>
            <a:r>
              <a:rPr lang="en-US" sz="2400" dirty="0" smtClean="0"/>
              <a:t>Placemeter is an urban intelligence platform.</a:t>
            </a:r>
            <a:br>
              <a:rPr lang="en-US" sz="2400" dirty="0" smtClean="0"/>
            </a:br>
            <a:r>
              <a:rPr lang="en-US" sz="2400" dirty="0" smtClean="0"/>
              <a:t>We quantify movement in modern cities, at scale.</a:t>
            </a:r>
          </a:p>
        </p:txBody>
      </p:sp>
      <p:grpSp>
        <p:nvGrpSpPr>
          <p:cNvPr id="5" name="Group 4"/>
          <p:cNvGrpSpPr/>
          <p:nvPr/>
        </p:nvGrpSpPr>
        <p:grpSpPr>
          <a:xfrm>
            <a:off x="966769" y="2179711"/>
            <a:ext cx="7252226" cy="461665"/>
            <a:chOff x="966768" y="2179711"/>
            <a:chExt cx="7252226" cy="461665"/>
          </a:xfrm>
        </p:grpSpPr>
        <p:sp>
          <p:nvSpPr>
            <p:cNvPr id="10" name="Rectangle 9"/>
            <p:cNvSpPr/>
            <p:nvPr/>
          </p:nvSpPr>
          <p:spPr>
            <a:xfrm>
              <a:off x="966768" y="2179711"/>
              <a:ext cx="1573232" cy="461665"/>
            </a:xfrm>
            <a:prstGeom prst="rect">
              <a:avLst/>
            </a:prstGeom>
            <a:solidFill>
              <a:srgbClr val="FFF767">
                <a:alpha val="61000"/>
              </a:srgbClr>
            </a:solidFill>
          </p:spPr>
          <p:txBody>
            <a:bodyPr vert="horz" lIns="91440" tIns="45720" rIns="91440" bIns="45720" rtlCol="0" anchor="ctr">
              <a:noAutofit/>
            </a:bodyPr>
            <a:lstStyle/>
            <a:p>
              <a:pPr algn="ctr">
                <a:spcBef>
                  <a:spcPct val="0"/>
                </a:spcBef>
              </a:pPr>
              <a:r>
                <a:rPr lang="en-US" sz="1600" dirty="0" smtClean="0">
                  <a:solidFill>
                    <a:srgbClr val="454646"/>
                  </a:solidFill>
                  <a:latin typeface="PostGrotesk-Book"/>
                  <a:ea typeface="+mj-ea"/>
                  <a:cs typeface="PostGrotesk-Book"/>
                </a:rPr>
                <a:t>Video Sensors </a:t>
              </a:r>
              <a:endParaRPr lang="en-US" sz="2000" dirty="0">
                <a:solidFill>
                  <a:srgbClr val="454646"/>
                </a:solidFill>
                <a:latin typeface="PostGrotesk-Book"/>
                <a:ea typeface="+mj-ea"/>
                <a:cs typeface="PostGrotesk-Book"/>
              </a:endParaRPr>
            </a:p>
          </p:txBody>
        </p:sp>
        <p:sp>
          <p:nvSpPr>
            <p:cNvPr id="19" name="Rectangle 18"/>
            <p:cNvSpPr/>
            <p:nvPr/>
          </p:nvSpPr>
          <p:spPr>
            <a:xfrm>
              <a:off x="5860497" y="2179711"/>
              <a:ext cx="1054100" cy="461665"/>
            </a:xfrm>
            <a:prstGeom prst="rect">
              <a:avLst/>
            </a:prstGeom>
            <a:solidFill>
              <a:schemeClr val="accent2">
                <a:lumMod val="60000"/>
                <a:lumOff val="40000"/>
              </a:schemeClr>
            </a:solidFill>
          </p:spPr>
          <p:txBody>
            <a:bodyPr vert="horz" lIns="91440" tIns="45720" rIns="91440" bIns="45720" rtlCol="0" anchor="ctr">
              <a:noAutofit/>
            </a:bodyPr>
            <a:lstStyle/>
            <a:p>
              <a:pPr algn="ctr">
                <a:spcBef>
                  <a:spcPct val="0"/>
                </a:spcBef>
              </a:pPr>
              <a:r>
                <a:rPr lang="en-US" sz="1600" dirty="0" smtClean="0">
                  <a:solidFill>
                    <a:srgbClr val="454646"/>
                  </a:solidFill>
                  <a:latin typeface="PostGrotesk-Book"/>
                  <a:ea typeface="+mj-ea"/>
                  <a:cs typeface="PostGrotesk-Book"/>
                </a:rPr>
                <a:t>Scalable</a:t>
              </a:r>
              <a:endParaRPr lang="en-US" sz="2000" dirty="0">
                <a:solidFill>
                  <a:srgbClr val="454646"/>
                </a:solidFill>
                <a:latin typeface="PostGrotesk-Book"/>
                <a:ea typeface="+mj-ea"/>
                <a:cs typeface="PostGrotesk-Book"/>
              </a:endParaRPr>
            </a:p>
          </p:txBody>
        </p:sp>
        <p:sp>
          <p:nvSpPr>
            <p:cNvPr id="20" name="Rectangle 19"/>
            <p:cNvSpPr/>
            <p:nvPr/>
          </p:nvSpPr>
          <p:spPr>
            <a:xfrm>
              <a:off x="4302813" y="2179711"/>
              <a:ext cx="1266996" cy="461665"/>
            </a:xfrm>
            <a:prstGeom prst="rect">
              <a:avLst/>
            </a:prstGeom>
            <a:solidFill>
              <a:schemeClr val="accent4">
                <a:lumMod val="60000"/>
                <a:lumOff val="40000"/>
              </a:schemeClr>
            </a:solidFill>
          </p:spPr>
          <p:txBody>
            <a:bodyPr vert="horz" lIns="91440" tIns="45720" rIns="91440" bIns="45720" rtlCol="0" anchor="ctr">
              <a:noAutofit/>
            </a:bodyPr>
            <a:lstStyle/>
            <a:p>
              <a:pPr algn="ctr">
                <a:spcBef>
                  <a:spcPct val="0"/>
                </a:spcBef>
              </a:pPr>
              <a:r>
                <a:rPr lang="en-US" sz="1600" dirty="0" smtClean="0">
                  <a:solidFill>
                    <a:schemeClr val="tx1">
                      <a:lumMod val="75000"/>
                    </a:schemeClr>
                  </a:solidFill>
                  <a:latin typeface="PostGrotesk-Book"/>
                  <a:ea typeface="+mj-ea"/>
                  <a:cs typeface="PostGrotesk-Book"/>
                </a:rPr>
                <a:t>Inexpensive</a:t>
              </a:r>
              <a:endParaRPr lang="en-US" sz="2000" dirty="0">
                <a:solidFill>
                  <a:schemeClr val="tx1">
                    <a:lumMod val="75000"/>
                  </a:schemeClr>
                </a:solidFill>
                <a:latin typeface="PostGrotesk-Book"/>
                <a:ea typeface="+mj-ea"/>
                <a:cs typeface="PostGrotesk-Book"/>
              </a:endParaRPr>
            </a:p>
          </p:txBody>
        </p:sp>
        <p:sp>
          <p:nvSpPr>
            <p:cNvPr id="21" name="Rectangle 20"/>
            <p:cNvSpPr/>
            <p:nvPr/>
          </p:nvSpPr>
          <p:spPr>
            <a:xfrm>
              <a:off x="2830689" y="2179711"/>
              <a:ext cx="1181436" cy="461665"/>
            </a:xfrm>
            <a:prstGeom prst="rect">
              <a:avLst/>
            </a:prstGeom>
            <a:solidFill>
              <a:srgbClr val="FFBDAD"/>
            </a:solidFill>
          </p:spPr>
          <p:txBody>
            <a:bodyPr vert="horz" lIns="91440" tIns="45720" rIns="91440" bIns="45720" rtlCol="0" anchor="ctr">
              <a:noAutofit/>
            </a:bodyPr>
            <a:lstStyle/>
            <a:p>
              <a:pPr algn="ctr">
                <a:spcBef>
                  <a:spcPct val="0"/>
                </a:spcBef>
              </a:pPr>
              <a:r>
                <a:rPr lang="en-US" sz="1600" dirty="0" smtClean="0">
                  <a:solidFill>
                    <a:srgbClr val="454646"/>
                  </a:solidFill>
                  <a:latin typeface="PostGrotesk-Book"/>
                  <a:ea typeface="+mj-ea"/>
                  <a:cs typeface="PostGrotesk-Book"/>
                </a:rPr>
                <a:t>Self-Serve</a:t>
              </a:r>
              <a:endParaRPr lang="en-US" sz="2000" dirty="0">
                <a:solidFill>
                  <a:srgbClr val="454646"/>
                </a:solidFill>
                <a:latin typeface="PostGrotesk-Book"/>
                <a:ea typeface="+mj-ea"/>
                <a:cs typeface="PostGrotesk-Book"/>
              </a:endParaRPr>
            </a:p>
          </p:txBody>
        </p:sp>
        <p:sp>
          <p:nvSpPr>
            <p:cNvPr id="22" name="Rectangle 21"/>
            <p:cNvSpPr/>
            <p:nvPr/>
          </p:nvSpPr>
          <p:spPr>
            <a:xfrm>
              <a:off x="7205286" y="2179711"/>
              <a:ext cx="1013708" cy="461665"/>
            </a:xfrm>
            <a:prstGeom prst="rect">
              <a:avLst/>
            </a:prstGeom>
            <a:solidFill>
              <a:schemeClr val="accent6">
                <a:lumMod val="40000"/>
                <a:lumOff val="60000"/>
              </a:schemeClr>
            </a:solidFill>
          </p:spPr>
          <p:txBody>
            <a:bodyPr vert="horz" lIns="91440" tIns="45720" rIns="91440" bIns="45720" rtlCol="0" anchor="ctr">
              <a:noAutofit/>
            </a:bodyPr>
            <a:lstStyle/>
            <a:p>
              <a:pPr algn="ctr">
                <a:spcBef>
                  <a:spcPct val="0"/>
                </a:spcBef>
              </a:pPr>
              <a:r>
                <a:rPr lang="en-US" sz="1600" dirty="0" smtClean="0">
                  <a:solidFill>
                    <a:srgbClr val="1B2A40"/>
                  </a:solidFill>
                  <a:latin typeface="PostGrotesk-Book"/>
                  <a:ea typeface="+mj-ea"/>
                  <a:cs typeface="PostGrotesk-Book"/>
                </a:rPr>
                <a:t>Accurate</a:t>
              </a:r>
              <a:endParaRPr lang="en-US" sz="2000" dirty="0">
                <a:solidFill>
                  <a:srgbClr val="1B2A40"/>
                </a:solidFill>
                <a:latin typeface="PostGrotesk-Book"/>
                <a:ea typeface="+mj-ea"/>
                <a:cs typeface="PostGrotesk-Book"/>
              </a:endParaRPr>
            </a:p>
          </p:txBody>
        </p:sp>
      </p:grpSp>
      <p:sp>
        <p:nvSpPr>
          <p:cNvPr id="24" name="TextBox 23"/>
          <p:cNvSpPr txBox="1"/>
          <p:nvPr/>
        </p:nvSpPr>
        <p:spPr>
          <a:xfrm>
            <a:off x="354505" y="4194915"/>
            <a:ext cx="8455062" cy="754053"/>
          </a:xfrm>
          <a:prstGeom prst="rect">
            <a:avLst/>
          </a:prstGeom>
          <a:noFill/>
        </p:spPr>
        <p:txBody>
          <a:bodyPr wrap="square" rtlCol="0">
            <a:spAutoFit/>
          </a:bodyPr>
          <a:lstStyle/>
          <a:p>
            <a:r>
              <a:rPr lang="en-US" sz="1600" dirty="0">
                <a:solidFill>
                  <a:schemeClr val="tx1">
                    <a:lumMod val="50000"/>
                  </a:schemeClr>
                </a:solidFill>
                <a:latin typeface="Avenir Book"/>
                <a:cs typeface="Avenir Book"/>
              </a:rPr>
              <a:t>“We placed our trust in Placemeter to give us that critical intelligence quickly and effectively, and they did not let us down.” </a:t>
            </a:r>
            <a:endParaRPr lang="en-US" sz="1400" dirty="0">
              <a:solidFill>
                <a:schemeClr val="tx1">
                  <a:lumMod val="50000"/>
                </a:schemeClr>
              </a:solidFill>
              <a:latin typeface="Avenir Book"/>
              <a:cs typeface="Avenir Book"/>
            </a:endParaRPr>
          </a:p>
          <a:p>
            <a:pPr algn="r"/>
            <a:r>
              <a:rPr lang="en-US" sz="1100" i="1" dirty="0">
                <a:solidFill>
                  <a:schemeClr val="tx1">
                    <a:lumMod val="50000"/>
                  </a:schemeClr>
                </a:solidFill>
                <a:latin typeface="Avenir Book"/>
                <a:cs typeface="Avenir Book"/>
              </a:rPr>
              <a:t>- Mike Flowers, Former Chief Analytics Officer, NYC </a:t>
            </a:r>
          </a:p>
        </p:txBody>
      </p:sp>
      <p:grpSp>
        <p:nvGrpSpPr>
          <p:cNvPr id="3" name="Group 2"/>
          <p:cNvGrpSpPr/>
          <p:nvPr/>
        </p:nvGrpSpPr>
        <p:grpSpPr>
          <a:xfrm>
            <a:off x="0" y="2935854"/>
            <a:ext cx="9144000" cy="1051946"/>
            <a:chOff x="0" y="2563326"/>
            <a:chExt cx="9144000" cy="1051946"/>
          </a:xfrm>
        </p:grpSpPr>
        <p:pic>
          <p:nvPicPr>
            <p:cNvPr id="2" name="Picture 1" descr="cityscape@2x.png"/>
            <p:cNvPicPr>
              <a:picLocks noChangeAspect="1"/>
            </p:cNvPicPr>
            <p:nvPr/>
          </p:nvPicPr>
          <p:blipFill rotWithShape="1">
            <a:blip r:embed="rId3">
              <a:extLst>
                <a:ext uri="{28A0092B-C50C-407E-A947-70E740481C1C}">
                  <a14:useLocalDpi xmlns:a14="http://schemas.microsoft.com/office/drawing/2010/main" val="0"/>
                </a:ext>
              </a:extLst>
            </a:blip>
            <a:srcRect t="-5164" b="6502"/>
            <a:stretch/>
          </p:blipFill>
          <p:spPr>
            <a:xfrm>
              <a:off x="234462" y="2563326"/>
              <a:ext cx="8675077" cy="1051946"/>
            </a:xfrm>
            <a:prstGeom prst="rect">
              <a:avLst/>
            </a:prstGeom>
          </p:spPr>
        </p:pic>
        <p:cxnSp>
          <p:nvCxnSpPr>
            <p:cNvPr id="28" name="Straight Connector 27"/>
            <p:cNvCxnSpPr/>
            <p:nvPr/>
          </p:nvCxnSpPr>
          <p:spPr>
            <a:xfrm>
              <a:off x="0" y="3611037"/>
              <a:ext cx="9144000" cy="0"/>
            </a:xfrm>
            <a:prstGeom prst="line">
              <a:avLst/>
            </a:prstGeom>
            <a:ln>
              <a:solidFill>
                <a:srgbClr val="1B2A40"/>
              </a:solidFill>
            </a:ln>
            <a:effectLst/>
          </p:spPr>
          <p:style>
            <a:lnRef idx="2">
              <a:schemeClr val="accent1"/>
            </a:lnRef>
            <a:fillRef idx="0">
              <a:schemeClr val="accent1"/>
            </a:fillRef>
            <a:effectRef idx="1">
              <a:schemeClr val="accent1"/>
            </a:effectRef>
            <a:fontRef idx="minor">
              <a:schemeClr val="tx1"/>
            </a:fontRef>
          </p:style>
        </p:cxnSp>
      </p:grpSp>
      <p:pic>
        <p:nvPicPr>
          <p:cNvPr id="31" name="Picture 30" descr="pm-logo-new.png"/>
          <p:cNvPicPr>
            <a:picLocks noChangeAspect="1"/>
          </p:cNvPicPr>
          <p:nvPr/>
        </p:nvPicPr>
        <p:blipFill rotWithShape="1">
          <a:blip r:embed="rId4">
            <a:extLst>
              <a:ext uri="{28A0092B-C50C-407E-A947-70E740481C1C}">
                <a14:useLocalDpi xmlns:a14="http://schemas.microsoft.com/office/drawing/2010/main" val="0"/>
              </a:ext>
            </a:extLst>
          </a:blip>
          <a:srcRect r="78057"/>
          <a:stretch/>
        </p:blipFill>
        <p:spPr>
          <a:xfrm>
            <a:off x="8631553" y="135467"/>
            <a:ext cx="432478" cy="422742"/>
          </a:xfrm>
          <a:prstGeom prst="rect">
            <a:avLst/>
          </a:prstGeom>
        </p:spPr>
      </p:pic>
    </p:spTree>
    <p:extLst>
      <p:ext uri="{BB962C8B-B14F-4D97-AF65-F5344CB8AC3E}">
        <p14:creationId xmlns:p14="http://schemas.microsoft.com/office/powerpoint/2010/main" val="1080081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utput.ALL-DECK.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9144001" cy="5143500"/>
          </a:xfrm>
          <a:prstGeom prst="rect">
            <a:avLst/>
          </a:prstGeom>
        </p:spPr>
      </p:pic>
    </p:spTree>
    <p:extLst>
      <p:ext uri="{BB962C8B-B14F-4D97-AF65-F5344CB8AC3E}">
        <p14:creationId xmlns:p14="http://schemas.microsoft.com/office/powerpoint/2010/main" val="252094852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15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ight Arrow 11"/>
          <p:cNvSpPr/>
          <p:nvPr/>
        </p:nvSpPr>
        <p:spPr>
          <a:xfrm>
            <a:off x="2003907" y="1692557"/>
            <a:ext cx="2209030" cy="1285394"/>
          </a:xfrm>
          <a:prstGeom prst="rightArrow">
            <a:avLst/>
          </a:prstGeom>
          <a:solidFill>
            <a:schemeClr val="tx1">
              <a:lumMod val="75000"/>
              <a:alpha val="2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p:txBody>
          <a:bodyPr>
            <a:normAutofit fontScale="90000"/>
          </a:bodyPr>
          <a:lstStyle/>
          <a:p>
            <a:r>
              <a:rPr lang="en-US" dirty="0" smtClean="0">
                <a:solidFill>
                  <a:srgbClr val="364D6D"/>
                </a:solidFill>
              </a:rPr>
              <a:t>Secret Sauce</a:t>
            </a:r>
            <a:endParaRPr lang="en-US" dirty="0">
              <a:solidFill>
                <a:srgbClr val="364D6D"/>
              </a:solidFill>
            </a:endParaRPr>
          </a:p>
        </p:txBody>
      </p:sp>
      <p:pic>
        <p:nvPicPr>
          <p:cNvPr id="7" name="Picture 6" descr="Untitled.png"/>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1219512" y="2000436"/>
            <a:ext cx="815880" cy="669638"/>
          </a:xfrm>
          <a:prstGeom prst="rect">
            <a:avLst/>
          </a:prstGeom>
        </p:spPr>
      </p:pic>
      <p:pic>
        <p:nvPicPr>
          <p:cNvPr id="9" name="video2.mpe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411372" y="952595"/>
            <a:ext cx="3674822" cy="2544652"/>
          </a:xfrm>
          <a:prstGeom prst="rect">
            <a:avLst/>
          </a:prstGeom>
        </p:spPr>
      </p:pic>
      <p:sp>
        <p:nvSpPr>
          <p:cNvPr id="10" name="TextBox 9"/>
          <p:cNvSpPr txBox="1"/>
          <p:nvPr/>
        </p:nvSpPr>
        <p:spPr>
          <a:xfrm>
            <a:off x="1094461" y="1284618"/>
            <a:ext cx="1065983" cy="646331"/>
          </a:xfrm>
          <a:prstGeom prst="rect">
            <a:avLst/>
          </a:prstGeom>
          <a:noFill/>
        </p:spPr>
        <p:txBody>
          <a:bodyPr wrap="none" rtlCol="0">
            <a:spAutoFit/>
          </a:bodyPr>
          <a:lstStyle/>
          <a:p>
            <a:pPr algn="ctr"/>
            <a:r>
              <a:rPr lang="en-US" dirty="0" smtClean="0">
                <a:latin typeface="Avenir Book"/>
                <a:cs typeface="Avenir Book"/>
              </a:rPr>
              <a:t>144x176</a:t>
            </a:r>
          </a:p>
          <a:p>
            <a:pPr algn="ctr"/>
            <a:r>
              <a:rPr lang="en-US" dirty="0" smtClean="0">
                <a:latin typeface="Avenir Book"/>
                <a:cs typeface="Avenir Book"/>
              </a:rPr>
              <a:t>5 fps</a:t>
            </a:r>
            <a:endParaRPr lang="en-US" dirty="0">
              <a:latin typeface="Avenir Book"/>
              <a:cs typeface="Avenir Book"/>
            </a:endParaRPr>
          </a:p>
        </p:txBody>
      </p:sp>
      <p:sp>
        <p:nvSpPr>
          <p:cNvPr id="11" name="TextBox 10"/>
          <p:cNvSpPr txBox="1"/>
          <p:nvPr/>
        </p:nvSpPr>
        <p:spPr>
          <a:xfrm>
            <a:off x="2289393" y="2924673"/>
            <a:ext cx="1558708" cy="738664"/>
          </a:xfrm>
          <a:prstGeom prst="rect">
            <a:avLst/>
          </a:prstGeom>
          <a:noFill/>
        </p:spPr>
        <p:txBody>
          <a:bodyPr wrap="square" rtlCol="0">
            <a:spAutoFit/>
          </a:bodyPr>
          <a:lstStyle/>
          <a:p>
            <a:pPr algn="ctr"/>
            <a:r>
              <a:rPr lang="en-US" sz="1400" dirty="0" smtClean="0">
                <a:latin typeface="Avenir Book"/>
                <a:cs typeface="Avenir Book"/>
              </a:rPr>
              <a:t>90% accuracy </a:t>
            </a:r>
            <a:br>
              <a:rPr lang="en-US" sz="1400" dirty="0" smtClean="0">
                <a:latin typeface="Avenir Book"/>
                <a:cs typeface="Avenir Book"/>
              </a:rPr>
            </a:br>
            <a:r>
              <a:rPr lang="en-US" sz="1400" dirty="0" smtClean="0">
                <a:latin typeface="Avenir Book"/>
                <a:cs typeface="Avenir Book"/>
              </a:rPr>
              <a:t>real time </a:t>
            </a:r>
            <a:br>
              <a:rPr lang="en-US" sz="1400" dirty="0" smtClean="0">
                <a:latin typeface="Avenir Book"/>
                <a:cs typeface="Avenir Book"/>
              </a:rPr>
            </a:br>
            <a:r>
              <a:rPr lang="en-US" sz="1400" dirty="0" smtClean="0">
                <a:latin typeface="Avenir Book"/>
                <a:cs typeface="Avenir Book"/>
              </a:rPr>
              <a:t>all automated</a:t>
            </a:r>
            <a:endParaRPr lang="en-US" sz="1400" dirty="0">
              <a:latin typeface="Avenir Book"/>
              <a:cs typeface="Avenir Book"/>
            </a:endParaRPr>
          </a:p>
        </p:txBody>
      </p:sp>
      <p:sp>
        <p:nvSpPr>
          <p:cNvPr id="13" name="TextBox 12"/>
          <p:cNvSpPr txBox="1"/>
          <p:nvPr/>
        </p:nvSpPr>
        <p:spPr>
          <a:xfrm>
            <a:off x="4411372" y="3510436"/>
            <a:ext cx="3674822" cy="369332"/>
          </a:xfrm>
          <a:prstGeom prst="rect">
            <a:avLst/>
          </a:prstGeom>
          <a:solidFill>
            <a:srgbClr val="71C621">
              <a:alpha val="93000"/>
            </a:srgbClr>
          </a:solidFill>
        </p:spPr>
        <p:txBody>
          <a:bodyPr wrap="square" rtlCol="0">
            <a:spAutoFit/>
          </a:bodyPr>
          <a:lstStyle/>
          <a:p>
            <a:pPr algn="ctr"/>
            <a:r>
              <a:rPr lang="en-US" dirty="0" smtClean="0">
                <a:solidFill>
                  <a:schemeClr val="bg1"/>
                </a:solidFill>
                <a:latin typeface="Avenir Book"/>
                <a:cs typeface="Avenir Book"/>
              </a:rPr>
              <a:t>8 patents pending</a:t>
            </a:r>
            <a:endParaRPr lang="en-US" dirty="0">
              <a:solidFill>
                <a:schemeClr val="bg1"/>
              </a:solidFill>
              <a:latin typeface="Avenir Book"/>
              <a:cs typeface="Avenir Book"/>
            </a:endParaRPr>
          </a:p>
        </p:txBody>
      </p:sp>
      <p:sp>
        <p:nvSpPr>
          <p:cNvPr id="14" name="TextBox 13"/>
          <p:cNvSpPr txBox="1"/>
          <p:nvPr/>
        </p:nvSpPr>
        <p:spPr>
          <a:xfrm>
            <a:off x="1126594" y="4151580"/>
            <a:ext cx="6959600" cy="646331"/>
          </a:xfrm>
          <a:prstGeom prst="rect">
            <a:avLst/>
          </a:prstGeom>
          <a:solidFill>
            <a:schemeClr val="tx1">
              <a:lumMod val="60000"/>
              <a:lumOff val="40000"/>
            </a:schemeClr>
          </a:solidFill>
        </p:spPr>
        <p:txBody>
          <a:bodyPr wrap="square" rtlCol="0">
            <a:spAutoFit/>
          </a:bodyPr>
          <a:lstStyle/>
          <a:p>
            <a:pPr algn="ctr"/>
            <a:r>
              <a:rPr lang="en-US" dirty="0" smtClean="0">
                <a:solidFill>
                  <a:schemeClr val="bg1"/>
                </a:solidFill>
                <a:latin typeface="Avenir Book"/>
                <a:cs typeface="Avenir Book"/>
              </a:rPr>
              <a:t>Our algorithms are trained to process almost any video quality, angle, bandwidth, weather, lighting conditions,…</a:t>
            </a:r>
            <a:endParaRPr lang="en-US" dirty="0">
              <a:solidFill>
                <a:schemeClr val="bg1"/>
              </a:solidFill>
              <a:latin typeface="Avenir Book"/>
              <a:cs typeface="Avenir Book"/>
            </a:endParaRPr>
          </a:p>
        </p:txBody>
      </p:sp>
    </p:spTree>
    <p:extLst>
      <p:ext uri="{BB962C8B-B14F-4D97-AF65-F5344CB8AC3E}">
        <p14:creationId xmlns:p14="http://schemas.microsoft.com/office/powerpoint/2010/main" val="289976795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480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remove"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41"/>
          <p:cNvSpPr/>
          <p:nvPr/>
        </p:nvSpPr>
        <p:spPr>
          <a:xfrm>
            <a:off x="5260114" y="3358320"/>
            <a:ext cx="2066671" cy="646331"/>
          </a:xfrm>
          <a:prstGeom prst="rect">
            <a:avLst/>
          </a:prstGeom>
          <a:solidFill>
            <a:schemeClr val="accent4">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1168261" y="3358320"/>
            <a:ext cx="2066671" cy="646331"/>
          </a:xfrm>
          <a:prstGeom prst="rect">
            <a:avLst/>
          </a:prstGeom>
          <a:solidFill>
            <a:schemeClr val="accent6">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p:txBody>
          <a:bodyPr>
            <a:normAutofit fontScale="90000"/>
          </a:bodyPr>
          <a:lstStyle/>
          <a:p>
            <a:r>
              <a:rPr lang="en-US" dirty="0" smtClean="0">
                <a:solidFill>
                  <a:srgbClr val="364D6D"/>
                </a:solidFill>
              </a:rPr>
              <a:t>Seamless, self-serve setup </a:t>
            </a:r>
            <a:endParaRPr lang="en-US" dirty="0">
              <a:solidFill>
                <a:srgbClr val="364D6D"/>
              </a:solidFill>
            </a:endParaRPr>
          </a:p>
        </p:txBody>
      </p:sp>
      <p:pic>
        <p:nvPicPr>
          <p:cNvPr id="5" name="Picture 4"/>
          <p:cNvPicPr>
            <a:picLocks noChangeAspect="1"/>
          </p:cNvPicPr>
          <p:nvPr/>
        </p:nvPicPr>
        <p:blipFill>
          <a:blip r:embed="rId3"/>
          <a:stretch>
            <a:fillRect/>
          </a:stretch>
        </p:blipFill>
        <p:spPr>
          <a:xfrm>
            <a:off x="1168262" y="1089284"/>
            <a:ext cx="2066670" cy="1351284"/>
          </a:xfrm>
          <a:prstGeom prst="rect">
            <a:avLst/>
          </a:prstGeom>
        </p:spPr>
      </p:pic>
      <p:pic>
        <p:nvPicPr>
          <p:cNvPr id="9" name="Picture 8"/>
          <p:cNvPicPr>
            <a:picLocks noChangeAspect="1"/>
          </p:cNvPicPr>
          <p:nvPr/>
        </p:nvPicPr>
        <p:blipFill>
          <a:blip r:embed="rId4"/>
          <a:stretch>
            <a:fillRect/>
          </a:stretch>
        </p:blipFill>
        <p:spPr>
          <a:xfrm>
            <a:off x="5255474" y="1089285"/>
            <a:ext cx="2071311" cy="1351283"/>
          </a:xfrm>
          <a:prstGeom prst="rect">
            <a:avLst/>
          </a:prstGeom>
        </p:spPr>
      </p:pic>
      <p:sp>
        <p:nvSpPr>
          <p:cNvPr id="34" name="Rectangle 33"/>
          <p:cNvSpPr/>
          <p:nvPr/>
        </p:nvSpPr>
        <p:spPr>
          <a:xfrm>
            <a:off x="5255475" y="2480119"/>
            <a:ext cx="2071310" cy="807914"/>
          </a:xfrm>
          <a:prstGeom prst="rect">
            <a:avLst/>
          </a:prstGeom>
        </p:spPr>
        <p:txBody>
          <a:bodyPr wrap="square">
            <a:spAutoFit/>
          </a:bodyPr>
          <a:lstStyle/>
          <a:p>
            <a:pPr lvl="0" algn="ctr"/>
            <a:r>
              <a:rPr lang="en-US" sz="3600" dirty="0" smtClean="0">
                <a:solidFill>
                  <a:srgbClr val="1B2A40"/>
                </a:solidFill>
                <a:latin typeface="PostGrotesk-Book"/>
                <a:cs typeface="PostGrotesk-Book"/>
              </a:rPr>
              <a:t>data</a:t>
            </a:r>
            <a:br>
              <a:rPr lang="en-US" sz="3600" dirty="0" smtClean="0">
                <a:solidFill>
                  <a:srgbClr val="1B2A40"/>
                </a:solidFill>
                <a:latin typeface="PostGrotesk-Book"/>
                <a:cs typeface="PostGrotesk-Book"/>
              </a:rPr>
            </a:br>
            <a:r>
              <a:rPr lang="en-US" sz="1050" dirty="0" smtClean="0">
                <a:solidFill>
                  <a:srgbClr val="1B2A40"/>
                </a:solidFill>
                <a:latin typeface="PostGrotesk-Book"/>
                <a:cs typeface="PostGrotesk-Book"/>
              </a:rPr>
              <a:t>in real time, easily</a:t>
            </a:r>
          </a:p>
        </p:txBody>
      </p:sp>
      <p:sp>
        <p:nvSpPr>
          <p:cNvPr id="35" name="Rectangle 34"/>
          <p:cNvSpPr/>
          <p:nvPr/>
        </p:nvSpPr>
        <p:spPr>
          <a:xfrm>
            <a:off x="1168261" y="2480119"/>
            <a:ext cx="2066671" cy="807914"/>
          </a:xfrm>
          <a:prstGeom prst="rect">
            <a:avLst/>
          </a:prstGeom>
        </p:spPr>
        <p:txBody>
          <a:bodyPr wrap="square">
            <a:spAutoFit/>
          </a:bodyPr>
          <a:lstStyle/>
          <a:p>
            <a:pPr lvl="0" algn="ctr"/>
            <a:r>
              <a:rPr lang="en-US" sz="3600" dirty="0" smtClean="0">
                <a:solidFill>
                  <a:srgbClr val="1B2A40"/>
                </a:solidFill>
                <a:latin typeface="PostGrotesk-Book"/>
                <a:cs typeface="PostGrotesk-Book"/>
              </a:rPr>
              <a:t>video</a:t>
            </a:r>
            <a:r>
              <a:rPr lang="en-US" sz="1200" dirty="0" smtClean="0">
                <a:solidFill>
                  <a:srgbClr val="1B2A40"/>
                </a:solidFill>
                <a:latin typeface="PostGrotesk-Book"/>
                <a:cs typeface="PostGrotesk-Book"/>
              </a:rPr>
              <a:t/>
            </a:r>
            <a:br>
              <a:rPr lang="en-US" sz="1200" dirty="0" smtClean="0">
                <a:solidFill>
                  <a:srgbClr val="1B2A40"/>
                </a:solidFill>
                <a:latin typeface="PostGrotesk-Book"/>
                <a:cs typeface="PostGrotesk-Book"/>
              </a:rPr>
            </a:br>
            <a:r>
              <a:rPr lang="en-US" sz="1050" dirty="0" smtClean="0">
                <a:solidFill>
                  <a:srgbClr val="1B2A40"/>
                </a:solidFill>
                <a:latin typeface="PostGrotesk-Book"/>
                <a:cs typeface="PostGrotesk-Book"/>
              </a:rPr>
              <a:t>a video file or feed</a:t>
            </a:r>
            <a:endParaRPr lang="en-US" sz="1050" dirty="0">
              <a:solidFill>
                <a:srgbClr val="1B2A40"/>
              </a:solidFill>
              <a:latin typeface="PostGrotesk-Book"/>
              <a:cs typeface="PostGrotesk-Book"/>
            </a:endParaRPr>
          </a:p>
        </p:txBody>
      </p:sp>
      <p:sp>
        <p:nvSpPr>
          <p:cNvPr id="33" name="Rectangle 32"/>
          <p:cNvSpPr/>
          <p:nvPr/>
        </p:nvSpPr>
        <p:spPr>
          <a:xfrm>
            <a:off x="5255474" y="3358320"/>
            <a:ext cx="2071311" cy="646331"/>
          </a:xfrm>
          <a:prstGeom prst="rect">
            <a:avLst/>
          </a:prstGeom>
        </p:spPr>
        <p:txBody>
          <a:bodyPr wrap="square">
            <a:spAutoFit/>
          </a:bodyPr>
          <a:lstStyle/>
          <a:p>
            <a:pPr algn="ctr"/>
            <a:r>
              <a:rPr lang="en-US" sz="1200" i="1" dirty="0" smtClean="0">
                <a:solidFill>
                  <a:schemeClr val="tx1">
                    <a:lumMod val="50000"/>
                  </a:schemeClr>
                </a:solidFill>
                <a:latin typeface="PostGrotesk-Book"/>
                <a:cs typeface="PostGrotesk-Book"/>
              </a:rPr>
              <a:t>Real time updates</a:t>
            </a:r>
          </a:p>
          <a:p>
            <a:pPr algn="ctr"/>
            <a:r>
              <a:rPr lang="en-US" sz="1200" i="1" dirty="0" smtClean="0">
                <a:solidFill>
                  <a:schemeClr val="tx1">
                    <a:lumMod val="50000"/>
                  </a:schemeClr>
                </a:solidFill>
                <a:latin typeface="PostGrotesk-Book"/>
                <a:cs typeface="PostGrotesk-Book"/>
              </a:rPr>
              <a:t>Configurable dashboard</a:t>
            </a:r>
          </a:p>
          <a:p>
            <a:pPr algn="ctr"/>
            <a:r>
              <a:rPr lang="en-US" sz="1200" i="1" dirty="0" smtClean="0">
                <a:solidFill>
                  <a:schemeClr val="tx1">
                    <a:lumMod val="50000"/>
                  </a:schemeClr>
                </a:solidFill>
                <a:latin typeface="PostGrotesk-Book"/>
                <a:cs typeface="PostGrotesk-Book"/>
              </a:rPr>
              <a:t>Export functions</a:t>
            </a:r>
          </a:p>
        </p:txBody>
      </p:sp>
      <p:cxnSp>
        <p:nvCxnSpPr>
          <p:cNvPr id="18" name="Straight Arrow Connector 17"/>
          <p:cNvCxnSpPr>
            <a:stCxn id="5" idx="3"/>
            <a:endCxn id="9" idx="1"/>
          </p:cNvCxnSpPr>
          <p:nvPr/>
        </p:nvCxnSpPr>
        <p:spPr>
          <a:xfrm>
            <a:off x="3234932" y="1764926"/>
            <a:ext cx="2020542" cy="1"/>
          </a:xfrm>
          <a:prstGeom prst="straightConnector1">
            <a:avLst/>
          </a:prstGeom>
          <a:ln>
            <a:solidFill>
              <a:schemeClr val="tx1">
                <a:lumMod val="75000"/>
              </a:schemeClr>
            </a:solidFill>
            <a:tailEnd type="arrow" w="lg" len="med"/>
          </a:ln>
          <a:effectLst/>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1168261" y="3450810"/>
            <a:ext cx="2066671" cy="400110"/>
          </a:xfrm>
          <a:prstGeom prst="rect">
            <a:avLst/>
          </a:prstGeom>
        </p:spPr>
        <p:txBody>
          <a:bodyPr wrap="square">
            <a:spAutoFit/>
          </a:bodyPr>
          <a:lstStyle>
            <a:defPPr>
              <a:defRPr lang="en-US"/>
            </a:defPPr>
            <a:lvl1pPr lvl="0" algn="ctr">
              <a:defRPr sz="3600">
                <a:solidFill>
                  <a:srgbClr val="1B2A40"/>
                </a:solidFill>
                <a:latin typeface="PostGrotesk-Book"/>
                <a:cs typeface="PostGrotesk-Book"/>
              </a:defRPr>
            </a:lvl1pPr>
          </a:lstStyle>
          <a:p>
            <a:r>
              <a:rPr lang="en-US" sz="2000" dirty="0"/>
              <a:t>5 </a:t>
            </a:r>
            <a:r>
              <a:rPr lang="en-US" sz="2000" dirty="0" err="1"/>
              <a:t>mn</a:t>
            </a:r>
            <a:r>
              <a:rPr lang="en-US" sz="2000" dirty="0"/>
              <a:t> set-up</a:t>
            </a:r>
          </a:p>
        </p:txBody>
      </p:sp>
    </p:spTree>
    <p:extLst>
      <p:ext uri="{BB962C8B-B14F-4D97-AF65-F5344CB8AC3E}">
        <p14:creationId xmlns:p14="http://schemas.microsoft.com/office/powerpoint/2010/main" val="1918899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we measure</a:t>
            </a:r>
            <a:endParaRPr lang="en-US" dirty="0"/>
          </a:p>
        </p:txBody>
      </p:sp>
      <p:grpSp>
        <p:nvGrpSpPr>
          <p:cNvPr id="11" name="Group 10"/>
          <p:cNvGrpSpPr/>
          <p:nvPr/>
        </p:nvGrpSpPr>
        <p:grpSpPr>
          <a:xfrm>
            <a:off x="1203583" y="2497642"/>
            <a:ext cx="6743865" cy="1854230"/>
            <a:chOff x="949583" y="2451087"/>
            <a:chExt cx="6743865" cy="1854230"/>
          </a:xfrm>
        </p:grpSpPr>
        <p:sp>
          <p:nvSpPr>
            <p:cNvPr id="7" name="Rectangle 6"/>
            <p:cNvSpPr/>
            <p:nvPr/>
          </p:nvSpPr>
          <p:spPr>
            <a:xfrm>
              <a:off x="949583" y="2451087"/>
              <a:ext cx="1782427" cy="1854230"/>
            </a:xfrm>
            <a:prstGeom prst="rect">
              <a:avLst/>
            </a:prstGeom>
            <a:ln>
              <a:noFill/>
            </a:ln>
          </p:spPr>
          <p:txBody>
            <a:bodyPr vert="horz" lIns="91440" tIns="45720" rIns="91440" bIns="45720" rtlCol="0" anchor="t">
              <a:noAutofit/>
            </a:bodyPr>
            <a:lstStyle/>
            <a:p>
              <a:pPr>
                <a:spcBef>
                  <a:spcPct val="0"/>
                </a:spcBef>
              </a:pPr>
              <a:r>
                <a:rPr lang="en-US" sz="2400" dirty="0" smtClean="0">
                  <a:solidFill>
                    <a:srgbClr val="1B2A40"/>
                  </a:solidFill>
                  <a:latin typeface="PostGrotesk-Book"/>
                  <a:ea typeface="+mj-ea"/>
                  <a:cs typeface="PostGrotesk-Book"/>
                </a:rPr>
                <a:t>counts</a:t>
              </a:r>
              <a:r>
                <a:rPr lang="en-US" sz="2000" dirty="0" smtClean="0">
                  <a:solidFill>
                    <a:srgbClr val="1B2A40"/>
                  </a:solidFill>
                  <a:latin typeface="PostGrotesk-Book"/>
                  <a:ea typeface="+mj-ea"/>
                  <a:cs typeface="PostGrotesk-Book"/>
                </a:rPr>
                <a:t> </a:t>
              </a:r>
              <a:r>
                <a:rPr lang="en-US" sz="2400" dirty="0">
                  <a:solidFill>
                    <a:srgbClr val="1B2A40"/>
                  </a:solidFill>
                  <a:latin typeface="PostGrotesk-Book"/>
                  <a:ea typeface="+mj-ea"/>
                  <a:cs typeface="PostGrotesk-Book"/>
                </a:rPr>
                <a:t>and</a:t>
              </a:r>
              <a:r>
                <a:rPr lang="en-US" sz="2000" dirty="0">
                  <a:solidFill>
                    <a:srgbClr val="1B2A40"/>
                  </a:solidFill>
                  <a:latin typeface="PostGrotesk-Book"/>
                  <a:ea typeface="+mj-ea"/>
                  <a:cs typeface="PostGrotesk-Book"/>
                </a:rPr>
                <a:t> </a:t>
              </a:r>
              <a:r>
                <a:rPr lang="en-US" sz="2400" dirty="0">
                  <a:solidFill>
                    <a:srgbClr val="1B2A40"/>
                  </a:solidFill>
                  <a:latin typeface="PostGrotesk-Book"/>
                  <a:ea typeface="+mj-ea"/>
                  <a:cs typeface="PostGrotesk-Book"/>
                </a:rPr>
                <a:t>directions</a:t>
              </a:r>
              <a:endParaRPr lang="en-US" sz="2000" dirty="0">
                <a:solidFill>
                  <a:srgbClr val="1B2A40"/>
                </a:solidFill>
                <a:latin typeface="PostGrotesk-Book"/>
                <a:ea typeface="+mj-ea"/>
                <a:cs typeface="PostGrotesk-Book"/>
              </a:endParaRPr>
            </a:p>
            <a:p>
              <a:pPr>
                <a:spcBef>
                  <a:spcPct val="0"/>
                </a:spcBef>
              </a:pPr>
              <a:r>
                <a:rPr lang="en-US" sz="1100" dirty="0" smtClean="0">
                  <a:solidFill>
                    <a:srgbClr val="1B2A40"/>
                  </a:solidFill>
                  <a:latin typeface="PostGrotesk-Book"/>
                  <a:ea typeface="+mj-ea"/>
                  <a:cs typeface="PostGrotesk-Book"/>
                </a:rPr>
                <a:t>per </a:t>
              </a:r>
              <a:r>
                <a:rPr lang="en-US" sz="1100" dirty="0">
                  <a:solidFill>
                    <a:srgbClr val="1B2A40"/>
                  </a:solidFill>
                  <a:latin typeface="PostGrotesk-Book"/>
                  <a:ea typeface="+mj-ea"/>
                  <a:cs typeface="PostGrotesk-Book"/>
                </a:rPr>
                <a:t>hour</a:t>
              </a:r>
            </a:p>
            <a:p>
              <a:pPr>
                <a:spcBef>
                  <a:spcPct val="0"/>
                </a:spcBef>
              </a:pPr>
              <a:r>
                <a:rPr lang="en-US" sz="1100" dirty="0" smtClean="0">
                  <a:solidFill>
                    <a:srgbClr val="1B2A40"/>
                  </a:solidFill>
                  <a:latin typeface="PostGrotesk-Book"/>
                  <a:ea typeface="+mj-ea"/>
                  <a:cs typeface="PostGrotesk-Book"/>
                </a:rPr>
                <a:t>per </a:t>
              </a:r>
              <a:r>
                <a:rPr lang="en-US" sz="1100" dirty="0">
                  <a:solidFill>
                    <a:srgbClr val="1B2A40"/>
                  </a:solidFill>
                  <a:latin typeface="PostGrotesk-Book"/>
                  <a:ea typeface="+mj-ea"/>
                  <a:cs typeface="PostGrotesk-Book"/>
                </a:rPr>
                <a:t>day</a:t>
              </a:r>
            </a:p>
            <a:p>
              <a:pPr>
                <a:spcBef>
                  <a:spcPct val="0"/>
                </a:spcBef>
              </a:pPr>
              <a:r>
                <a:rPr lang="en-US" sz="1100" dirty="0">
                  <a:solidFill>
                    <a:srgbClr val="1B2A40"/>
                  </a:solidFill>
                  <a:latin typeface="PostGrotesk-Book"/>
                  <a:ea typeface="+mj-ea"/>
                  <a:cs typeface="PostGrotesk-Book"/>
                </a:rPr>
                <a:t>b</a:t>
              </a:r>
              <a:r>
                <a:rPr lang="en-US" sz="1100" dirty="0" smtClean="0">
                  <a:solidFill>
                    <a:srgbClr val="1B2A40"/>
                  </a:solidFill>
                  <a:latin typeface="PostGrotesk-Book"/>
                  <a:ea typeface="+mj-ea"/>
                  <a:cs typeface="PostGrotesk-Book"/>
                </a:rPr>
                <a:t>aselines</a:t>
              </a:r>
            </a:p>
            <a:p>
              <a:pPr>
                <a:spcBef>
                  <a:spcPct val="0"/>
                </a:spcBef>
              </a:pPr>
              <a:r>
                <a:rPr lang="en-US" sz="1100" dirty="0" smtClean="0">
                  <a:solidFill>
                    <a:srgbClr val="A6A6A6"/>
                  </a:solidFill>
                  <a:latin typeface="PostGrotesk-Book"/>
                  <a:ea typeface="+mj-ea"/>
                  <a:cs typeface="PostGrotesk-Book"/>
                </a:rPr>
                <a:t>predictions</a:t>
              </a:r>
              <a:endParaRPr lang="en-US" sz="1100" dirty="0">
                <a:solidFill>
                  <a:srgbClr val="A6A6A6"/>
                </a:solidFill>
                <a:latin typeface="PostGrotesk-Book"/>
                <a:ea typeface="+mj-ea"/>
                <a:cs typeface="PostGrotesk-Book"/>
              </a:endParaRPr>
            </a:p>
          </p:txBody>
        </p:sp>
        <p:grpSp>
          <p:nvGrpSpPr>
            <p:cNvPr id="10" name="Group 9"/>
            <p:cNvGrpSpPr/>
            <p:nvPr/>
          </p:nvGrpSpPr>
          <p:grpSpPr>
            <a:xfrm>
              <a:off x="3034081" y="2451087"/>
              <a:ext cx="1338730" cy="1697573"/>
              <a:chOff x="2725271" y="2391820"/>
              <a:chExt cx="1338730" cy="1697573"/>
            </a:xfrm>
          </p:grpSpPr>
          <p:sp>
            <p:nvSpPr>
              <p:cNvPr id="42" name="Rectangle 41"/>
              <p:cNvSpPr/>
              <p:nvPr/>
            </p:nvSpPr>
            <p:spPr>
              <a:xfrm>
                <a:off x="2725271" y="3056458"/>
                <a:ext cx="1338730" cy="1032935"/>
              </a:xfrm>
              <a:prstGeom prst="rect">
                <a:avLst/>
              </a:prstGeom>
            </p:spPr>
            <p:txBody>
              <a:bodyPr vert="horz" lIns="91440" tIns="45720" rIns="91440" bIns="45720" rtlCol="0" anchor="t">
                <a:normAutofit fontScale="97500"/>
              </a:bodyPr>
              <a:lstStyle/>
              <a:p>
                <a:pPr>
                  <a:spcBef>
                    <a:spcPct val="0"/>
                  </a:spcBef>
                </a:pPr>
                <a:r>
                  <a:rPr lang="en-US" dirty="0">
                    <a:solidFill>
                      <a:srgbClr val="1B2A40"/>
                    </a:solidFill>
                    <a:latin typeface="PostGrotesk-Book"/>
                    <a:ea typeface="+mj-ea"/>
                    <a:cs typeface="PostGrotesk-Book"/>
                  </a:rPr>
                  <a:t>d</a:t>
                </a:r>
                <a:r>
                  <a:rPr lang="en-US" dirty="0" smtClean="0">
                    <a:solidFill>
                      <a:srgbClr val="1B2A40"/>
                    </a:solidFill>
                    <a:latin typeface="PostGrotesk-Book"/>
                    <a:ea typeface="+mj-ea"/>
                    <a:cs typeface="PostGrotesk-Book"/>
                  </a:rPr>
                  <a:t>well time</a:t>
                </a:r>
                <a:endParaRPr lang="en-US" dirty="0">
                  <a:solidFill>
                    <a:srgbClr val="1B2A40"/>
                  </a:solidFill>
                  <a:latin typeface="PostGrotesk-Book"/>
                  <a:ea typeface="+mj-ea"/>
                  <a:cs typeface="PostGrotesk-Book"/>
                </a:endParaRPr>
              </a:p>
              <a:p>
                <a:pPr>
                  <a:spcBef>
                    <a:spcPct val="0"/>
                  </a:spcBef>
                </a:pPr>
                <a:r>
                  <a:rPr lang="en-US" sz="1000" dirty="0" smtClean="0">
                    <a:solidFill>
                      <a:srgbClr val="1B2A40"/>
                    </a:solidFill>
                    <a:latin typeface="PostGrotesk-Book"/>
                    <a:ea typeface="+mj-ea"/>
                    <a:cs typeface="PostGrotesk-Book"/>
                  </a:rPr>
                  <a:t>in front of store</a:t>
                </a:r>
              </a:p>
              <a:p>
                <a:pPr>
                  <a:spcBef>
                    <a:spcPct val="0"/>
                  </a:spcBef>
                </a:pPr>
                <a:r>
                  <a:rPr lang="en-US" sz="1000" dirty="0" smtClean="0">
                    <a:solidFill>
                      <a:srgbClr val="1B2A40"/>
                    </a:solidFill>
                    <a:latin typeface="PostGrotesk-Book"/>
                    <a:ea typeface="+mj-ea"/>
                    <a:cs typeface="PostGrotesk-Book"/>
                  </a:rPr>
                  <a:t>in amenities</a:t>
                </a:r>
              </a:p>
              <a:p>
                <a:pPr>
                  <a:spcBef>
                    <a:spcPct val="0"/>
                  </a:spcBef>
                </a:pPr>
                <a:r>
                  <a:rPr lang="en-US" sz="1000" dirty="0">
                    <a:solidFill>
                      <a:srgbClr val="A6A6A6"/>
                    </a:solidFill>
                    <a:latin typeface="PostGrotesk-Book"/>
                    <a:ea typeface="+mj-ea"/>
                    <a:cs typeface="PostGrotesk-Book"/>
                  </a:rPr>
                  <a:t>i</a:t>
                </a:r>
                <a:r>
                  <a:rPr lang="en-US" sz="1000" dirty="0" smtClean="0">
                    <a:solidFill>
                      <a:srgbClr val="A6A6A6"/>
                    </a:solidFill>
                    <a:latin typeface="PostGrotesk-Book"/>
                    <a:ea typeface="+mj-ea"/>
                    <a:cs typeface="PostGrotesk-Book"/>
                  </a:rPr>
                  <a:t>nside stores</a:t>
                </a:r>
                <a:endParaRPr lang="en-US" sz="1000" dirty="0">
                  <a:solidFill>
                    <a:srgbClr val="A6A6A6"/>
                  </a:solidFill>
                  <a:latin typeface="PostGrotesk-Book"/>
                  <a:ea typeface="+mj-ea"/>
                  <a:cs typeface="PostGrotesk-Book"/>
                </a:endParaRPr>
              </a:p>
            </p:txBody>
          </p:sp>
          <p:sp>
            <p:nvSpPr>
              <p:cNvPr id="44" name="Rectangle 43"/>
              <p:cNvSpPr/>
              <p:nvPr/>
            </p:nvSpPr>
            <p:spPr>
              <a:xfrm>
                <a:off x="2725271" y="2391820"/>
                <a:ext cx="1338730" cy="728162"/>
              </a:xfrm>
              <a:prstGeom prst="rect">
                <a:avLst/>
              </a:prstGeom>
            </p:spPr>
            <p:txBody>
              <a:bodyPr vert="horz" lIns="91440" tIns="45720" rIns="91440" bIns="45720" rtlCol="0" anchor="t">
                <a:normAutofit fontScale="97500"/>
              </a:bodyPr>
              <a:lstStyle/>
              <a:p>
                <a:pPr>
                  <a:spcBef>
                    <a:spcPct val="0"/>
                  </a:spcBef>
                </a:pPr>
                <a:r>
                  <a:rPr lang="en-US" dirty="0" smtClean="0">
                    <a:solidFill>
                      <a:srgbClr val="1B2A40"/>
                    </a:solidFill>
                    <a:latin typeface="PostGrotesk-Book"/>
                    <a:ea typeface="+mj-ea"/>
                    <a:cs typeface="PostGrotesk-Book"/>
                  </a:rPr>
                  <a:t>conversion</a:t>
                </a:r>
                <a:endParaRPr lang="en-US" dirty="0">
                  <a:solidFill>
                    <a:srgbClr val="1B2A40"/>
                  </a:solidFill>
                  <a:latin typeface="PostGrotesk-Book"/>
                  <a:ea typeface="+mj-ea"/>
                  <a:cs typeface="PostGrotesk-Book"/>
                </a:endParaRPr>
              </a:p>
              <a:p>
                <a:pPr>
                  <a:spcBef>
                    <a:spcPct val="0"/>
                  </a:spcBef>
                </a:pPr>
                <a:r>
                  <a:rPr lang="en-US" sz="1000" dirty="0">
                    <a:solidFill>
                      <a:srgbClr val="1B2A40"/>
                    </a:solidFill>
                    <a:latin typeface="PostGrotesk-Book"/>
                    <a:ea typeface="+mj-ea"/>
                    <a:cs typeface="PostGrotesk-Book"/>
                  </a:rPr>
                  <a:t>s</a:t>
                </a:r>
                <a:r>
                  <a:rPr lang="en-US" sz="1000" dirty="0" smtClean="0">
                    <a:solidFill>
                      <a:srgbClr val="1B2A40"/>
                    </a:solidFill>
                    <a:latin typeface="PostGrotesk-Book"/>
                    <a:ea typeface="+mj-ea"/>
                    <a:cs typeface="PostGrotesk-Book"/>
                  </a:rPr>
                  <a:t>treet to store</a:t>
                </a:r>
                <a:endParaRPr lang="en-US" sz="1000" dirty="0">
                  <a:solidFill>
                    <a:srgbClr val="1B2A40"/>
                  </a:solidFill>
                  <a:latin typeface="PostGrotesk-Book"/>
                  <a:ea typeface="+mj-ea"/>
                  <a:cs typeface="PostGrotesk-Book"/>
                </a:endParaRPr>
              </a:p>
            </p:txBody>
          </p:sp>
        </p:grpSp>
        <p:grpSp>
          <p:nvGrpSpPr>
            <p:cNvPr id="9" name="Group 8"/>
            <p:cNvGrpSpPr/>
            <p:nvPr/>
          </p:nvGrpSpPr>
          <p:grpSpPr>
            <a:xfrm>
              <a:off x="4674882" y="2451087"/>
              <a:ext cx="1169405" cy="1697573"/>
              <a:chOff x="4492795" y="2391820"/>
              <a:chExt cx="1169405" cy="1697573"/>
            </a:xfrm>
          </p:grpSpPr>
          <p:sp>
            <p:nvSpPr>
              <p:cNvPr id="41" name="Rectangle 40"/>
              <p:cNvSpPr/>
              <p:nvPr/>
            </p:nvSpPr>
            <p:spPr>
              <a:xfrm>
                <a:off x="4492795" y="2391820"/>
                <a:ext cx="1169405" cy="728162"/>
              </a:xfrm>
              <a:prstGeom prst="rect">
                <a:avLst/>
              </a:prstGeom>
            </p:spPr>
            <p:txBody>
              <a:bodyPr vert="horz" lIns="91440" tIns="45720" rIns="91440" bIns="45720" rtlCol="0" anchor="t">
                <a:normAutofit fontScale="97500"/>
              </a:bodyPr>
              <a:lstStyle/>
              <a:p>
                <a:pPr>
                  <a:spcBef>
                    <a:spcPct val="0"/>
                  </a:spcBef>
                </a:pPr>
                <a:r>
                  <a:rPr lang="en-US" dirty="0">
                    <a:solidFill>
                      <a:schemeClr val="bg1">
                        <a:lumMod val="65000"/>
                      </a:schemeClr>
                    </a:solidFill>
                    <a:latin typeface="PostGrotesk-Book"/>
                    <a:ea typeface="+mj-ea"/>
                    <a:cs typeface="PostGrotesk-Book"/>
                  </a:rPr>
                  <a:t>s</a:t>
                </a:r>
                <a:r>
                  <a:rPr lang="en-US" dirty="0" smtClean="0">
                    <a:solidFill>
                      <a:schemeClr val="bg1">
                        <a:lumMod val="65000"/>
                      </a:schemeClr>
                    </a:solidFill>
                    <a:latin typeface="PostGrotesk-Book"/>
                    <a:ea typeface="+mj-ea"/>
                    <a:cs typeface="PostGrotesk-Book"/>
                  </a:rPr>
                  <a:t>peed </a:t>
                </a:r>
                <a:endParaRPr lang="en-US" dirty="0">
                  <a:solidFill>
                    <a:schemeClr val="bg1">
                      <a:lumMod val="65000"/>
                    </a:schemeClr>
                  </a:solidFill>
                  <a:latin typeface="PostGrotesk-Book"/>
                  <a:ea typeface="+mj-ea"/>
                  <a:cs typeface="PostGrotesk-Book"/>
                </a:endParaRPr>
              </a:p>
              <a:p>
                <a:pPr>
                  <a:spcBef>
                    <a:spcPct val="0"/>
                  </a:spcBef>
                </a:pPr>
                <a:r>
                  <a:rPr lang="en-US" sz="1000" dirty="0" smtClean="0">
                    <a:solidFill>
                      <a:schemeClr val="bg1">
                        <a:lumMod val="65000"/>
                      </a:schemeClr>
                    </a:solidFill>
                    <a:latin typeface="PostGrotesk-Book"/>
                    <a:ea typeface="+mj-ea"/>
                    <a:cs typeface="PostGrotesk-Book"/>
                  </a:rPr>
                  <a:t>cars, pedestrians</a:t>
                </a:r>
              </a:p>
              <a:p>
                <a:pPr>
                  <a:spcBef>
                    <a:spcPct val="0"/>
                  </a:spcBef>
                </a:pPr>
                <a:endParaRPr lang="en-US" sz="1000" dirty="0">
                  <a:solidFill>
                    <a:srgbClr val="1B2A40"/>
                  </a:solidFill>
                  <a:latin typeface="PostGrotesk-Book"/>
                  <a:ea typeface="+mj-ea"/>
                  <a:cs typeface="PostGrotesk-Book"/>
                </a:endParaRPr>
              </a:p>
            </p:txBody>
          </p:sp>
          <p:sp>
            <p:nvSpPr>
              <p:cNvPr id="45" name="Rectangle 44"/>
              <p:cNvSpPr/>
              <p:nvPr/>
            </p:nvSpPr>
            <p:spPr>
              <a:xfrm>
                <a:off x="4492795" y="3056458"/>
                <a:ext cx="1169405" cy="1032935"/>
              </a:xfrm>
              <a:prstGeom prst="rect">
                <a:avLst/>
              </a:prstGeom>
            </p:spPr>
            <p:txBody>
              <a:bodyPr vert="horz" lIns="91440" tIns="45720" rIns="91440" bIns="45720" rtlCol="0" anchor="t">
                <a:normAutofit fontScale="97500"/>
              </a:bodyPr>
              <a:lstStyle/>
              <a:p>
                <a:pPr>
                  <a:spcBef>
                    <a:spcPct val="0"/>
                  </a:spcBef>
                </a:pPr>
                <a:r>
                  <a:rPr lang="en-US" dirty="0">
                    <a:solidFill>
                      <a:srgbClr val="A6A6A6"/>
                    </a:solidFill>
                    <a:latin typeface="PostGrotesk-Book"/>
                    <a:ea typeface="+mj-ea"/>
                    <a:cs typeface="PostGrotesk-Book"/>
                  </a:rPr>
                  <a:t>t</a:t>
                </a:r>
                <a:r>
                  <a:rPr lang="en-US" dirty="0" smtClean="0">
                    <a:solidFill>
                      <a:srgbClr val="A6A6A6"/>
                    </a:solidFill>
                    <a:latin typeface="PostGrotesk-Book"/>
                    <a:ea typeface="+mj-ea"/>
                    <a:cs typeface="PostGrotesk-Book"/>
                  </a:rPr>
                  <a:t>rajectory analysis</a:t>
                </a:r>
                <a:endParaRPr lang="en-US" dirty="0">
                  <a:solidFill>
                    <a:srgbClr val="A6A6A6"/>
                  </a:solidFill>
                  <a:latin typeface="PostGrotesk-Book"/>
                  <a:ea typeface="+mj-ea"/>
                  <a:cs typeface="PostGrotesk-Book"/>
                </a:endParaRPr>
              </a:p>
              <a:p>
                <a:pPr>
                  <a:spcBef>
                    <a:spcPct val="0"/>
                  </a:spcBef>
                </a:pPr>
                <a:r>
                  <a:rPr lang="en-US" sz="1000" dirty="0">
                    <a:solidFill>
                      <a:srgbClr val="A6A6A6"/>
                    </a:solidFill>
                    <a:latin typeface="PostGrotesk-Book"/>
                    <a:ea typeface="+mj-ea"/>
                    <a:cs typeface="PostGrotesk-Book"/>
                  </a:rPr>
                  <a:t>n</a:t>
                </a:r>
                <a:r>
                  <a:rPr lang="en-US" sz="1000" dirty="0" smtClean="0">
                    <a:solidFill>
                      <a:srgbClr val="A6A6A6"/>
                    </a:solidFill>
                    <a:latin typeface="PostGrotesk-Book"/>
                    <a:ea typeface="+mj-ea"/>
                    <a:cs typeface="PostGrotesk-Book"/>
                  </a:rPr>
                  <a:t>ear misses</a:t>
                </a:r>
              </a:p>
              <a:p>
                <a:pPr>
                  <a:spcBef>
                    <a:spcPct val="0"/>
                  </a:spcBef>
                </a:pPr>
                <a:r>
                  <a:rPr lang="en-US" sz="1000" dirty="0">
                    <a:solidFill>
                      <a:srgbClr val="A6A6A6"/>
                    </a:solidFill>
                    <a:latin typeface="PostGrotesk-Book"/>
                    <a:ea typeface="+mj-ea"/>
                    <a:cs typeface="PostGrotesk-Book"/>
                  </a:rPr>
                  <a:t>c</a:t>
                </a:r>
                <a:r>
                  <a:rPr lang="en-US" sz="1000" dirty="0" smtClean="0">
                    <a:solidFill>
                      <a:srgbClr val="A6A6A6"/>
                    </a:solidFill>
                    <a:latin typeface="PostGrotesk-Book"/>
                    <a:ea typeface="+mj-ea"/>
                    <a:cs typeface="PostGrotesk-Book"/>
                  </a:rPr>
                  <a:t>ollision rate</a:t>
                </a:r>
                <a:endParaRPr lang="en-US" sz="1000" dirty="0">
                  <a:solidFill>
                    <a:srgbClr val="A6A6A6"/>
                  </a:solidFill>
                  <a:latin typeface="PostGrotesk-Book"/>
                  <a:ea typeface="+mj-ea"/>
                  <a:cs typeface="PostGrotesk-Book"/>
                </a:endParaRPr>
              </a:p>
            </p:txBody>
          </p:sp>
        </p:grpSp>
        <p:sp>
          <p:nvSpPr>
            <p:cNvPr id="46" name="Rectangle 45"/>
            <p:cNvSpPr/>
            <p:nvPr/>
          </p:nvSpPr>
          <p:spPr>
            <a:xfrm>
              <a:off x="6146359" y="2451087"/>
              <a:ext cx="1547089" cy="728162"/>
            </a:xfrm>
            <a:prstGeom prst="rect">
              <a:avLst/>
            </a:prstGeom>
          </p:spPr>
          <p:txBody>
            <a:bodyPr vert="horz" lIns="91440" tIns="45720" rIns="91440" bIns="45720" rtlCol="0" anchor="t">
              <a:normAutofit fontScale="97500"/>
            </a:bodyPr>
            <a:lstStyle/>
            <a:p>
              <a:pPr>
                <a:spcBef>
                  <a:spcPct val="0"/>
                </a:spcBef>
              </a:pPr>
              <a:r>
                <a:rPr lang="en-US" dirty="0" smtClean="0">
                  <a:solidFill>
                    <a:srgbClr val="A6A6A6"/>
                  </a:solidFill>
                  <a:latin typeface="PostGrotesk-Book"/>
                  <a:ea typeface="+mj-ea"/>
                  <a:cs typeface="PostGrotesk-Book"/>
                </a:rPr>
                <a:t>classification</a:t>
              </a:r>
            </a:p>
            <a:p>
              <a:pPr>
                <a:spcBef>
                  <a:spcPct val="0"/>
                </a:spcBef>
              </a:pPr>
              <a:r>
                <a:rPr lang="en-US" sz="1000" dirty="0" smtClean="0">
                  <a:solidFill>
                    <a:srgbClr val="A6A6A6"/>
                  </a:solidFill>
                  <a:latin typeface="PostGrotesk-Book"/>
                  <a:ea typeface="+mj-ea"/>
                  <a:cs typeface="PostGrotesk-Book"/>
                </a:rPr>
                <a:t>vehicle types</a:t>
              </a:r>
            </a:p>
            <a:p>
              <a:pPr>
                <a:spcBef>
                  <a:spcPct val="0"/>
                </a:spcBef>
              </a:pPr>
              <a:r>
                <a:rPr lang="en-US" sz="1000" dirty="0" smtClean="0">
                  <a:solidFill>
                    <a:srgbClr val="A6A6A6"/>
                  </a:solidFill>
                  <a:latin typeface="PostGrotesk-Book"/>
                  <a:ea typeface="+mj-ea"/>
                  <a:cs typeface="PostGrotesk-Book"/>
                </a:rPr>
                <a:t>gender / age</a:t>
              </a:r>
              <a:endParaRPr lang="en-US" sz="1000" dirty="0">
                <a:solidFill>
                  <a:srgbClr val="A6A6A6"/>
                </a:solidFill>
                <a:latin typeface="PostGrotesk-Book"/>
                <a:ea typeface="+mj-ea"/>
                <a:cs typeface="PostGrotesk-Book"/>
              </a:endParaRPr>
            </a:p>
          </p:txBody>
        </p:sp>
      </p:grpSp>
      <p:grpSp>
        <p:nvGrpSpPr>
          <p:cNvPr id="8" name="Group 7"/>
          <p:cNvGrpSpPr/>
          <p:nvPr/>
        </p:nvGrpSpPr>
        <p:grpSpPr>
          <a:xfrm>
            <a:off x="909314" y="946576"/>
            <a:ext cx="7434993" cy="1227698"/>
            <a:chOff x="260395" y="887598"/>
            <a:chExt cx="7434993" cy="1227698"/>
          </a:xfrm>
        </p:grpSpPr>
        <p:sp>
          <p:nvSpPr>
            <p:cNvPr id="6" name="Rectangle 5"/>
            <p:cNvSpPr/>
            <p:nvPr/>
          </p:nvSpPr>
          <p:spPr>
            <a:xfrm>
              <a:off x="1491756" y="887598"/>
              <a:ext cx="772188" cy="1227698"/>
            </a:xfrm>
            <a:prstGeom prst="rect">
              <a:avLst/>
            </a:prstGeom>
            <a:solidFill>
              <a:srgbClr val="FFFF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a:off x="3710023" y="887598"/>
              <a:ext cx="772188" cy="1227698"/>
            </a:xfrm>
            <a:prstGeom prst="rect">
              <a:avLst/>
            </a:prstGeom>
            <a:solidFill>
              <a:srgbClr val="FFFF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a:off x="5915918" y="887598"/>
              <a:ext cx="772188" cy="1227698"/>
            </a:xfrm>
            <a:prstGeom prst="rect">
              <a:avLst/>
            </a:prstGeom>
            <a:solidFill>
              <a:srgbClr val="FFFF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9" name="Picture 68" descr="car.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5342" y="1162003"/>
              <a:ext cx="495873" cy="258266"/>
            </a:xfrm>
            <a:prstGeom prst="rect">
              <a:avLst/>
            </a:prstGeom>
          </p:spPr>
        </p:pic>
        <p:pic>
          <p:nvPicPr>
            <p:cNvPr id="70" name="Picture 69" descr="pedestrians.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93083" y="1118503"/>
              <a:ext cx="375188" cy="342083"/>
            </a:xfrm>
            <a:prstGeom prst="rect">
              <a:avLst/>
            </a:prstGeom>
          </p:spPr>
        </p:pic>
        <p:pic>
          <p:nvPicPr>
            <p:cNvPr id="72" name="Picture 71" descr="536-200.png"/>
            <p:cNvPicPr>
              <a:picLocks noChangeAspect="1"/>
            </p:cNvPicPr>
            <p:nvPr/>
          </p:nvPicPr>
          <p:blipFill>
            <a:blip r:embed="rId5">
              <a:duotone>
                <a:srgbClr val="364D6D">
                  <a:shade val="45000"/>
                  <a:satMod val="135000"/>
                </a:srgbClr>
                <a:prstClr val="white"/>
              </a:duotone>
              <a:extLst>
                <a:ext uri="{28A0092B-C50C-407E-A947-70E740481C1C}">
                  <a14:useLocalDpi xmlns:a14="http://schemas.microsoft.com/office/drawing/2010/main" val="0"/>
                </a:ext>
              </a:extLst>
            </a:blip>
            <a:stretch>
              <a:fillRect/>
            </a:stretch>
          </p:blipFill>
          <p:spPr>
            <a:xfrm>
              <a:off x="3906174" y="1538078"/>
              <a:ext cx="404505" cy="404505"/>
            </a:xfrm>
            <a:prstGeom prst="rect">
              <a:avLst/>
            </a:prstGeom>
          </p:spPr>
        </p:pic>
        <p:pic>
          <p:nvPicPr>
            <p:cNvPr id="5" name="Picture 4" descr="Screen Shot 2015-10-01 at 10.28.05 AM.png"/>
            <p:cNvPicPr>
              <a:picLocks noChangeAspect="1"/>
            </p:cNvPicPr>
            <p:nvPr/>
          </p:nvPicPr>
          <p:blipFill rotWithShape="1">
            <a:blip r:embed="rId6">
              <a:extLst>
                <a:ext uri="{28A0092B-C50C-407E-A947-70E740481C1C}">
                  <a14:useLocalDpi xmlns:a14="http://schemas.microsoft.com/office/drawing/2010/main" val="0"/>
                </a:ext>
              </a:extLst>
            </a:blip>
            <a:srcRect l="1394" t="4612" r="69740" b="5220"/>
            <a:stretch/>
          </p:blipFill>
          <p:spPr>
            <a:xfrm>
              <a:off x="260395" y="887598"/>
              <a:ext cx="1231361" cy="1227698"/>
            </a:xfrm>
            <a:prstGeom prst="rect">
              <a:avLst/>
            </a:prstGeom>
            <a:ln>
              <a:noFill/>
            </a:ln>
          </p:spPr>
        </p:pic>
        <p:pic>
          <p:nvPicPr>
            <p:cNvPr id="35" name="Picture 34" descr="Screen Shot 2015-10-01 at 10.28.05 AM.png"/>
            <p:cNvPicPr>
              <a:picLocks noChangeAspect="1"/>
            </p:cNvPicPr>
            <p:nvPr/>
          </p:nvPicPr>
          <p:blipFill rotWithShape="1">
            <a:blip r:embed="rId6">
              <a:extLst>
                <a:ext uri="{28A0092B-C50C-407E-A947-70E740481C1C}">
                  <a14:useLocalDpi xmlns:a14="http://schemas.microsoft.com/office/drawing/2010/main" val="0"/>
                </a:ext>
              </a:extLst>
            </a:blip>
            <a:srcRect l="34900" t="4145" r="36234" b="5687"/>
            <a:stretch/>
          </p:blipFill>
          <p:spPr>
            <a:xfrm>
              <a:off x="2478662" y="887598"/>
              <a:ext cx="1231361" cy="1227698"/>
            </a:xfrm>
            <a:prstGeom prst="rect">
              <a:avLst/>
            </a:prstGeom>
            <a:ln>
              <a:noFill/>
            </a:ln>
          </p:spPr>
        </p:pic>
        <p:pic>
          <p:nvPicPr>
            <p:cNvPr id="36" name="Picture 35" descr="Screen Shot 2015-10-01 at 10.28.05 AM.png"/>
            <p:cNvPicPr>
              <a:picLocks noChangeAspect="1"/>
            </p:cNvPicPr>
            <p:nvPr/>
          </p:nvPicPr>
          <p:blipFill rotWithShape="1">
            <a:blip r:embed="rId6">
              <a:extLst>
                <a:ext uri="{28A0092B-C50C-407E-A947-70E740481C1C}">
                  <a14:useLocalDpi xmlns:a14="http://schemas.microsoft.com/office/drawing/2010/main" val="0"/>
                </a:ext>
              </a:extLst>
            </a:blip>
            <a:srcRect l="68881" t="4916" r="2254" b="4916"/>
            <a:stretch/>
          </p:blipFill>
          <p:spPr>
            <a:xfrm>
              <a:off x="4679996" y="887598"/>
              <a:ext cx="1231360" cy="1227698"/>
            </a:xfrm>
            <a:prstGeom prst="rect">
              <a:avLst/>
            </a:prstGeom>
            <a:ln>
              <a:noFill/>
            </a:ln>
          </p:spPr>
        </p:pic>
        <p:pic>
          <p:nvPicPr>
            <p:cNvPr id="37" name="Picture 36" descr="pedestrians.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22245" y="1376835"/>
              <a:ext cx="375188" cy="342083"/>
            </a:xfrm>
            <a:prstGeom prst="rect">
              <a:avLst/>
            </a:prstGeom>
          </p:spPr>
        </p:pic>
        <p:pic>
          <p:nvPicPr>
            <p:cNvPr id="40" name="Picture 39" descr="536-200.png"/>
            <p:cNvPicPr>
              <a:picLocks noChangeAspect="1"/>
            </p:cNvPicPr>
            <p:nvPr/>
          </p:nvPicPr>
          <p:blipFill>
            <a:blip r:embed="rId5">
              <a:duotone>
                <a:srgbClr val="364D6D">
                  <a:shade val="45000"/>
                  <a:satMod val="135000"/>
                </a:srgbClr>
                <a:prstClr val="white"/>
              </a:duotone>
              <a:extLst>
                <a:ext uri="{28A0092B-C50C-407E-A947-70E740481C1C}">
                  <a14:useLocalDpi xmlns:a14="http://schemas.microsoft.com/office/drawing/2010/main" val="0"/>
                </a:ext>
              </a:extLst>
            </a:blip>
            <a:stretch>
              <a:fillRect/>
            </a:stretch>
          </p:blipFill>
          <p:spPr>
            <a:xfrm>
              <a:off x="1663766" y="1530936"/>
              <a:ext cx="404505" cy="404505"/>
            </a:xfrm>
            <a:prstGeom prst="rect">
              <a:avLst/>
            </a:prstGeom>
          </p:spPr>
        </p:pic>
        <p:sp>
          <p:nvSpPr>
            <p:cNvPr id="58" name="Rectangle 57"/>
            <p:cNvSpPr/>
            <p:nvPr/>
          </p:nvSpPr>
          <p:spPr>
            <a:xfrm>
              <a:off x="6875722" y="887598"/>
              <a:ext cx="819666" cy="1227698"/>
            </a:xfrm>
            <a:prstGeom prst="rect">
              <a:avLst/>
            </a:prstGeom>
          </p:spPr>
          <p:txBody>
            <a:bodyPr vert="horz" lIns="91440" tIns="45720" rIns="91440" bIns="45720" rtlCol="0" anchor="ctr">
              <a:normAutofit fontScale="97500"/>
            </a:bodyPr>
            <a:lstStyle/>
            <a:p>
              <a:pPr>
                <a:spcBef>
                  <a:spcPct val="0"/>
                </a:spcBef>
              </a:pPr>
              <a:r>
                <a:rPr lang="en-US" sz="1000" dirty="0" smtClean="0">
                  <a:solidFill>
                    <a:schemeClr val="accent3"/>
                  </a:solidFill>
                  <a:latin typeface="PostGrotesk-Book"/>
                  <a:ea typeface="+mj-ea"/>
                  <a:cs typeface="PostGrotesk-Book"/>
                </a:rPr>
                <a:t>“doors”</a:t>
              </a:r>
            </a:p>
            <a:p>
              <a:pPr>
                <a:spcBef>
                  <a:spcPct val="0"/>
                </a:spcBef>
              </a:pPr>
              <a:r>
                <a:rPr lang="en-US" sz="1000" dirty="0" smtClean="0">
                  <a:solidFill>
                    <a:schemeClr val="accent3"/>
                  </a:solidFill>
                  <a:latin typeface="PostGrotesk-Book"/>
                  <a:ea typeface="+mj-ea"/>
                  <a:cs typeface="PostGrotesk-Book"/>
                </a:rPr>
                <a:t>“turnstiles”</a:t>
              </a:r>
            </a:p>
            <a:p>
              <a:pPr>
                <a:spcBef>
                  <a:spcPct val="0"/>
                </a:spcBef>
              </a:pPr>
              <a:r>
                <a:rPr lang="en-US" sz="1000" dirty="0" smtClean="0">
                  <a:solidFill>
                    <a:schemeClr val="accent3"/>
                  </a:solidFill>
                  <a:latin typeface="PostGrotesk-Book"/>
                  <a:ea typeface="+mj-ea"/>
                  <a:cs typeface="PostGrotesk-Book"/>
                </a:rPr>
                <a:t>“areas”</a:t>
              </a:r>
              <a:endParaRPr lang="en-US" sz="1000" dirty="0">
                <a:solidFill>
                  <a:schemeClr val="accent3"/>
                </a:solidFill>
                <a:latin typeface="PostGrotesk-Book"/>
                <a:ea typeface="+mj-ea"/>
                <a:cs typeface="PostGrotesk-Book"/>
              </a:endParaRPr>
            </a:p>
          </p:txBody>
        </p:sp>
      </p:grpSp>
      <p:sp>
        <p:nvSpPr>
          <p:cNvPr id="59" name="Rectangle 58"/>
          <p:cNvSpPr/>
          <p:nvPr/>
        </p:nvSpPr>
        <p:spPr>
          <a:xfrm>
            <a:off x="7410644" y="3962385"/>
            <a:ext cx="1733356" cy="440289"/>
          </a:xfrm>
          <a:prstGeom prst="rect">
            <a:avLst/>
          </a:prstGeom>
        </p:spPr>
        <p:txBody>
          <a:bodyPr vert="horz" lIns="91440" tIns="45720" rIns="91440" bIns="45720" rtlCol="0" anchor="t">
            <a:normAutofit fontScale="97500"/>
          </a:bodyPr>
          <a:lstStyle/>
          <a:p>
            <a:pPr algn="r">
              <a:spcBef>
                <a:spcPct val="0"/>
              </a:spcBef>
            </a:pPr>
            <a:r>
              <a:rPr lang="en-US" sz="800" dirty="0">
                <a:solidFill>
                  <a:schemeClr val="tx1">
                    <a:lumMod val="50000"/>
                  </a:schemeClr>
                </a:solidFill>
                <a:latin typeface="PostGrotesk-Book"/>
                <a:ea typeface="+mj-ea"/>
                <a:cs typeface="PostGrotesk-Book"/>
              </a:rPr>
              <a:t>a</a:t>
            </a:r>
            <a:r>
              <a:rPr lang="en-US" sz="800" dirty="0" smtClean="0">
                <a:solidFill>
                  <a:schemeClr val="tx1">
                    <a:lumMod val="50000"/>
                  </a:schemeClr>
                </a:solidFill>
                <a:latin typeface="PostGrotesk-Book"/>
                <a:ea typeface="+mj-ea"/>
                <a:cs typeface="PostGrotesk-Book"/>
              </a:rPr>
              <a:t>vailable in production</a:t>
            </a:r>
          </a:p>
          <a:p>
            <a:pPr algn="r">
              <a:spcBef>
                <a:spcPct val="0"/>
              </a:spcBef>
            </a:pPr>
            <a:r>
              <a:rPr lang="en-US" sz="800" dirty="0">
                <a:solidFill>
                  <a:srgbClr val="A6A6A6"/>
                </a:solidFill>
                <a:latin typeface="PostGrotesk-Book"/>
                <a:ea typeface="+mj-ea"/>
                <a:cs typeface="PostGrotesk-Book"/>
              </a:rPr>
              <a:t>a</a:t>
            </a:r>
            <a:r>
              <a:rPr lang="en-US" sz="800" dirty="0" smtClean="0">
                <a:solidFill>
                  <a:srgbClr val="A6A6A6"/>
                </a:solidFill>
                <a:latin typeface="PostGrotesk-Book"/>
                <a:ea typeface="+mj-ea"/>
                <a:cs typeface="PostGrotesk-Book"/>
              </a:rPr>
              <a:t>vailable in lab</a:t>
            </a:r>
            <a:endParaRPr lang="en-US" sz="800" dirty="0">
              <a:solidFill>
                <a:srgbClr val="A6A6A6"/>
              </a:solidFill>
              <a:latin typeface="PostGrotesk-Book"/>
              <a:ea typeface="+mj-ea"/>
              <a:cs typeface="PostGrotesk-Book"/>
            </a:endParaRPr>
          </a:p>
        </p:txBody>
      </p:sp>
    </p:spTree>
    <p:extLst>
      <p:ext uri="{BB962C8B-B14F-4D97-AF65-F5344CB8AC3E}">
        <p14:creationId xmlns:p14="http://schemas.microsoft.com/office/powerpoint/2010/main" val="699584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ace-cropped.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96104" y="1016000"/>
            <a:ext cx="1412980" cy="4127500"/>
          </a:xfrm>
          <a:prstGeom prst="rect">
            <a:avLst/>
          </a:prstGeom>
        </p:spPr>
      </p:pic>
      <p:pic>
        <p:nvPicPr>
          <p:cNvPr id="5" name="Picture 4" descr="front.png"/>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809083" y="1016000"/>
            <a:ext cx="1893283" cy="4127500"/>
          </a:xfrm>
          <a:prstGeom prst="rect">
            <a:avLst/>
          </a:prstGeom>
        </p:spPr>
      </p:pic>
      <p:cxnSp>
        <p:nvCxnSpPr>
          <p:cNvPr id="9" name="Straight Connector 8"/>
          <p:cNvCxnSpPr/>
          <p:nvPr/>
        </p:nvCxnSpPr>
        <p:spPr>
          <a:xfrm flipH="1" flipV="1">
            <a:off x="2422769" y="0"/>
            <a:ext cx="6105771" cy="644770"/>
          </a:xfrm>
          <a:prstGeom prst="line">
            <a:avLst/>
          </a:prstGeom>
          <a:ln w="9525" cmpd="sng">
            <a:solidFill>
              <a:srgbClr val="A8A8A8"/>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8440615" y="644769"/>
            <a:ext cx="87923" cy="4498731"/>
          </a:xfrm>
          <a:prstGeom prst="line">
            <a:avLst/>
          </a:prstGeom>
          <a:ln w="9525" cmpd="sng">
            <a:solidFill>
              <a:srgbClr val="A8A8A8"/>
            </a:solidFill>
          </a:ln>
          <a:effectLst/>
        </p:spPr>
        <p:style>
          <a:lnRef idx="2">
            <a:schemeClr val="accent1"/>
          </a:lnRef>
          <a:fillRef idx="0">
            <a:schemeClr val="accent1"/>
          </a:fillRef>
          <a:effectRef idx="1">
            <a:schemeClr val="accent1"/>
          </a:effectRef>
          <a:fontRef idx="minor">
            <a:schemeClr val="tx1"/>
          </a:fontRef>
        </p:style>
      </p:cxnSp>
      <p:pic>
        <p:nvPicPr>
          <p:cNvPr id="6" name="Picture 5" descr="perspective.png"/>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340556" y="434344"/>
            <a:ext cx="1430603" cy="2794590"/>
          </a:xfrm>
          <a:prstGeom prst="rect">
            <a:avLst/>
          </a:prstGeom>
        </p:spPr>
      </p:pic>
      <p:cxnSp>
        <p:nvCxnSpPr>
          <p:cNvPr id="12" name="Straight Connector 11"/>
          <p:cNvCxnSpPr/>
          <p:nvPr/>
        </p:nvCxnSpPr>
        <p:spPr>
          <a:xfrm flipH="1" flipV="1">
            <a:off x="6682154" y="0"/>
            <a:ext cx="2370016" cy="186207"/>
          </a:xfrm>
          <a:prstGeom prst="line">
            <a:avLst/>
          </a:prstGeom>
          <a:ln w="9525" cmpd="sng">
            <a:solidFill>
              <a:srgbClr val="A8A8A8"/>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H="1">
            <a:off x="8964246" y="186206"/>
            <a:ext cx="87923" cy="4498731"/>
          </a:xfrm>
          <a:prstGeom prst="line">
            <a:avLst/>
          </a:prstGeom>
          <a:ln w="9525" cmpd="sng">
            <a:solidFill>
              <a:srgbClr val="A8A8A8"/>
            </a:solidFill>
          </a:ln>
          <a:effectLst/>
        </p:spPr>
        <p:style>
          <a:lnRef idx="2">
            <a:schemeClr val="accent1"/>
          </a:lnRef>
          <a:fillRef idx="0">
            <a:schemeClr val="accent1"/>
          </a:fillRef>
          <a:effectRef idx="1">
            <a:schemeClr val="accent1"/>
          </a:effectRef>
          <a:fontRef idx="minor">
            <a:schemeClr val="tx1"/>
          </a:fontRef>
        </p:style>
      </p:cxnSp>
      <p:sp>
        <p:nvSpPr>
          <p:cNvPr id="17" name="Title 1"/>
          <p:cNvSpPr>
            <a:spLocks noGrp="1"/>
          </p:cNvSpPr>
          <p:nvPr>
            <p:ph type="title"/>
          </p:nvPr>
        </p:nvSpPr>
        <p:spPr>
          <a:xfrm>
            <a:off x="3897921" y="1016001"/>
            <a:ext cx="4024923" cy="2954208"/>
          </a:xfrm>
        </p:spPr>
        <p:txBody>
          <a:bodyPr>
            <a:normAutofit/>
          </a:bodyPr>
          <a:lstStyle/>
          <a:p>
            <a:r>
              <a:rPr lang="en-US" sz="1400" dirty="0" smtClean="0">
                <a:solidFill>
                  <a:srgbClr val="908F8D"/>
                </a:solidFill>
                <a:latin typeface="PostGrotesk-Light"/>
                <a:cs typeface="PostGrotesk-Light"/>
              </a:rPr>
              <a:t>The New</a:t>
            </a:r>
            <a:r>
              <a:rPr lang="en-US" dirty="0" smtClean="0"/>
              <a:t/>
            </a:r>
            <a:br>
              <a:rPr lang="en-US" dirty="0" smtClean="0"/>
            </a:br>
            <a:r>
              <a:rPr lang="en-US" dirty="0" smtClean="0">
                <a:solidFill>
                  <a:srgbClr val="364D6D"/>
                </a:solidFill>
              </a:rPr>
              <a:t>Placemeter </a:t>
            </a:r>
            <a:br>
              <a:rPr lang="en-US" dirty="0" smtClean="0">
                <a:solidFill>
                  <a:srgbClr val="364D6D"/>
                </a:solidFill>
              </a:rPr>
            </a:br>
            <a:r>
              <a:rPr lang="en-US" dirty="0" smtClean="0">
                <a:solidFill>
                  <a:srgbClr val="364D6D"/>
                </a:solidFill>
              </a:rPr>
              <a:t>sensor</a:t>
            </a:r>
            <a:br>
              <a:rPr lang="en-US" dirty="0" smtClean="0">
                <a:solidFill>
                  <a:srgbClr val="364D6D"/>
                </a:solidFill>
              </a:rPr>
            </a:br>
            <a:r>
              <a:rPr lang="en-US" dirty="0" smtClean="0">
                <a:solidFill>
                  <a:srgbClr val="364D6D"/>
                </a:solidFill>
              </a:rPr>
              <a:t/>
            </a:r>
            <a:br>
              <a:rPr lang="en-US" dirty="0" smtClean="0">
                <a:solidFill>
                  <a:srgbClr val="364D6D"/>
                </a:solidFill>
              </a:rPr>
            </a:br>
            <a:r>
              <a:rPr lang="en-US" sz="1200" dirty="0" smtClean="0">
                <a:solidFill>
                  <a:srgbClr val="364D6D"/>
                </a:solidFill>
              </a:rPr>
              <a:t>Elegant &amp; discreet design</a:t>
            </a:r>
            <a:br>
              <a:rPr lang="en-US" sz="1200" dirty="0" smtClean="0">
                <a:solidFill>
                  <a:srgbClr val="364D6D"/>
                </a:solidFill>
              </a:rPr>
            </a:br>
            <a:r>
              <a:rPr lang="en-US" sz="1200" dirty="0" smtClean="0">
                <a:solidFill>
                  <a:srgbClr val="364D6D"/>
                </a:solidFill>
              </a:rPr>
              <a:t>Local processing, no video streaming</a:t>
            </a:r>
            <a:r>
              <a:rPr lang="en-US" sz="1200" dirty="0">
                <a:solidFill>
                  <a:srgbClr val="364D6D"/>
                </a:solidFill>
              </a:rPr>
              <a:t/>
            </a:r>
            <a:br>
              <a:rPr lang="en-US" sz="1200" dirty="0">
                <a:solidFill>
                  <a:srgbClr val="364D6D"/>
                </a:solidFill>
              </a:rPr>
            </a:br>
            <a:r>
              <a:rPr lang="en-US" sz="1200" dirty="0" smtClean="0">
                <a:solidFill>
                  <a:srgbClr val="364D6D"/>
                </a:solidFill>
              </a:rPr>
              <a:t>Flexible connectivity (</a:t>
            </a:r>
            <a:r>
              <a:rPr lang="en-US" sz="1200" dirty="0" err="1" smtClean="0">
                <a:solidFill>
                  <a:srgbClr val="364D6D"/>
                </a:solidFill>
              </a:rPr>
              <a:t>WiFi</a:t>
            </a:r>
            <a:r>
              <a:rPr lang="en-US" sz="1200" dirty="0">
                <a:solidFill>
                  <a:srgbClr val="364D6D"/>
                </a:solidFill>
              </a:rPr>
              <a:t> </a:t>
            </a:r>
            <a:r>
              <a:rPr lang="en-US" sz="1200" dirty="0" smtClean="0">
                <a:solidFill>
                  <a:srgbClr val="364D6D"/>
                </a:solidFill>
              </a:rPr>
              <a:t>or 3G)</a:t>
            </a:r>
            <a:endParaRPr lang="en-US" sz="3200" dirty="0">
              <a:solidFill>
                <a:srgbClr val="364D6D"/>
              </a:solidFill>
            </a:endParaRPr>
          </a:p>
        </p:txBody>
      </p:sp>
      <p:grpSp>
        <p:nvGrpSpPr>
          <p:cNvPr id="4" name="Group 3"/>
          <p:cNvGrpSpPr/>
          <p:nvPr/>
        </p:nvGrpSpPr>
        <p:grpSpPr>
          <a:xfrm>
            <a:off x="3962400" y="4080928"/>
            <a:ext cx="2912534" cy="849532"/>
            <a:chOff x="3962400" y="4360339"/>
            <a:chExt cx="2912534" cy="849532"/>
          </a:xfrm>
        </p:grpSpPr>
        <p:sp>
          <p:nvSpPr>
            <p:cNvPr id="10" name="Rectangle 9"/>
            <p:cNvSpPr/>
            <p:nvPr/>
          </p:nvSpPr>
          <p:spPr>
            <a:xfrm>
              <a:off x="3962400" y="4360339"/>
              <a:ext cx="2912534" cy="324598"/>
            </a:xfrm>
            <a:prstGeom prst="rect">
              <a:avLst/>
            </a:prstGeom>
            <a:solidFill>
              <a:schemeClr val="accent4">
                <a:lumMod val="75000"/>
              </a:schemeClr>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latin typeface="Helvetica"/>
                  <a:cs typeface="Helvetica"/>
                </a:rPr>
                <a:t>Shipping October 2015</a:t>
              </a:r>
              <a:endParaRPr lang="en-US" sz="1400" dirty="0">
                <a:latin typeface="Helvetica"/>
                <a:cs typeface="Helvetica"/>
              </a:endParaRPr>
            </a:p>
          </p:txBody>
        </p:sp>
        <p:sp>
          <p:nvSpPr>
            <p:cNvPr id="14" name="Rectangle 13"/>
            <p:cNvSpPr/>
            <p:nvPr/>
          </p:nvSpPr>
          <p:spPr>
            <a:xfrm>
              <a:off x="3962400" y="4684937"/>
              <a:ext cx="2912534" cy="524934"/>
            </a:xfrm>
            <a:prstGeom prst="rect">
              <a:avLst/>
            </a:prstGeom>
            <a:no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4">
                      <a:lumMod val="75000"/>
                    </a:schemeClr>
                  </a:solidFill>
                  <a:latin typeface="Helvetica"/>
                  <a:cs typeface="Helvetica"/>
                </a:rPr>
                <a:t>Pre-order now</a:t>
              </a:r>
              <a:endParaRPr lang="en-US" dirty="0">
                <a:solidFill>
                  <a:schemeClr val="accent4">
                    <a:lumMod val="75000"/>
                  </a:schemeClr>
                </a:solidFill>
                <a:latin typeface="Helvetica"/>
                <a:cs typeface="Helvetica"/>
              </a:endParaRPr>
            </a:p>
          </p:txBody>
        </p:sp>
      </p:grpSp>
    </p:spTree>
    <p:extLst>
      <p:ext uri="{BB962C8B-B14F-4D97-AF65-F5344CB8AC3E}">
        <p14:creationId xmlns:p14="http://schemas.microsoft.com/office/powerpoint/2010/main" val="2574236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p:cNvPicPr>
            <a:picLocks noChangeAspect="1"/>
          </p:cNvPicPr>
          <p:nvPr/>
        </p:nvPicPr>
        <p:blipFill>
          <a:blip r:embed="rId3"/>
          <a:stretch>
            <a:fillRect/>
          </a:stretch>
        </p:blipFill>
        <p:spPr>
          <a:xfrm>
            <a:off x="1641522" y="763608"/>
            <a:ext cx="6061517" cy="3394450"/>
          </a:xfrm>
          <a:prstGeom prst="rect">
            <a:avLst/>
          </a:prstGeom>
        </p:spPr>
      </p:pic>
      <p:sp>
        <p:nvSpPr>
          <p:cNvPr id="5" name="Title 4"/>
          <p:cNvSpPr>
            <a:spLocks noGrp="1"/>
          </p:cNvSpPr>
          <p:nvPr>
            <p:ph type="title"/>
          </p:nvPr>
        </p:nvSpPr>
        <p:spPr/>
        <p:txBody>
          <a:bodyPr>
            <a:normAutofit fontScale="90000"/>
          </a:bodyPr>
          <a:lstStyle/>
          <a:p>
            <a:r>
              <a:rPr lang="en-US" dirty="0" smtClean="0">
                <a:solidFill>
                  <a:srgbClr val="364D6D"/>
                </a:solidFill>
              </a:rPr>
              <a:t>Our dashboard</a:t>
            </a:r>
            <a:endParaRPr lang="en-US" dirty="0">
              <a:solidFill>
                <a:srgbClr val="364D6D"/>
              </a:solidFill>
            </a:endParaRPr>
          </a:p>
        </p:txBody>
      </p:sp>
      <p:cxnSp>
        <p:nvCxnSpPr>
          <p:cNvPr id="11" name="Straight Connector 10"/>
          <p:cNvCxnSpPr/>
          <p:nvPr/>
        </p:nvCxnSpPr>
        <p:spPr>
          <a:xfrm flipH="1">
            <a:off x="1508172" y="2131490"/>
            <a:ext cx="1336628" cy="182239"/>
          </a:xfrm>
          <a:prstGeom prst="line">
            <a:avLst/>
          </a:prstGeom>
          <a:ln>
            <a:solidFill>
              <a:srgbClr val="364D6D"/>
            </a:solidFill>
          </a:ln>
          <a:effectLst/>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260812" y="2055287"/>
            <a:ext cx="1893720" cy="523220"/>
          </a:xfrm>
          <a:prstGeom prst="rect">
            <a:avLst/>
          </a:prstGeom>
          <a:noFill/>
        </p:spPr>
        <p:txBody>
          <a:bodyPr wrap="square" rtlCol="0">
            <a:spAutoFit/>
          </a:bodyPr>
          <a:lstStyle/>
          <a:p>
            <a:r>
              <a:rPr lang="en-US" sz="1400" dirty="0" smtClean="0">
                <a:solidFill>
                  <a:srgbClr val="364D6D"/>
                </a:solidFill>
                <a:latin typeface="PostGrotesk-Book"/>
                <a:cs typeface="PostGrotesk-Book"/>
              </a:rPr>
              <a:t>Add multiple </a:t>
            </a:r>
            <a:br>
              <a:rPr lang="en-US" sz="1400" dirty="0" smtClean="0">
                <a:solidFill>
                  <a:srgbClr val="364D6D"/>
                </a:solidFill>
                <a:latin typeface="PostGrotesk-Book"/>
                <a:cs typeface="PostGrotesk-Book"/>
              </a:rPr>
            </a:br>
            <a:r>
              <a:rPr lang="en-US" sz="1400" dirty="0" smtClean="0">
                <a:solidFill>
                  <a:srgbClr val="364D6D"/>
                </a:solidFill>
                <a:latin typeface="PostGrotesk-Book"/>
                <a:cs typeface="PostGrotesk-Book"/>
              </a:rPr>
              <a:t>sensors</a:t>
            </a:r>
            <a:endParaRPr lang="en-US" sz="1400" dirty="0">
              <a:solidFill>
                <a:srgbClr val="364D6D"/>
              </a:solidFill>
              <a:latin typeface="PostGrotesk-Book"/>
              <a:cs typeface="PostGrotesk-Book"/>
            </a:endParaRPr>
          </a:p>
        </p:txBody>
      </p:sp>
      <p:cxnSp>
        <p:nvCxnSpPr>
          <p:cNvPr id="13" name="Straight Connector 12"/>
          <p:cNvCxnSpPr/>
          <p:nvPr/>
        </p:nvCxnSpPr>
        <p:spPr>
          <a:xfrm flipH="1">
            <a:off x="1926900" y="2616851"/>
            <a:ext cx="1871878" cy="499533"/>
          </a:xfrm>
          <a:prstGeom prst="line">
            <a:avLst/>
          </a:prstGeom>
          <a:ln>
            <a:solidFill>
              <a:srgbClr val="364D6D"/>
            </a:solidFill>
          </a:ln>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260812" y="2931831"/>
            <a:ext cx="2181362" cy="523220"/>
          </a:xfrm>
          <a:prstGeom prst="rect">
            <a:avLst/>
          </a:prstGeom>
          <a:noFill/>
        </p:spPr>
        <p:txBody>
          <a:bodyPr wrap="square" rtlCol="0">
            <a:spAutoFit/>
          </a:bodyPr>
          <a:lstStyle/>
          <a:p>
            <a:r>
              <a:rPr lang="en-US" sz="1400" dirty="0" smtClean="0">
                <a:solidFill>
                  <a:srgbClr val="364D6D"/>
                </a:solidFill>
                <a:latin typeface="PostGrotesk-Book"/>
                <a:cs typeface="PostGrotesk-Book"/>
              </a:rPr>
              <a:t>Compare multiple locations at a glance</a:t>
            </a:r>
            <a:endParaRPr lang="en-US" sz="1400" dirty="0">
              <a:solidFill>
                <a:srgbClr val="364D6D"/>
              </a:solidFill>
              <a:latin typeface="PostGrotesk-Book"/>
              <a:cs typeface="PostGrotesk-Book"/>
            </a:endParaRPr>
          </a:p>
        </p:txBody>
      </p:sp>
      <p:cxnSp>
        <p:nvCxnSpPr>
          <p:cNvPr id="18" name="Straight Connector 17"/>
          <p:cNvCxnSpPr/>
          <p:nvPr/>
        </p:nvCxnSpPr>
        <p:spPr>
          <a:xfrm flipH="1">
            <a:off x="1508172" y="1620737"/>
            <a:ext cx="2290606" cy="0"/>
          </a:xfrm>
          <a:prstGeom prst="line">
            <a:avLst/>
          </a:prstGeom>
          <a:ln>
            <a:solidFill>
              <a:srgbClr val="364D6D"/>
            </a:solidFill>
          </a:ln>
          <a:effectLst/>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260812" y="1357286"/>
            <a:ext cx="1893720" cy="523220"/>
          </a:xfrm>
          <a:prstGeom prst="rect">
            <a:avLst/>
          </a:prstGeom>
          <a:noFill/>
        </p:spPr>
        <p:txBody>
          <a:bodyPr wrap="square" rtlCol="0">
            <a:spAutoFit/>
          </a:bodyPr>
          <a:lstStyle/>
          <a:p>
            <a:r>
              <a:rPr lang="en-US" sz="1400" dirty="0" smtClean="0">
                <a:solidFill>
                  <a:srgbClr val="364D6D"/>
                </a:solidFill>
                <a:latin typeface="PostGrotesk-Book"/>
                <a:cs typeface="PostGrotesk-Book"/>
              </a:rPr>
              <a:t>Easily scroll </a:t>
            </a:r>
            <a:br>
              <a:rPr lang="en-US" sz="1400" dirty="0" smtClean="0">
                <a:solidFill>
                  <a:srgbClr val="364D6D"/>
                </a:solidFill>
                <a:latin typeface="PostGrotesk-Book"/>
                <a:cs typeface="PostGrotesk-Book"/>
              </a:rPr>
            </a:br>
            <a:r>
              <a:rPr lang="en-US" sz="1400" dirty="0" smtClean="0">
                <a:solidFill>
                  <a:srgbClr val="364D6D"/>
                </a:solidFill>
                <a:latin typeface="PostGrotesk-Book"/>
                <a:cs typeface="PostGrotesk-Book"/>
              </a:rPr>
              <a:t>through time</a:t>
            </a:r>
            <a:endParaRPr lang="en-US" sz="1400" dirty="0">
              <a:solidFill>
                <a:srgbClr val="364D6D"/>
              </a:solidFill>
              <a:latin typeface="PostGrotesk-Book"/>
              <a:cs typeface="PostGrotesk-Book"/>
            </a:endParaRPr>
          </a:p>
        </p:txBody>
      </p:sp>
      <p:sp>
        <p:nvSpPr>
          <p:cNvPr id="14" name="TextBox 13"/>
          <p:cNvSpPr txBox="1"/>
          <p:nvPr/>
        </p:nvSpPr>
        <p:spPr>
          <a:xfrm>
            <a:off x="7282859" y="1540241"/>
            <a:ext cx="1577641" cy="738664"/>
          </a:xfrm>
          <a:prstGeom prst="rect">
            <a:avLst/>
          </a:prstGeom>
          <a:noFill/>
        </p:spPr>
        <p:txBody>
          <a:bodyPr wrap="square" rtlCol="0">
            <a:spAutoFit/>
          </a:bodyPr>
          <a:lstStyle/>
          <a:p>
            <a:pPr algn="r"/>
            <a:r>
              <a:rPr lang="en-US" sz="1400" dirty="0" smtClean="0">
                <a:solidFill>
                  <a:srgbClr val="364D6D"/>
                </a:solidFill>
                <a:latin typeface="PostGrotesk-Book"/>
                <a:cs typeface="PostGrotesk-Book"/>
              </a:rPr>
              <a:t>Export the data</a:t>
            </a:r>
          </a:p>
          <a:p>
            <a:pPr algn="r"/>
            <a:r>
              <a:rPr lang="en-US" sz="1400" dirty="0" smtClean="0">
                <a:solidFill>
                  <a:srgbClr val="364D6D"/>
                </a:solidFill>
                <a:latin typeface="PostGrotesk-Book"/>
                <a:cs typeface="PostGrotesk-Book"/>
              </a:rPr>
              <a:t>for further analysis</a:t>
            </a:r>
            <a:endParaRPr lang="en-US" sz="1400" dirty="0">
              <a:solidFill>
                <a:srgbClr val="364D6D"/>
              </a:solidFill>
              <a:latin typeface="PostGrotesk-Book"/>
              <a:cs typeface="PostGrotesk-Book"/>
            </a:endParaRPr>
          </a:p>
        </p:txBody>
      </p:sp>
      <p:cxnSp>
        <p:nvCxnSpPr>
          <p:cNvPr id="16" name="Straight Connector 15"/>
          <p:cNvCxnSpPr/>
          <p:nvPr/>
        </p:nvCxnSpPr>
        <p:spPr>
          <a:xfrm flipH="1">
            <a:off x="6388100" y="1717777"/>
            <a:ext cx="988326" cy="0"/>
          </a:xfrm>
          <a:prstGeom prst="line">
            <a:avLst/>
          </a:prstGeom>
          <a:ln>
            <a:solidFill>
              <a:srgbClr val="364D6D"/>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flipV="1">
            <a:off x="6388100" y="1880506"/>
            <a:ext cx="1510060" cy="736345"/>
          </a:xfrm>
          <a:prstGeom prst="line">
            <a:avLst/>
          </a:prstGeom>
          <a:ln>
            <a:solidFill>
              <a:srgbClr val="364D6D"/>
            </a:solidFill>
          </a:ln>
          <a:effectLst/>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7554182" y="2435433"/>
            <a:ext cx="1306318" cy="523220"/>
          </a:xfrm>
          <a:prstGeom prst="rect">
            <a:avLst/>
          </a:prstGeom>
          <a:noFill/>
        </p:spPr>
        <p:txBody>
          <a:bodyPr wrap="square" rtlCol="0">
            <a:spAutoFit/>
          </a:bodyPr>
          <a:lstStyle/>
          <a:p>
            <a:pPr algn="r"/>
            <a:r>
              <a:rPr lang="en-US" sz="1400" dirty="0" smtClean="0">
                <a:solidFill>
                  <a:srgbClr val="364D6D"/>
                </a:solidFill>
                <a:latin typeface="PostGrotesk-Book"/>
                <a:cs typeface="PostGrotesk-Book"/>
              </a:rPr>
              <a:t>Online payments</a:t>
            </a:r>
            <a:endParaRPr lang="en-US" sz="1400" dirty="0">
              <a:solidFill>
                <a:srgbClr val="364D6D"/>
              </a:solidFill>
              <a:latin typeface="PostGrotesk-Book"/>
              <a:cs typeface="PostGrotesk-Book"/>
            </a:endParaRPr>
          </a:p>
        </p:txBody>
      </p:sp>
      <p:cxnSp>
        <p:nvCxnSpPr>
          <p:cNvPr id="20" name="Straight Connector 19"/>
          <p:cNvCxnSpPr/>
          <p:nvPr/>
        </p:nvCxnSpPr>
        <p:spPr>
          <a:xfrm flipH="1" flipV="1">
            <a:off x="6388100" y="2055287"/>
            <a:ext cx="1510060" cy="1391949"/>
          </a:xfrm>
          <a:prstGeom prst="line">
            <a:avLst/>
          </a:prstGeom>
          <a:ln>
            <a:solidFill>
              <a:srgbClr val="364D6D"/>
            </a:solidFill>
          </a:ln>
          <a:effectLst/>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7579410" y="3164423"/>
            <a:ext cx="1281090" cy="523220"/>
          </a:xfrm>
          <a:prstGeom prst="rect">
            <a:avLst/>
          </a:prstGeom>
          <a:noFill/>
        </p:spPr>
        <p:txBody>
          <a:bodyPr wrap="square" rtlCol="0">
            <a:spAutoFit/>
          </a:bodyPr>
          <a:lstStyle/>
          <a:p>
            <a:pPr algn="r"/>
            <a:r>
              <a:rPr lang="en-US" sz="1400" dirty="0" smtClean="0">
                <a:solidFill>
                  <a:srgbClr val="364D6D"/>
                </a:solidFill>
                <a:latin typeface="PostGrotesk-Book"/>
                <a:cs typeface="PostGrotesk-Book"/>
              </a:rPr>
              <a:t>Team accounts</a:t>
            </a:r>
            <a:endParaRPr lang="en-US" sz="1400" dirty="0">
              <a:solidFill>
                <a:srgbClr val="364D6D"/>
              </a:solidFill>
              <a:latin typeface="PostGrotesk-Book"/>
              <a:cs typeface="PostGrotesk-Book"/>
            </a:endParaRPr>
          </a:p>
        </p:txBody>
      </p:sp>
      <p:pic>
        <p:nvPicPr>
          <p:cNvPr id="23" name="Picture 22"/>
          <p:cNvPicPr>
            <a:picLocks noChangeAspect="1"/>
          </p:cNvPicPr>
          <p:nvPr/>
        </p:nvPicPr>
        <p:blipFill rotWithShape="1">
          <a:blip r:embed="rId4"/>
          <a:srcRect b="7000"/>
          <a:stretch/>
        </p:blipFill>
        <p:spPr>
          <a:xfrm>
            <a:off x="2718515" y="1167398"/>
            <a:ext cx="3910114" cy="2452101"/>
          </a:xfrm>
          <a:prstGeom prst="rect">
            <a:avLst/>
          </a:prstGeom>
        </p:spPr>
      </p:pic>
    </p:spTree>
    <p:extLst>
      <p:ext uri="{BB962C8B-B14F-4D97-AF65-F5344CB8AC3E}">
        <p14:creationId xmlns:p14="http://schemas.microsoft.com/office/powerpoint/2010/main" val="2034530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Advanced integration</a:t>
            </a:r>
            <a:endParaRPr lang="en-US" dirty="0"/>
          </a:p>
        </p:txBody>
      </p:sp>
      <p:sp>
        <p:nvSpPr>
          <p:cNvPr id="19" name="Rectangle 18"/>
          <p:cNvSpPr/>
          <p:nvPr/>
        </p:nvSpPr>
        <p:spPr>
          <a:xfrm>
            <a:off x="2882660" y="1345218"/>
            <a:ext cx="5882791" cy="2246769"/>
          </a:xfrm>
          <a:prstGeom prst="rect">
            <a:avLst/>
          </a:prstGeom>
        </p:spPr>
        <p:txBody>
          <a:bodyPr wrap="square">
            <a:spAutoFit/>
          </a:bodyPr>
          <a:lstStyle/>
          <a:p>
            <a:pPr marL="342900" indent="-342900">
              <a:buFont typeface="Arial"/>
              <a:buChar char="•"/>
            </a:pPr>
            <a:r>
              <a:rPr lang="en-US" sz="2000" dirty="0" smtClean="0">
                <a:solidFill>
                  <a:srgbClr val="1B2A40"/>
                </a:solidFill>
                <a:latin typeface="PostGrotesk-Book"/>
                <a:cs typeface="PostGrotesk-Book"/>
              </a:rPr>
              <a:t>API </a:t>
            </a:r>
            <a:r>
              <a:rPr lang="en-US" sz="2000" dirty="0">
                <a:solidFill>
                  <a:srgbClr val="1B2A40"/>
                </a:solidFill>
                <a:latin typeface="PostGrotesk-Book"/>
                <a:cs typeface="PostGrotesk-Book"/>
              </a:rPr>
              <a:t>for integration into </a:t>
            </a:r>
            <a:r>
              <a:rPr lang="en-US" sz="2000" dirty="0" smtClean="0">
                <a:solidFill>
                  <a:srgbClr val="1B2A40"/>
                </a:solidFill>
                <a:latin typeface="PostGrotesk-Book"/>
                <a:cs typeface="PostGrotesk-Book"/>
              </a:rPr>
              <a:t>3</a:t>
            </a:r>
            <a:r>
              <a:rPr lang="en-US" sz="2000" baseline="30000" dirty="0" smtClean="0">
                <a:solidFill>
                  <a:srgbClr val="1B2A40"/>
                </a:solidFill>
                <a:latin typeface="PostGrotesk-Book"/>
                <a:cs typeface="PostGrotesk-Book"/>
              </a:rPr>
              <a:t>rd</a:t>
            </a:r>
            <a:r>
              <a:rPr lang="en-US" sz="2000" dirty="0" smtClean="0">
                <a:solidFill>
                  <a:srgbClr val="1B2A40"/>
                </a:solidFill>
                <a:latin typeface="PostGrotesk-Book"/>
                <a:cs typeface="PostGrotesk-Book"/>
              </a:rPr>
              <a:t> party applications</a:t>
            </a:r>
            <a:br>
              <a:rPr lang="en-US" sz="2000" dirty="0" smtClean="0">
                <a:solidFill>
                  <a:srgbClr val="1B2A40"/>
                </a:solidFill>
                <a:latin typeface="PostGrotesk-Book"/>
                <a:cs typeface="PostGrotesk-Book"/>
              </a:rPr>
            </a:br>
            <a:endParaRPr lang="en-US" sz="2000" dirty="0" smtClean="0">
              <a:solidFill>
                <a:srgbClr val="1B2A40"/>
              </a:solidFill>
              <a:latin typeface="PostGrotesk-Book"/>
              <a:cs typeface="PostGrotesk-Book"/>
            </a:endParaRPr>
          </a:p>
          <a:p>
            <a:pPr marL="342900" indent="-342900">
              <a:buFont typeface="Arial"/>
              <a:buChar char="•"/>
            </a:pPr>
            <a:r>
              <a:rPr lang="en-US" sz="2000" dirty="0" smtClean="0">
                <a:solidFill>
                  <a:srgbClr val="1B2A40"/>
                </a:solidFill>
                <a:latin typeface="PostGrotesk-Book"/>
                <a:cs typeface="PostGrotesk-Book"/>
              </a:rPr>
              <a:t>Easily combine with other data sources</a:t>
            </a:r>
            <a:br>
              <a:rPr lang="en-US" sz="2000" dirty="0" smtClean="0">
                <a:solidFill>
                  <a:srgbClr val="1B2A40"/>
                </a:solidFill>
                <a:latin typeface="PostGrotesk-Book"/>
                <a:cs typeface="PostGrotesk-Book"/>
              </a:rPr>
            </a:br>
            <a:endParaRPr lang="en-US" sz="2000" dirty="0" smtClean="0">
              <a:solidFill>
                <a:srgbClr val="1B2A40"/>
              </a:solidFill>
              <a:latin typeface="PostGrotesk-Book"/>
              <a:cs typeface="PostGrotesk-Book"/>
            </a:endParaRPr>
          </a:p>
          <a:p>
            <a:pPr marL="342900" indent="-342900">
              <a:buFont typeface="Arial"/>
              <a:buChar char="•"/>
            </a:pPr>
            <a:r>
              <a:rPr lang="en-US" sz="2000" dirty="0" smtClean="0">
                <a:solidFill>
                  <a:srgbClr val="1B2A40"/>
                </a:solidFill>
                <a:latin typeface="PostGrotesk-Book"/>
                <a:cs typeface="PostGrotesk-Book"/>
              </a:rPr>
              <a:t>Select any time resolution or time span</a:t>
            </a:r>
            <a:endParaRPr lang="en-US" sz="2000" dirty="0">
              <a:solidFill>
                <a:srgbClr val="1B2A40"/>
              </a:solidFill>
              <a:latin typeface="PostGrotesk-Book"/>
              <a:cs typeface="PostGrotesk-Book"/>
            </a:endParaRPr>
          </a:p>
          <a:p>
            <a:pPr marL="342900" indent="-342900">
              <a:buFont typeface="Arial"/>
              <a:buChar char="•"/>
            </a:pPr>
            <a:endParaRPr lang="en-US" sz="2000" dirty="0">
              <a:solidFill>
                <a:srgbClr val="1B2A40"/>
              </a:solidFill>
              <a:latin typeface="PostGrotesk-Book"/>
              <a:cs typeface="PostGrotesk-Book"/>
            </a:endParaRPr>
          </a:p>
          <a:p>
            <a:pPr marL="342900" indent="-342900">
              <a:buFont typeface="Arial"/>
              <a:buChar char="•"/>
            </a:pPr>
            <a:r>
              <a:rPr lang="en-US" sz="2000" dirty="0" smtClean="0">
                <a:solidFill>
                  <a:srgbClr val="1B2A40"/>
                </a:solidFill>
                <a:latin typeface="PostGrotesk-Book"/>
                <a:cs typeface="PostGrotesk-Book"/>
              </a:rPr>
              <a:t>Import into spreadsheets for analysis, charting</a:t>
            </a:r>
          </a:p>
        </p:txBody>
      </p:sp>
      <p:pic>
        <p:nvPicPr>
          <p:cNvPr id="21" name="Picture 20"/>
          <p:cNvPicPr>
            <a:picLocks noChangeAspect="1"/>
          </p:cNvPicPr>
          <p:nvPr/>
        </p:nvPicPr>
        <p:blipFill>
          <a:blip r:embed="rId3"/>
          <a:stretch>
            <a:fillRect/>
          </a:stretch>
        </p:blipFill>
        <p:spPr>
          <a:xfrm>
            <a:off x="752974" y="1906920"/>
            <a:ext cx="1711827" cy="1116763"/>
          </a:xfrm>
          <a:prstGeom prst="rect">
            <a:avLst/>
          </a:prstGeom>
        </p:spPr>
      </p:pic>
    </p:spTree>
    <p:extLst>
      <p:ext uri="{BB962C8B-B14F-4D97-AF65-F5344CB8AC3E}">
        <p14:creationId xmlns:p14="http://schemas.microsoft.com/office/powerpoint/2010/main" val="382460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le 1"/>
          <p:cNvSpPr txBox="1">
            <a:spLocks/>
          </p:cNvSpPr>
          <p:nvPr/>
        </p:nvSpPr>
        <p:spPr>
          <a:xfrm>
            <a:off x="6845300" y="1632243"/>
            <a:ext cx="2324100" cy="345254"/>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solidFill>
                <a:latin typeface="Avenir Medium"/>
                <a:ea typeface="+mj-ea"/>
                <a:cs typeface="Avenir Medium"/>
              </a:defRPr>
            </a:lvl1pPr>
          </a:lstStyle>
          <a:p>
            <a:pPr algn="ctr"/>
            <a:r>
              <a:rPr lang="en-US" sz="1600" dirty="0" smtClean="0">
                <a:solidFill>
                  <a:srgbClr val="364D6D"/>
                </a:solidFill>
                <a:latin typeface="PostGrotesk-Book"/>
                <a:cs typeface="PostGrotesk-Book"/>
              </a:rPr>
              <a:t>Nicole Wong</a:t>
            </a:r>
          </a:p>
          <a:p>
            <a:pPr algn="ctr"/>
            <a:r>
              <a:rPr lang="en-US" sz="1600" dirty="0" smtClean="0">
                <a:solidFill>
                  <a:srgbClr val="364D6D"/>
                </a:solidFill>
                <a:latin typeface="PostGrotesk-Light"/>
                <a:cs typeface="PostGrotesk-Light"/>
              </a:rPr>
              <a:t>Privacy Advisor</a:t>
            </a:r>
            <a:endParaRPr lang="en-US" sz="1600" dirty="0">
              <a:solidFill>
                <a:srgbClr val="364D6D"/>
              </a:solidFill>
              <a:latin typeface="PostGrotesk-Light"/>
              <a:cs typeface="PostGrotesk-Light"/>
            </a:endParaRPr>
          </a:p>
        </p:txBody>
      </p:sp>
      <p:pic>
        <p:nvPicPr>
          <p:cNvPr id="61" name="Picture 60"/>
          <p:cNvPicPr>
            <a:picLocks noChangeAspect="1"/>
          </p:cNvPicPr>
          <p:nvPr/>
        </p:nvPicPr>
        <p:blipFill rotWithShape="1">
          <a:blip r:embed="rId3" cstate="screen">
            <a:alphaModFix/>
            <a:extLst>
              <a:ext uri="{BEBA8EAE-BF5A-486C-A8C5-ECC9F3942E4B}">
                <a14:imgProps xmlns:a14="http://schemas.microsoft.com/office/drawing/2010/main">
                  <a14:imgLayer r:embed="rId4">
                    <a14:imgEffect>
                      <a14:artisticBlur radius="0"/>
                    </a14:imgEffect>
                  </a14:imgLayer>
                </a14:imgProps>
              </a:ext>
              <a:ext uri="{28A0092B-C50C-407E-A947-70E740481C1C}">
                <a14:useLocalDpi xmlns:a14="http://schemas.microsoft.com/office/drawing/2010/main"/>
              </a:ext>
            </a:extLst>
          </a:blip>
          <a:srcRect l="14766" t="555" r="21082"/>
          <a:stretch/>
        </p:blipFill>
        <p:spPr>
          <a:xfrm>
            <a:off x="378069" y="408894"/>
            <a:ext cx="6518031" cy="4329185"/>
          </a:xfrm>
          <a:prstGeom prst="rect">
            <a:avLst/>
          </a:prstGeom>
        </p:spPr>
      </p:pic>
      <p:grpSp>
        <p:nvGrpSpPr>
          <p:cNvPr id="62" name="Group 61"/>
          <p:cNvGrpSpPr/>
          <p:nvPr/>
        </p:nvGrpSpPr>
        <p:grpSpPr>
          <a:xfrm>
            <a:off x="415637" y="2249194"/>
            <a:ext cx="2175164" cy="1884810"/>
            <a:chOff x="276051" y="3352327"/>
            <a:chExt cx="2175164" cy="1884810"/>
          </a:xfrm>
        </p:grpSpPr>
        <p:pic>
          <p:nvPicPr>
            <p:cNvPr id="63" name="Picture 62" descr="Capture d’écran 2015-01-29 à 15.01.32.png"/>
            <p:cNvPicPr>
              <a:picLocks noChangeAspect="1"/>
            </p:cNvPicPr>
            <p:nvPr/>
          </p:nvPicPr>
          <p:blipFill>
            <a:blip r:embed="rId5" cstate="screen">
              <a:clrChange>
                <a:clrFrom>
                  <a:srgbClr val="FFFFFF"/>
                </a:clrFrom>
                <a:clrTo>
                  <a:srgbClr val="FFFFFF">
                    <a:alpha val="0"/>
                  </a:srgbClr>
                </a:clrTo>
              </a:clrChange>
              <a:biLevel thresh="50000"/>
              <a:extLst>
                <a:ext uri="{28A0092B-C50C-407E-A947-70E740481C1C}">
                  <a14:useLocalDpi xmlns:a14="http://schemas.microsoft.com/office/drawing/2010/main"/>
                </a:ext>
              </a:extLst>
            </a:blip>
            <a:stretch>
              <a:fillRect/>
            </a:stretch>
          </p:blipFill>
          <p:spPr>
            <a:xfrm>
              <a:off x="914390" y="3352327"/>
              <a:ext cx="898487" cy="884073"/>
            </a:xfrm>
            <a:prstGeom prst="rect">
              <a:avLst/>
            </a:prstGeom>
          </p:spPr>
        </p:pic>
        <p:cxnSp>
          <p:nvCxnSpPr>
            <p:cNvPr id="64" name="Straight Connector 63"/>
            <p:cNvCxnSpPr/>
            <p:nvPr/>
          </p:nvCxnSpPr>
          <p:spPr>
            <a:xfrm flipV="1">
              <a:off x="901002" y="3352328"/>
              <a:ext cx="898487" cy="884072"/>
            </a:xfrm>
            <a:prstGeom prst="line">
              <a:avLst/>
            </a:prstGeom>
            <a:ln w="76200" cmpd="sng">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65" name="Text Placeholder 2"/>
            <p:cNvSpPr txBox="1">
              <a:spLocks/>
            </p:cNvSpPr>
            <p:nvPr/>
          </p:nvSpPr>
          <p:spPr>
            <a:xfrm>
              <a:off x="276051" y="4395449"/>
              <a:ext cx="2175164" cy="841688"/>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kern="1200">
                  <a:solidFill>
                    <a:schemeClr val="tx1"/>
                  </a:solidFill>
                  <a:latin typeface="Avenir Medium"/>
                  <a:ea typeface="+mn-ea"/>
                  <a:cs typeface="Avenir Medium"/>
                </a:defRPr>
              </a:lvl1pPr>
              <a:lvl2pPr marL="457200" indent="0" algn="l" defTabSz="457200" rtl="0" eaLnBrk="1" latinLnBrk="0" hangingPunct="1">
                <a:spcBef>
                  <a:spcPct val="20000"/>
                </a:spcBef>
                <a:buFont typeface="Arial"/>
                <a:buNone/>
                <a:defRPr sz="2000" kern="1200">
                  <a:solidFill>
                    <a:schemeClr val="tx1"/>
                  </a:solidFill>
                  <a:latin typeface="Avenir Book"/>
                  <a:ea typeface="+mn-ea"/>
                  <a:cs typeface="Avenir Book"/>
                </a:defRPr>
              </a:lvl2pPr>
              <a:lvl3pPr marL="914400" indent="0" algn="l" defTabSz="457200" rtl="0" eaLnBrk="1" latinLnBrk="0" hangingPunct="1">
                <a:spcBef>
                  <a:spcPct val="20000"/>
                </a:spcBef>
                <a:buFont typeface="Arial"/>
                <a:buNone/>
                <a:defRPr sz="1600" kern="1200">
                  <a:solidFill>
                    <a:schemeClr val="tx1"/>
                  </a:solidFill>
                  <a:latin typeface="Avenir Book"/>
                  <a:ea typeface="+mn-ea"/>
                  <a:cs typeface="Avenir Book"/>
                </a:defRPr>
              </a:lvl3pPr>
              <a:lvl4pPr marL="1371600" indent="0" algn="l" defTabSz="457200" rtl="0" eaLnBrk="1" latinLnBrk="0" hangingPunct="1">
                <a:spcBef>
                  <a:spcPct val="20000"/>
                </a:spcBef>
                <a:buFont typeface="Arial"/>
                <a:buNone/>
                <a:defRPr sz="1400" kern="1200">
                  <a:solidFill>
                    <a:schemeClr val="tx1"/>
                  </a:solidFill>
                  <a:latin typeface="Avenir Book"/>
                  <a:ea typeface="+mn-ea"/>
                  <a:cs typeface="Avenir Book"/>
                </a:defRPr>
              </a:lvl4pPr>
              <a:lvl5pPr marL="1828800" indent="0" algn="l" defTabSz="457200" rtl="0" eaLnBrk="1" latinLnBrk="0" hangingPunct="1">
                <a:spcBef>
                  <a:spcPct val="20000"/>
                </a:spcBef>
                <a:buFont typeface="Arial"/>
                <a:buNone/>
                <a:defRPr sz="1100" kern="1200">
                  <a:solidFill>
                    <a:schemeClr val="tx1"/>
                  </a:solidFill>
                  <a:latin typeface="Avenir Book"/>
                  <a:ea typeface="+mn-ea"/>
                  <a:cs typeface="Avenir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800" dirty="0" smtClean="0">
                  <a:solidFill>
                    <a:schemeClr val="bg1"/>
                  </a:solidFill>
                  <a:latin typeface="PostGrotesk-Book"/>
                  <a:cs typeface="PostGrotesk-Book"/>
                </a:rPr>
                <a:t>We don’t identify people.</a:t>
              </a:r>
              <a:endParaRPr lang="en-US" sz="1200" dirty="0">
                <a:solidFill>
                  <a:schemeClr val="bg1"/>
                </a:solidFill>
                <a:latin typeface="PostGrotesk-Book"/>
                <a:cs typeface="PostGrotesk-Book"/>
              </a:endParaRPr>
            </a:p>
          </p:txBody>
        </p:sp>
      </p:grpSp>
      <p:grpSp>
        <p:nvGrpSpPr>
          <p:cNvPr id="66" name="Group 65"/>
          <p:cNvGrpSpPr/>
          <p:nvPr/>
        </p:nvGrpSpPr>
        <p:grpSpPr>
          <a:xfrm>
            <a:off x="2632482" y="2249193"/>
            <a:ext cx="1891485" cy="1884810"/>
            <a:chOff x="2480082" y="3352327"/>
            <a:chExt cx="1891485" cy="1884810"/>
          </a:xfrm>
        </p:grpSpPr>
        <p:pic>
          <p:nvPicPr>
            <p:cNvPr id="67" name="Picture 66" descr="Capture d’écran 2015-01-23 à 17.51.16.png"/>
            <p:cNvPicPr>
              <a:picLocks noChangeAspect="1"/>
            </p:cNvPicPr>
            <p:nvPr/>
          </p:nvPicPr>
          <p:blipFill>
            <a:blip r:embed="rId6" cstate="screen">
              <a:clrChange>
                <a:clrFrom>
                  <a:srgbClr val="FFFFFF"/>
                </a:clrFrom>
                <a:clrTo>
                  <a:srgbClr val="FFFFFF">
                    <a:alpha val="0"/>
                  </a:srgbClr>
                </a:clrTo>
              </a:clrChange>
              <a:biLevel thresh="50000"/>
              <a:extLst>
                <a:ext uri="{28A0092B-C50C-407E-A947-70E740481C1C}">
                  <a14:useLocalDpi xmlns:a14="http://schemas.microsoft.com/office/drawing/2010/main"/>
                </a:ext>
              </a:extLst>
            </a:blip>
            <a:stretch>
              <a:fillRect/>
            </a:stretch>
          </p:blipFill>
          <p:spPr>
            <a:xfrm>
              <a:off x="3063748" y="3352327"/>
              <a:ext cx="714926" cy="884073"/>
            </a:xfrm>
            <a:prstGeom prst="rect">
              <a:avLst/>
            </a:prstGeom>
          </p:spPr>
        </p:pic>
        <p:cxnSp>
          <p:nvCxnSpPr>
            <p:cNvPr id="68" name="Straight Connector 67"/>
            <p:cNvCxnSpPr/>
            <p:nvPr/>
          </p:nvCxnSpPr>
          <p:spPr>
            <a:xfrm flipV="1">
              <a:off x="2976581" y="3352327"/>
              <a:ext cx="898487" cy="884072"/>
            </a:xfrm>
            <a:prstGeom prst="line">
              <a:avLst/>
            </a:prstGeom>
            <a:ln w="76200" cmpd="sng">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69" name="Text Placeholder 2"/>
            <p:cNvSpPr txBox="1">
              <a:spLocks/>
            </p:cNvSpPr>
            <p:nvPr/>
          </p:nvSpPr>
          <p:spPr>
            <a:xfrm>
              <a:off x="2480082" y="4395449"/>
              <a:ext cx="1891485" cy="841688"/>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kern="1200">
                  <a:solidFill>
                    <a:schemeClr val="tx1"/>
                  </a:solidFill>
                  <a:latin typeface="Avenir Medium"/>
                  <a:ea typeface="+mn-ea"/>
                  <a:cs typeface="Avenir Medium"/>
                </a:defRPr>
              </a:lvl1pPr>
              <a:lvl2pPr marL="457200" indent="0" algn="l" defTabSz="457200" rtl="0" eaLnBrk="1" latinLnBrk="0" hangingPunct="1">
                <a:spcBef>
                  <a:spcPct val="20000"/>
                </a:spcBef>
                <a:buFont typeface="Arial"/>
                <a:buNone/>
                <a:defRPr sz="2000" kern="1200">
                  <a:solidFill>
                    <a:schemeClr val="tx1"/>
                  </a:solidFill>
                  <a:latin typeface="Avenir Book"/>
                  <a:ea typeface="+mn-ea"/>
                  <a:cs typeface="Avenir Book"/>
                </a:defRPr>
              </a:lvl2pPr>
              <a:lvl3pPr marL="914400" indent="0" algn="l" defTabSz="457200" rtl="0" eaLnBrk="1" latinLnBrk="0" hangingPunct="1">
                <a:spcBef>
                  <a:spcPct val="20000"/>
                </a:spcBef>
                <a:buFont typeface="Arial"/>
                <a:buNone/>
                <a:defRPr sz="1600" kern="1200">
                  <a:solidFill>
                    <a:schemeClr val="tx1"/>
                  </a:solidFill>
                  <a:latin typeface="Avenir Book"/>
                  <a:ea typeface="+mn-ea"/>
                  <a:cs typeface="Avenir Book"/>
                </a:defRPr>
              </a:lvl3pPr>
              <a:lvl4pPr marL="1371600" indent="0" algn="l" defTabSz="457200" rtl="0" eaLnBrk="1" latinLnBrk="0" hangingPunct="1">
                <a:spcBef>
                  <a:spcPct val="20000"/>
                </a:spcBef>
                <a:buFont typeface="Arial"/>
                <a:buNone/>
                <a:defRPr sz="1400" kern="1200">
                  <a:solidFill>
                    <a:schemeClr val="tx1"/>
                  </a:solidFill>
                  <a:latin typeface="Avenir Book"/>
                  <a:ea typeface="+mn-ea"/>
                  <a:cs typeface="Avenir Book"/>
                </a:defRPr>
              </a:lvl4pPr>
              <a:lvl5pPr marL="1828800" indent="0" algn="l" defTabSz="457200" rtl="0" eaLnBrk="1" latinLnBrk="0" hangingPunct="1">
                <a:spcBef>
                  <a:spcPct val="20000"/>
                </a:spcBef>
                <a:buFont typeface="Arial"/>
                <a:buNone/>
                <a:defRPr sz="1100" kern="1200">
                  <a:solidFill>
                    <a:schemeClr val="tx1"/>
                  </a:solidFill>
                  <a:latin typeface="Avenir Book"/>
                  <a:ea typeface="+mn-ea"/>
                  <a:cs typeface="Avenir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800" dirty="0" smtClean="0">
                  <a:solidFill>
                    <a:schemeClr val="bg1"/>
                  </a:solidFill>
                  <a:latin typeface="PostGrotesk-Book"/>
                  <a:cs typeface="PostGrotesk-Book"/>
                </a:rPr>
                <a:t>We don’t record video.</a:t>
              </a:r>
              <a:endParaRPr lang="en-US" sz="800" dirty="0" smtClean="0">
                <a:solidFill>
                  <a:schemeClr val="bg1"/>
                </a:solidFill>
                <a:latin typeface="PostGrotesk-Book"/>
                <a:cs typeface="PostGrotesk-Book"/>
              </a:endParaRPr>
            </a:p>
          </p:txBody>
        </p:sp>
      </p:grpSp>
      <p:grpSp>
        <p:nvGrpSpPr>
          <p:cNvPr id="70" name="Group 69"/>
          <p:cNvGrpSpPr/>
          <p:nvPr/>
        </p:nvGrpSpPr>
        <p:grpSpPr>
          <a:xfrm>
            <a:off x="4269229" y="2249195"/>
            <a:ext cx="2400252" cy="1884809"/>
            <a:chOff x="4259096" y="3352328"/>
            <a:chExt cx="2400252" cy="1884809"/>
          </a:xfrm>
        </p:grpSpPr>
        <p:pic>
          <p:nvPicPr>
            <p:cNvPr id="71" name="Picture 70" descr="Capture d’écran 2015-01-29 à 15.02.32.png"/>
            <p:cNvPicPr>
              <a:picLocks noChangeAspect="1"/>
            </p:cNvPicPr>
            <p:nvPr/>
          </p:nvPicPr>
          <p:blipFill>
            <a:blip r:embed="rId7" cstate="screen">
              <a:clrChange>
                <a:clrFrom>
                  <a:srgbClr val="FFFFFF"/>
                </a:clrFrom>
                <a:clrTo>
                  <a:srgbClr val="FFFFFF">
                    <a:alpha val="0"/>
                  </a:srgbClr>
                </a:clrTo>
              </a:clrChange>
              <a:biLevel thresh="50000"/>
              <a:extLst>
                <a:ext uri="{28A0092B-C50C-407E-A947-70E740481C1C}">
                  <a14:useLocalDpi xmlns:a14="http://schemas.microsoft.com/office/drawing/2010/main"/>
                </a:ext>
              </a:extLst>
            </a:blip>
            <a:stretch>
              <a:fillRect/>
            </a:stretch>
          </p:blipFill>
          <p:spPr>
            <a:xfrm>
              <a:off x="5147720" y="3352328"/>
              <a:ext cx="623004" cy="884073"/>
            </a:xfrm>
            <a:prstGeom prst="rect">
              <a:avLst/>
            </a:prstGeom>
          </p:spPr>
        </p:pic>
        <p:sp>
          <p:nvSpPr>
            <p:cNvPr id="72" name="Text Placeholder 2"/>
            <p:cNvSpPr txBox="1">
              <a:spLocks/>
            </p:cNvSpPr>
            <p:nvPr/>
          </p:nvSpPr>
          <p:spPr>
            <a:xfrm>
              <a:off x="4259096" y="4395449"/>
              <a:ext cx="2400252" cy="841688"/>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kern="1200">
                  <a:solidFill>
                    <a:schemeClr val="tx1"/>
                  </a:solidFill>
                  <a:latin typeface="Avenir Medium"/>
                  <a:ea typeface="+mn-ea"/>
                  <a:cs typeface="Avenir Medium"/>
                </a:defRPr>
              </a:lvl1pPr>
              <a:lvl2pPr marL="457200" indent="0" algn="l" defTabSz="457200" rtl="0" eaLnBrk="1" latinLnBrk="0" hangingPunct="1">
                <a:spcBef>
                  <a:spcPct val="20000"/>
                </a:spcBef>
                <a:buFont typeface="Arial"/>
                <a:buNone/>
                <a:defRPr sz="2000" kern="1200">
                  <a:solidFill>
                    <a:schemeClr val="tx1"/>
                  </a:solidFill>
                  <a:latin typeface="Avenir Book"/>
                  <a:ea typeface="+mn-ea"/>
                  <a:cs typeface="Avenir Book"/>
                </a:defRPr>
              </a:lvl2pPr>
              <a:lvl3pPr marL="914400" indent="0" algn="l" defTabSz="457200" rtl="0" eaLnBrk="1" latinLnBrk="0" hangingPunct="1">
                <a:spcBef>
                  <a:spcPct val="20000"/>
                </a:spcBef>
                <a:buFont typeface="Arial"/>
                <a:buNone/>
                <a:defRPr sz="1600" kern="1200">
                  <a:solidFill>
                    <a:schemeClr val="tx1"/>
                  </a:solidFill>
                  <a:latin typeface="Avenir Book"/>
                  <a:ea typeface="+mn-ea"/>
                  <a:cs typeface="Avenir Book"/>
                </a:defRPr>
              </a:lvl3pPr>
              <a:lvl4pPr marL="1371600" indent="0" algn="l" defTabSz="457200" rtl="0" eaLnBrk="1" latinLnBrk="0" hangingPunct="1">
                <a:spcBef>
                  <a:spcPct val="20000"/>
                </a:spcBef>
                <a:buFont typeface="Arial"/>
                <a:buNone/>
                <a:defRPr sz="1400" kern="1200">
                  <a:solidFill>
                    <a:schemeClr val="tx1"/>
                  </a:solidFill>
                  <a:latin typeface="Avenir Book"/>
                  <a:ea typeface="+mn-ea"/>
                  <a:cs typeface="Avenir Book"/>
                </a:defRPr>
              </a:lvl4pPr>
              <a:lvl5pPr marL="1828800" indent="0" algn="l" defTabSz="457200" rtl="0" eaLnBrk="1" latinLnBrk="0" hangingPunct="1">
                <a:spcBef>
                  <a:spcPct val="20000"/>
                </a:spcBef>
                <a:buFont typeface="Arial"/>
                <a:buNone/>
                <a:defRPr sz="1100" kern="1200">
                  <a:solidFill>
                    <a:schemeClr val="tx1"/>
                  </a:solidFill>
                  <a:latin typeface="Avenir Book"/>
                  <a:ea typeface="+mn-ea"/>
                  <a:cs typeface="Avenir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600" dirty="0" smtClean="0">
                  <a:solidFill>
                    <a:schemeClr val="bg1"/>
                  </a:solidFill>
                  <a:latin typeface="PostGrotesk-Book"/>
                  <a:cs typeface="PostGrotesk-Book"/>
                </a:rPr>
                <a:t>We conduct regular audits of our privacy policies and practices.</a:t>
              </a:r>
              <a:endParaRPr lang="en-US" sz="2000" dirty="0">
                <a:solidFill>
                  <a:schemeClr val="bg1"/>
                </a:solidFill>
                <a:latin typeface="PostGrotesk-Book"/>
                <a:cs typeface="PostGrotesk-Book"/>
              </a:endParaRPr>
            </a:p>
          </p:txBody>
        </p:sp>
      </p:grpSp>
      <p:sp>
        <p:nvSpPr>
          <p:cNvPr id="2" name="Title 1"/>
          <p:cNvSpPr>
            <a:spLocks noGrp="1"/>
          </p:cNvSpPr>
          <p:nvPr>
            <p:ph type="title"/>
          </p:nvPr>
        </p:nvSpPr>
        <p:spPr>
          <a:xfrm>
            <a:off x="572369" y="1019717"/>
            <a:ext cx="5764932" cy="496428"/>
          </a:xfrm>
        </p:spPr>
        <p:txBody>
          <a:bodyPr>
            <a:normAutofit fontScale="90000"/>
          </a:bodyPr>
          <a:lstStyle/>
          <a:p>
            <a:pPr algn="ctr"/>
            <a:r>
              <a:rPr lang="en-US" dirty="0">
                <a:solidFill>
                  <a:schemeClr val="bg1"/>
                </a:solidFill>
              </a:rPr>
              <a:t>P</a:t>
            </a:r>
            <a:r>
              <a:rPr lang="en-US" dirty="0" smtClean="0">
                <a:solidFill>
                  <a:schemeClr val="bg1"/>
                </a:solidFill>
              </a:rPr>
              <a:t>rivacy </a:t>
            </a:r>
            <a:r>
              <a:rPr lang="en-US" dirty="0">
                <a:solidFill>
                  <a:schemeClr val="bg1"/>
                </a:solidFill>
              </a:rPr>
              <a:t>by design</a:t>
            </a:r>
          </a:p>
        </p:txBody>
      </p:sp>
      <p:pic>
        <p:nvPicPr>
          <p:cNvPr id="3" name="Picture 2"/>
          <p:cNvPicPr>
            <a:picLocks noChangeAspect="1"/>
          </p:cNvPicPr>
          <p:nvPr/>
        </p:nvPicPr>
        <p:blipFill>
          <a:blip r:embed="rId8"/>
          <a:stretch>
            <a:fillRect/>
          </a:stretch>
        </p:blipFill>
        <p:spPr>
          <a:xfrm>
            <a:off x="7147278" y="408894"/>
            <a:ext cx="1742722" cy="1155700"/>
          </a:xfrm>
          <a:prstGeom prst="rect">
            <a:avLst/>
          </a:prstGeom>
        </p:spPr>
      </p:pic>
      <p:pic>
        <p:nvPicPr>
          <p:cNvPr id="4" name="Picture 3"/>
          <p:cNvPicPr>
            <a:picLocks noChangeAspect="1"/>
          </p:cNvPicPr>
          <p:nvPr/>
        </p:nvPicPr>
        <p:blipFill>
          <a:blip r:embed="rId9"/>
          <a:stretch>
            <a:fillRect/>
          </a:stretch>
        </p:blipFill>
        <p:spPr>
          <a:xfrm>
            <a:off x="7147278" y="408893"/>
            <a:ext cx="1742722" cy="1161815"/>
          </a:xfrm>
          <a:prstGeom prst="rect">
            <a:avLst/>
          </a:prstGeom>
        </p:spPr>
      </p:pic>
      <p:grpSp>
        <p:nvGrpSpPr>
          <p:cNvPr id="8" name="Group 7"/>
          <p:cNvGrpSpPr/>
          <p:nvPr/>
        </p:nvGrpSpPr>
        <p:grpSpPr>
          <a:xfrm>
            <a:off x="7201908" y="2480734"/>
            <a:ext cx="1798159" cy="480721"/>
            <a:chOff x="7201908" y="2480734"/>
            <a:chExt cx="1798159" cy="480721"/>
          </a:xfrm>
        </p:grpSpPr>
        <p:sp>
          <p:nvSpPr>
            <p:cNvPr id="19" name="Title 1"/>
            <p:cNvSpPr txBox="1">
              <a:spLocks/>
            </p:cNvSpPr>
            <p:nvPr/>
          </p:nvSpPr>
          <p:spPr>
            <a:xfrm>
              <a:off x="7925506" y="2480734"/>
              <a:ext cx="1074561" cy="480721"/>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kern="1200">
                  <a:solidFill>
                    <a:schemeClr val="tx1"/>
                  </a:solidFill>
                  <a:latin typeface="Avenir Medium"/>
                  <a:ea typeface="+mj-ea"/>
                  <a:cs typeface="Avenir Medium"/>
                </a:defRPr>
              </a:lvl1pPr>
            </a:lstStyle>
            <a:p>
              <a:r>
                <a:rPr lang="en-US" sz="1050" i="1" dirty="0" smtClean="0">
                  <a:solidFill>
                    <a:schemeClr val="tx1">
                      <a:lumMod val="75000"/>
                    </a:schemeClr>
                  </a:solidFill>
                  <a:latin typeface="PostGrotesk-Light"/>
                  <a:cs typeface="PostGrotesk-Light"/>
                </a:rPr>
                <a:t>Deputy CTO of the US</a:t>
              </a:r>
            </a:p>
          </p:txBody>
        </p:sp>
        <p:pic>
          <p:nvPicPr>
            <p:cNvPr id="5" name="Picture 4"/>
            <p:cNvPicPr>
              <a:picLocks noChangeAspect="1"/>
            </p:cNvPicPr>
            <p:nvPr/>
          </p:nvPicPr>
          <p:blipFill>
            <a:blip r:embed="rId10">
              <a:duotone>
                <a:schemeClr val="accent5">
                  <a:shade val="45000"/>
                  <a:satMod val="135000"/>
                </a:schemeClr>
                <a:prstClr val="white"/>
              </a:duotone>
            </a:blip>
            <a:stretch>
              <a:fillRect/>
            </a:stretch>
          </p:blipFill>
          <p:spPr>
            <a:xfrm>
              <a:off x="7201908" y="2510282"/>
              <a:ext cx="618900" cy="421625"/>
            </a:xfrm>
            <a:prstGeom prst="rect">
              <a:avLst/>
            </a:prstGeom>
          </p:spPr>
        </p:pic>
      </p:grpSp>
      <p:grpSp>
        <p:nvGrpSpPr>
          <p:cNvPr id="9" name="Group 8"/>
          <p:cNvGrpSpPr/>
          <p:nvPr/>
        </p:nvGrpSpPr>
        <p:grpSpPr>
          <a:xfrm>
            <a:off x="7290332" y="3096359"/>
            <a:ext cx="1709735" cy="480721"/>
            <a:chOff x="7290332" y="3240298"/>
            <a:chExt cx="1709735" cy="480721"/>
          </a:xfrm>
        </p:grpSpPr>
        <p:sp>
          <p:nvSpPr>
            <p:cNvPr id="21" name="Title 1"/>
            <p:cNvSpPr txBox="1">
              <a:spLocks/>
            </p:cNvSpPr>
            <p:nvPr/>
          </p:nvSpPr>
          <p:spPr>
            <a:xfrm>
              <a:off x="7925506" y="3240298"/>
              <a:ext cx="1074561" cy="480721"/>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kern="1200">
                  <a:solidFill>
                    <a:schemeClr val="tx1"/>
                  </a:solidFill>
                  <a:latin typeface="Avenir Medium"/>
                  <a:ea typeface="+mj-ea"/>
                  <a:cs typeface="Avenir Medium"/>
                </a:defRPr>
              </a:lvl1pPr>
            </a:lstStyle>
            <a:p>
              <a:r>
                <a:rPr lang="en-US" sz="1050" i="1" dirty="0">
                  <a:solidFill>
                    <a:schemeClr val="tx1">
                      <a:lumMod val="75000"/>
                    </a:schemeClr>
                  </a:solidFill>
                  <a:latin typeface="PostGrotesk-Light"/>
                  <a:cs typeface="PostGrotesk-Light"/>
                </a:rPr>
                <a:t>Legal Director, Privacy</a:t>
              </a:r>
            </a:p>
          </p:txBody>
        </p:sp>
        <p:pic>
          <p:nvPicPr>
            <p:cNvPr id="6" name="Picture 5"/>
            <p:cNvPicPr>
              <a:picLocks noChangeAspect="1"/>
            </p:cNvPicPr>
            <p:nvPr/>
          </p:nvPicPr>
          <p:blipFill>
            <a:blip r:embed="rId11">
              <a:duotone>
                <a:prstClr val="black"/>
                <a:schemeClr val="accent5">
                  <a:tint val="45000"/>
                  <a:satMod val="400000"/>
                </a:schemeClr>
              </a:duotone>
            </a:blip>
            <a:stretch>
              <a:fillRect/>
            </a:stretch>
          </p:blipFill>
          <p:spPr>
            <a:xfrm>
              <a:off x="7290332" y="3284491"/>
              <a:ext cx="483169" cy="392335"/>
            </a:xfrm>
            <a:prstGeom prst="rect">
              <a:avLst/>
            </a:prstGeom>
          </p:spPr>
        </p:pic>
      </p:grpSp>
      <p:grpSp>
        <p:nvGrpSpPr>
          <p:cNvPr id="10" name="Group 9"/>
          <p:cNvGrpSpPr/>
          <p:nvPr/>
        </p:nvGrpSpPr>
        <p:grpSpPr>
          <a:xfrm>
            <a:off x="7163656" y="3752741"/>
            <a:ext cx="1980344" cy="480721"/>
            <a:chOff x="7163656" y="3981350"/>
            <a:chExt cx="1980344" cy="480721"/>
          </a:xfrm>
        </p:grpSpPr>
        <p:sp>
          <p:nvSpPr>
            <p:cNvPr id="23" name="Title 1"/>
            <p:cNvSpPr txBox="1">
              <a:spLocks/>
            </p:cNvSpPr>
            <p:nvPr/>
          </p:nvSpPr>
          <p:spPr>
            <a:xfrm>
              <a:off x="7925505" y="3981350"/>
              <a:ext cx="1218495" cy="480721"/>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kern="1200">
                  <a:solidFill>
                    <a:schemeClr val="tx1"/>
                  </a:solidFill>
                  <a:latin typeface="Avenir Medium"/>
                  <a:ea typeface="+mj-ea"/>
                  <a:cs typeface="Avenir Medium"/>
                </a:defRPr>
              </a:lvl1pPr>
            </a:lstStyle>
            <a:p>
              <a:r>
                <a:rPr lang="en-US" sz="1050" i="1" dirty="0" smtClean="0">
                  <a:solidFill>
                    <a:schemeClr val="tx1">
                      <a:lumMod val="75000"/>
                    </a:schemeClr>
                  </a:solidFill>
                  <a:latin typeface="PostGrotesk-Light"/>
                  <a:cs typeface="PostGrotesk-Light"/>
                </a:rPr>
                <a:t>VP, Deputy General </a:t>
              </a:r>
              <a:r>
                <a:rPr lang="en-US" sz="1050" i="1" dirty="0">
                  <a:solidFill>
                    <a:schemeClr val="tx1">
                      <a:lumMod val="75000"/>
                    </a:schemeClr>
                  </a:solidFill>
                  <a:latin typeface="PostGrotesk-Light"/>
                  <a:cs typeface="PostGrotesk-Light"/>
                </a:rPr>
                <a:t>Counsel, Privacy</a:t>
              </a:r>
            </a:p>
          </p:txBody>
        </p:sp>
        <p:pic>
          <p:nvPicPr>
            <p:cNvPr id="7" name="Picture 6"/>
            <p:cNvPicPr>
              <a:picLocks noChangeAspect="1"/>
            </p:cNvPicPr>
            <p:nvPr/>
          </p:nvPicPr>
          <p:blipFill>
            <a:blip r:embed="rId12">
              <a:duotone>
                <a:prstClr val="black"/>
                <a:srgbClr val="D9C3A5">
                  <a:tint val="50000"/>
                  <a:satMod val="180000"/>
                </a:srgbClr>
              </a:duotone>
            </a:blip>
            <a:stretch>
              <a:fillRect/>
            </a:stretch>
          </p:blipFill>
          <p:spPr>
            <a:xfrm>
              <a:off x="7163656" y="4097930"/>
              <a:ext cx="732365" cy="247560"/>
            </a:xfrm>
            <a:prstGeom prst="rect">
              <a:avLst/>
            </a:prstGeom>
          </p:spPr>
        </p:pic>
      </p:grpSp>
    </p:spTree>
    <p:extLst>
      <p:ext uri="{BB962C8B-B14F-4D97-AF65-F5344CB8AC3E}">
        <p14:creationId xmlns:p14="http://schemas.microsoft.com/office/powerpoint/2010/main" val="4155205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86856" y="2208510"/>
            <a:ext cx="5037375" cy="722260"/>
          </a:xfrm>
          <a:prstGeom prst="rect">
            <a:avLst/>
          </a:prstGeom>
        </p:spPr>
        <p:txBody>
          <a:bodyPr>
            <a:normAutofit fontScale="97500"/>
          </a:bodyPr>
          <a:lstStyle>
            <a:lvl1pPr algn="l" defTabSz="457200" rtl="0" eaLnBrk="1" latinLnBrk="0" hangingPunct="1">
              <a:spcBef>
                <a:spcPct val="0"/>
              </a:spcBef>
              <a:buNone/>
              <a:defRPr sz="3600" b="0" i="0" kern="1200">
                <a:solidFill>
                  <a:srgbClr val="1B2A40"/>
                </a:solidFill>
                <a:latin typeface="PostGrotesk-Book"/>
                <a:ea typeface="+mj-ea"/>
                <a:cs typeface="PostGrotesk-Book"/>
              </a:defRPr>
            </a:lvl1pPr>
          </a:lstStyle>
          <a:p>
            <a:r>
              <a:rPr lang="en-US" dirty="0" smtClean="0">
                <a:solidFill>
                  <a:srgbClr val="364D6D"/>
                </a:solidFill>
              </a:rPr>
              <a:t>Current Use Cases</a:t>
            </a:r>
            <a:endParaRPr lang="en-US" dirty="0">
              <a:solidFill>
                <a:srgbClr val="364D6D"/>
              </a:solidFill>
            </a:endParaRPr>
          </a:p>
        </p:txBody>
      </p:sp>
    </p:spTree>
    <p:extLst>
      <p:ext uri="{BB962C8B-B14F-4D97-AF65-F5344CB8AC3E}">
        <p14:creationId xmlns:p14="http://schemas.microsoft.com/office/powerpoint/2010/main" val="141062058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40000"/>
                    </a14:imgEffect>
                  </a14:imgLayer>
                </a14:imgProps>
              </a:ext>
            </a:extLst>
          </a:blip>
          <a:srcRect l="7810" t="8635" r="10758" b="7786"/>
          <a:stretch/>
        </p:blipFill>
        <p:spPr>
          <a:xfrm>
            <a:off x="335650" y="351055"/>
            <a:ext cx="6530818" cy="4452907"/>
          </a:xfrm>
          <a:prstGeom prst="rect">
            <a:avLst/>
          </a:prstGeom>
        </p:spPr>
      </p:pic>
      <p:sp>
        <p:nvSpPr>
          <p:cNvPr id="2" name="Title 1"/>
          <p:cNvSpPr>
            <a:spLocks noGrp="1"/>
          </p:cNvSpPr>
          <p:nvPr>
            <p:ph type="title"/>
          </p:nvPr>
        </p:nvSpPr>
        <p:spPr>
          <a:xfrm>
            <a:off x="335650" y="885837"/>
            <a:ext cx="6530818" cy="1116075"/>
          </a:xfrm>
        </p:spPr>
        <p:txBody>
          <a:bodyPr>
            <a:normAutofit fontScale="90000"/>
          </a:bodyPr>
          <a:lstStyle/>
          <a:p>
            <a:r>
              <a:rPr lang="en-US" dirty="0" smtClean="0">
                <a:solidFill>
                  <a:srgbClr val="FFFFFF"/>
                </a:solidFill>
              </a:rPr>
              <a:t>Understanding City Hall Occupancy</a:t>
            </a:r>
            <a:endParaRPr lang="en-US" dirty="0">
              <a:solidFill>
                <a:srgbClr val="FFFFFF"/>
              </a:solidFill>
            </a:endParaRPr>
          </a:p>
        </p:txBody>
      </p:sp>
      <p:sp>
        <p:nvSpPr>
          <p:cNvPr id="6" name="Text Placeholder 2"/>
          <p:cNvSpPr txBox="1">
            <a:spLocks/>
          </p:cNvSpPr>
          <p:nvPr/>
        </p:nvSpPr>
        <p:spPr>
          <a:xfrm>
            <a:off x="335651" y="3655786"/>
            <a:ext cx="6530818" cy="1148177"/>
          </a:xfrm>
          <a:prstGeom prst="rect">
            <a:avLst/>
          </a:prstGeom>
          <a:solidFill>
            <a:srgbClr val="364D6D">
              <a:alpha val="60000"/>
            </a:srgbClr>
          </a:solidFill>
          <a:effectLst/>
        </p:spPr>
        <p:txBody>
          <a:bodyPr lIns="91440" anchor="ctr" anchorCtr="0">
            <a:noAutofit/>
          </a:bodyPr>
          <a:lstStyle>
            <a:defPPr>
              <a:defRPr lang="en-US"/>
            </a:defPPr>
            <a:lvl1pPr marL="285750" indent="-285750">
              <a:spcBef>
                <a:spcPct val="20000"/>
              </a:spcBef>
              <a:buFont typeface="Wingdings" charset="2"/>
              <a:buChar char=""/>
              <a:defRPr sz="2000">
                <a:latin typeface="Avenir Book"/>
                <a:cs typeface="Avenir Book"/>
              </a:defRPr>
            </a:lvl1pPr>
            <a:lvl2pPr indent="0">
              <a:spcBef>
                <a:spcPct val="20000"/>
              </a:spcBef>
              <a:buFont typeface="Arial"/>
              <a:buNone/>
              <a:defRPr sz="2000">
                <a:latin typeface="Avenir Book"/>
                <a:cs typeface="Avenir Book"/>
              </a:defRPr>
            </a:lvl2pPr>
            <a:lvl3pPr indent="0">
              <a:spcBef>
                <a:spcPct val="20000"/>
              </a:spcBef>
              <a:buFont typeface="Arial"/>
              <a:buNone/>
              <a:defRPr sz="1600">
                <a:latin typeface="Avenir Book"/>
                <a:cs typeface="Avenir Book"/>
              </a:defRPr>
            </a:lvl3pPr>
            <a:lvl4pPr indent="0">
              <a:spcBef>
                <a:spcPct val="20000"/>
              </a:spcBef>
              <a:buFont typeface="Arial"/>
              <a:buNone/>
              <a:defRPr sz="1400">
                <a:latin typeface="Avenir Book"/>
                <a:cs typeface="Avenir Book"/>
              </a:defRPr>
            </a:lvl4pPr>
            <a:lvl5pPr indent="0">
              <a:spcBef>
                <a:spcPct val="20000"/>
              </a:spcBef>
              <a:buFont typeface="Arial"/>
              <a:buNone/>
              <a:defRPr sz="1100">
                <a:latin typeface="Avenir Book"/>
                <a:cs typeface="Avenir Book"/>
              </a:defRPr>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pPr marL="0" indent="0">
              <a:buSzPct val="100000"/>
              <a:buNone/>
            </a:pPr>
            <a:r>
              <a:rPr lang="en-US" sz="1700" dirty="0">
                <a:solidFill>
                  <a:schemeClr val="bg1"/>
                </a:solidFill>
                <a:latin typeface="PostGrotesk-Book"/>
                <a:cs typeface="PostGrotesk-Book"/>
              </a:rPr>
              <a:t>m</a:t>
            </a:r>
            <a:r>
              <a:rPr lang="en-US" sz="1700" dirty="0" smtClean="0">
                <a:solidFill>
                  <a:schemeClr val="bg1"/>
                </a:solidFill>
                <a:latin typeface="PostGrotesk-Book"/>
                <a:cs typeface="PostGrotesk-Book"/>
              </a:rPr>
              <a:t>easured </a:t>
            </a:r>
            <a:r>
              <a:rPr lang="en-US" sz="1700" dirty="0">
                <a:solidFill>
                  <a:schemeClr val="bg1"/>
                </a:solidFill>
                <a:latin typeface="PostGrotesk-Book"/>
                <a:cs typeface="PostGrotesk-Book"/>
              </a:rPr>
              <a:t>and </a:t>
            </a:r>
            <a:r>
              <a:rPr lang="en-US" sz="1700" dirty="0" smtClean="0">
                <a:solidFill>
                  <a:schemeClr val="bg1"/>
                </a:solidFill>
                <a:latin typeface="PostGrotesk-Book"/>
                <a:cs typeface="PostGrotesk-Book"/>
              </a:rPr>
              <a:t>reported use of ticket windows </a:t>
            </a:r>
            <a:endParaRPr lang="en-US" sz="1700" dirty="0">
              <a:solidFill>
                <a:schemeClr val="bg1"/>
              </a:solidFill>
              <a:latin typeface="PostGrotesk-Book"/>
              <a:cs typeface="PostGrotesk-Book"/>
            </a:endParaRPr>
          </a:p>
          <a:p>
            <a:pPr marL="0" indent="0">
              <a:buSzPct val="100000"/>
              <a:buNone/>
            </a:pPr>
            <a:r>
              <a:rPr lang="en-US" sz="1700" dirty="0">
                <a:solidFill>
                  <a:schemeClr val="bg1"/>
                </a:solidFill>
                <a:latin typeface="PostGrotesk-Book"/>
                <a:cs typeface="PostGrotesk-Book"/>
              </a:rPr>
              <a:t>m</a:t>
            </a:r>
            <a:r>
              <a:rPr lang="en-US" sz="1700" dirty="0" smtClean="0">
                <a:solidFill>
                  <a:schemeClr val="bg1"/>
                </a:solidFill>
                <a:latin typeface="PostGrotesk-Book"/>
                <a:cs typeface="PostGrotesk-Book"/>
              </a:rPr>
              <a:t>onitored building entrances and exits</a:t>
            </a:r>
            <a:endParaRPr lang="en-US" sz="1700" dirty="0">
              <a:solidFill>
                <a:schemeClr val="bg1"/>
              </a:solidFill>
              <a:latin typeface="PostGrotesk-Book"/>
              <a:cs typeface="PostGrotesk-Book"/>
            </a:endParaRPr>
          </a:p>
          <a:p>
            <a:pPr marL="0" indent="0">
              <a:buSzPct val="100000"/>
              <a:buNone/>
            </a:pPr>
            <a:r>
              <a:rPr lang="en-US" sz="1700" dirty="0">
                <a:solidFill>
                  <a:schemeClr val="bg1"/>
                </a:solidFill>
                <a:latin typeface="PostGrotesk-Book"/>
                <a:cs typeface="PostGrotesk-Book"/>
              </a:rPr>
              <a:t>c</a:t>
            </a:r>
            <a:r>
              <a:rPr lang="en-US" sz="1700" dirty="0" smtClean="0">
                <a:solidFill>
                  <a:schemeClr val="bg1"/>
                </a:solidFill>
                <a:latin typeface="PostGrotesk-Book"/>
                <a:cs typeface="PostGrotesk-Book"/>
              </a:rPr>
              <a:t>alculated breakdown of users by path (escalator vs. stairwell)</a:t>
            </a:r>
            <a:endParaRPr lang="en-US" sz="1700" dirty="0">
              <a:solidFill>
                <a:schemeClr val="bg1"/>
              </a:solidFill>
              <a:latin typeface="PostGrotesk-Book"/>
              <a:cs typeface="PostGrotesk-Book"/>
            </a:endParaRPr>
          </a:p>
        </p:txBody>
      </p:sp>
      <p:pic>
        <p:nvPicPr>
          <p:cNvPr id="8" name="Picture 7" descr="circle-small.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13124" y="4831177"/>
            <a:ext cx="252935" cy="252935"/>
          </a:xfrm>
          <a:prstGeom prst="rect">
            <a:avLst/>
          </a:prstGeom>
        </p:spPr>
      </p:pic>
      <p:sp>
        <p:nvSpPr>
          <p:cNvPr id="13" name="Rectangle 12"/>
          <p:cNvSpPr/>
          <p:nvPr/>
        </p:nvSpPr>
        <p:spPr>
          <a:xfrm>
            <a:off x="7781796" y="127000"/>
            <a:ext cx="1245235" cy="9736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ight Triangle 9"/>
          <p:cNvSpPr/>
          <p:nvPr/>
        </p:nvSpPr>
        <p:spPr>
          <a:xfrm rot="10800000" flipH="1">
            <a:off x="2634341" y="351057"/>
            <a:ext cx="772878" cy="509380"/>
          </a:xfrm>
          <a:prstGeom prst="rtTriangle">
            <a:avLst/>
          </a:prstGeom>
          <a:solidFill>
            <a:srgbClr val="364D6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itle 1"/>
          <p:cNvSpPr txBox="1">
            <a:spLocks/>
          </p:cNvSpPr>
          <p:nvPr/>
        </p:nvSpPr>
        <p:spPr>
          <a:xfrm>
            <a:off x="335648" y="351059"/>
            <a:ext cx="2325001" cy="509379"/>
          </a:xfrm>
          <a:prstGeom prst="rect">
            <a:avLst/>
          </a:prstGeom>
          <a:solidFill>
            <a:srgbClr val="364D6D"/>
          </a:solidFill>
        </p:spPr>
        <p:txBody>
          <a:bodyPr vert="horz" lIns="91440" tIns="45720" rIns="91440" bIns="45720" rtlCol="0" anchor="ctr">
            <a:noAutofit/>
          </a:bodyPr>
          <a:lstStyle>
            <a:lvl1pPr algn="l" defTabSz="457200" rtl="0" eaLnBrk="1" latinLnBrk="0" hangingPunct="1">
              <a:spcBef>
                <a:spcPct val="0"/>
              </a:spcBef>
              <a:buNone/>
              <a:defRPr sz="3600" kern="1200" baseline="0">
                <a:solidFill>
                  <a:schemeClr val="tx1"/>
                </a:solidFill>
                <a:latin typeface="Avenir Medium"/>
                <a:ea typeface="+mj-ea"/>
                <a:cs typeface="Avenir Medium"/>
              </a:defRPr>
            </a:lvl1pPr>
          </a:lstStyle>
          <a:p>
            <a:r>
              <a:rPr lang="en-US" sz="1600" dirty="0" smtClean="0">
                <a:solidFill>
                  <a:schemeClr val="bg1"/>
                </a:solidFill>
                <a:latin typeface="PostGrotesk-Light"/>
                <a:cs typeface="PostGrotesk-Light"/>
              </a:rPr>
              <a:t>New Urban Mechanics</a:t>
            </a:r>
            <a:endParaRPr lang="en-US" sz="1600" dirty="0">
              <a:solidFill>
                <a:schemeClr val="bg1"/>
              </a:solidFill>
              <a:latin typeface="PostGrotesk-Light"/>
              <a:cs typeface="PostGrotesk-Light"/>
            </a:endParaRPr>
          </a:p>
        </p:txBody>
      </p:sp>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15839" y="351056"/>
            <a:ext cx="749611" cy="749611"/>
          </a:xfrm>
          <a:prstGeom prst="rect">
            <a:avLst/>
          </a:prstGeom>
        </p:spPr>
      </p:pic>
      <p:sp>
        <p:nvSpPr>
          <p:cNvPr id="12" name="Title 1"/>
          <p:cNvSpPr txBox="1">
            <a:spLocks/>
          </p:cNvSpPr>
          <p:nvPr/>
        </p:nvSpPr>
        <p:spPr>
          <a:xfrm>
            <a:off x="6866468" y="1505485"/>
            <a:ext cx="2324999" cy="496428"/>
          </a:xfrm>
          <a:prstGeom prst="rect">
            <a:avLst/>
          </a:prstGeom>
        </p:spPr>
        <p:txBody>
          <a:bodyPr vert="horz" lIns="91440" tIns="45720" rIns="91440" bIns="45720" rtlCol="0" anchor="ctr">
            <a:normAutofit fontScale="82500" lnSpcReduction="20000"/>
          </a:bodyPr>
          <a:lstStyle>
            <a:lvl1pPr algn="l" defTabSz="457200" rtl="0" eaLnBrk="1" latinLnBrk="0" hangingPunct="1">
              <a:spcBef>
                <a:spcPct val="0"/>
              </a:spcBef>
              <a:buNone/>
              <a:defRPr sz="3600" b="0" i="0" kern="1200" baseline="0">
                <a:solidFill>
                  <a:srgbClr val="1B2A40"/>
                </a:solidFill>
                <a:latin typeface="PostGrotesk-Book"/>
                <a:ea typeface="+mj-ea"/>
                <a:cs typeface="PostGrotesk-Book"/>
              </a:defRPr>
            </a:lvl1pPr>
          </a:lstStyle>
          <a:p>
            <a:r>
              <a:rPr lang="en-US" dirty="0" smtClean="0">
                <a:solidFill>
                  <a:srgbClr val="76D64A"/>
                </a:solidFill>
              </a:rPr>
              <a:t>3 months</a:t>
            </a:r>
          </a:p>
          <a:p>
            <a:endParaRPr lang="en-US" dirty="0">
              <a:solidFill>
                <a:srgbClr val="76D64A"/>
              </a:solidFill>
            </a:endParaRPr>
          </a:p>
        </p:txBody>
      </p:sp>
      <p:sp>
        <p:nvSpPr>
          <p:cNvPr id="14" name="Title 1"/>
          <p:cNvSpPr txBox="1">
            <a:spLocks/>
          </p:cNvSpPr>
          <p:nvPr/>
        </p:nvSpPr>
        <p:spPr>
          <a:xfrm>
            <a:off x="6866468" y="2406731"/>
            <a:ext cx="2324999" cy="496428"/>
          </a:xfrm>
          <a:prstGeom prst="rect">
            <a:avLst/>
          </a:prstGeom>
        </p:spPr>
        <p:txBody>
          <a:bodyPr vert="horz" lIns="91440" tIns="45720" rIns="91440" bIns="45720" rtlCol="0" anchor="ctr">
            <a:normAutofit fontScale="82500" lnSpcReduction="20000"/>
          </a:bodyPr>
          <a:lstStyle>
            <a:lvl1pPr algn="l" defTabSz="457200" rtl="0" eaLnBrk="1" latinLnBrk="0" hangingPunct="1">
              <a:spcBef>
                <a:spcPct val="0"/>
              </a:spcBef>
              <a:buNone/>
              <a:defRPr sz="3600" b="0" i="0" kern="1200" baseline="0">
                <a:solidFill>
                  <a:srgbClr val="1B2A40"/>
                </a:solidFill>
                <a:latin typeface="PostGrotesk-Book"/>
                <a:ea typeface="+mj-ea"/>
                <a:cs typeface="PostGrotesk-Book"/>
              </a:defRPr>
            </a:lvl1pPr>
          </a:lstStyle>
          <a:p>
            <a:r>
              <a:rPr lang="en-US" dirty="0" smtClean="0">
                <a:solidFill>
                  <a:srgbClr val="76D64A"/>
                </a:solidFill>
              </a:rPr>
              <a:t>3 cameras</a:t>
            </a:r>
          </a:p>
          <a:p>
            <a:endParaRPr lang="en-US" dirty="0">
              <a:solidFill>
                <a:srgbClr val="76D64A"/>
              </a:solidFill>
            </a:endParaRPr>
          </a:p>
        </p:txBody>
      </p:sp>
      <p:sp>
        <p:nvSpPr>
          <p:cNvPr id="15" name="Title 1"/>
          <p:cNvSpPr txBox="1">
            <a:spLocks/>
          </p:cNvSpPr>
          <p:nvPr/>
        </p:nvSpPr>
        <p:spPr>
          <a:xfrm>
            <a:off x="6866468" y="3284883"/>
            <a:ext cx="2324999" cy="496428"/>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baseline="0">
                <a:solidFill>
                  <a:srgbClr val="1B2A40"/>
                </a:solidFill>
                <a:latin typeface="PostGrotesk-Book"/>
                <a:ea typeface="+mj-ea"/>
                <a:cs typeface="PostGrotesk-Book"/>
              </a:defRPr>
            </a:lvl1pPr>
          </a:lstStyle>
          <a:p>
            <a:r>
              <a:rPr lang="en-US" sz="2200" dirty="0" smtClean="0">
                <a:solidFill>
                  <a:srgbClr val="76D64A"/>
                </a:solidFill>
              </a:rPr>
              <a:t>6 Measurement </a:t>
            </a:r>
          </a:p>
          <a:p>
            <a:r>
              <a:rPr lang="en-US" sz="2200" dirty="0" smtClean="0">
                <a:solidFill>
                  <a:srgbClr val="76D64A"/>
                </a:solidFill>
              </a:rPr>
              <a:t>Points</a:t>
            </a:r>
          </a:p>
          <a:p>
            <a:endParaRPr lang="en-US" sz="2200" dirty="0">
              <a:solidFill>
                <a:srgbClr val="76D64A"/>
              </a:solidFill>
            </a:endParaRPr>
          </a:p>
        </p:txBody>
      </p:sp>
    </p:spTree>
    <p:extLst>
      <p:ext uri="{BB962C8B-B14F-4D97-AF65-F5344CB8AC3E}">
        <p14:creationId xmlns:p14="http://schemas.microsoft.com/office/powerpoint/2010/main" val="414003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rotWithShape="1">
          <a:blip r:embed="rId3" cstate="screen">
            <a:alphaModFix amt="90000"/>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a:ext>
            </a:extLst>
          </a:blip>
          <a:srcRect r="3633" b="17708"/>
          <a:stretch/>
        </p:blipFill>
        <p:spPr>
          <a:xfrm>
            <a:off x="335650" y="353787"/>
            <a:ext cx="6530817" cy="4450177"/>
          </a:xfrm>
          <a:prstGeom prst="rect">
            <a:avLst/>
          </a:prstGeom>
        </p:spPr>
      </p:pic>
      <p:sp>
        <p:nvSpPr>
          <p:cNvPr id="2" name="Title 1"/>
          <p:cNvSpPr>
            <a:spLocks noGrp="1"/>
          </p:cNvSpPr>
          <p:nvPr>
            <p:ph type="title"/>
          </p:nvPr>
        </p:nvSpPr>
        <p:spPr>
          <a:xfrm>
            <a:off x="335650" y="860436"/>
            <a:ext cx="6217550" cy="1019163"/>
          </a:xfrm>
        </p:spPr>
        <p:txBody>
          <a:bodyPr>
            <a:normAutofit fontScale="90000"/>
          </a:bodyPr>
          <a:lstStyle/>
          <a:p>
            <a:r>
              <a:rPr lang="en-US" dirty="0" smtClean="0">
                <a:solidFill>
                  <a:srgbClr val="FFFFFF"/>
                </a:solidFill>
              </a:rPr>
              <a:t>Understanding Multi-Modal Traffic</a:t>
            </a:r>
            <a:endParaRPr lang="en-US" dirty="0">
              <a:solidFill>
                <a:srgbClr val="FFFFFF"/>
              </a:solidFill>
            </a:endParaRPr>
          </a:p>
        </p:txBody>
      </p:sp>
      <p:sp>
        <p:nvSpPr>
          <p:cNvPr id="6" name="Text Placeholder 2"/>
          <p:cNvSpPr txBox="1">
            <a:spLocks/>
          </p:cNvSpPr>
          <p:nvPr/>
        </p:nvSpPr>
        <p:spPr>
          <a:xfrm>
            <a:off x="335651" y="3655786"/>
            <a:ext cx="6530818" cy="1148177"/>
          </a:xfrm>
          <a:prstGeom prst="rect">
            <a:avLst/>
          </a:prstGeom>
          <a:solidFill>
            <a:srgbClr val="364D6D">
              <a:alpha val="60000"/>
            </a:srgbClr>
          </a:solidFill>
          <a:effectLst/>
        </p:spPr>
        <p:txBody>
          <a:bodyPr lIns="91440" anchor="ctr" anchorCtr="0">
            <a:noAutofit/>
          </a:bodyPr>
          <a:lstStyle>
            <a:defPPr>
              <a:defRPr lang="en-US"/>
            </a:defPPr>
            <a:lvl1pPr marL="285750" indent="-285750">
              <a:spcBef>
                <a:spcPct val="20000"/>
              </a:spcBef>
              <a:buFont typeface="Wingdings" charset="2"/>
              <a:buChar char=""/>
              <a:defRPr sz="2000">
                <a:latin typeface="Avenir Book"/>
                <a:cs typeface="Avenir Book"/>
              </a:defRPr>
            </a:lvl1pPr>
            <a:lvl2pPr indent="0">
              <a:spcBef>
                <a:spcPct val="20000"/>
              </a:spcBef>
              <a:buFont typeface="Arial"/>
              <a:buNone/>
              <a:defRPr sz="2000">
                <a:latin typeface="Avenir Book"/>
                <a:cs typeface="Avenir Book"/>
              </a:defRPr>
            </a:lvl2pPr>
            <a:lvl3pPr indent="0">
              <a:spcBef>
                <a:spcPct val="20000"/>
              </a:spcBef>
              <a:buFont typeface="Arial"/>
              <a:buNone/>
              <a:defRPr sz="1600">
                <a:latin typeface="Avenir Book"/>
                <a:cs typeface="Avenir Book"/>
              </a:defRPr>
            </a:lvl3pPr>
            <a:lvl4pPr indent="0">
              <a:spcBef>
                <a:spcPct val="20000"/>
              </a:spcBef>
              <a:buFont typeface="Arial"/>
              <a:buNone/>
              <a:defRPr sz="1400">
                <a:latin typeface="Avenir Book"/>
                <a:cs typeface="Avenir Book"/>
              </a:defRPr>
            </a:lvl4pPr>
            <a:lvl5pPr indent="0">
              <a:spcBef>
                <a:spcPct val="20000"/>
              </a:spcBef>
              <a:buFont typeface="Arial"/>
              <a:buNone/>
              <a:defRPr sz="1100">
                <a:latin typeface="Avenir Book"/>
                <a:cs typeface="Avenir Book"/>
              </a:defRPr>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pPr marL="0" indent="0">
              <a:buSzPct val="100000"/>
              <a:buNone/>
            </a:pPr>
            <a:r>
              <a:rPr lang="en-US" sz="1700" dirty="0" smtClean="0">
                <a:solidFill>
                  <a:schemeClr val="bg1"/>
                </a:solidFill>
                <a:latin typeface="PostGrotesk-Book"/>
                <a:cs typeface="PostGrotesk-Book"/>
              </a:rPr>
              <a:t>2 intersections, 3 months, vehicles, pedestrians</a:t>
            </a:r>
          </a:p>
          <a:p>
            <a:pPr marL="0" indent="0">
              <a:buSzPct val="100000"/>
              <a:buNone/>
            </a:pPr>
            <a:r>
              <a:rPr lang="en-US" sz="1700" dirty="0" smtClean="0">
                <a:solidFill>
                  <a:schemeClr val="bg1"/>
                </a:solidFill>
                <a:latin typeface="PostGrotesk-Book"/>
                <a:cs typeface="PostGrotesk-Book"/>
              </a:rPr>
              <a:t>continuous counts and baselines</a:t>
            </a:r>
          </a:p>
          <a:p>
            <a:pPr marL="0" indent="0">
              <a:buSzPct val="100000"/>
              <a:buNone/>
            </a:pPr>
            <a:r>
              <a:rPr lang="en-US" sz="1700" dirty="0" smtClean="0">
                <a:solidFill>
                  <a:schemeClr val="bg1"/>
                </a:solidFill>
                <a:latin typeface="PostGrotesk-Book"/>
                <a:cs typeface="PostGrotesk-Book"/>
              </a:rPr>
              <a:t>leveraging existing cameras</a:t>
            </a:r>
            <a:endParaRPr lang="en-US" sz="1700" dirty="0">
              <a:solidFill>
                <a:schemeClr val="bg1"/>
              </a:solidFill>
              <a:latin typeface="PostGrotesk-Book"/>
              <a:cs typeface="PostGrotesk-Book"/>
            </a:endParaRPr>
          </a:p>
        </p:txBody>
      </p:sp>
      <p:pic>
        <p:nvPicPr>
          <p:cNvPr id="8" name="Picture 7" descr="circle-small.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13124" y="4831177"/>
            <a:ext cx="252935" cy="252935"/>
          </a:xfrm>
          <a:prstGeom prst="rect">
            <a:avLst/>
          </a:prstGeom>
        </p:spPr>
      </p:pic>
      <p:sp>
        <p:nvSpPr>
          <p:cNvPr id="13" name="Rectangle 12"/>
          <p:cNvSpPr/>
          <p:nvPr/>
        </p:nvSpPr>
        <p:spPr>
          <a:xfrm>
            <a:off x="7781796" y="127000"/>
            <a:ext cx="1245235" cy="9736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15839" y="351056"/>
            <a:ext cx="749611" cy="749611"/>
          </a:xfrm>
          <a:prstGeom prst="rect">
            <a:avLst/>
          </a:prstGeom>
        </p:spPr>
      </p:pic>
      <p:sp>
        <p:nvSpPr>
          <p:cNvPr id="12" name="Title 1"/>
          <p:cNvSpPr txBox="1">
            <a:spLocks/>
          </p:cNvSpPr>
          <p:nvPr/>
        </p:nvSpPr>
        <p:spPr>
          <a:xfrm>
            <a:off x="6866468" y="1505485"/>
            <a:ext cx="2324999" cy="496428"/>
          </a:xfrm>
          <a:prstGeom prst="rect">
            <a:avLst/>
          </a:prstGeom>
        </p:spPr>
        <p:txBody>
          <a:bodyPr vert="horz" lIns="91440" tIns="45720" rIns="91440" bIns="45720" rtlCol="0" anchor="ctr">
            <a:normAutofit fontScale="82500" lnSpcReduction="20000"/>
          </a:bodyPr>
          <a:lstStyle>
            <a:lvl1pPr algn="l" defTabSz="457200" rtl="0" eaLnBrk="1" latinLnBrk="0" hangingPunct="1">
              <a:spcBef>
                <a:spcPct val="0"/>
              </a:spcBef>
              <a:buNone/>
              <a:defRPr sz="3600" b="0" i="0" kern="1200" baseline="0">
                <a:solidFill>
                  <a:srgbClr val="1B2A40"/>
                </a:solidFill>
                <a:latin typeface="PostGrotesk-Book"/>
                <a:ea typeface="+mj-ea"/>
                <a:cs typeface="PostGrotesk-Book"/>
              </a:defRPr>
            </a:lvl1pPr>
          </a:lstStyle>
          <a:p>
            <a:r>
              <a:rPr lang="en-US" dirty="0" smtClean="0">
                <a:solidFill>
                  <a:srgbClr val="76D64A"/>
                </a:solidFill>
              </a:rPr>
              <a:t>3 months</a:t>
            </a:r>
          </a:p>
          <a:p>
            <a:endParaRPr lang="en-US" dirty="0">
              <a:solidFill>
                <a:srgbClr val="76D64A"/>
              </a:solidFill>
            </a:endParaRPr>
          </a:p>
        </p:txBody>
      </p:sp>
      <p:sp>
        <p:nvSpPr>
          <p:cNvPr id="14" name="Title 1"/>
          <p:cNvSpPr txBox="1">
            <a:spLocks/>
          </p:cNvSpPr>
          <p:nvPr/>
        </p:nvSpPr>
        <p:spPr>
          <a:xfrm>
            <a:off x="6866468" y="2406731"/>
            <a:ext cx="2324999" cy="496428"/>
          </a:xfrm>
          <a:prstGeom prst="rect">
            <a:avLst/>
          </a:prstGeom>
        </p:spPr>
        <p:txBody>
          <a:bodyPr vert="horz" lIns="91440" tIns="45720" rIns="91440" bIns="45720" rtlCol="0" anchor="ctr">
            <a:normAutofit fontScale="82500" lnSpcReduction="20000"/>
          </a:bodyPr>
          <a:lstStyle>
            <a:lvl1pPr algn="l" defTabSz="457200" rtl="0" eaLnBrk="1" latinLnBrk="0" hangingPunct="1">
              <a:spcBef>
                <a:spcPct val="0"/>
              </a:spcBef>
              <a:buNone/>
              <a:defRPr sz="3600" b="0" i="0" kern="1200" baseline="0">
                <a:solidFill>
                  <a:srgbClr val="1B2A40"/>
                </a:solidFill>
                <a:latin typeface="PostGrotesk-Book"/>
                <a:ea typeface="+mj-ea"/>
                <a:cs typeface="PostGrotesk-Book"/>
              </a:defRPr>
            </a:lvl1pPr>
          </a:lstStyle>
          <a:p>
            <a:r>
              <a:rPr lang="en-US" dirty="0">
                <a:solidFill>
                  <a:srgbClr val="76D64A"/>
                </a:solidFill>
              </a:rPr>
              <a:t>2</a:t>
            </a:r>
            <a:r>
              <a:rPr lang="en-US" dirty="0" smtClean="0">
                <a:solidFill>
                  <a:srgbClr val="76D64A"/>
                </a:solidFill>
              </a:rPr>
              <a:t> cameras</a:t>
            </a:r>
          </a:p>
          <a:p>
            <a:endParaRPr lang="en-US" dirty="0">
              <a:solidFill>
                <a:srgbClr val="76D64A"/>
              </a:solidFill>
            </a:endParaRPr>
          </a:p>
        </p:txBody>
      </p:sp>
      <p:sp>
        <p:nvSpPr>
          <p:cNvPr id="17" name="Title 1"/>
          <p:cNvSpPr txBox="1">
            <a:spLocks/>
          </p:cNvSpPr>
          <p:nvPr/>
        </p:nvSpPr>
        <p:spPr>
          <a:xfrm>
            <a:off x="6866468" y="3284883"/>
            <a:ext cx="2324999" cy="496428"/>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baseline="0">
                <a:solidFill>
                  <a:srgbClr val="1B2A40"/>
                </a:solidFill>
                <a:latin typeface="PostGrotesk-Book"/>
                <a:ea typeface="+mj-ea"/>
                <a:cs typeface="PostGrotesk-Book"/>
              </a:defRPr>
            </a:lvl1pPr>
          </a:lstStyle>
          <a:p>
            <a:r>
              <a:rPr lang="en-US" sz="2200" dirty="0" smtClean="0">
                <a:solidFill>
                  <a:srgbClr val="76D64A"/>
                </a:solidFill>
              </a:rPr>
              <a:t>10 Measurement </a:t>
            </a:r>
          </a:p>
          <a:p>
            <a:r>
              <a:rPr lang="en-US" sz="2200" dirty="0" smtClean="0">
                <a:solidFill>
                  <a:srgbClr val="76D64A"/>
                </a:solidFill>
              </a:rPr>
              <a:t>Points</a:t>
            </a:r>
          </a:p>
          <a:p>
            <a:endParaRPr lang="en-US" sz="2200" dirty="0">
              <a:solidFill>
                <a:srgbClr val="76D64A"/>
              </a:solidFill>
            </a:endParaRPr>
          </a:p>
        </p:txBody>
      </p:sp>
      <p:sp>
        <p:nvSpPr>
          <p:cNvPr id="20" name="Right Triangle 19"/>
          <p:cNvSpPr/>
          <p:nvPr/>
        </p:nvSpPr>
        <p:spPr>
          <a:xfrm rot="10800000" flipH="1">
            <a:off x="2634341" y="351057"/>
            <a:ext cx="772878" cy="509380"/>
          </a:xfrm>
          <a:prstGeom prst="rtTriangle">
            <a:avLst/>
          </a:prstGeom>
          <a:solidFill>
            <a:srgbClr val="364D6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itle 1"/>
          <p:cNvSpPr txBox="1">
            <a:spLocks/>
          </p:cNvSpPr>
          <p:nvPr/>
        </p:nvSpPr>
        <p:spPr>
          <a:xfrm>
            <a:off x="335648" y="351059"/>
            <a:ext cx="2325001" cy="509379"/>
          </a:xfrm>
          <a:prstGeom prst="rect">
            <a:avLst/>
          </a:prstGeom>
          <a:solidFill>
            <a:srgbClr val="364D6D"/>
          </a:solidFill>
        </p:spPr>
        <p:txBody>
          <a:bodyPr vert="horz" lIns="91440" tIns="45720" rIns="91440" bIns="45720" rtlCol="0" anchor="ctr">
            <a:noAutofit/>
          </a:bodyPr>
          <a:lstStyle>
            <a:lvl1pPr algn="l" defTabSz="457200" rtl="0" eaLnBrk="1" latinLnBrk="0" hangingPunct="1">
              <a:spcBef>
                <a:spcPct val="0"/>
              </a:spcBef>
              <a:buNone/>
              <a:defRPr sz="3600" kern="1200" baseline="0">
                <a:solidFill>
                  <a:schemeClr val="tx1"/>
                </a:solidFill>
                <a:latin typeface="Avenir Medium"/>
                <a:ea typeface="+mj-ea"/>
                <a:cs typeface="Avenir Medium"/>
              </a:defRPr>
            </a:lvl1pPr>
          </a:lstStyle>
          <a:p>
            <a:r>
              <a:rPr lang="en-US" sz="1600" dirty="0" smtClean="0">
                <a:solidFill>
                  <a:schemeClr val="bg1"/>
                </a:solidFill>
                <a:latin typeface="PostGrotesk-Light"/>
                <a:cs typeface="PostGrotesk-Light"/>
              </a:rPr>
              <a:t>New Urban Mechanics</a:t>
            </a:r>
            <a:endParaRPr lang="en-US" sz="1600" dirty="0">
              <a:solidFill>
                <a:schemeClr val="bg1"/>
              </a:solidFill>
              <a:latin typeface="PostGrotesk-Light"/>
              <a:cs typeface="PostGrotesk-Light"/>
            </a:endParaRPr>
          </a:p>
        </p:txBody>
      </p:sp>
    </p:spTree>
    <p:extLst>
      <p:ext uri="{BB962C8B-B14F-4D97-AF65-F5344CB8AC3E}">
        <p14:creationId xmlns:p14="http://schemas.microsoft.com/office/powerpoint/2010/main" val="2947150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screen">
            <a:alphaModFix amt="90000"/>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a:ext>
            </a:extLst>
          </a:blip>
          <a:srcRect r="3633" b="17708"/>
          <a:stretch/>
        </p:blipFill>
        <p:spPr>
          <a:xfrm>
            <a:off x="335650" y="353787"/>
            <a:ext cx="8457014" cy="4450177"/>
          </a:xfrm>
          <a:prstGeom prst="rect">
            <a:avLst/>
          </a:prstGeom>
        </p:spPr>
      </p:pic>
      <p:sp>
        <p:nvSpPr>
          <p:cNvPr id="2" name="Title 1"/>
          <p:cNvSpPr>
            <a:spLocks noGrp="1"/>
          </p:cNvSpPr>
          <p:nvPr>
            <p:ph type="title"/>
          </p:nvPr>
        </p:nvSpPr>
        <p:spPr>
          <a:xfrm>
            <a:off x="335650" y="817560"/>
            <a:ext cx="8429801" cy="496428"/>
          </a:xfrm>
        </p:spPr>
        <p:txBody>
          <a:bodyPr>
            <a:normAutofit fontScale="90000"/>
          </a:bodyPr>
          <a:lstStyle/>
          <a:p>
            <a:r>
              <a:rPr lang="en-US" dirty="0" smtClean="0">
                <a:solidFill>
                  <a:srgbClr val="FFFFFF"/>
                </a:solidFill>
              </a:rPr>
              <a:t>Know how </a:t>
            </a:r>
            <a:r>
              <a:rPr lang="en-US" dirty="0">
                <a:solidFill>
                  <a:srgbClr val="FFFFFF"/>
                </a:solidFill>
              </a:rPr>
              <a:t>people use your streets</a:t>
            </a:r>
          </a:p>
        </p:txBody>
      </p:sp>
      <p:sp>
        <p:nvSpPr>
          <p:cNvPr id="6" name="Text Placeholder 2"/>
          <p:cNvSpPr txBox="1">
            <a:spLocks/>
          </p:cNvSpPr>
          <p:nvPr/>
        </p:nvSpPr>
        <p:spPr>
          <a:xfrm>
            <a:off x="335650" y="3655786"/>
            <a:ext cx="7610921" cy="1148177"/>
          </a:xfrm>
          <a:prstGeom prst="rect">
            <a:avLst/>
          </a:prstGeom>
          <a:solidFill>
            <a:srgbClr val="364D6D">
              <a:alpha val="60000"/>
            </a:srgbClr>
          </a:solidFill>
          <a:effectLst/>
        </p:spPr>
        <p:txBody>
          <a:bodyPr lIns="91440" anchor="ctr" anchorCtr="0">
            <a:noAutofit/>
          </a:bodyPr>
          <a:lstStyle>
            <a:defPPr>
              <a:defRPr lang="en-US"/>
            </a:defPPr>
            <a:lvl1pPr marL="285750" indent="-285750">
              <a:spcBef>
                <a:spcPct val="20000"/>
              </a:spcBef>
              <a:buFont typeface="Wingdings" charset="2"/>
              <a:buChar char=""/>
              <a:defRPr sz="2000">
                <a:latin typeface="Avenir Book"/>
                <a:cs typeface="Avenir Book"/>
              </a:defRPr>
            </a:lvl1pPr>
            <a:lvl2pPr indent="0">
              <a:spcBef>
                <a:spcPct val="20000"/>
              </a:spcBef>
              <a:buFont typeface="Arial"/>
              <a:buNone/>
              <a:defRPr sz="2000">
                <a:latin typeface="Avenir Book"/>
                <a:cs typeface="Avenir Book"/>
              </a:defRPr>
            </a:lvl2pPr>
            <a:lvl3pPr indent="0">
              <a:spcBef>
                <a:spcPct val="20000"/>
              </a:spcBef>
              <a:buFont typeface="Arial"/>
              <a:buNone/>
              <a:defRPr sz="1600">
                <a:latin typeface="Avenir Book"/>
                <a:cs typeface="Avenir Book"/>
              </a:defRPr>
            </a:lvl3pPr>
            <a:lvl4pPr indent="0">
              <a:spcBef>
                <a:spcPct val="20000"/>
              </a:spcBef>
              <a:buFont typeface="Arial"/>
              <a:buNone/>
              <a:defRPr sz="1400">
                <a:latin typeface="Avenir Book"/>
                <a:cs typeface="Avenir Book"/>
              </a:defRPr>
            </a:lvl4pPr>
            <a:lvl5pPr indent="0">
              <a:spcBef>
                <a:spcPct val="20000"/>
              </a:spcBef>
              <a:buFont typeface="Arial"/>
              <a:buNone/>
              <a:defRPr sz="1100">
                <a:latin typeface="Avenir Book"/>
                <a:cs typeface="Avenir Book"/>
              </a:defRPr>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pPr marL="0" indent="0">
              <a:buSzPct val="100000"/>
              <a:buNone/>
            </a:pPr>
            <a:r>
              <a:rPr lang="en-US" sz="1800" dirty="0" smtClean="0">
                <a:solidFill>
                  <a:schemeClr val="bg1"/>
                </a:solidFill>
                <a:latin typeface="PostGrotesk-Book"/>
                <a:cs typeface="PostGrotesk-Book"/>
              </a:rPr>
              <a:t>Accurate</a:t>
            </a:r>
            <a:r>
              <a:rPr lang="en-US" sz="1800" dirty="0">
                <a:solidFill>
                  <a:schemeClr val="bg1"/>
                </a:solidFill>
                <a:latin typeface="PostGrotesk-Book"/>
                <a:cs typeface="PostGrotesk-Book"/>
              </a:rPr>
              <a:t> </a:t>
            </a:r>
            <a:r>
              <a:rPr lang="en-US" sz="1800" dirty="0" smtClean="0">
                <a:solidFill>
                  <a:schemeClr val="bg1"/>
                </a:solidFill>
                <a:latin typeface="PostGrotesk-Book"/>
                <a:cs typeface="PostGrotesk-Book"/>
              </a:rPr>
              <a:t>and scalable automated pedestrian, vehicular and cycle counts</a:t>
            </a:r>
          </a:p>
          <a:p>
            <a:pPr marL="0" indent="0">
              <a:buSzPct val="100000"/>
              <a:buNone/>
            </a:pPr>
            <a:r>
              <a:rPr lang="en-US" sz="1800" dirty="0" smtClean="0">
                <a:solidFill>
                  <a:schemeClr val="bg1"/>
                </a:solidFill>
                <a:latin typeface="PostGrotesk-Book"/>
                <a:cs typeface="PostGrotesk-Book"/>
              </a:rPr>
              <a:t>Precise measurement of the safety of crossroads and crosswalks</a:t>
            </a:r>
          </a:p>
          <a:p>
            <a:pPr marL="0" indent="0">
              <a:buSzPct val="100000"/>
              <a:buNone/>
            </a:pPr>
            <a:r>
              <a:rPr lang="en-US" sz="1800" dirty="0">
                <a:solidFill>
                  <a:schemeClr val="bg1"/>
                </a:solidFill>
                <a:latin typeface="PostGrotesk-Book"/>
                <a:cs typeface="PostGrotesk-Book"/>
              </a:rPr>
              <a:t>S</a:t>
            </a:r>
            <a:r>
              <a:rPr lang="en-US" sz="1800" dirty="0" smtClean="0">
                <a:solidFill>
                  <a:schemeClr val="bg1"/>
                </a:solidFill>
                <a:latin typeface="PostGrotesk-Book"/>
                <a:cs typeface="PostGrotesk-Book"/>
              </a:rPr>
              <a:t>pot or continuous counts for a fraction of the cost of manual counts</a:t>
            </a:r>
          </a:p>
        </p:txBody>
      </p:sp>
      <p:pic>
        <p:nvPicPr>
          <p:cNvPr id="8" name="Picture 7" descr="circle-small.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13124" y="4831177"/>
            <a:ext cx="252935" cy="252935"/>
          </a:xfrm>
          <a:prstGeom prst="rect">
            <a:avLst/>
          </a:prstGeom>
        </p:spPr>
      </p:pic>
      <p:sp>
        <p:nvSpPr>
          <p:cNvPr id="7" name="Title 1"/>
          <p:cNvSpPr txBox="1">
            <a:spLocks/>
          </p:cNvSpPr>
          <p:nvPr/>
        </p:nvSpPr>
        <p:spPr>
          <a:xfrm>
            <a:off x="335650" y="351059"/>
            <a:ext cx="1966686" cy="509379"/>
          </a:xfrm>
          <a:prstGeom prst="rect">
            <a:avLst/>
          </a:prstGeom>
          <a:solidFill>
            <a:srgbClr val="364D6D"/>
          </a:solidFill>
        </p:spPr>
        <p:txBody>
          <a:bodyPr vert="horz" lIns="91440" tIns="45720" rIns="91440" bIns="45720" rtlCol="0" anchor="ctr">
            <a:noAutofit/>
          </a:bodyPr>
          <a:lstStyle>
            <a:lvl1pPr algn="l" defTabSz="457200" rtl="0" eaLnBrk="1" latinLnBrk="0" hangingPunct="1">
              <a:spcBef>
                <a:spcPct val="0"/>
              </a:spcBef>
              <a:buNone/>
              <a:defRPr sz="3600" kern="1200" baseline="0">
                <a:solidFill>
                  <a:schemeClr val="tx1"/>
                </a:solidFill>
                <a:latin typeface="Avenir Medium"/>
                <a:ea typeface="+mj-ea"/>
                <a:cs typeface="Avenir Medium"/>
              </a:defRPr>
            </a:lvl1pPr>
          </a:lstStyle>
          <a:p>
            <a:r>
              <a:rPr lang="en-US" sz="2000" dirty="0">
                <a:solidFill>
                  <a:schemeClr val="bg1"/>
                </a:solidFill>
                <a:latin typeface="PostGrotesk-Light"/>
                <a:cs typeface="PostGrotesk-Light"/>
              </a:rPr>
              <a:t>t</a:t>
            </a:r>
            <a:r>
              <a:rPr lang="en-US" sz="2000" dirty="0" smtClean="0">
                <a:solidFill>
                  <a:schemeClr val="bg1"/>
                </a:solidFill>
                <a:latin typeface="PostGrotesk-Light"/>
                <a:cs typeface="PostGrotesk-Light"/>
              </a:rPr>
              <a:t>ransportation</a:t>
            </a:r>
            <a:endParaRPr lang="en-US" sz="2000" dirty="0">
              <a:solidFill>
                <a:schemeClr val="bg1"/>
              </a:solidFill>
              <a:latin typeface="PostGrotesk-Light"/>
              <a:cs typeface="PostGrotesk-Light"/>
            </a:endParaRPr>
          </a:p>
        </p:txBody>
      </p:sp>
      <p:sp>
        <p:nvSpPr>
          <p:cNvPr id="13" name="Rectangle 12"/>
          <p:cNvSpPr/>
          <p:nvPr/>
        </p:nvSpPr>
        <p:spPr>
          <a:xfrm>
            <a:off x="7778480" y="337670"/>
            <a:ext cx="1245235" cy="44773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5">
            <a:extLst>
              <a:ext uri="{BEBA8EAE-BF5A-486C-A8C5-ECC9F3942E4B}">
                <a14:imgProps xmlns:a14="http://schemas.microsoft.com/office/drawing/2010/main">
                  <a14:imgLayer r:embed="rId6">
                    <a14:imgEffect>
                      <a14:saturation sat="0"/>
                    </a14:imgEffect>
                  </a14:imgLayer>
                </a14:imgProps>
              </a:ext>
            </a:extLst>
          </a:blip>
          <a:stretch>
            <a:fillRect/>
          </a:stretch>
        </p:blipFill>
        <p:spPr>
          <a:xfrm>
            <a:off x="7884031" y="351059"/>
            <a:ext cx="755918" cy="453550"/>
          </a:xfrm>
          <a:prstGeom prst="rect">
            <a:avLst/>
          </a:prstGeom>
        </p:spPr>
      </p:pic>
      <p:pic>
        <p:nvPicPr>
          <p:cNvPr id="14" name="Picture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84031" y="919307"/>
            <a:ext cx="627743" cy="627743"/>
          </a:xfrm>
          <a:prstGeom prst="rect">
            <a:avLst/>
          </a:prstGeom>
        </p:spPr>
      </p:pic>
      <p:pic>
        <p:nvPicPr>
          <p:cNvPr id="15" name="Picture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84031" y="1661748"/>
            <a:ext cx="1149242" cy="386050"/>
          </a:xfrm>
          <a:prstGeom prst="rect">
            <a:avLst/>
          </a:prstGeom>
        </p:spPr>
      </p:pic>
      <p:pic>
        <p:nvPicPr>
          <p:cNvPr id="16" name="Picture 15"/>
          <p:cNvPicPr>
            <a:picLocks noChangeAspect="1"/>
          </p:cNvPicPr>
          <p:nvPr/>
        </p:nvPicPr>
        <p:blipFill rotWithShape="1">
          <a:blip r:embed="rId9">
            <a:extLst>
              <a:ext uri="{28A0092B-C50C-407E-A947-70E740481C1C}">
                <a14:useLocalDpi xmlns:a14="http://schemas.microsoft.com/office/drawing/2010/main" val="0"/>
              </a:ext>
            </a:extLst>
          </a:blip>
          <a:srcRect l="8208" t="21497" r="798" b="24931"/>
          <a:stretch/>
        </p:blipFill>
        <p:spPr>
          <a:xfrm>
            <a:off x="7884031" y="2162496"/>
            <a:ext cx="693378" cy="244929"/>
          </a:xfrm>
          <a:prstGeom prst="rect">
            <a:avLst/>
          </a:prstGeom>
        </p:spPr>
      </p:pic>
      <p:pic>
        <p:nvPicPr>
          <p:cNvPr id="17" name="Picture 1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884031" y="3038967"/>
            <a:ext cx="564460" cy="519303"/>
          </a:xfrm>
          <a:prstGeom prst="rect">
            <a:avLst/>
          </a:prstGeom>
        </p:spPr>
      </p:pic>
      <p:pic>
        <p:nvPicPr>
          <p:cNvPr id="3" name="Picture 2"/>
          <p:cNvPicPr>
            <a:picLocks noChangeAspect="1"/>
          </p:cNvPicPr>
          <p:nvPr/>
        </p:nvPicPr>
        <p:blipFill rotWithShape="1">
          <a:blip r:embed="rId11">
            <a:extLst>
              <a:ext uri="{BEBA8EAE-BF5A-486C-A8C5-ECC9F3942E4B}">
                <a14:imgProps xmlns:a14="http://schemas.microsoft.com/office/drawing/2010/main">
                  <a14:imgLayer r:embed="rId12">
                    <a14:imgEffect>
                      <a14:saturation sat="0"/>
                    </a14:imgEffect>
                  </a14:imgLayer>
                </a14:imgProps>
              </a:ext>
            </a:extLst>
          </a:blip>
          <a:srcRect t="19196"/>
          <a:stretch/>
        </p:blipFill>
        <p:spPr>
          <a:xfrm>
            <a:off x="7884031" y="2522123"/>
            <a:ext cx="1022621" cy="402146"/>
          </a:xfrm>
          <a:prstGeom prst="rect">
            <a:avLst/>
          </a:prstGeom>
        </p:spPr>
      </p:pic>
      <p:pic>
        <p:nvPicPr>
          <p:cNvPr id="4" name="Picture 3"/>
          <p:cNvPicPr>
            <a:picLocks noChangeAspect="1"/>
          </p:cNvPicPr>
          <p:nvPr/>
        </p:nvPicPr>
        <p:blipFill rotWithShape="1">
          <a:blip r:embed="rId13">
            <a:extLst>
              <a:ext uri="{BEBA8EAE-BF5A-486C-A8C5-ECC9F3942E4B}">
                <a14:imgProps xmlns:a14="http://schemas.microsoft.com/office/drawing/2010/main">
                  <a14:imgLayer r:embed="rId14">
                    <a14:imgEffect>
                      <a14:saturation sat="0"/>
                    </a14:imgEffect>
                  </a14:imgLayer>
                </a14:imgProps>
              </a:ext>
            </a:extLst>
          </a:blip>
          <a:srcRect l="9599" t="16730" r="9941" b="16912"/>
          <a:stretch/>
        </p:blipFill>
        <p:spPr>
          <a:xfrm>
            <a:off x="7884031" y="3672968"/>
            <a:ext cx="923812" cy="441099"/>
          </a:xfrm>
          <a:prstGeom prst="rect">
            <a:avLst/>
          </a:prstGeom>
        </p:spPr>
      </p:pic>
      <p:pic>
        <p:nvPicPr>
          <p:cNvPr id="9" name="Picture 8"/>
          <p:cNvPicPr>
            <a:picLocks noChangeAspect="1"/>
          </p:cNvPicPr>
          <p:nvPr/>
        </p:nvPicPr>
        <p:blipFill>
          <a:blip r:embed="rId15"/>
          <a:stretch>
            <a:fillRect/>
          </a:stretch>
        </p:blipFill>
        <p:spPr>
          <a:xfrm>
            <a:off x="7884031" y="4228763"/>
            <a:ext cx="832297" cy="575200"/>
          </a:xfrm>
          <a:prstGeom prst="rect">
            <a:avLst/>
          </a:prstGeom>
        </p:spPr>
      </p:pic>
      <p:sp>
        <p:nvSpPr>
          <p:cNvPr id="21" name="Right Triangle 20"/>
          <p:cNvSpPr/>
          <p:nvPr/>
        </p:nvSpPr>
        <p:spPr>
          <a:xfrm rot="10800000" flipH="1">
            <a:off x="2293266" y="351057"/>
            <a:ext cx="772878" cy="509380"/>
          </a:xfrm>
          <a:prstGeom prst="rtTriangle">
            <a:avLst/>
          </a:prstGeom>
          <a:solidFill>
            <a:srgbClr val="364D6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9281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p:cNvPicPr>
            <a:picLocks noChangeAspect="1"/>
          </p:cNvPicPr>
          <p:nvPr/>
        </p:nvPicPr>
        <p:blipFill>
          <a:blip r:embed="rId3">
            <a:extLst>
              <a:ext uri="{BEBA8EAE-BF5A-486C-A8C5-ECC9F3942E4B}">
                <a14:imgProps xmlns:a14="http://schemas.microsoft.com/office/drawing/2010/main">
                  <a14:imgLayer r:embed="rId4">
                    <a14:imgEffect>
                      <a14:brightnessContrast bright="-40000"/>
                    </a14:imgEffect>
                  </a14:imgLayer>
                </a14:imgProps>
              </a:ext>
            </a:extLst>
          </a:blip>
          <a:stretch>
            <a:fillRect/>
          </a:stretch>
        </p:blipFill>
        <p:spPr>
          <a:xfrm>
            <a:off x="335650" y="359824"/>
            <a:ext cx="8112841" cy="4464439"/>
          </a:xfrm>
          <a:prstGeom prst="rect">
            <a:avLst/>
          </a:prstGeom>
        </p:spPr>
      </p:pic>
      <p:sp>
        <p:nvSpPr>
          <p:cNvPr id="2" name="Title 1"/>
          <p:cNvSpPr>
            <a:spLocks noGrp="1"/>
          </p:cNvSpPr>
          <p:nvPr>
            <p:ph type="title"/>
          </p:nvPr>
        </p:nvSpPr>
        <p:spPr>
          <a:xfrm>
            <a:off x="335650" y="817560"/>
            <a:ext cx="8429801" cy="496428"/>
          </a:xfrm>
        </p:spPr>
        <p:txBody>
          <a:bodyPr>
            <a:normAutofit fontScale="90000"/>
          </a:bodyPr>
          <a:lstStyle/>
          <a:p>
            <a:r>
              <a:rPr lang="en-US" dirty="0">
                <a:solidFill>
                  <a:srgbClr val="FFFFFF"/>
                </a:solidFill>
              </a:rPr>
              <a:t>Measure the impact of urban design</a:t>
            </a:r>
          </a:p>
        </p:txBody>
      </p:sp>
      <p:sp>
        <p:nvSpPr>
          <p:cNvPr id="6" name="Text Placeholder 2"/>
          <p:cNvSpPr txBox="1">
            <a:spLocks/>
          </p:cNvSpPr>
          <p:nvPr/>
        </p:nvSpPr>
        <p:spPr>
          <a:xfrm>
            <a:off x="335650" y="3655786"/>
            <a:ext cx="7610921" cy="1148177"/>
          </a:xfrm>
          <a:prstGeom prst="rect">
            <a:avLst/>
          </a:prstGeom>
          <a:solidFill>
            <a:srgbClr val="364D6D">
              <a:alpha val="60000"/>
            </a:srgbClr>
          </a:solidFill>
          <a:effectLst/>
        </p:spPr>
        <p:txBody>
          <a:bodyPr lIns="91440" anchor="ctr" anchorCtr="0">
            <a:noAutofit/>
          </a:bodyPr>
          <a:lstStyle>
            <a:defPPr>
              <a:defRPr lang="en-US"/>
            </a:defPPr>
            <a:lvl1pPr marL="285750" indent="-285750">
              <a:spcBef>
                <a:spcPct val="20000"/>
              </a:spcBef>
              <a:buFont typeface="Wingdings" charset="2"/>
              <a:buChar char=""/>
              <a:defRPr sz="2000">
                <a:latin typeface="Avenir Book"/>
                <a:cs typeface="Avenir Book"/>
              </a:defRPr>
            </a:lvl1pPr>
            <a:lvl2pPr indent="0">
              <a:spcBef>
                <a:spcPct val="20000"/>
              </a:spcBef>
              <a:buFont typeface="Arial"/>
              <a:buNone/>
              <a:defRPr sz="2000">
                <a:latin typeface="Avenir Book"/>
                <a:cs typeface="Avenir Book"/>
              </a:defRPr>
            </a:lvl2pPr>
            <a:lvl3pPr indent="0">
              <a:spcBef>
                <a:spcPct val="20000"/>
              </a:spcBef>
              <a:buFont typeface="Arial"/>
              <a:buNone/>
              <a:defRPr sz="1600">
                <a:latin typeface="Avenir Book"/>
                <a:cs typeface="Avenir Book"/>
              </a:defRPr>
            </a:lvl3pPr>
            <a:lvl4pPr indent="0">
              <a:spcBef>
                <a:spcPct val="20000"/>
              </a:spcBef>
              <a:buFont typeface="Arial"/>
              <a:buNone/>
              <a:defRPr sz="1400">
                <a:latin typeface="Avenir Book"/>
                <a:cs typeface="Avenir Book"/>
              </a:defRPr>
            </a:lvl4pPr>
            <a:lvl5pPr indent="0">
              <a:spcBef>
                <a:spcPct val="20000"/>
              </a:spcBef>
              <a:buFont typeface="Arial"/>
              <a:buNone/>
              <a:defRPr sz="1100">
                <a:latin typeface="Avenir Book"/>
                <a:cs typeface="Avenir Book"/>
              </a:defRPr>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pPr marL="0" indent="0">
              <a:buSzPct val="100000"/>
              <a:buNone/>
            </a:pPr>
            <a:r>
              <a:rPr lang="en-US" sz="1800" dirty="0">
                <a:solidFill>
                  <a:schemeClr val="bg1"/>
                </a:solidFill>
                <a:latin typeface="PostGrotesk-Book"/>
                <a:cs typeface="PostGrotesk-Book"/>
              </a:rPr>
              <a:t>Analyze primary flow paths and most-utilized features</a:t>
            </a:r>
          </a:p>
          <a:p>
            <a:pPr marL="0" indent="0">
              <a:buSzPct val="100000"/>
              <a:buNone/>
            </a:pPr>
            <a:r>
              <a:rPr lang="en-US" sz="1800" dirty="0">
                <a:solidFill>
                  <a:schemeClr val="bg1"/>
                </a:solidFill>
                <a:latin typeface="PostGrotesk-Book"/>
                <a:cs typeface="PostGrotesk-Book"/>
              </a:rPr>
              <a:t>Rapidly test how alternate designs impact usage and movements</a:t>
            </a:r>
          </a:p>
          <a:p>
            <a:pPr marL="0" indent="0">
              <a:buSzPct val="100000"/>
              <a:buNone/>
            </a:pPr>
            <a:r>
              <a:rPr lang="en-US" sz="1800" dirty="0">
                <a:solidFill>
                  <a:schemeClr val="bg1"/>
                </a:solidFill>
                <a:latin typeface="PostGrotesk-Book"/>
                <a:cs typeface="PostGrotesk-Book"/>
              </a:rPr>
              <a:t>Create historical benchmarks to use with future design </a:t>
            </a:r>
            <a:r>
              <a:rPr lang="en-US" sz="1800" dirty="0" smtClean="0">
                <a:solidFill>
                  <a:schemeClr val="bg1"/>
                </a:solidFill>
                <a:latin typeface="PostGrotesk-Book"/>
                <a:cs typeface="PostGrotesk-Book"/>
              </a:rPr>
              <a:t>models</a:t>
            </a:r>
            <a:endParaRPr lang="en-US" sz="1800" dirty="0">
              <a:solidFill>
                <a:schemeClr val="bg1"/>
              </a:solidFill>
              <a:latin typeface="PostGrotesk-Book"/>
              <a:cs typeface="PostGrotesk-Book"/>
            </a:endParaRPr>
          </a:p>
        </p:txBody>
      </p:sp>
      <p:pic>
        <p:nvPicPr>
          <p:cNvPr id="8" name="Picture 7" descr="circle-small.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13124" y="4831177"/>
            <a:ext cx="252935" cy="252935"/>
          </a:xfrm>
          <a:prstGeom prst="rect">
            <a:avLst/>
          </a:prstGeom>
        </p:spPr>
      </p:pic>
      <p:sp>
        <p:nvSpPr>
          <p:cNvPr id="7" name="Title 1"/>
          <p:cNvSpPr txBox="1">
            <a:spLocks/>
          </p:cNvSpPr>
          <p:nvPr/>
        </p:nvSpPr>
        <p:spPr>
          <a:xfrm>
            <a:off x="335650" y="351059"/>
            <a:ext cx="1966686" cy="509379"/>
          </a:xfrm>
          <a:prstGeom prst="rect">
            <a:avLst/>
          </a:prstGeom>
          <a:solidFill>
            <a:srgbClr val="364D6D"/>
          </a:solidFill>
        </p:spPr>
        <p:txBody>
          <a:bodyPr vert="horz" lIns="91440" tIns="45720" rIns="91440" bIns="45720" rtlCol="0" anchor="ctr">
            <a:noAutofit/>
          </a:bodyPr>
          <a:lstStyle>
            <a:lvl1pPr algn="l" defTabSz="457200" rtl="0" eaLnBrk="1" latinLnBrk="0" hangingPunct="1">
              <a:spcBef>
                <a:spcPct val="0"/>
              </a:spcBef>
              <a:buNone/>
              <a:defRPr sz="3600" kern="1200" baseline="0">
                <a:solidFill>
                  <a:schemeClr val="tx1"/>
                </a:solidFill>
                <a:latin typeface="Avenir Medium"/>
                <a:ea typeface="+mj-ea"/>
                <a:cs typeface="Avenir Medium"/>
              </a:defRPr>
            </a:lvl1pPr>
          </a:lstStyle>
          <a:p>
            <a:r>
              <a:rPr lang="en-US" sz="2000" dirty="0">
                <a:solidFill>
                  <a:schemeClr val="bg1"/>
                </a:solidFill>
                <a:latin typeface="PostGrotesk-Light"/>
                <a:cs typeface="PostGrotesk-Light"/>
              </a:rPr>
              <a:t>u</a:t>
            </a:r>
            <a:r>
              <a:rPr lang="en-US" sz="2000" dirty="0" smtClean="0">
                <a:solidFill>
                  <a:schemeClr val="bg1"/>
                </a:solidFill>
                <a:latin typeface="PostGrotesk-Light"/>
                <a:cs typeface="PostGrotesk-Light"/>
              </a:rPr>
              <a:t>rban design</a:t>
            </a:r>
            <a:endParaRPr lang="en-US" sz="2000" dirty="0">
              <a:solidFill>
                <a:schemeClr val="bg1"/>
              </a:solidFill>
              <a:latin typeface="PostGrotesk-Light"/>
              <a:cs typeface="PostGrotesk-Light"/>
            </a:endParaRPr>
          </a:p>
        </p:txBody>
      </p:sp>
      <p:sp>
        <p:nvSpPr>
          <p:cNvPr id="13" name="Rectangle 12"/>
          <p:cNvSpPr/>
          <p:nvPr/>
        </p:nvSpPr>
        <p:spPr>
          <a:xfrm>
            <a:off x="7781796" y="346740"/>
            <a:ext cx="1245235" cy="449350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4" name="Picture 2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85191" y="359824"/>
            <a:ext cx="541538" cy="457200"/>
          </a:xfrm>
          <a:prstGeom prst="rect">
            <a:avLst/>
          </a:prstGeom>
        </p:spPr>
      </p:pic>
      <p:pic>
        <p:nvPicPr>
          <p:cNvPr id="3" name="Picture 2"/>
          <p:cNvPicPr>
            <a:picLocks noChangeAspect="1"/>
          </p:cNvPicPr>
          <p:nvPr/>
        </p:nvPicPr>
        <p:blipFill rotWithShape="1">
          <a:blip r:embed="rId7">
            <a:extLst>
              <a:ext uri="{BEBA8EAE-BF5A-486C-A8C5-ECC9F3942E4B}">
                <a14:imgProps xmlns:a14="http://schemas.microsoft.com/office/drawing/2010/main">
                  <a14:imgLayer r:embed="rId8">
                    <a14:imgEffect>
                      <a14:saturation sat="0"/>
                    </a14:imgEffect>
                  </a14:imgLayer>
                </a14:imgProps>
              </a:ext>
            </a:extLst>
          </a:blip>
          <a:srcRect l="7288" t="22479" r="6700" b="25093"/>
          <a:stretch/>
        </p:blipFill>
        <p:spPr>
          <a:xfrm>
            <a:off x="7885191" y="2161148"/>
            <a:ext cx="1133929" cy="362859"/>
          </a:xfrm>
          <a:prstGeom prst="rect">
            <a:avLst/>
          </a:prstGeom>
        </p:spPr>
      </p:pic>
      <p:pic>
        <p:nvPicPr>
          <p:cNvPr id="4" name="Picture 3"/>
          <p:cNvPicPr>
            <a:picLocks noChangeAspect="1"/>
          </p:cNvPicPr>
          <p:nvPr/>
        </p:nvPicPr>
        <p:blipFill rotWithShape="1">
          <a:blip r:embed="rId9">
            <a:extLst>
              <a:ext uri="{BEBA8EAE-BF5A-486C-A8C5-ECC9F3942E4B}">
                <a14:imgProps xmlns:a14="http://schemas.microsoft.com/office/drawing/2010/main">
                  <a14:imgLayer r:embed="rId10">
                    <a14:imgEffect>
                      <a14:saturation sat="0"/>
                    </a14:imgEffect>
                  </a14:imgLayer>
                </a14:imgProps>
              </a:ext>
            </a:extLst>
          </a:blip>
          <a:srcRect l="12080" t="1820" r="9096"/>
          <a:stretch/>
        </p:blipFill>
        <p:spPr>
          <a:xfrm>
            <a:off x="7885191" y="3580056"/>
            <a:ext cx="1031059" cy="596793"/>
          </a:xfrm>
          <a:prstGeom prst="rect">
            <a:avLst/>
          </a:prstGeom>
        </p:spPr>
      </p:pic>
      <p:pic>
        <p:nvPicPr>
          <p:cNvPr id="9" name="Picture 8"/>
          <p:cNvPicPr>
            <a:picLocks noChangeAspect="1"/>
          </p:cNvPicPr>
          <p:nvPr/>
        </p:nvPicPr>
        <p:blipFill>
          <a:blip r:embed="rId11">
            <a:extLst>
              <a:ext uri="{BEBA8EAE-BF5A-486C-A8C5-ECC9F3942E4B}">
                <a14:imgProps xmlns:a14="http://schemas.microsoft.com/office/drawing/2010/main">
                  <a14:imgLayer r:embed="rId12">
                    <a14:imgEffect>
                      <a14:saturation sat="0"/>
                    </a14:imgEffect>
                  </a14:imgLayer>
                </a14:imgProps>
              </a:ext>
            </a:extLst>
          </a:blip>
          <a:stretch>
            <a:fillRect/>
          </a:stretch>
        </p:blipFill>
        <p:spPr>
          <a:xfrm>
            <a:off x="7885191" y="1641346"/>
            <a:ext cx="1172957" cy="294385"/>
          </a:xfrm>
          <a:prstGeom prst="rect">
            <a:avLst/>
          </a:prstGeom>
        </p:spPr>
      </p:pic>
      <p:pic>
        <p:nvPicPr>
          <p:cNvPr id="11" name="Picture 10"/>
          <p:cNvPicPr>
            <a:picLocks noChangeAspect="1"/>
          </p:cNvPicPr>
          <p:nvPr/>
        </p:nvPicPr>
        <p:blipFill rotWithShape="1">
          <a:blip r:embed="rId13">
            <a:extLst>
              <a:ext uri="{BEBA8EAE-BF5A-486C-A8C5-ECC9F3942E4B}">
                <a14:imgProps xmlns:a14="http://schemas.microsoft.com/office/drawing/2010/main">
                  <a14:imgLayer r:embed="rId14">
                    <a14:imgEffect>
                      <a14:saturation sat="0"/>
                    </a14:imgEffect>
                  </a14:imgLayer>
                </a14:imgProps>
              </a:ext>
            </a:extLst>
          </a:blip>
          <a:srcRect t="40629" b="40151"/>
          <a:stretch/>
        </p:blipFill>
        <p:spPr>
          <a:xfrm>
            <a:off x="7885191" y="2749424"/>
            <a:ext cx="1122732" cy="134869"/>
          </a:xfrm>
          <a:prstGeom prst="rect">
            <a:avLst/>
          </a:prstGeom>
        </p:spPr>
      </p:pic>
      <p:pic>
        <p:nvPicPr>
          <p:cNvPr id="5" name="Picture 4"/>
          <p:cNvPicPr>
            <a:picLocks noChangeAspect="1"/>
          </p:cNvPicPr>
          <p:nvPr/>
        </p:nvPicPr>
        <p:blipFill>
          <a:blip r:embed="rId15">
            <a:extLst>
              <a:ext uri="{BEBA8EAE-BF5A-486C-A8C5-ECC9F3942E4B}">
                <a14:imgProps xmlns:a14="http://schemas.microsoft.com/office/drawing/2010/main">
                  <a14:imgLayer r:embed="rId16">
                    <a14:imgEffect>
                      <a14:saturation sat="0"/>
                    </a14:imgEffect>
                  </a14:imgLayer>
                </a14:imgProps>
              </a:ext>
            </a:extLst>
          </a:blip>
          <a:stretch>
            <a:fillRect/>
          </a:stretch>
        </p:blipFill>
        <p:spPr>
          <a:xfrm>
            <a:off x="7885191" y="4402269"/>
            <a:ext cx="790704" cy="401694"/>
          </a:xfrm>
          <a:prstGeom prst="rect">
            <a:avLst/>
          </a:prstGeom>
        </p:spPr>
      </p:pic>
      <p:pic>
        <p:nvPicPr>
          <p:cNvPr id="10" name="Picture 9"/>
          <p:cNvPicPr>
            <a:picLocks noChangeAspect="1"/>
          </p:cNvPicPr>
          <p:nvPr/>
        </p:nvPicPr>
        <p:blipFill rotWithShape="1">
          <a:blip r:embed="rId17">
            <a:extLst>
              <a:ext uri="{BEBA8EAE-BF5A-486C-A8C5-ECC9F3942E4B}">
                <a14:imgProps xmlns:a14="http://schemas.microsoft.com/office/drawing/2010/main">
                  <a14:imgLayer r:embed="rId18">
                    <a14:imgEffect>
                      <a14:saturation sat="0"/>
                    </a14:imgEffect>
                  </a14:imgLayer>
                </a14:imgProps>
              </a:ext>
            </a:extLst>
          </a:blip>
          <a:srcRect l="1033" t="2863" r="886" b="2086"/>
          <a:stretch/>
        </p:blipFill>
        <p:spPr>
          <a:xfrm>
            <a:off x="7885191" y="1042441"/>
            <a:ext cx="798615" cy="373488"/>
          </a:xfrm>
          <a:prstGeom prst="rect">
            <a:avLst/>
          </a:prstGeom>
        </p:spPr>
      </p:pic>
      <p:pic>
        <p:nvPicPr>
          <p:cNvPr id="18" name="Picture 17"/>
          <p:cNvPicPr>
            <a:picLocks noChangeAspect="1"/>
          </p:cNvPicPr>
          <p:nvPr/>
        </p:nvPicPr>
        <p:blipFill rotWithShape="1">
          <a:blip r:embed="rId19">
            <a:extLst>
              <a:ext uri="{28A0092B-C50C-407E-A947-70E740481C1C}">
                <a14:useLocalDpi xmlns:a14="http://schemas.microsoft.com/office/drawing/2010/main" val="0"/>
              </a:ext>
            </a:extLst>
          </a:blip>
          <a:srcRect l="8208" t="21497" r="798" b="24931"/>
          <a:stretch/>
        </p:blipFill>
        <p:spPr>
          <a:xfrm>
            <a:off x="7885191" y="3109710"/>
            <a:ext cx="693378" cy="244929"/>
          </a:xfrm>
          <a:prstGeom prst="rect">
            <a:avLst/>
          </a:prstGeom>
        </p:spPr>
      </p:pic>
      <p:sp>
        <p:nvSpPr>
          <p:cNvPr id="19" name="Right Triangle 18"/>
          <p:cNvSpPr/>
          <p:nvPr/>
        </p:nvSpPr>
        <p:spPr>
          <a:xfrm rot="10800000" flipH="1">
            <a:off x="2293266" y="351057"/>
            <a:ext cx="772878" cy="509380"/>
          </a:xfrm>
          <a:prstGeom prst="rtTriangle">
            <a:avLst/>
          </a:prstGeom>
          <a:solidFill>
            <a:srgbClr val="364D6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8563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rotWithShape="1">
          <a:blip r:embed="rId2" cstate="print">
            <a:alphaModFix amt="88000"/>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a:ext>
            </a:extLst>
          </a:blip>
          <a:srcRect t="15244" b="5092"/>
          <a:stretch/>
        </p:blipFill>
        <p:spPr>
          <a:xfrm>
            <a:off x="326990" y="346740"/>
            <a:ext cx="8423362" cy="4460473"/>
          </a:xfrm>
          <a:prstGeom prst="rect">
            <a:avLst/>
          </a:prstGeom>
        </p:spPr>
      </p:pic>
      <p:sp>
        <p:nvSpPr>
          <p:cNvPr id="2" name="Title 1"/>
          <p:cNvSpPr>
            <a:spLocks noGrp="1"/>
          </p:cNvSpPr>
          <p:nvPr>
            <p:ph type="title"/>
          </p:nvPr>
        </p:nvSpPr>
        <p:spPr>
          <a:xfrm>
            <a:off x="335650" y="817560"/>
            <a:ext cx="8429801" cy="496428"/>
          </a:xfrm>
        </p:spPr>
        <p:txBody>
          <a:bodyPr>
            <a:normAutofit fontScale="90000"/>
          </a:bodyPr>
          <a:lstStyle/>
          <a:p>
            <a:r>
              <a:rPr lang="en-US" dirty="0" smtClean="0">
                <a:solidFill>
                  <a:srgbClr val="FFFFFF"/>
                </a:solidFill>
              </a:rPr>
              <a:t>Gauge the value of your properties</a:t>
            </a:r>
            <a:endParaRPr lang="en-US" dirty="0">
              <a:solidFill>
                <a:srgbClr val="FFFFFF"/>
              </a:solidFill>
            </a:endParaRPr>
          </a:p>
        </p:txBody>
      </p:sp>
      <p:sp>
        <p:nvSpPr>
          <p:cNvPr id="6" name="Text Placeholder 2"/>
          <p:cNvSpPr txBox="1">
            <a:spLocks/>
          </p:cNvSpPr>
          <p:nvPr/>
        </p:nvSpPr>
        <p:spPr>
          <a:xfrm>
            <a:off x="335650" y="3655786"/>
            <a:ext cx="7610921" cy="1148177"/>
          </a:xfrm>
          <a:prstGeom prst="rect">
            <a:avLst/>
          </a:prstGeom>
          <a:solidFill>
            <a:srgbClr val="364D6D">
              <a:alpha val="60000"/>
            </a:srgbClr>
          </a:solidFill>
          <a:effectLst/>
        </p:spPr>
        <p:txBody>
          <a:bodyPr lIns="91440" anchor="ctr" anchorCtr="0">
            <a:noAutofit/>
          </a:bodyPr>
          <a:lstStyle>
            <a:defPPr>
              <a:defRPr lang="en-US"/>
            </a:defPPr>
            <a:lvl1pPr marL="285750" indent="-285750">
              <a:spcBef>
                <a:spcPct val="20000"/>
              </a:spcBef>
              <a:buFont typeface="Wingdings" charset="2"/>
              <a:buChar char=""/>
              <a:defRPr sz="2000">
                <a:latin typeface="Avenir Book"/>
                <a:cs typeface="Avenir Book"/>
              </a:defRPr>
            </a:lvl1pPr>
            <a:lvl2pPr indent="0">
              <a:spcBef>
                <a:spcPct val="20000"/>
              </a:spcBef>
              <a:buFont typeface="Arial"/>
              <a:buNone/>
              <a:defRPr sz="2000">
                <a:latin typeface="Avenir Book"/>
                <a:cs typeface="Avenir Book"/>
              </a:defRPr>
            </a:lvl2pPr>
            <a:lvl3pPr indent="0">
              <a:spcBef>
                <a:spcPct val="20000"/>
              </a:spcBef>
              <a:buFont typeface="Arial"/>
              <a:buNone/>
              <a:defRPr sz="1600">
                <a:latin typeface="Avenir Book"/>
                <a:cs typeface="Avenir Book"/>
              </a:defRPr>
            </a:lvl3pPr>
            <a:lvl4pPr indent="0">
              <a:spcBef>
                <a:spcPct val="20000"/>
              </a:spcBef>
              <a:buFont typeface="Arial"/>
              <a:buNone/>
              <a:defRPr sz="1400">
                <a:latin typeface="Avenir Book"/>
                <a:cs typeface="Avenir Book"/>
              </a:defRPr>
            </a:lvl4pPr>
            <a:lvl5pPr indent="0">
              <a:spcBef>
                <a:spcPct val="20000"/>
              </a:spcBef>
              <a:buFont typeface="Arial"/>
              <a:buNone/>
              <a:defRPr sz="1100">
                <a:latin typeface="Avenir Book"/>
                <a:cs typeface="Avenir Book"/>
              </a:defRPr>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pPr marL="0" indent="0">
              <a:buSzPct val="100000"/>
              <a:buNone/>
            </a:pPr>
            <a:r>
              <a:rPr lang="en-US" sz="1800" dirty="0">
                <a:solidFill>
                  <a:schemeClr val="bg1"/>
                </a:solidFill>
                <a:latin typeface="PostGrotesk-Book"/>
                <a:cs typeface="PostGrotesk-Book"/>
              </a:rPr>
              <a:t>Give prospective tenants comprehensive data about </a:t>
            </a:r>
            <a:r>
              <a:rPr lang="en-US" sz="1800" dirty="0" smtClean="0">
                <a:solidFill>
                  <a:schemeClr val="bg1"/>
                </a:solidFill>
                <a:latin typeface="PostGrotesk-Book"/>
                <a:cs typeface="PostGrotesk-Book"/>
              </a:rPr>
              <a:t>future </a:t>
            </a:r>
            <a:r>
              <a:rPr lang="en-US" sz="1800" dirty="0">
                <a:solidFill>
                  <a:schemeClr val="bg1"/>
                </a:solidFill>
                <a:latin typeface="PostGrotesk-Book"/>
                <a:cs typeface="PostGrotesk-Book"/>
              </a:rPr>
              <a:t>foot traffic</a:t>
            </a:r>
          </a:p>
          <a:p>
            <a:pPr marL="0" indent="0">
              <a:buSzPct val="100000"/>
              <a:buNone/>
            </a:pPr>
            <a:r>
              <a:rPr lang="en-US" sz="1800" dirty="0">
                <a:solidFill>
                  <a:schemeClr val="bg1"/>
                </a:solidFill>
                <a:latin typeface="PostGrotesk-Book"/>
                <a:cs typeface="PostGrotesk-Book"/>
              </a:rPr>
              <a:t>Know typical visitor profiles for a location based on traffic patterns</a:t>
            </a:r>
          </a:p>
          <a:p>
            <a:pPr marL="0" indent="0">
              <a:buSzPct val="100000"/>
              <a:buNone/>
            </a:pPr>
            <a:r>
              <a:rPr lang="en-US" sz="1800" dirty="0">
                <a:solidFill>
                  <a:schemeClr val="bg1"/>
                </a:solidFill>
                <a:latin typeface="PostGrotesk-Book"/>
                <a:cs typeface="PostGrotesk-Book"/>
              </a:rPr>
              <a:t>Zero-in on the most valuable investment opportunities in your city</a:t>
            </a:r>
          </a:p>
        </p:txBody>
      </p:sp>
      <p:pic>
        <p:nvPicPr>
          <p:cNvPr id="8" name="Picture 7" descr="circle-small.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13124" y="4831177"/>
            <a:ext cx="252935" cy="252935"/>
          </a:xfrm>
          <a:prstGeom prst="rect">
            <a:avLst/>
          </a:prstGeom>
        </p:spPr>
      </p:pic>
      <p:sp>
        <p:nvSpPr>
          <p:cNvPr id="7" name="Title 1"/>
          <p:cNvSpPr txBox="1">
            <a:spLocks/>
          </p:cNvSpPr>
          <p:nvPr/>
        </p:nvSpPr>
        <p:spPr>
          <a:xfrm>
            <a:off x="335650" y="351059"/>
            <a:ext cx="1966686" cy="509379"/>
          </a:xfrm>
          <a:prstGeom prst="rect">
            <a:avLst/>
          </a:prstGeom>
          <a:solidFill>
            <a:srgbClr val="364D6D"/>
          </a:solidFill>
        </p:spPr>
        <p:txBody>
          <a:bodyPr vert="horz" lIns="91440" tIns="45720" rIns="91440" bIns="45720" rtlCol="0" anchor="ctr">
            <a:noAutofit/>
          </a:bodyPr>
          <a:lstStyle>
            <a:lvl1pPr algn="l" defTabSz="457200" rtl="0" eaLnBrk="1" latinLnBrk="0" hangingPunct="1">
              <a:spcBef>
                <a:spcPct val="0"/>
              </a:spcBef>
              <a:buNone/>
              <a:defRPr sz="3600" kern="1200" baseline="0">
                <a:solidFill>
                  <a:schemeClr val="tx1"/>
                </a:solidFill>
                <a:latin typeface="Avenir Medium"/>
                <a:ea typeface="+mj-ea"/>
                <a:cs typeface="Avenir Medium"/>
              </a:defRPr>
            </a:lvl1pPr>
          </a:lstStyle>
          <a:p>
            <a:r>
              <a:rPr lang="en-US" sz="2000" dirty="0" smtClean="0">
                <a:solidFill>
                  <a:schemeClr val="bg1"/>
                </a:solidFill>
                <a:latin typeface="PostGrotesk-Light"/>
                <a:cs typeface="PostGrotesk-Light"/>
              </a:rPr>
              <a:t>commercial RE</a:t>
            </a:r>
            <a:endParaRPr lang="en-US" sz="2000" dirty="0">
              <a:solidFill>
                <a:schemeClr val="bg1"/>
              </a:solidFill>
              <a:latin typeface="PostGrotesk-Light"/>
              <a:cs typeface="PostGrotesk-Light"/>
            </a:endParaRPr>
          </a:p>
        </p:txBody>
      </p:sp>
      <p:sp>
        <p:nvSpPr>
          <p:cNvPr id="13" name="Rectangle 12"/>
          <p:cNvSpPr/>
          <p:nvPr/>
        </p:nvSpPr>
        <p:spPr>
          <a:xfrm>
            <a:off x="7781796" y="263072"/>
            <a:ext cx="1245235" cy="457717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7" name="Pictur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07465" y="364217"/>
            <a:ext cx="957795" cy="535239"/>
          </a:xfrm>
          <a:prstGeom prst="rect">
            <a:avLst/>
          </a:prstGeom>
        </p:spPr>
      </p:pic>
      <p:pic>
        <p:nvPicPr>
          <p:cNvPr id="18" name="Picture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07465" y="1329055"/>
            <a:ext cx="852120" cy="677027"/>
          </a:xfrm>
          <a:prstGeom prst="rect">
            <a:avLst/>
          </a:prstGeom>
        </p:spPr>
      </p:pic>
      <p:pic>
        <p:nvPicPr>
          <p:cNvPr id="3" name="Picture 2"/>
          <p:cNvPicPr>
            <a:picLocks noChangeAspect="1"/>
          </p:cNvPicPr>
          <p:nvPr/>
        </p:nvPicPr>
        <p:blipFill>
          <a:blip r:embed="rId7">
            <a:extLst>
              <a:ext uri="{BEBA8EAE-BF5A-486C-A8C5-ECC9F3942E4B}">
                <a14:imgProps xmlns:a14="http://schemas.microsoft.com/office/drawing/2010/main">
                  <a14:imgLayer r:embed="rId8">
                    <a14:imgEffect>
                      <a14:brightnessContrast bright="-40000" contrast="-40000"/>
                    </a14:imgEffect>
                  </a14:imgLayer>
                </a14:imgProps>
              </a:ext>
            </a:extLst>
          </a:blip>
          <a:stretch>
            <a:fillRect/>
          </a:stretch>
        </p:blipFill>
        <p:spPr>
          <a:xfrm>
            <a:off x="7907465" y="2435682"/>
            <a:ext cx="1119566" cy="382413"/>
          </a:xfrm>
          <a:prstGeom prst="rect">
            <a:avLst/>
          </a:prstGeom>
        </p:spPr>
      </p:pic>
      <p:sp>
        <p:nvSpPr>
          <p:cNvPr id="11" name="Right Triangle 10"/>
          <p:cNvSpPr/>
          <p:nvPr/>
        </p:nvSpPr>
        <p:spPr>
          <a:xfrm rot="10800000" flipH="1">
            <a:off x="2293266" y="351057"/>
            <a:ext cx="772878" cy="509380"/>
          </a:xfrm>
          <a:prstGeom prst="rtTriangle">
            <a:avLst/>
          </a:prstGeom>
          <a:solidFill>
            <a:srgbClr val="364D6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1733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a:ext>
            </a:extLst>
          </a:blip>
          <a:srcRect l="4553" r="15187"/>
          <a:stretch/>
        </p:blipFill>
        <p:spPr>
          <a:xfrm>
            <a:off x="335650" y="342901"/>
            <a:ext cx="7610921" cy="4461061"/>
          </a:xfrm>
          <a:prstGeom prst="rect">
            <a:avLst/>
          </a:prstGeom>
        </p:spPr>
      </p:pic>
      <p:sp>
        <p:nvSpPr>
          <p:cNvPr id="2" name="Title 1"/>
          <p:cNvSpPr>
            <a:spLocks noGrp="1"/>
          </p:cNvSpPr>
          <p:nvPr>
            <p:ph type="title"/>
          </p:nvPr>
        </p:nvSpPr>
        <p:spPr>
          <a:xfrm>
            <a:off x="335650" y="817560"/>
            <a:ext cx="8429801" cy="496428"/>
          </a:xfrm>
        </p:spPr>
        <p:txBody>
          <a:bodyPr>
            <a:normAutofit fontScale="90000"/>
          </a:bodyPr>
          <a:lstStyle/>
          <a:p>
            <a:r>
              <a:rPr lang="en-US" dirty="0">
                <a:solidFill>
                  <a:srgbClr val="FFFFFF"/>
                </a:solidFill>
              </a:rPr>
              <a:t>Optimize your business district</a:t>
            </a:r>
          </a:p>
        </p:txBody>
      </p:sp>
      <p:sp>
        <p:nvSpPr>
          <p:cNvPr id="6" name="Text Placeholder 2"/>
          <p:cNvSpPr txBox="1">
            <a:spLocks/>
          </p:cNvSpPr>
          <p:nvPr/>
        </p:nvSpPr>
        <p:spPr>
          <a:xfrm>
            <a:off x="335650" y="3655786"/>
            <a:ext cx="7610921" cy="1148177"/>
          </a:xfrm>
          <a:prstGeom prst="rect">
            <a:avLst/>
          </a:prstGeom>
          <a:solidFill>
            <a:srgbClr val="364D6D">
              <a:alpha val="60000"/>
            </a:srgbClr>
          </a:solidFill>
          <a:effectLst/>
        </p:spPr>
        <p:txBody>
          <a:bodyPr lIns="91440" anchor="ctr" anchorCtr="0">
            <a:noAutofit/>
          </a:bodyPr>
          <a:lstStyle>
            <a:defPPr>
              <a:defRPr lang="en-US"/>
            </a:defPPr>
            <a:lvl1pPr marL="285750" indent="-285750">
              <a:spcBef>
                <a:spcPct val="20000"/>
              </a:spcBef>
              <a:buFont typeface="Wingdings" charset="2"/>
              <a:buChar char=""/>
              <a:defRPr sz="2000">
                <a:latin typeface="Avenir Book"/>
                <a:cs typeface="Avenir Book"/>
              </a:defRPr>
            </a:lvl1pPr>
            <a:lvl2pPr indent="0">
              <a:spcBef>
                <a:spcPct val="20000"/>
              </a:spcBef>
              <a:buFont typeface="Arial"/>
              <a:buNone/>
              <a:defRPr sz="2000">
                <a:latin typeface="Avenir Book"/>
                <a:cs typeface="Avenir Book"/>
              </a:defRPr>
            </a:lvl2pPr>
            <a:lvl3pPr indent="0">
              <a:spcBef>
                <a:spcPct val="20000"/>
              </a:spcBef>
              <a:buFont typeface="Arial"/>
              <a:buNone/>
              <a:defRPr sz="1600">
                <a:latin typeface="Avenir Book"/>
                <a:cs typeface="Avenir Book"/>
              </a:defRPr>
            </a:lvl3pPr>
            <a:lvl4pPr indent="0">
              <a:spcBef>
                <a:spcPct val="20000"/>
              </a:spcBef>
              <a:buFont typeface="Arial"/>
              <a:buNone/>
              <a:defRPr sz="1400">
                <a:latin typeface="Avenir Book"/>
                <a:cs typeface="Avenir Book"/>
              </a:defRPr>
            </a:lvl4pPr>
            <a:lvl5pPr indent="0">
              <a:spcBef>
                <a:spcPct val="20000"/>
              </a:spcBef>
              <a:buFont typeface="Arial"/>
              <a:buNone/>
              <a:defRPr sz="1100">
                <a:latin typeface="Avenir Book"/>
                <a:cs typeface="Avenir Book"/>
              </a:defRPr>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pPr marL="0" indent="0">
              <a:buSzPct val="100000"/>
              <a:buNone/>
            </a:pPr>
            <a:r>
              <a:rPr lang="en-US" sz="1800" dirty="0">
                <a:solidFill>
                  <a:schemeClr val="bg1"/>
                </a:solidFill>
                <a:latin typeface="PostGrotesk-Book"/>
                <a:cs typeface="PostGrotesk-Book"/>
              </a:rPr>
              <a:t>Give prospective tenants comprehensive data about </a:t>
            </a:r>
            <a:r>
              <a:rPr lang="en-US" sz="1800" dirty="0" smtClean="0">
                <a:solidFill>
                  <a:schemeClr val="bg1"/>
                </a:solidFill>
                <a:latin typeface="PostGrotesk-Book"/>
                <a:cs typeface="PostGrotesk-Book"/>
              </a:rPr>
              <a:t>future </a:t>
            </a:r>
            <a:r>
              <a:rPr lang="en-US" sz="1800" dirty="0">
                <a:solidFill>
                  <a:schemeClr val="bg1"/>
                </a:solidFill>
                <a:latin typeface="PostGrotesk-Book"/>
                <a:cs typeface="PostGrotesk-Book"/>
              </a:rPr>
              <a:t>foot traffic</a:t>
            </a:r>
          </a:p>
          <a:p>
            <a:pPr marL="0" indent="0">
              <a:buSzPct val="100000"/>
              <a:buNone/>
            </a:pPr>
            <a:r>
              <a:rPr lang="en-US" sz="1800" dirty="0">
                <a:solidFill>
                  <a:schemeClr val="bg1"/>
                </a:solidFill>
                <a:latin typeface="PostGrotesk-Book"/>
                <a:cs typeface="PostGrotesk-Book"/>
              </a:rPr>
              <a:t>Know typical visitor profiles for a location based on traffic patterns</a:t>
            </a:r>
          </a:p>
          <a:p>
            <a:pPr marL="0" indent="0">
              <a:buSzPct val="100000"/>
              <a:buNone/>
            </a:pPr>
            <a:r>
              <a:rPr lang="en-US" sz="1800" dirty="0">
                <a:solidFill>
                  <a:schemeClr val="bg1"/>
                </a:solidFill>
                <a:latin typeface="PostGrotesk-Book"/>
                <a:cs typeface="PostGrotesk-Book"/>
              </a:rPr>
              <a:t>Zero-in on the most valuable investment opportunities in your city</a:t>
            </a:r>
          </a:p>
        </p:txBody>
      </p:sp>
      <p:pic>
        <p:nvPicPr>
          <p:cNvPr id="8" name="Picture 7" descr="circle-small.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13124" y="4831177"/>
            <a:ext cx="252935" cy="252935"/>
          </a:xfrm>
          <a:prstGeom prst="rect">
            <a:avLst/>
          </a:prstGeom>
        </p:spPr>
      </p:pic>
      <p:sp>
        <p:nvSpPr>
          <p:cNvPr id="7" name="Title 1"/>
          <p:cNvSpPr txBox="1">
            <a:spLocks/>
          </p:cNvSpPr>
          <p:nvPr/>
        </p:nvSpPr>
        <p:spPr>
          <a:xfrm>
            <a:off x="335650" y="341988"/>
            <a:ext cx="1966686" cy="509379"/>
          </a:xfrm>
          <a:prstGeom prst="rect">
            <a:avLst/>
          </a:prstGeom>
          <a:solidFill>
            <a:srgbClr val="364D6D"/>
          </a:solidFill>
        </p:spPr>
        <p:txBody>
          <a:bodyPr vert="horz" lIns="91440" tIns="45720" rIns="91440" bIns="45720" rtlCol="0" anchor="ctr">
            <a:noAutofit/>
          </a:bodyPr>
          <a:lstStyle>
            <a:lvl1pPr algn="l" defTabSz="457200" rtl="0" eaLnBrk="1" latinLnBrk="0" hangingPunct="1">
              <a:spcBef>
                <a:spcPct val="0"/>
              </a:spcBef>
              <a:buNone/>
              <a:defRPr sz="3600" kern="1200" baseline="0">
                <a:solidFill>
                  <a:schemeClr val="tx1"/>
                </a:solidFill>
                <a:latin typeface="Avenir Medium"/>
                <a:ea typeface="+mj-ea"/>
                <a:cs typeface="Avenir Medium"/>
              </a:defRPr>
            </a:lvl1pPr>
          </a:lstStyle>
          <a:p>
            <a:r>
              <a:rPr lang="en-US" sz="2000" dirty="0" smtClean="0">
                <a:solidFill>
                  <a:schemeClr val="bg1"/>
                </a:solidFill>
                <a:latin typeface="PostGrotesk-Light"/>
                <a:cs typeface="PostGrotesk-Light"/>
              </a:rPr>
              <a:t>BIDs</a:t>
            </a:r>
            <a:endParaRPr lang="en-US" sz="2000" dirty="0">
              <a:solidFill>
                <a:schemeClr val="bg1"/>
              </a:solidFill>
              <a:latin typeface="PostGrotesk-Light"/>
              <a:cs typeface="PostGrotesk-Light"/>
            </a:endParaRPr>
          </a:p>
        </p:txBody>
      </p:sp>
      <p:sp>
        <p:nvSpPr>
          <p:cNvPr id="13" name="Rectangle 12"/>
          <p:cNvSpPr/>
          <p:nvPr/>
        </p:nvSpPr>
        <p:spPr>
          <a:xfrm>
            <a:off x="7781796" y="208644"/>
            <a:ext cx="1245235" cy="463160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5">
            <a:extLst>
              <a:ext uri="{BEBA8EAE-BF5A-486C-A8C5-ECC9F3942E4B}">
                <a14:imgProps xmlns:a14="http://schemas.microsoft.com/office/drawing/2010/main">
                  <a14:imgLayer r:embed="rId6">
                    <a14:imgEffect>
                      <a14:saturation sat="0"/>
                    </a14:imgEffect>
                  </a14:imgLayer>
                </a14:imgProps>
              </a:ext>
            </a:extLst>
          </a:blip>
          <a:stretch>
            <a:fillRect/>
          </a:stretch>
        </p:blipFill>
        <p:spPr>
          <a:xfrm>
            <a:off x="7897315" y="351059"/>
            <a:ext cx="854204" cy="523295"/>
          </a:xfrm>
          <a:prstGeom prst="rect">
            <a:avLst/>
          </a:prstGeom>
        </p:spPr>
      </p:pic>
      <p:pic>
        <p:nvPicPr>
          <p:cNvPr id="9" name="Picture 8"/>
          <p:cNvPicPr>
            <a:picLocks noChangeAspect="1"/>
          </p:cNvPicPr>
          <p:nvPr/>
        </p:nvPicPr>
        <p:blipFill>
          <a:blip r:embed="rId7">
            <a:extLst>
              <a:ext uri="{BEBA8EAE-BF5A-486C-A8C5-ECC9F3942E4B}">
                <a14:imgProps xmlns:a14="http://schemas.microsoft.com/office/drawing/2010/main">
                  <a14:imgLayer r:embed="rId8">
                    <a14:imgEffect>
                      <a14:saturation sat="0"/>
                    </a14:imgEffect>
                  </a14:imgLayer>
                </a14:imgProps>
              </a:ext>
            </a:extLst>
          </a:blip>
          <a:stretch>
            <a:fillRect/>
          </a:stretch>
        </p:blipFill>
        <p:spPr>
          <a:xfrm>
            <a:off x="7897315" y="2831823"/>
            <a:ext cx="1027417" cy="296896"/>
          </a:xfrm>
          <a:prstGeom prst="rect">
            <a:avLst/>
          </a:prstGeom>
        </p:spPr>
      </p:pic>
      <p:grpSp>
        <p:nvGrpSpPr>
          <p:cNvPr id="19" name="Group 18"/>
          <p:cNvGrpSpPr/>
          <p:nvPr/>
        </p:nvGrpSpPr>
        <p:grpSpPr>
          <a:xfrm>
            <a:off x="7897315" y="1050267"/>
            <a:ext cx="1175866" cy="1188357"/>
            <a:chOff x="7906903" y="1142999"/>
            <a:chExt cx="1175866" cy="1188357"/>
          </a:xfrm>
        </p:grpSpPr>
        <p:pic>
          <p:nvPicPr>
            <p:cNvPr id="4" name="Picture 3"/>
            <p:cNvPicPr>
              <a:picLocks noChangeAspect="1"/>
            </p:cNvPicPr>
            <p:nvPr/>
          </p:nvPicPr>
          <p:blipFill>
            <a:blip r:embed="rId9">
              <a:extLst>
                <a:ext uri="{BEBA8EAE-BF5A-486C-A8C5-ECC9F3942E4B}">
                  <a14:imgProps xmlns:a14="http://schemas.microsoft.com/office/drawing/2010/main">
                    <a14:imgLayer r:embed="rId10">
                      <a14:imgEffect>
                        <a14:saturation sat="0"/>
                      </a14:imgEffect>
                    </a14:imgLayer>
                  </a14:imgProps>
                </a:ext>
              </a:extLst>
            </a:blip>
            <a:stretch>
              <a:fillRect/>
            </a:stretch>
          </p:blipFill>
          <p:spPr>
            <a:xfrm>
              <a:off x="7906903" y="1142999"/>
              <a:ext cx="511892" cy="1188357"/>
            </a:xfrm>
            <a:prstGeom prst="rect">
              <a:avLst/>
            </a:prstGeom>
          </p:spPr>
        </p:pic>
        <p:pic>
          <p:nvPicPr>
            <p:cNvPr id="5" name="Picture 4"/>
            <p:cNvPicPr>
              <a:picLocks noChangeAspect="1"/>
            </p:cNvPicPr>
            <p:nvPr/>
          </p:nvPicPr>
          <p:blipFill rotWithShape="1">
            <a:blip r:embed="rId11">
              <a:extLst>
                <a:ext uri="{BEBA8EAE-BF5A-486C-A8C5-ECC9F3942E4B}">
                  <a14:imgProps xmlns:a14="http://schemas.microsoft.com/office/drawing/2010/main">
                    <a14:imgLayer r:embed="rId12">
                      <a14:imgEffect>
                        <a14:saturation sat="0"/>
                      </a14:imgEffect>
                    </a14:imgLayer>
                  </a14:imgProps>
                </a:ext>
              </a:extLst>
            </a:blip>
            <a:srcRect l="2653" t="2082" r="1632" b="2204"/>
            <a:stretch/>
          </p:blipFill>
          <p:spPr>
            <a:xfrm>
              <a:off x="8488773" y="1805213"/>
              <a:ext cx="517072" cy="517072"/>
            </a:xfrm>
            <a:prstGeom prst="rect">
              <a:avLst/>
            </a:prstGeom>
          </p:spPr>
        </p:pic>
        <p:pic>
          <p:nvPicPr>
            <p:cNvPr id="10" name="Picture 9"/>
            <p:cNvPicPr>
              <a:picLocks noChangeAspect="1"/>
            </p:cNvPicPr>
            <p:nvPr/>
          </p:nvPicPr>
          <p:blipFill rotWithShape="1">
            <a:blip r:embed="rId13"/>
            <a:srcRect l="41569" t="-3885" r="41567" b="3885"/>
            <a:stretch/>
          </p:blipFill>
          <p:spPr>
            <a:xfrm>
              <a:off x="8423636" y="1161146"/>
              <a:ext cx="659133" cy="498928"/>
            </a:xfrm>
            <a:prstGeom prst="rect">
              <a:avLst/>
            </a:prstGeom>
          </p:spPr>
        </p:pic>
      </p:grpSp>
      <p:pic>
        <p:nvPicPr>
          <p:cNvPr id="16" name="Picture 15"/>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888243" y="4482248"/>
            <a:ext cx="1004539" cy="358000"/>
          </a:xfrm>
          <a:prstGeom prst="rect">
            <a:avLst/>
          </a:prstGeom>
        </p:spPr>
      </p:pic>
      <p:pic>
        <p:nvPicPr>
          <p:cNvPr id="11" name="Picture 10"/>
          <p:cNvPicPr>
            <a:picLocks noChangeAspect="1"/>
          </p:cNvPicPr>
          <p:nvPr/>
        </p:nvPicPr>
        <p:blipFill>
          <a:blip r:embed="rId15">
            <a:extLst>
              <a:ext uri="{BEBA8EAE-BF5A-486C-A8C5-ECC9F3942E4B}">
                <a14:imgProps xmlns:a14="http://schemas.microsoft.com/office/drawing/2010/main">
                  <a14:imgLayer r:embed="rId16">
                    <a14:imgEffect>
                      <a14:saturation sat="0"/>
                    </a14:imgEffect>
                  </a14:imgLayer>
                </a14:imgProps>
              </a:ext>
            </a:extLst>
          </a:blip>
          <a:stretch>
            <a:fillRect/>
          </a:stretch>
        </p:blipFill>
        <p:spPr>
          <a:xfrm>
            <a:off x="7888243" y="3245347"/>
            <a:ext cx="915810" cy="1073498"/>
          </a:xfrm>
          <a:prstGeom prst="rect">
            <a:avLst/>
          </a:prstGeom>
        </p:spPr>
      </p:pic>
      <p:pic>
        <p:nvPicPr>
          <p:cNvPr id="12" name="Picture 11"/>
          <p:cNvPicPr>
            <a:picLocks noChangeAspect="1"/>
          </p:cNvPicPr>
          <p:nvPr/>
        </p:nvPicPr>
        <p:blipFill>
          <a:blip r:embed="rId17">
            <a:extLst>
              <a:ext uri="{BEBA8EAE-BF5A-486C-A8C5-ECC9F3942E4B}">
                <a14:imgProps xmlns:a14="http://schemas.microsoft.com/office/drawing/2010/main">
                  <a14:imgLayer r:embed="rId18">
                    <a14:imgEffect>
                      <a14:saturation sat="0"/>
                    </a14:imgEffect>
                  </a14:imgLayer>
                </a14:imgProps>
              </a:ext>
            </a:extLst>
          </a:blip>
          <a:stretch>
            <a:fillRect/>
          </a:stretch>
        </p:blipFill>
        <p:spPr>
          <a:xfrm>
            <a:off x="7915065" y="2322287"/>
            <a:ext cx="925397" cy="422464"/>
          </a:xfrm>
          <a:prstGeom prst="rect">
            <a:avLst/>
          </a:prstGeom>
        </p:spPr>
      </p:pic>
      <p:sp>
        <p:nvSpPr>
          <p:cNvPr id="20" name="Right Triangle 19"/>
          <p:cNvSpPr/>
          <p:nvPr/>
        </p:nvSpPr>
        <p:spPr>
          <a:xfrm rot="10800000" flipH="1">
            <a:off x="2293266" y="341986"/>
            <a:ext cx="772878" cy="509380"/>
          </a:xfrm>
          <a:prstGeom prst="rtTriangle">
            <a:avLst/>
          </a:prstGeom>
          <a:solidFill>
            <a:srgbClr val="364D6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53647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descr="918K6VWSWG.jpg"/>
          <p:cNvPicPr>
            <a:picLocks noChangeAspect="1"/>
          </p:cNvPicPr>
          <p:nvPr/>
        </p:nvPicPr>
        <p:blipFill rotWithShape="1">
          <a:blip r:embed="rId2" cstate="print">
            <a:alphaModFix amt="85000"/>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a:ext>
            </a:extLst>
          </a:blip>
          <a:srcRect/>
          <a:stretch/>
        </p:blipFill>
        <p:spPr>
          <a:xfrm>
            <a:off x="335650" y="348100"/>
            <a:ext cx="8654711" cy="4474005"/>
          </a:xfrm>
          <a:prstGeom prst="rect">
            <a:avLst/>
          </a:prstGeom>
        </p:spPr>
      </p:pic>
      <p:sp>
        <p:nvSpPr>
          <p:cNvPr id="2" name="Title 1"/>
          <p:cNvSpPr>
            <a:spLocks noGrp="1"/>
          </p:cNvSpPr>
          <p:nvPr>
            <p:ph type="title"/>
          </p:nvPr>
        </p:nvSpPr>
        <p:spPr>
          <a:xfrm>
            <a:off x="335650" y="817560"/>
            <a:ext cx="8429801" cy="496428"/>
          </a:xfrm>
        </p:spPr>
        <p:txBody>
          <a:bodyPr>
            <a:normAutofit fontScale="90000"/>
          </a:bodyPr>
          <a:lstStyle/>
          <a:p>
            <a:r>
              <a:rPr lang="en-US" dirty="0">
                <a:solidFill>
                  <a:srgbClr val="FFFFFF"/>
                </a:solidFill>
              </a:rPr>
              <a:t>Understand foot traffic to a store</a:t>
            </a:r>
          </a:p>
        </p:txBody>
      </p:sp>
      <p:sp>
        <p:nvSpPr>
          <p:cNvPr id="6" name="Text Placeholder 2"/>
          <p:cNvSpPr txBox="1">
            <a:spLocks/>
          </p:cNvSpPr>
          <p:nvPr/>
        </p:nvSpPr>
        <p:spPr>
          <a:xfrm>
            <a:off x="335650" y="3655786"/>
            <a:ext cx="7610921" cy="1148177"/>
          </a:xfrm>
          <a:prstGeom prst="rect">
            <a:avLst/>
          </a:prstGeom>
          <a:solidFill>
            <a:srgbClr val="364D6D">
              <a:alpha val="60000"/>
            </a:srgbClr>
          </a:solidFill>
          <a:effectLst/>
        </p:spPr>
        <p:txBody>
          <a:bodyPr lIns="91440" anchor="ctr" anchorCtr="0">
            <a:noAutofit/>
          </a:bodyPr>
          <a:lstStyle>
            <a:defPPr>
              <a:defRPr lang="en-US"/>
            </a:defPPr>
            <a:lvl1pPr marL="285750" indent="-285750">
              <a:spcBef>
                <a:spcPct val="20000"/>
              </a:spcBef>
              <a:buFont typeface="Wingdings" charset="2"/>
              <a:buChar char=""/>
              <a:defRPr sz="2000">
                <a:latin typeface="Avenir Book"/>
                <a:cs typeface="Avenir Book"/>
              </a:defRPr>
            </a:lvl1pPr>
            <a:lvl2pPr indent="0">
              <a:spcBef>
                <a:spcPct val="20000"/>
              </a:spcBef>
              <a:buFont typeface="Arial"/>
              <a:buNone/>
              <a:defRPr sz="2000">
                <a:latin typeface="Avenir Book"/>
                <a:cs typeface="Avenir Book"/>
              </a:defRPr>
            </a:lvl2pPr>
            <a:lvl3pPr indent="0">
              <a:spcBef>
                <a:spcPct val="20000"/>
              </a:spcBef>
              <a:buFont typeface="Arial"/>
              <a:buNone/>
              <a:defRPr sz="1600">
                <a:latin typeface="Avenir Book"/>
                <a:cs typeface="Avenir Book"/>
              </a:defRPr>
            </a:lvl3pPr>
            <a:lvl4pPr indent="0">
              <a:spcBef>
                <a:spcPct val="20000"/>
              </a:spcBef>
              <a:buFont typeface="Arial"/>
              <a:buNone/>
              <a:defRPr sz="1400">
                <a:latin typeface="Avenir Book"/>
                <a:cs typeface="Avenir Book"/>
              </a:defRPr>
            </a:lvl4pPr>
            <a:lvl5pPr indent="0">
              <a:spcBef>
                <a:spcPct val="20000"/>
              </a:spcBef>
              <a:buFont typeface="Arial"/>
              <a:buNone/>
              <a:defRPr sz="1100">
                <a:latin typeface="Avenir Book"/>
                <a:cs typeface="Avenir Book"/>
              </a:defRPr>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pPr marL="0" indent="0">
              <a:buSzPct val="100000"/>
              <a:buNone/>
            </a:pPr>
            <a:r>
              <a:rPr lang="en-US" sz="1800" dirty="0">
                <a:solidFill>
                  <a:schemeClr val="bg1"/>
                </a:solidFill>
                <a:latin typeface="PostGrotesk-Book"/>
                <a:cs typeface="PostGrotesk-Book"/>
              </a:rPr>
              <a:t>Measure sidewalk-to-store conversions to test storefront strategies</a:t>
            </a:r>
          </a:p>
          <a:p>
            <a:pPr marL="0" indent="0">
              <a:buSzPct val="100000"/>
              <a:buNone/>
            </a:pPr>
            <a:r>
              <a:rPr lang="en-US" sz="1800" dirty="0">
                <a:solidFill>
                  <a:schemeClr val="bg1"/>
                </a:solidFill>
                <a:latin typeface="PostGrotesk-Book"/>
                <a:cs typeface="PostGrotesk-Book"/>
              </a:rPr>
              <a:t>Select new locations using accurate and long term foot traffic measures</a:t>
            </a:r>
          </a:p>
          <a:p>
            <a:pPr marL="0" indent="0">
              <a:buSzPct val="100000"/>
              <a:buNone/>
            </a:pPr>
            <a:r>
              <a:rPr lang="en-US" sz="1800" dirty="0">
                <a:solidFill>
                  <a:schemeClr val="bg1"/>
                </a:solidFill>
                <a:latin typeface="PostGrotesk-Book"/>
                <a:cs typeface="PostGrotesk-Book"/>
              </a:rPr>
              <a:t>Get to know your visitors through behavioral segmentation</a:t>
            </a:r>
          </a:p>
        </p:txBody>
      </p:sp>
      <p:pic>
        <p:nvPicPr>
          <p:cNvPr id="8" name="Picture 7" descr="circle-small.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13124" y="4831177"/>
            <a:ext cx="252935" cy="252935"/>
          </a:xfrm>
          <a:prstGeom prst="rect">
            <a:avLst/>
          </a:prstGeom>
        </p:spPr>
      </p:pic>
      <p:sp>
        <p:nvSpPr>
          <p:cNvPr id="7" name="Title 1"/>
          <p:cNvSpPr txBox="1">
            <a:spLocks/>
          </p:cNvSpPr>
          <p:nvPr/>
        </p:nvSpPr>
        <p:spPr>
          <a:xfrm>
            <a:off x="335650" y="351059"/>
            <a:ext cx="1966686" cy="509379"/>
          </a:xfrm>
          <a:prstGeom prst="rect">
            <a:avLst/>
          </a:prstGeom>
          <a:solidFill>
            <a:srgbClr val="364D6D"/>
          </a:solidFill>
        </p:spPr>
        <p:txBody>
          <a:bodyPr vert="horz" lIns="91440" tIns="45720" rIns="91440" bIns="45720" rtlCol="0" anchor="ctr">
            <a:noAutofit/>
          </a:bodyPr>
          <a:lstStyle>
            <a:lvl1pPr algn="l" defTabSz="457200" rtl="0" eaLnBrk="1" latinLnBrk="0" hangingPunct="1">
              <a:spcBef>
                <a:spcPct val="0"/>
              </a:spcBef>
              <a:buNone/>
              <a:defRPr sz="3600" kern="1200" baseline="0">
                <a:solidFill>
                  <a:schemeClr val="tx1"/>
                </a:solidFill>
                <a:latin typeface="Avenir Medium"/>
                <a:ea typeface="+mj-ea"/>
                <a:cs typeface="Avenir Medium"/>
              </a:defRPr>
            </a:lvl1pPr>
          </a:lstStyle>
          <a:p>
            <a:r>
              <a:rPr lang="en-US" sz="2000" dirty="0" smtClean="0">
                <a:solidFill>
                  <a:schemeClr val="bg1"/>
                </a:solidFill>
                <a:latin typeface="PostGrotesk-Light"/>
                <a:cs typeface="PostGrotesk-Light"/>
              </a:rPr>
              <a:t>retail</a:t>
            </a:r>
            <a:endParaRPr lang="en-US" sz="2000" dirty="0">
              <a:solidFill>
                <a:schemeClr val="bg1"/>
              </a:solidFill>
              <a:latin typeface="PostGrotesk-Light"/>
              <a:cs typeface="PostGrotesk-Light"/>
            </a:endParaRPr>
          </a:p>
        </p:txBody>
      </p:sp>
      <p:sp>
        <p:nvSpPr>
          <p:cNvPr id="13" name="Rectangle 12"/>
          <p:cNvSpPr/>
          <p:nvPr/>
        </p:nvSpPr>
        <p:spPr>
          <a:xfrm>
            <a:off x="7781796" y="127000"/>
            <a:ext cx="1245235" cy="471324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874003" y="366242"/>
            <a:ext cx="542630" cy="542630"/>
          </a:xfrm>
          <a:prstGeom prst="rect">
            <a:avLst/>
          </a:prstGeom>
        </p:spPr>
      </p:pic>
      <p:pic>
        <p:nvPicPr>
          <p:cNvPr id="16" name="Picture 2"/>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874003" y="995072"/>
            <a:ext cx="759372" cy="457200"/>
          </a:xfrm>
          <a:prstGeom prst="rect">
            <a:avLst/>
          </a:prstGeom>
        </p:spPr>
      </p:pic>
      <p:pic>
        <p:nvPicPr>
          <p:cNvPr id="19" name="Picture 7"/>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7874003" y="1860529"/>
            <a:ext cx="669957" cy="856832"/>
          </a:xfrm>
          <a:prstGeom prst="rect">
            <a:avLst/>
          </a:prstGeom>
        </p:spPr>
      </p:pic>
      <p:pic>
        <p:nvPicPr>
          <p:cNvPr id="20" name="Picture 8"/>
          <p:cNvPicPr>
            <a:picLocks noChangeAspect="1"/>
          </p:cNvPicPr>
          <p:nvPr/>
        </p:nvPicPr>
        <p:blipFill rotWithShape="1">
          <a:blip r:embed="rId8">
            <a:extLst>
              <a:ext uri="{28A0092B-C50C-407E-A947-70E740481C1C}">
                <a14:useLocalDpi xmlns:a14="http://schemas.microsoft.com/office/drawing/2010/main"/>
              </a:ext>
            </a:extLst>
          </a:blip>
          <a:srcRect t="23877" b="25356"/>
          <a:stretch/>
        </p:blipFill>
        <p:spPr>
          <a:xfrm>
            <a:off x="7874003" y="3188688"/>
            <a:ext cx="932586" cy="473449"/>
          </a:xfrm>
          <a:prstGeom prst="rect">
            <a:avLst/>
          </a:prstGeom>
        </p:spPr>
      </p:pic>
      <p:pic>
        <p:nvPicPr>
          <p:cNvPr id="21" name="Picture 9"/>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874003" y="4033560"/>
            <a:ext cx="729465" cy="457200"/>
          </a:xfrm>
          <a:prstGeom prst="rect">
            <a:avLst/>
          </a:prstGeom>
        </p:spPr>
      </p:pic>
      <p:pic>
        <p:nvPicPr>
          <p:cNvPr id="22" name="Picture 10"/>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7874003" y="4576960"/>
            <a:ext cx="1190607" cy="227003"/>
          </a:xfrm>
          <a:prstGeom prst="rect">
            <a:avLst/>
          </a:prstGeom>
        </p:spPr>
      </p:pic>
      <p:pic>
        <p:nvPicPr>
          <p:cNvPr id="23" name="Picture 11"/>
          <p:cNvPicPr>
            <a:picLocks noChangeAspect="1"/>
          </p:cNvPicPr>
          <p:nvPr/>
        </p:nvPicPr>
        <p:blipFill rotWithShape="1">
          <a:blip r:embed="rId11" cstate="print">
            <a:extLst>
              <a:ext uri="{28A0092B-C50C-407E-A947-70E740481C1C}">
                <a14:useLocalDpi xmlns:a14="http://schemas.microsoft.com/office/drawing/2010/main"/>
              </a:ext>
            </a:extLst>
          </a:blip>
          <a:srcRect t="24535" b="29740"/>
          <a:stretch/>
        </p:blipFill>
        <p:spPr>
          <a:xfrm>
            <a:off x="7874003" y="1538472"/>
            <a:ext cx="728690" cy="235857"/>
          </a:xfrm>
          <a:prstGeom prst="rect">
            <a:avLst/>
          </a:prstGeom>
        </p:spPr>
      </p:pic>
      <p:pic>
        <p:nvPicPr>
          <p:cNvPr id="24" name="Picture 4"/>
          <p:cNvPicPr>
            <a:picLocks noChangeAspect="1"/>
          </p:cNvPicPr>
          <p:nvPr/>
        </p:nvPicPr>
        <p:blipFill rotWithShape="1">
          <a:blip r:embed="rId12" cstate="email">
            <a:extLst>
              <a:ext uri="{28A0092B-C50C-407E-A947-70E740481C1C}">
                <a14:useLocalDpi xmlns:a14="http://schemas.microsoft.com/office/drawing/2010/main"/>
              </a:ext>
            </a:extLst>
          </a:blip>
          <a:srcRect/>
          <a:stretch/>
        </p:blipFill>
        <p:spPr>
          <a:xfrm>
            <a:off x="7874003" y="2803562"/>
            <a:ext cx="676209" cy="298925"/>
          </a:xfrm>
          <a:prstGeom prst="rect">
            <a:avLst/>
          </a:prstGeom>
        </p:spPr>
      </p:pic>
      <p:pic>
        <p:nvPicPr>
          <p:cNvPr id="9" name="Picture 8"/>
          <p:cNvPicPr>
            <a:picLocks noChangeAspect="1"/>
          </p:cNvPicPr>
          <p:nvPr/>
        </p:nvPicPr>
        <p:blipFill rotWithShape="1">
          <a:blip r:embed="rId13"/>
          <a:srcRect t="36026" b="31683"/>
          <a:stretch/>
        </p:blipFill>
        <p:spPr>
          <a:xfrm>
            <a:off x="7874003" y="3748338"/>
            <a:ext cx="1269996" cy="199021"/>
          </a:xfrm>
          <a:prstGeom prst="rect">
            <a:avLst/>
          </a:prstGeom>
        </p:spPr>
      </p:pic>
      <p:sp>
        <p:nvSpPr>
          <p:cNvPr id="10" name="Right Triangle 9"/>
          <p:cNvSpPr/>
          <p:nvPr/>
        </p:nvSpPr>
        <p:spPr>
          <a:xfrm rot="10800000" flipH="1">
            <a:off x="2293266" y="351057"/>
            <a:ext cx="772878" cy="509380"/>
          </a:xfrm>
          <a:prstGeom prst="rtTriangle">
            <a:avLst/>
          </a:prstGeom>
          <a:solidFill>
            <a:srgbClr val="364D6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5979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rotWithShape="1">
          <a:blip r:embed="rId2" cstate="screen">
            <a:alphaModFix amt="86000"/>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a:ext>
            </a:extLst>
          </a:blip>
          <a:srcRect l="2212" t="17667" r="14543" b="15957"/>
          <a:stretch/>
        </p:blipFill>
        <p:spPr>
          <a:xfrm>
            <a:off x="335651" y="351059"/>
            <a:ext cx="7446146" cy="4452904"/>
          </a:xfrm>
          <a:prstGeom prst="rect">
            <a:avLst/>
          </a:prstGeom>
        </p:spPr>
      </p:pic>
      <p:sp>
        <p:nvSpPr>
          <p:cNvPr id="2" name="Title 1"/>
          <p:cNvSpPr>
            <a:spLocks noGrp="1"/>
          </p:cNvSpPr>
          <p:nvPr>
            <p:ph type="title"/>
          </p:nvPr>
        </p:nvSpPr>
        <p:spPr>
          <a:xfrm>
            <a:off x="335650" y="817560"/>
            <a:ext cx="8429801" cy="496428"/>
          </a:xfrm>
        </p:spPr>
        <p:txBody>
          <a:bodyPr>
            <a:normAutofit fontScale="90000"/>
          </a:bodyPr>
          <a:lstStyle/>
          <a:p>
            <a:r>
              <a:rPr lang="en-US" dirty="0">
                <a:solidFill>
                  <a:srgbClr val="FFFFFF"/>
                </a:solidFill>
              </a:rPr>
              <a:t>Quantify your neighborhood</a:t>
            </a:r>
          </a:p>
        </p:txBody>
      </p:sp>
      <p:sp>
        <p:nvSpPr>
          <p:cNvPr id="6" name="Text Placeholder 2"/>
          <p:cNvSpPr txBox="1">
            <a:spLocks/>
          </p:cNvSpPr>
          <p:nvPr/>
        </p:nvSpPr>
        <p:spPr>
          <a:xfrm>
            <a:off x="335650" y="3657600"/>
            <a:ext cx="7610921" cy="1146363"/>
          </a:xfrm>
          <a:prstGeom prst="rect">
            <a:avLst/>
          </a:prstGeom>
          <a:solidFill>
            <a:srgbClr val="364D6D">
              <a:alpha val="60000"/>
            </a:srgbClr>
          </a:solidFill>
          <a:effectLst/>
        </p:spPr>
        <p:txBody>
          <a:bodyPr lIns="91440" anchor="ctr" anchorCtr="0">
            <a:noAutofit/>
          </a:bodyPr>
          <a:lstStyle>
            <a:defPPr>
              <a:defRPr lang="en-US"/>
            </a:defPPr>
            <a:lvl1pPr marL="285750" indent="-285750">
              <a:spcBef>
                <a:spcPct val="20000"/>
              </a:spcBef>
              <a:buFont typeface="Wingdings" charset="2"/>
              <a:buChar char=""/>
              <a:defRPr sz="2000">
                <a:latin typeface="Avenir Book"/>
                <a:cs typeface="Avenir Book"/>
              </a:defRPr>
            </a:lvl1pPr>
            <a:lvl2pPr indent="0">
              <a:spcBef>
                <a:spcPct val="20000"/>
              </a:spcBef>
              <a:buFont typeface="Arial"/>
              <a:buNone/>
              <a:defRPr sz="2000">
                <a:latin typeface="Avenir Book"/>
                <a:cs typeface="Avenir Book"/>
              </a:defRPr>
            </a:lvl2pPr>
            <a:lvl3pPr indent="0">
              <a:spcBef>
                <a:spcPct val="20000"/>
              </a:spcBef>
              <a:buFont typeface="Arial"/>
              <a:buNone/>
              <a:defRPr sz="1600">
                <a:latin typeface="Avenir Book"/>
                <a:cs typeface="Avenir Book"/>
              </a:defRPr>
            </a:lvl3pPr>
            <a:lvl4pPr indent="0">
              <a:spcBef>
                <a:spcPct val="20000"/>
              </a:spcBef>
              <a:buFont typeface="Arial"/>
              <a:buNone/>
              <a:defRPr sz="1400">
                <a:latin typeface="Avenir Book"/>
                <a:cs typeface="Avenir Book"/>
              </a:defRPr>
            </a:lvl4pPr>
            <a:lvl5pPr indent="0">
              <a:spcBef>
                <a:spcPct val="20000"/>
              </a:spcBef>
              <a:buFont typeface="Arial"/>
              <a:buNone/>
              <a:defRPr sz="1100">
                <a:latin typeface="Avenir Book"/>
                <a:cs typeface="Avenir Book"/>
              </a:defRPr>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pPr marL="0" indent="0">
              <a:buSzPct val="100000"/>
              <a:buNone/>
            </a:pPr>
            <a:r>
              <a:rPr lang="en-US" sz="1700" dirty="0">
                <a:solidFill>
                  <a:schemeClr val="bg1"/>
                </a:solidFill>
                <a:latin typeface="PostGrotesk-Book"/>
                <a:cs typeface="PostGrotesk-Book"/>
              </a:rPr>
              <a:t>Measure overall foot traffic trends to negotiate infrastructure improvements</a:t>
            </a:r>
          </a:p>
          <a:p>
            <a:pPr marL="0" indent="0">
              <a:buSzPct val="100000"/>
              <a:buNone/>
            </a:pPr>
            <a:r>
              <a:rPr lang="en-US" sz="1700" dirty="0">
                <a:solidFill>
                  <a:schemeClr val="bg1"/>
                </a:solidFill>
                <a:latin typeface="PostGrotesk-Book"/>
                <a:cs typeface="PostGrotesk-Book"/>
              </a:rPr>
              <a:t>Collectively improve street safety by measuring / publishing car speed data</a:t>
            </a:r>
          </a:p>
          <a:p>
            <a:pPr marL="0" indent="0">
              <a:buSzPct val="100000"/>
              <a:buNone/>
            </a:pPr>
            <a:r>
              <a:rPr lang="en-US" sz="1700" dirty="0">
                <a:solidFill>
                  <a:schemeClr val="bg1"/>
                </a:solidFill>
                <a:latin typeface="PostGrotesk-Book"/>
                <a:cs typeface="PostGrotesk-Book"/>
              </a:rPr>
              <a:t>Measure the impact of new developments on your block</a:t>
            </a:r>
          </a:p>
        </p:txBody>
      </p:sp>
      <p:pic>
        <p:nvPicPr>
          <p:cNvPr id="8" name="Picture 7" descr="circle-small.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13124" y="4831177"/>
            <a:ext cx="252935" cy="252935"/>
          </a:xfrm>
          <a:prstGeom prst="rect">
            <a:avLst/>
          </a:prstGeom>
        </p:spPr>
      </p:pic>
      <p:sp>
        <p:nvSpPr>
          <p:cNvPr id="7" name="Title 1"/>
          <p:cNvSpPr txBox="1">
            <a:spLocks/>
          </p:cNvSpPr>
          <p:nvPr/>
        </p:nvSpPr>
        <p:spPr>
          <a:xfrm>
            <a:off x="335650" y="351059"/>
            <a:ext cx="1966686" cy="509379"/>
          </a:xfrm>
          <a:prstGeom prst="rect">
            <a:avLst/>
          </a:prstGeom>
          <a:solidFill>
            <a:srgbClr val="364D6D"/>
          </a:solidFill>
        </p:spPr>
        <p:txBody>
          <a:bodyPr vert="horz" lIns="91440" tIns="45720" rIns="91440" bIns="45720" rtlCol="0" anchor="ctr">
            <a:noAutofit/>
          </a:bodyPr>
          <a:lstStyle>
            <a:lvl1pPr algn="l" defTabSz="457200" rtl="0" eaLnBrk="1" latinLnBrk="0" hangingPunct="1">
              <a:spcBef>
                <a:spcPct val="0"/>
              </a:spcBef>
              <a:buNone/>
              <a:defRPr sz="3600" kern="1200" baseline="0">
                <a:solidFill>
                  <a:schemeClr val="tx1"/>
                </a:solidFill>
                <a:latin typeface="Avenir Medium"/>
                <a:ea typeface="+mj-ea"/>
                <a:cs typeface="Avenir Medium"/>
              </a:defRPr>
            </a:lvl1pPr>
          </a:lstStyle>
          <a:p>
            <a:r>
              <a:rPr lang="en-US" sz="2000" dirty="0">
                <a:solidFill>
                  <a:schemeClr val="bg1"/>
                </a:solidFill>
                <a:latin typeface="PostGrotesk-Light"/>
                <a:cs typeface="PostGrotesk-Light"/>
              </a:rPr>
              <a:t>c</a:t>
            </a:r>
            <a:r>
              <a:rPr lang="en-US" sz="2000" dirty="0" smtClean="0">
                <a:solidFill>
                  <a:schemeClr val="bg1"/>
                </a:solidFill>
                <a:latin typeface="PostGrotesk-Light"/>
                <a:cs typeface="PostGrotesk-Light"/>
              </a:rPr>
              <a:t>ivic hackers</a:t>
            </a:r>
            <a:endParaRPr lang="en-US" sz="2000" dirty="0">
              <a:solidFill>
                <a:schemeClr val="bg1"/>
              </a:solidFill>
              <a:latin typeface="PostGrotesk-Light"/>
              <a:cs typeface="PostGrotesk-Light"/>
            </a:endParaRPr>
          </a:p>
        </p:txBody>
      </p:sp>
      <p:sp>
        <p:nvSpPr>
          <p:cNvPr id="13" name="Rectangle 12"/>
          <p:cNvSpPr/>
          <p:nvPr/>
        </p:nvSpPr>
        <p:spPr>
          <a:xfrm>
            <a:off x="7781796" y="127000"/>
            <a:ext cx="1245235" cy="471324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ight Triangle 9"/>
          <p:cNvSpPr/>
          <p:nvPr/>
        </p:nvSpPr>
        <p:spPr>
          <a:xfrm rot="10800000" flipH="1">
            <a:off x="2293266" y="351057"/>
            <a:ext cx="772878" cy="509380"/>
          </a:xfrm>
          <a:prstGeom prst="rtTriangle">
            <a:avLst/>
          </a:prstGeom>
          <a:solidFill>
            <a:srgbClr val="364D6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6" name="Picture 25"/>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885758" y="394748"/>
            <a:ext cx="1032416" cy="203965"/>
          </a:xfrm>
          <a:prstGeom prst="rect">
            <a:avLst/>
          </a:prstGeom>
        </p:spPr>
      </p:pic>
      <p:pic>
        <p:nvPicPr>
          <p:cNvPr id="11" name="Picture 10"/>
          <p:cNvPicPr>
            <a:picLocks noChangeAspect="1"/>
          </p:cNvPicPr>
          <p:nvPr/>
        </p:nvPicPr>
        <p:blipFill>
          <a:blip r:embed="rId6">
            <a:extLst>
              <a:ext uri="{BEBA8EAE-BF5A-486C-A8C5-ECC9F3942E4B}">
                <a14:imgProps xmlns:a14="http://schemas.microsoft.com/office/drawing/2010/main">
                  <a14:imgLayer r:embed="rId7">
                    <a14:imgEffect>
                      <a14:saturation sat="0"/>
                    </a14:imgEffect>
                  </a14:imgLayer>
                </a14:imgProps>
              </a:ext>
            </a:extLst>
          </a:blip>
          <a:stretch>
            <a:fillRect/>
          </a:stretch>
        </p:blipFill>
        <p:spPr>
          <a:xfrm>
            <a:off x="7885758" y="828888"/>
            <a:ext cx="1172957" cy="294385"/>
          </a:xfrm>
          <a:prstGeom prst="rect">
            <a:avLst/>
          </a:prstGeom>
        </p:spPr>
      </p:pic>
      <p:pic>
        <p:nvPicPr>
          <p:cNvPr id="4" name="Picture 3"/>
          <p:cNvPicPr>
            <a:picLocks noChangeAspect="1"/>
          </p:cNvPicPr>
          <p:nvPr/>
        </p:nvPicPr>
        <p:blipFill>
          <a:blip r:embed="rId8">
            <a:extLst>
              <a:ext uri="{BEBA8EAE-BF5A-486C-A8C5-ECC9F3942E4B}">
                <a14:imgProps xmlns:a14="http://schemas.microsoft.com/office/drawing/2010/main">
                  <a14:imgLayer r:embed="rId9">
                    <a14:imgEffect>
                      <a14:saturation sat="33000"/>
                    </a14:imgEffect>
                  </a14:imgLayer>
                </a14:imgProps>
              </a:ext>
            </a:extLst>
          </a:blip>
          <a:stretch>
            <a:fillRect/>
          </a:stretch>
        </p:blipFill>
        <p:spPr>
          <a:xfrm>
            <a:off x="7885758" y="1376247"/>
            <a:ext cx="950686" cy="602874"/>
          </a:xfrm>
          <a:prstGeom prst="rect">
            <a:avLst/>
          </a:prstGeom>
        </p:spPr>
      </p:pic>
    </p:spTree>
    <p:extLst>
      <p:ext uri="{BB962C8B-B14F-4D97-AF65-F5344CB8AC3E}">
        <p14:creationId xmlns:p14="http://schemas.microsoft.com/office/powerpoint/2010/main" val="960710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64"/>
          <p:cNvSpPr/>
          <p:nvPr/>
        </p:nvSpPr>
        <p:spPr>
          <a:xfrm>
            <a:off x="5463524" y="3987801"/>
            <a:ext cx="3680476" cy="95673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r"/>
            <a:endParaRPr lang="en-US" dirty="0">
              <a:solidFill>
                <a:schemeClr val="bg1"/>
              </a:solidFill>
              <a:latin typeface="PostGrotesk-Book"/>
              <a:cs typeface="PostGrotesk-Book"/>
            </a:endParaRPr>
          </a:p>
        </p:txBody>
      </p:sp>
      <p:sp>
        <p:nvSpPr>
          <p:cNvPr id="64" name="Rectangle 63"/>
          <p:cNvSpPr/>
          <p:nvPr/>
        </p:nvSpPr>
        <p:spPr>
          <a:xfrm>
            <a:off x="5462534" y="2700867"/>
            <a:ext cx="3680476" cy="660400"/>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r"/>
            <a:endParaRPr lang="en-US" dirty="0">
              <a:solidFill>
                <a:schemeClr val="bg1"/>
              </a:solidFill>
              <a:latin typeface="PostGrotesk-Book"/>
              <a:cs typeface="PostGrotesk-Book"/>
            </a:endParaRPr>
          </a:p>
        </p:txBody>
      </p:sp>
      <p:sp>
        <p:nvSpPr>
          <p:cNvPr id="63" name="Rectangle 62"/>
          <p:cNvSpPr/>
          <p:nvPr/>
        </p:nvSpPr>
        <p:spPr>
          <a:xfrm>
            <a:off x="5462534" y="541868"/>
            <a:ext cx="3680476" cy="151553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r"/>
            <a:endParaRPr lang="en-US" dirty="0">
              <a:solidFill>
                <a:schemeClr val="bg1"/>
              </a:solidFill>
              <a:latin typeface="PostGrotesk-Book"/>
              <a:cs typeface="PostGrotesk-Book"/>
            </a:endParaRPr>
          </a:p>
        </p:txBody>
      </p:sp>
      <p:sp>
        <p:nvSpPr>
          <p:cNvPr id="62" name="Rectangle 61"/>
          <p:cNvSpPr/>
          <p:nvPr/>
        </p:nvSpPr>
        <p:spPr>
          <a:xfrm>
            <a:off x="5463524" y="3623735"/>
            <a:ext cx="3680476" cy="364066"/>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US" sz="1400" dirty="0">
                <a:solidFill>
                  <a:schemeClr val="bg1">
                    <a:lumMod val="50000"/>
                  </a:schemeClr>
                </a:solidFill>
                <a:latin typeface="PostGrotesk-Book"/>
                <a:cs typeface="PostGrotesk-Book"/>
              </a:rPr>
              <a:t>s</a:t>
            </a:r>
            <a:r>
              <a:rPr lang="en-US" sz="1400" dirty="0" smtClean="0">
                <a:solidFill>
                  <a:schemeClr val="bg1">
                    <a:lumMod val="50000"/>
                  </a:schemeClr>
                </a:solidFill>
                <a:latin typeface="PostGrotesk-Book"/>
                <a:cs typeface="PostGrotesk-Book"/>
              </a:rPr>
              <a:t>ome </a:t>
            </a:r>
            <a:r>
              <a:rPr lang="en-US" sz="1400" dirty="0" smtClean="0">
                <a:solidFill>
                  <a:schemeClr val="bg1"/>
                </a:solidFill>
                <a:latin typeface="PostGrotesk-Book"/>
                <a:cs typeface="PostGrotesk-Book"/>
              </a:rPr>
              <a:t>press</a:t>
            </a:r>
            <a:endParaRPr lang="en-US" sz="1400" dirty="0">
              <a:solidFill>
                <a:schemeClr val="bg1"/>
              </a:solidFill>
              <a:latin typeface="PostGrotesk-Book"/>
              <a:cs typeface="PostGrotesk-Book"/>
            </a:endParaRPr>
          </a:p>
        </p:txBody>
      </p:sp>
      <p:sp>
        <p:nvSpPr>
          <p:cNvPr id="61" name="Rectangle 60"/>
          <p:cNvSpPr/>
          <p:nvPr/>
        </p:nvSpPr>
        <p:spPr>
          <a:xfrm>
            <a:off x="5462534" y="2324760"/>
            <a:ext cx="3680476" cy="376107"/>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US" sz="1400" dirty="0" smtClean="0">
                <a:solidFill>
                  <a:schemeClr val="bg1">
                    <a:lumMod val="50000"/>
                  </a:schemeClr>
                </a:solidFill>
                <a:latin typeface="PostGrotesk-Book"/>
                <a:cs typeface="PostGrotesk-Book"/>
              </a:rPr>
              <a:t>some </a:t>
            </a:r>
            <a:r>
              <a:rPr lang="en-US" sz="1400" dirty="0">
                <a:solidFill>
                  <a:schemeClr val="bg1">
                    <a:lumMod val="50000"/>
                  </a:schemeClr>
                </a:solidFill>
                <a:latin typeface="PostGrotesk-Book"/>
                <a:cs typeface="PostGrotesk-Book"/>
              </a:rPr>
              <a:t>of our </a:t>
            </a:r>
            <a:r>
              <a:rPr lang="en-US" sz="1400" dirty="0" smtClean="0">
                <a:solidFill>
                  <a:schemeClr val="bg1"/>
                </a:solidFill>
                <a:latin typeface="PostGrotesk-Book"/>
                <a:cs typeface="PostGrotesk-Book"/>
              </a:rPr>
              <a:t>investors</a:t>
            </a:r>
            <a:endParaRPr lang="en-US" sz="1400" dirty="0">
              <a:solidFill>
                <a:schemeClr val="bg1"/>
              </a:solidFill>
              <a:latin typeface="PostGrotesk-Book"/>
              <a:cs typeface="PostGrotesk-Book"/>
            </a:endParaRPr>
          </a:p>
        </p:txBody>
      </p:sp>
      <p:sp>
        <p:nvSpPr>
          <p:cNvPr id="19" name="Rectangle 18"/>
          <p:cNvSpPr/>
          <p:nvPr/>
        </p:nvSpPr>
        <p:spPr>
          <a:xfrm>
            <a:off x="5462534" y="174230"/>
            <a:ext cx="3680476" cy="367638"/>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US" sz="1400" dirty="0" smtClean="0">
                <a:solidFill>
                  <a:schemeClr val="bg1">
                    <a:lumMod val="50000"/>
                  </a:schemeClr>
                </a:solidFill>
                <a:latin typeface="PostGrotesk-Book"/>
                <a:cs typeface="PostGrotesk-Book"/>
              </a:rPr>
              <a:t>some </a:t>
            </a:r>
            <a:r>
              <a:rPr lang="en-US" sz="1400" dirty="0">
                <a:solidFill>
                  <a:schemeClr val="bg1">
                    <a:lumMod val="50000"/>
                  </a:schemeClr>
                </a:solidFill>
                <a:latin typeface="PostGrotesk-Book"/>
                <a:cs typeface="PostGrotesk-Book"/>
              </a:rPr>
              <a:t>of our </a:t>
            </a:r>
            <a:r>
              <a:rPr lang="en-US" sz="1400" dirty="0">
                <a:solidFill>
                  <a:schemeClr val="bg1"/>
                </a:solidFill>
                <a:latin typeface="PostGrotesk-Book"/>
                <a:cs typeface="PostGrotesk-Book"/>
              </a:rPr>
              <a:t>customers</a:t>
            </a:r>
          </a:p>
        </p:txBody>
      </p:sp>
      <p:sp>
        <p:nvSpPr>
          <p:cNvPr id="3" name="Rectangle 2"/>
          <p:cNvSpPr/>
          <p:nvPr/>
        </p:nvSpPr>
        <p:spPr>
          <a:xfrm>
            <a:off x="362760" y="4049461"/>
            <a:ext cx="4572000" cy="430887"/>
          </a:xfrm>
          <a:prstGeom prst="rect">
            <a:avLst/>
          </a:prstGeom>
        </p:spPr>
        <p:txBody>
          <a:bodyPr wrap="square">
            <a:spAutoFit/>
          </a:bodyPr>
          <a:lstStyle/>
          <a:p>
            <a:pPr algn="ctr"/>
            <a:r>
              <a:rPr lang="en-US" sz="1100" dirty="0" smtClean="0">
                <a:solidFill>
                  <a:srgbClr val="364D6D"/>
                </a:solidFill>
                <a:latin typeface="PostGrotesk-Book"/>
                <a:cs typeface="PostGrotesk-Book"/>
              </a:rPr>
              <a:t>A team of PhD’s, AI engineers, city planners and urban enthusiasts backed by Silicon Valley investors and operating worldwide. </a:t>
            </a:r>
            <a:endParaRPr lang="en-US" sz="1100" dirty="0">
              <a:solidFill>
                <a:srgbClr val="364D6D"/>
              </a:solidFill>
              <a:latin typeface="PostGrotesk-Book"/>
              <a:cs typeface="PostGrotesk-Book"/>
            </a:endParaRPr>
          </a:p>
        </p:txBody>
      </p:sp>
      <p:pic>
        <p:nvPicPr>
          <p:cNvPr id="5" name="Picture 4" descr="pm-logo-new.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43313" y="439163"/>
            <a:ext cx="3091195" cy="663033"/>
          </a:xfrm>
          <a:prstGeom prst="rect">
            <a:avLst/>
          </a:prstGeom>
        </p:spPr>
      </p:pic>
      <p:grpSp>
        <p:nvGrpSpPr>
          <p:cNvPr id="13" name="Group 12"/>
          <p:cNvGrpSpPr/>
          <p:nvPr/>
        </p:nvGrpSpPr>
        <p:grpSpPr>
          <a:xfrm>
            <a:off x="5776622" y="4121173"/>
            <a:ext cx="3079727" cy="701555"/>
            <a:chOff x="4782471" y="4100323"/>
            <a:chExt cx="2799752" cy="637777"/>
          </a:xfrm>
        </p:grpSpPr>
        <p:pic>
          <p:nvPicPr>
            <p:cNvPr id="40" name="Picture 34"/>
            <p:cNvPicPr>
              <a:picLocks noChangeAspect="1"/>
            </p:cNvPicPr>
            <p:nvPr/>
          </p:nvPicPr>
          <p:blipFill>
            <a:blip r:embed="rId4" cstate="email">
              <a:grayscl/>
              <a:extLst>
                <a:ext uri="{28A0092B-C50C-407E-A947-70E740481C1C}">
                  <a14:useLocalDpi xmlns:a14="http://schemas.microsoft.com/office/drawing/2010/main"/>
                </a:ext>
              </a:extLst>
            </a:blip>
            <a:stretch>
              <a:fillRect/>
            </a:stretch>
          </p:blipFill>
          <p:spPr>
            <a:xfrm>
              <a:off x="4874586" y="4547545"/>
              <a:ext cx="351225" cy="167271"/>
            </a:xfrm>
            <a:prstGeom prst="rect">
              <a:avLst/>
            </a:prstGeom>
          </p:spPr>
        </p:pic>
        <p:pic>
          <p:nvPicPr>
            <p:cNvPr id="41" name="Picture 35"/>
            <p:cNvPicPr>
              <a:picLocks noChangeAspect="1"/>
            </p:cNvPicPr>
            <p:nvPr/>
          </p:nvPicPr>
          <p:blipFill>
            <a:blip r:embed="rId5" cstate="email">
              <a:grayscl/>
              <a:extLst>
                <a:ext uri="{28A0092B-C50C-407E-A947-70E740481C1C}">
                  <a14:useLocalDpi xmlns:a14="http://schemas.microsoft.com/office/drawing/2010/main"/>
                </a:ext>
              </a:extLst>
            </a:blip>
            <a:stretch>
              <a:fillRect/>
            </a:stretch>
          </p:blipFill>
          <p:spPr>
            <a:xfrm>
              <a:off x="6455577" y="4570816"/>
              <a:ext cx="1095880" cy="167284"/>
            </a:xfrm>
            <a:prstGeom prst="rect">
              <a:avLst/>
            </a:prstGeom>
          </p:spPr>
        </p:pic>
        <p:pic>
          <p:nvPicPr>
            <p:cNvPr id="42" name="Picture 37"/>
            <p:cNvPicPr>
              <a:picLocks noChangeAspect="1"/>
            </p:cNvPicPr>
            <p:nvPr/>
          </p:nvPicPr>
          <p:blipFill>
            <a:blip r:embed="rId6" cstate="email">
              <a:grayscl/>
              <a:extLst>
                <a:ext uri="{28A0092B-C50C-407E-A947-70E740481C1C}">
                  <a14:useLocalDpi xmlns:a14="http://schemas.microsoft.com/office/drawing/2010/main"/>
                </a:ext>
              </a:extLst>
            </a:blip>
            <a:stretch>
              <a:fillRect/>
            </a:stretch>
          </p:blipFill>
          <p:spPr>
            <a:xfrm>
              <a:off x="4782471" y="4353255"/>
              <a:ext cx="496241" cy="99248"/>
            </a:xfrm>
            <a:prstGeom prst="rect">
              <a:avLst/>
            </a:prstGeom>
          </p:spPr>
        </p:pic>
        <p:pic>
          <p:nvPicPr>
            <p:cNvPr id="43" name="Picture 38"/>
            <p:cNvPicPr>
              <a:picLocks noChangeAspect="1"/>
            </p:cNvPicPr>
            <p:nvPr/>
          </p:nvPicPr>
          <p:blipFill>
            <a:blip r:embed="rId7" cstate="email">
              <a:clrChange>
                <a:clrFrom>
                  <a:srgbClr val="FFFFFF"/>
                </a:clrFrom>
                <a:clrTo>
                  <a:srgbClr val="FFFFFF">
                    <a:alpha val="0"/>
                  </a:srgbClr>
                </a:clrTo>
              </a:clrChange>
              <a:grayscl/>
              <a:extLst>
                <a:ext uri="{28A0092B-C50C-407E-A947-70E740481C1C}">
                  <a14:useLocalDpi xmlns:a14="http://schemas.microsoft.com/office/drawing/2010/main"/>
                </a:ext>
              </a:extLst>
            </a:blip>
            <a:stretch>
              <a:fillRect/>
            </a:stretch>
          </p:blipFill>
          <p:spPr>
            <a:xfrm>
              <a:off x="5449628" y="4302403"/>
              <a:ext cx="458766" cy="176923"/>
            </a:xfrm>
            <a:prstGeom prst="rect">
              <a:avLst/>
            </a:prstGeom>
          </p:spPr>
        </p:pic>
        <p:pic>
          <p:nvPicPr>
            <p:cNvPr id="44" name="Picture 39"/>
            <p:cNvPicPr>
              <a:picLocks noChangeAspect="1"/>
            </p:cNvPicPr>
            <p:nvPr/>
          </p:nvPicPr>
          <p:blipFill>
            <a:blip r:embed="rId8" cstate="email">
              <a:grayscl/>
              <a:extLst>
                <a:ext uri="{28A0092B-C50C-407E-A947-70E740481C1C}">
                  <a14:useLocalDpi xmlns:a14="http://schemas.microsoft.com/office/drawing/2010/main"/>
                </a:ext>
              </a:extLst>
            </a:blip>
            <a:stretch>
              <a:fillRect/>
            </a:stretch>
          </p:blipFill>
          <p:spPr>
            <a:xfrm>
              <a:off x="6083970" y="4357512"/>
              <a:ext cx="533453" cy="112175"/>
            </a:xfrm>
            <a:prstGeom prst="rect">
              <a:avLst/>
            </a:prstGeom>
          </p:spPr>
        </p:pic>
        <p:pic>
          <p:nvPicPr>
            <p:cNvPr id="46" name="Picture 41"/>
            <p:cNvPicPr>
              <a:picLocks noChangeAspect="1"/>
            </p:cNvPicPr>
            <p:nvPr/>
          </p:nvPicPr>
          <p:blipFill>
            <a:blip r:embed="rId9" cstate="email">
              <a:clrChange>
                <a:clrFrom>
                  <a:srgbClr val="FFFFFF"/>
                </a:clrFrom>
                <a:clrTo>
                  <a:srgbClr val="FFFFFF">
                    <a:alpha val="0"/>
                  </a:srgbClr>
                </a:clrTo>
              </a:clrChange>
              <a:grayscl/>
              <a:extLst>
                <a:ext uri="{28A0092B-C50C-407E-A947-70E740481C1C}">
                  <a14:useLocalDpi xmlns:a14="http://schemas.microsoft.com/office/drawing/2010/main"/>
                </a:ext>
              </a:extLst>
            </a:blip>
            <a:stretch>
              <a:fillRect/>
            </a:stretch>
          </p:blipFill>
          <p:spPr>
            <a:xfrm>
              <a:off x="6779635" y="4353255"/>
              <a:ext cx="771822" cy="140662"/>
            </a:xfrm>
            <a:prstGeom prst="rect">
              <a:avLst/>
            </a:prstGeom>
          </p:spPr>
        </p:pic>
        <p:pic>
          <p:nvPicPr>
            <p:cNvPr id="47" name="Picture 42"/>
            <p:cNvPicPr>
              <a:picLocks noChangeAspect="1"/>
            </p:cNvPicPr>
            <p:nvPr/>
          </p:nvPicPr>
          <p:blipFill>
            <a:blip r:embed="rId10" cstate="email">
              <a:grayscl/>
              <a:extLst>
                <a:ext uri="{28A0092B-C50C-407E-A947-70E740481C1C}">
                  <a14:useLocalDpi xmlns:a14="http://schemas.microsoft.com/office/drawing/2010/main"/>
                </a:ext>
              </a:extLst>
            </a:blip>
            <a:stretch>
              <a:fillRect/>
            </a:stretch>
          </p:blipFill>
          <p:spPr>
            <a:xfrm>
              <a:off x="5340708" y="4570816"/>
              <a:ext cx="1016640" cy="144000"/>
            </a:xfrm>
            <a:prstGeom prst="rect">
              <a:avLst/>
            </a:prstGeom>
          </p:spPr>
        </p:pic>
        <p:pic>
          <p:nvPicPr>
            <p:cNvPr id="48" name="Picture 43"/>
            <p:cNvPicPr>
              <a:picLocks noChangeAspect="1"/>
            </p:cNvPicPr>
            <p:nvPr/>
          </p:nvPicPr>
          <p:blipFill>
            <a:blip r:embed="rId11" cstate="email">
              <a:clrChange>
                <a:clrFrom>
                  <a:srgbClr val="FFFFFF"/>
                </a:clrFrom>
                <a:clrTo>
                  <a:srgbClr val="FFFFFF">
                    <a:alpha val="0"/>
                  </a:srgbClr>
                </a:clrTo>
              </a:clrChange>
              <a:grayscl/>
              <a:extLst>
                <a:ext uri="{28A0092B-C50C-407E-A947-70E740481C1C}">
                  <a14:useLocalDpi xmlns:a14="http://schemas.microsoft.com/office/drawing/2010/main"/>
                </a:ext>
              </a:extLst>
            </a:blip>
            <a:stretch>
              <a:fillRect/>
            </a:stretch>
          </p:blipFill>
          <p:spPr>
            <a:xfrm>
              <a:off x="5419296" y="4109269"/>
              <a:ext cx="806400" cy="144000"/>
            </a:xfrm>
            <a:prstGeom prst="rect">
              <a:avLst/>
            </a:prstGeom>
          </p:spPr>
        </p:pic>
        <p:pic>
          <p:nvPicPr>
            <p:cNvPr id="50" name="Picture 45"/>
            <p:cNvPicPr>
              <a:picLocks noChangeAspect="1"/>
            </p:cNvPicPr>
            <p:nvPr/>
          </p:nvPicPr>
          <p:blipFill>
            <a:blip r:embed="rId12" cstate="email">
              <a:grayscl/>
              <a:extLst>
                <a:ext uri="{28A0092B-C50C-407E-A947-70E740481C1C}">
                  <a14:useLocalDpi xmlns:a14="http://schemas.microsoft.com/office/drawing/2010/main"/>
                </a:ext>
              </a:extLst>
            </a:blip>
            <a:stretch>
              <a:fillRect/>
            </a:stretch>
          </p:blipFill>
          <p:spPr>
            <a:xfrm>
              <a:off x="6617423" y="4109269"/>
              <a:ext cx="964800" cy="144000"/>
            </a:xfrm>
            <a:prstGeom prst="rect">
              <a:avLst/>
            </a:prstGeom>
          </p:spPr>
        </p:pic>
        <p:pic>
          <p:nvPicPr>
            <p:cNvPr id="51" name="Picture 46"/>
            <p:cNvPicPr>
              <a:picLocks noChangeAspect="1"/>
            </p:cNvPicPr>
            <p:nvPr/>
          </p:nvPicPr>
          <p:blipFill>
            <a:blip r:embed="rId13" cstate="email">
              <a:grayscl/>
              <a:extLst>
                <a:ext uri="{28A0092B-C50C-407E-A947-70E740481C1C}">
                  <a14:useLocalDpi xmlns:a14="http://schemas.microsoft.com/office/drawing/2010/main"/>
                </a:ext>
              </a:extLst>
            </a:blip>
            <a:stretch>
              <a:fillRect/>
            </a:stretch>
          </p:blipFill>
          <p:spPr>
            <a:xfrm>
              <a:off x="6258619" y="4112227"/>
              <a:ext cx="325881" cy="138085"/>
            </a:xfrm>
            <a:prstGeom prst="rect">
              <a:avLst/>
            </a:prstGeom>
          </p:spPr>
        </p:pic>
        <p:pic>
          <p:nvPicPr>
            <p:cNvPr id="55" name="Image 54"/>
            <p:cNvPicPr>
              <a:picLocks noChangeAspect="1"/>
            </p:cNvPicPr>
            <p:nvPr/>
          </p:nvPicPr>
          <p:blipFill>
            <a:blip r:embed="rId14">
              <a:duotone>
                <a:prstClr val="black"/>
                <a:schemeClr val="accent5">
                  <a:tint val="45000"/>
                  <a:satMod val="400000"/>
                </a:schemeClr>
              </a:duotone>
            </a:blip>
            <a:stretch>
              <a:fillRect/>
            </a:stretch>
          </p:blipFill>
          <p:spPr>
            <a:xfrm>
              <a:off x="4874586" y="4100323"/>
              <a:ext cx="511787" cy="161892"/>
            </a:xfrm>
            <a:prstGeom prst="rect">
              <a:avLst/>
            </a:prstGeom>
          </p:spPr>
        </p:pic>
      </p:grpSp>
      <p:grpSp>
        <p:nvGrpSpPr>
          <p:cNvPr id="15" name="Group 14"/>
          <p:cNvGrpSpPr/>
          <p:nvPr/>
        </p:nvGrpSpPr>
        <p:grpSpPr>
          <a:xfrm>
            <a:off x="5819163" y="751260"/>
            <a:ext cx="3035102" cy="1089835"/>
            <a:chOff x="8458644" y="3309123"/>
            <a:chExt cx="2759184" cy="990759"/>
          </a:xfrm>
        </p:grpSpPr>
        <p:pic>
          <p:nvPicPr>
            <p:cNvPr id="8" name="Picture 7" descr="StarbucksCoffee1.png"/>
            <p:cNvPicPr>
              <a:picLocks noChangeAspect="1"/>
            </p:cNvPicPr>
            <p:nvPr/>
          </p:nvPicPr>
          <p:blipFill>
            <a:blip r:embed="rId15" cstate="email">
              <a:grayscl/>
              <a:extLst>
                <a:ext uri="{28A0092B-C50C-407E-A947-70E740481C1C}">
                  <a14:useLocalDpi xmlns:a14="http://schemas.microsoft.com/office/drawing/2010/main"/>
                </a:ext>
              </a:extLst>
            </a:blip>
            <a:stretch>
              <a:fillRect/>
            </a:stretch>
          </p:blipFill>
          <p:spPr>
            <a:xfrm>
              <a:off x="10045544" y="3812853"/>
              <a:ext cx="487029" cy="487029"/>
            </a:xfrm>
            <a:prstGeom prst="rect">
              <a:avLst/>
            </a:prstGeom>
          </p:spPr>
        </p:pic>
        <p:pic>
          <p:nvPicPr>
            <p:cNvPr id="10" name="Picture 9"/>
            <p:cNvPicPr>
              <a:picLocks noChangeAspect="1"/>
            </p:cNvPicPr>
            <p:nvPr/>
          </p:nvPicPr>
          <p:blipFill>
            <a:blip r:embed="rId16" cstate="screen">
              <a:clrChange>
                <a:clrFrom>
                  <a:srgbClr val="FFFFFF"/>
                </a:clrFrom>
                <a:clrTo>
                  <a:srgbClr val="FFFFFF">
                    <a:alpha val="0"/>
                  </a:srgbClr>
                </a:clrTo>
              </a:clrChange>
              <a:grayscl/>
              <a:extLst>
                <a:ext uri="{28A0092B-C50C-407E-A947-70E740481C1C}">
                  <a14:useLocalDpi xmlns:a14="http://schemas.microsoft.com/office/drawing/2010/main"/>
                </a:ext>
              </a:extLst>
            </a:blip>
            <a:stretch>
              <a:fillRect/>
            </a:stretch>
          </p:blipFill>
          <p:spPr>
            <a:xfrm>
              <a:off x="8484725" y="3309123"/>
              <a:ext cx="486913" cy="486913"/>
            </a:xfrm>
            <a:prstGeom prst="rect">
              <a:avLst/>
            </a:prstGeom>
          </p:spPr>
        </p:pic>
        <p:pic>
          <p:nvPicPr>
            <p:cNvPr id="27" name="Picture 26"/>
            <p:cNvPicPr>
              <a:picLocks noChangeAspect="1"/>
            </p:cNvPicPr>
            <p:nvPr/>
          </p:nvPicPr>
          <p:blipFill>
            <a:blip r:embed="rId17" cstate="screen">
              <a:grayscl/>
              <a:extLst>
                <a:ext uri="{28A0092B-C50C-407E-A947-70E740481C1C}">
                  <a14:useLocalDpi xmlns:a14="http://schemas.microsoft.com/office/drawing/2010/main"/>
                </a:ext>
              </a:extLst>
            </a:blip>
            <a:stretch>
              <a:fillRect/>
            </a:stretch>
          </p:blipFill>
          <p:spPr>
            <a:xfrm>
              <a:off x="8458644" y="3870286"/>
              <a:ext cx="606412" cy="363847"/>
            </a:xfrm>
            <a:prstGeom prst="rect">
              <a:avLst/>
            </a:prstGeom>
          </p:spPr>
        </p:pic>
        <p:pic>
          <p:nvPicPr>
            <p:cNvPr id="2" name="Picture 1"/>
            <p:cNvPicPr>
              <a:picLocks noChangeAspect="1"/>
            </p:cNvPicPr>
            <p:nvPr/>
          </p:nvPicPr>
          <p:blipFill>
            <a:blip r:embed="rId18" cstate="screen">
              <a:grayscl/>
              <a:extLst>
                <a:ext uri="{28A0092B-C50C-407E-A947-70E740481C1C}">
                  <a14:useLocalDpi xmlns:a14="http://schemas.microsoft.com/office/drawing/2010/main"/>
                </a:ext>
              </a:extLst>
            </a:blip>
            <a:stretch>
              <a:fillRect/>
            </a:stretch>
          </p:blipFill>
          <p:spPr>
            <a:xfrm>
              <a:off x="9334961" y="3787453"/>
              <a:ext cx="486913" cy="486913"/>
            </a:xfrm>
            <a:prstGeom prst="rect">
              <a:avLst/>
            </a:prstGeom>
          </p:spPr>
        </p:pic>
        <p:pic>
          <p:nvPicPr>
            <p:cNvPr id="45" name="Picture 38"/>
            <p:cNvPicPr>
              <a:picLocks noChangeAspect="1"/>
            </p:cNvPicPr>
            <p:nvPr/>
          </p:nvPicPr>
          <p:blipFill>
            <a:blip r:embed="rId19" cstate="print">
              <a:clrChange>
                <a:clrFrom>
                  <a:srgbClr val="FFFFFF"/>
                </a:clrFrom>
                <a:clrTo>
                  <a:srgbClr val="FFFFFF">
                    <a:alpha val="0"/>
                  </a:srgbClr>
                </a:clrTo>
              </a:clrChange>
              <a:grayscl/>
              <a:extLst>
                <a:ext uri="{28A0092B-C50C-407E-A947-70E740481C1C}">
                  <a14:useLocalDpi xmlns:a14="http://schemas.microsoft.com/office/drawing/2010/main"/>
                </a:ext>
              </a:extLst>
            </a:blip>
            <a:stretch>
              <a:fillRect/>
            </a:stretch>
          </p:blipFill>
          <p:spPr>
            <a:xfrm>
              <a:off x="10008174" y="3377969"/>
              <a:ext cx="607316" cy="293077"/>
            </a:xfrm>
            <a:prstGeom prst="rect">
              <a:avLst/>
            </a:prstGeom>
          </p:spPr>
        </p:pic>
        <p:pic>
          <p:nvPicPr>
            <p:cNvPr id="49" name="Picture 35"/>
            <p:cNvPicPr>
              <a:picLocks noChangeAspect="1"/>
            </p:cNvPicPr>
            <p:nvPr/>
          </p:nvPicPr>
          <p:blipFill>
            <a:blip r:embed="rId20" cstate="print">
              <a:clrChange>
                <a:clrFrom>
                  <a:srgbClr val="FFFFFF"/>
                </a:clrFrom>
                <a:clrTo>
                  <a:srgbClr val="FFFFFF">
                    <a:alpha val="0"/>
                  </a:srgbClr>
                </a:clrTo>
              </a:clrChange>
              <a:grayscl/>
              <a:extLst>
                <a:ext uri="{28A0092B-C50C-407E-A947-70E740481C1C}">
                  <a14:useLocalDpi xmlns:a14="http://schemas.microsoft.com/office/drawing/2010/main"/>
                </a:ext>
              </a:extLst>
            </a:blip>
            <a:stretch>
              <a:fillRect/>
            </a:stretch>
          </p:blipFill>
          <p:spPr>
            <a:xfrm>
              <a:off x="9065056" y="3377969"/>
              <a:ext cx="943118" cy="337063"/>
            </a:xfrm>
            <a:prstGeom prst="rect">
              <a:avLst/>
            </a:prstGeom>
          </p:spPr>
        </p:pic>
        <p:pic>
          <p:nvPicPr>
            <p:cNvPr id="56" name="Image 55"/>
            <p:cNvPicPr>
              <a:picLocks noChangeAspect="1"/>
            </p:cNvPicPr>
            <p:nvPr/>
          </p:nvPicPr>
          <p:blipFill>
            <a:blip r:embed="rId21" cstate="print">
              <a:clrChange>
                <a:clrFrom>
                  <a:srgbClr val="FEFFFE"/>
                </a:clrFrom>
                <a:clrTo>
                  <a:srgbClr val="FEFFFE">
                    <a:alpha val="0"/>
                  </a:srgbClr>
                </a:clrTo>
              </a:clrChange>
              <a:grayscl/>
              <a:extLst>
                <a:ext uri="{28A0092B-C50C-407E-A947-70E740481C1C}">
                  <a14:useLocalDpi xmlns:a14="http://schemas.microsoft.com/office/drawing/2010/main"/>
                </a:ext>
              </a:extLst>
            </a:blip>
            <a:stretch>
              <a:fillRect/>
            </a:stretch>
          </p:blipFill>
          <p:spPr>
            <a:xfrm>
              <a:off x="10620184" y="3741731"/>
              <a:ext cx="597644" cy="177248"/>
            </a:xfrm>
            <a:prstGeom prst="rect">
              <a:avLst/>
            </a:prstGeom>
          </p:spPr>
        </p:pic>
      </p:grpSp>
      <p:grpSp>
        <p:nvGrpSpPr>
          <p:cNvPr id="14" name="Group 13"/>
          <p:cNvGrpSpPr/>
          <p:nvPr/>
        </p:nvGrpSpPr>
        <p:grpSpPr>
          <a:xfrm>
            <a:off x="362760" y="1318292"/>
            <a:ext cx="4572000" cy="2551994"/>
            <a:chOff x="3978876" y="547408"/>
            <a:chExt cx="4572000" cy="2551994"/>
          </a:xfrm>
        </p:grpSpPr>
        <p:pic>
          <p:nvPicPr>
            <p:cNvPr id="6" name="Image 5"/>
            <p:cNvPicPr>
              <a:picLocks noChangeAspect="1"/>
            </p:cNvPicPr>
            <p:nvPr/>
          </p:nvPicPr>
          <p:blipFill rotWithShape="1">
            <a:blip r:embed="rId22" cstate="print">
              <a:grayscl/>
              <a:alphaModFix amt="67000"/>
              <a:extLst>
                <a:ext uri="{BEBA8EAE-BF5A-486C-A8C5-ECC9F3942E4B}">
                  <a14:imgProps xmlns:a14="http://schemas.microsoft.com/office/drawing/2010/main">
                    <a14:imgLayer r:embed="rId23">
                      <a14:imgEffect>
                        <a14:brightnessContrast bright="-20000" contrast="40000"/>
                      </a14:imgEffect>
                    </a14:imgLayer>
                  </a14:imgProps>
                </a:ext>
                <a:ext uri="{28A0092B-C50C-407E-A947-70E740481C1C}">
                  <a14:useLocalDpi xmlns:a14="http://schemas.microsoft.com/office/drawing/2010/main"/>
                </a:ext>
              </a:extLst>
            </a:blip>
            <a:srcRect l="6197" t="3803" r="6741" b="40383"/>
            <a:stretch/>
          </p:blipFill>
          <p:spPr>
            <a:xfrm>
              <a:off x="3978876" y="547408"/>
              <a:ext cx="4572000" cy="1758950"/>
            </a:xfrm>
            <a:prstGeom prst="rect">
              <a:avLst/>
            </a:prstGeom>
          </p:spPr>
        </p:pic>
        <p:grpSp>
          <p:nvGrpSpPr>
            <p:cNvPr id="53" name="Group 52"/>
            <p:cNvGrpSpPr/>
            <p:nvPr/>
          </p:nvGrpSpPr>
          <p:grpSpPr>
            <a:xfrm>
              <a:off x="3978876" y="2421909"/>
              <a:ext cx="4572000" cy="677493"/>
              <a:chOff x="-1137306" y="691391"/>
              <a:chExt cx="5287587" cy="750806"/>
            </a:xfrm>
          </p:grpSpPr>
          <p:sp>
            <p:nvSpPr>
              <p:cNvPr id="57" name="Rectangle 56"/>
              <p:cNvSpPr/>
              <p:nvPr/>
            </p:nvSpPr>
            <p:spPr>
              <a:xfrm>
                <a:off x="-1137306" y="691391"/>
                <a:ext cx="1194325" cy="746830"/>
              </a:xfrm>
              <a:prstGeom prst="rect">
                <a:avLst/>
              </a:prstGeom>
              <a:solidFill>
                <a:srgbClr val="FFF767">
                  <a:alpha val="61000"/>
                </a:srgbClr>
              </a:solidFill>
            </p:spPr>
            <p:txBody>
              <a:bodyPr vert="horz" lIns="91440" tIns="45720" rIns="91440" bIns="45720" rtlCol="0" anchor="ctr">
                <a:noAutofit/>
              </a:bodyPr>
              <a:lstStyle/>
              <a:p>
                <a:pPr algn="ctr">
                  <a:spcBef>
                    <a:spcPct val="0"/>
                  </a:spcBef>
                </a:pPr>
                <a:r>
                  <a:rPr lang="en-US" sz="1400" dirty="0" smtClean="0">
                    <a:solidFill>
                      <a:srgbClr val="454646"/>
                    </a:solidFill>
                    <a:latin typeface="PostGrotesk-Book"/>
                    <a:ea typeface="+mj-ea"/>
                    <a:cs typeface="PostGrotesk-Book"/>
                  </a:rPr>
                  <a:t>Founded</a:t>
                </a:r>
              </a:p>
              <a:p>
                <a:pPr algn="ctr">
                  <a:spcBef>
                    <a:spcPct val="0"/>
                  </a:spcBef>
                </a:pPr>
                <a:r>
                  <a:rPr lang="en-US" sz="2400" dirty="0" smtClean="0">
                    <a:solidFill>
                      <a:srgbClr val="454646"/>
                    </a:solidFill>
                    <a:latin typeface="PostGrotesk-Book"/>
                    <a:ea typeface="+mj-ea"/>
                    <a:cs typeface="PostGrotesk-Book"/>
                  </a:rPr>
                  <a:t>2012</a:t>
                </a:r>
                <a:endParaRPr lang="en-US" dirty="0">
                  <a:solidFill>
                    <a:srgbClr val="454646"/>
                  </a:solidFill>
                  <a:latin typeface="PostGrotesk-Book"/>
                  <a:ea typeface="+mj-ea"/>
                  <a:cs typeface="PostGrotesk-Book"/>
                </a:endParaRPr>
              </a:p>
            </p:txBody>
          </p:sp>
          <p:sp>
            <p:nvSpPr>
              <p:cNvPr id="58" name="Rectangle 57"/>
              <p:cNvSpPr/>
              <p:nvPr/>
            </p:nvSpPr>
            <p:spPr>
              <a:xfrm>
                <a:off x="1552923" y="695366"/>
                <a:ext cx="1259029" cy="742855"/>
              </a:xfrm>
              <a:prstGeom prst="rect">
                <a:avLst/>
              </a:prstGeom>
              <a:solidFill>
                <a:schemeClr val="accent2">
                  <a:lumMod val="60000"/>
                  <a:lumOff val="40000"/>
                </a:schemeClr>
              </a:solidFill>
            </p:spPr>
            <p:txBody>
              <a:bodyPr vert="horz" lIns="91440" tIns="45720" rIns="91440" bIns="45720" rtlCol="0" anchor="ctr">
                <a:noAutofit/>
              </a:bodyPr>
              <a:lstStyle/>
              <a:p>
                <a:pPr algn="ctr">
                  <a:spcBef>
                    <a:spcPct val="0"/>
                  </a:spcBef>
                </a:pPr>
                <a:r>
                  <a:rPr lang="en-US" sz="2400" dirty="0" smtClean="0">
                    <a:solidFill>
                      <a:srgbClr val="454646"/>
                    </a:solidFill>
                    <a:latin typeface="PostGrotesk-Book"/>
                    <a:ea typeface="+mj-ea"/>
                    <a:cs typeface="PostGrotesk-Book"/>
                  </a:rPr>
                  <a:t>NYC</a:t>
                </a:r>
              </a:p>
              <a:p>
                <a:pPr algn="ctr">
                  <a:spcBef>
                    <a:spcPct val="0"/>
                  </a:spcBef>
                </a:pPr>
                <a:r>
                  <a:rPr lang="en-US" sz="1400" dirty="0">
                    <a:solidFill>
                      <a:srgbClr val="454646"/>
                    </a:solidFill>
                    <a:latin typeface="PostGrotesk-Book"/>
                    <a:ea typeface="+mj-ea"/>
                    <a:cs typeface="PostGrotesk-Book"/>
                  </a:rPr>
                  <a:t>a</a:t>
                </a:r>
                <a:r>
                  <a:rPr lang="en-US" sz="1400" dirty="0" smtClean="0">
                    <a:solidFill>
                      <a:srgbClr val="454646"/>
                    </a:solidFill>
                    <a:latin typeface="PostGrotesk-Book"/>
                    <a:ea typeface="+mj-ea"/>
                    <a:cs typeface="PostGrotesk-Book"/>
                  </a:rPr>
                  <a:t>nd Paris</a:t>
                </a:r>
                <a:endParaRPr lang="en-US" dirty="0">
                  <a:solidFill>
                    <a:srgbClr val="454646"/>
                  </a:solidFill>
                  <a:latin typeface="PostGrotesk-Book"/>
                  <a:ea typeface="+mj-ea"/>
                  <a:cs typeface="PostGrotesk-Book"/>
                </a:endParaRPr>
              </a:p>
            </p:txBody>
          </p:sp>
          <p:sp>
            <p:nvSpPr>
              <p:cNvPr id="59" name="Rectangle 58"/>
              <p:cNvSpPr/>
              <p:nvPr/>
            </p:nvSpPr>
            <p:spPr>
              <a:xfrm>
                <a:off x="2953030" y="695366"/>
                <a:ext cx="1197251" cy="746831"/>
              </a:xfrm>
              <a:prstGeom prst="rect">
                <a:avLst/>
              </a:prstGeom>
              <a:solidFill>
                <a:schemeClr val="accent4">
                  <a:lumMod val="60000"/>
                  <a:lumOff val="40000"/>
                </a:schemeClr>
              </a:solidFill>
            </p:spPr>
            <p:txBody>
              <a:bodyPr vert="horz" lIns="91440" tIns="45720" rIns="91440" bIns="45720" rtlCol="0" anchor="ctr">
                <a:noAutofit/>
              </a:bodyPr>
              <a:lstStyle/>
              <a:p>
                <a:pPr algn="ctr">
                  <a:spcBef>
                    <a:spcPct val="0"/>
                  </a:spcBef>
                </a:pPr>
                <a:r>
                  <a:rPr lang="en-US" sz="1400" dirty="0" smtClean="0">
                    <a:solidFill>
                      <a:schemeClr val="tx1">
                        <a:lumMod val="75000"/>
                      </a:schemeClr>
                    </a:solidFill>
                    <a:latin typeface="PostGrotesk-Book"/>
                    <a:ea typeface="+mj-ea"/>
                    <a:cs typeface="PostGrotesk-Book"/>
                  </a:rPr>
                  <a:t>Patents</a:t>
                </a:r>
              </a:p>
              <a:p>
                <a:pPr algn="ctr">
                  <a:spcBef>
                    <a:spcPct val="0"/>
                  </a:spcBef>
                </a:pPr>
                <a:r>
                  <a:rPr lang="en-US" sz="2400" dirty="0">
                    <a:solidFill>
                      <a:schemeClr val="tx1">
                        <a:lumMod val="75000"/>
                      </a:schemeClr>
                    </a:solidFill>
                    <a:latin typeface="PostGrotesk-Book"/>
                    <a:ea typeface="+mj-ea"/>
                    <a:cs typeface="PostGrotesk-Book"/>
                  </a:rPr>
                  <a:t>9</a:t>
                </a:r>
              </a:p>
            </p:txBody>
          </p:sp>
          <p:sp>
            <p:nvSpPr>
              <p:cNvPr id="60" name="Rectangle 59"/>
              <p:cNvSpPr/>
              <p:nvPr/>
            </p:nvSpPr>
            <p:spPr>
              <a:xfrm>
                <a:off x="174313" y="691392"/>
                <a:ext cx="1259029" cy="746829"/>
              </a:xfrm>
              <a:prstGeom prst="rect">
                <a:avLst/>
              </a:prstGeom>
              <a:solidFill>
                <a:srgbClr val="FFBDAD"/>
              </a:solidFill>
            </p:spPr>
            <p:txBody>
              <a:bodyPr vert="horz" lIns="91440" tIns="45720" rIns="91440" bIns="45720" rtlCol="0" anchor="ctr">
                <a:noAutofit/>
              </a:bodyPr>
              <a:lstStyle/>
              <a:p>
                <a:pPr algn="ctr">
                  <a:spcBef>
                    <a:spcPct val="0"/>
                  </a:spcBef>
                </a:pPr>
                <a:r>
                  <a:rPr lang="en-US" sz="1400" dirty="0" smtClean="0">
                    <a:solidFill>
                      <a:srgbClr val="454646"/>
                    </a:solidFill>
                    <a:latin typeface="PostGrotesk-Book"/>
                    <a:ea typeface="+mj-ea"/>
                    <a:cs typeface="PostGrotesk-Book"/>
                  </a:rPr>
                  <a:t>Employees</a:t>
                </a:r>
              </a:p>
              <a:p>
                <a:pPr algn="ctr">
                  <a:spcBef>
                    <a:spcPct val="0"/>
                  </a:spcBef>
                </a:pPr>
                <a:r>
                  <a:rPr lang="en-US" sz="2400" dirty="0" smtClean="0">
                    <a:solidFill>
                      <a:srgbClr val="454646"/>
                    </a:solidFill>
                    <a:latin typeface="PostGrotesk-Book"/>
                    <a:ea typeface="+mj-ea"/>
                    <a:cs typeface="PostGrotesk-Book"/>
                  </a:rPr>
                  <a:t>27</a:t>
                </a:r>
                <a:endParaRPr lang="en-US" sz="2400" dirty="0">
                  <a:solidFill>
                    <a:srgbClr val="454646"/>
                  </a:solidFill>
                  <a:latin typeface="PostGrotesk-Book"/>
                  <a:ea typeface="+mj-ea"/>
                  <a:cs typeface="PostGrotesk-Book"/>
                </a:endParaRPr>
              </a:p>
            </p:txBody>
          </p:sp>
        </p:grpSp>
      </p:grpSp>
      <p:grpSp>
        <p:nvGrpSpPr>
          <p:cNvPr id="26" name="Group 25"/>
          <p:cNvGrpSpPr/>
          <p:nvPr/>
        </p:nvGrpSpPr>
        <p:grpSpPr>
          <a:xfrm>
            <a:off x="6018213" y="2774373"/>
            <a:ext cx="2597120" cy="436076"/>
            <a:chOff x="6018213" y="2918312"/>
            <a:chExt cx="2597120" cy="436076"/>
          </a:xfrm>
        </p:grpSpPr>
        <p:pic>
          <p:nvPicPr>
            <p:cNvPr id="17" name="Picture 16"/>
            <p:cNvPicPr>
              <a:picLocks noChangeAspect="1"/>
            </p:cNvPicPr>
            <p:nvPr/>
          </p:nvPicPr>
          <p:blipFill>
            <a:blip r:embed="rId24" cstate="email">
              <a:grayscl/>
              <a:extLst>
                <a:ext uri="{28A0092B-C50C-407E-A947-70E740481C1C}">
                  <a14:useLocalDpi xmlns:a14="http://schemas.microsoft.com/office/drawing/2010/main"/>
                </a:ext>
              </a:extLst>
            </a:blip>
            <a:stretch>
              <a:fillRect/>
            </a:stretch>
          </p:blipFill>
          <p:spPr>
            <a:xfrm>
              <a:off x="7082899" y="3007742"/>
              <a:ext cx="791705" cy="257216"/>
            </a:xfrm>
            <a:prstGeom prst="rect">
              <a:avLst/>
            </a:prstGeom>
          </p:spPr>
        </p:pic>
        <p:pic>
          <p:nvPicPr>
            <p:cNvPr id="24" name="Picture 23"/>
            <p:cNvPicPr>
              <a:picLocks noChangeAspect="1"/>
            </p:cNvPicPr>
            <p:nvPr/>
          </p:nvPicPr>
          <p:blipFill>
            <a:blip r:embed="rId25">
              <a:grayscl/>
            </a:blip>
            <a:stretch>
              <a:fillRect/>
            </a:stretch>
          </p:blipFill>
          <p:spPr>
            <a:xfrm>
              <a:off x="6018213" y="2961303"/>
              <a:ext cx="888696" cy="350094"/>
            </a:xfrm>
            <a:prstGeom prst="rect">
              <a:avLst/>
            </a:prstGeom>
          </p:spPr>
        </p:pic>
        <p:pic>
          <p:nvPicPr>
            <p:cNvPr id="25" name="Picture 24"/>
            <p:cNvPicPr>
              <a:picLocks noChangeAspect="1"/>
            </p:cNvPicPr>
            <p:nvPr/>
          </p:nvPicPr>
          <p:blipFill>
            <a:blip r:embed="rId26">
              <a:grayscl/>
            </a:blip>
            <a:stretch>
              <a:fillRect/>
            </a:stretch>
          </p:blipFill>
          <p:spPr>
            <a:xfrm>
              <a:off x="8203798" y="2918312"/>
              <a:ext cx="411535" cy="436076"/>
            </a:xfrm>
            <a:prstGeom prst="rect">
              <a:avLst/>
            </a:prstGeom>
          </p:spPr>
        </p:pic>
      </p:grpSp>
    </p:spTree>
    <p:extLst>
      <p:ext uri="{BB962C8B-B14F-4D97-AF65-F5344CB8AC3E}">
        <p14:creationId xmlns:p14="http://schemas.microsoft.com/office/powerpoint/2010/main" val="3418287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56846" y="2114550"/>
            <a:ext cx="8048992" cy="1949450"/>
          </a:xfrm>
        </p:spPr>
        <p:txBody>
          <a:bodyPr>
            <a:normAutofit/>
          </a:bodyPr>
          <a:lstStyle/>
          <a:p>
            <a:r>
              <a:rPr lang="en-US" dirty="0" smtClean="0">
                <a:solidFill>
                  <a:srgbClr val="364D6D"/>
                </a:solidFill>
              </a:rPr>
              <a:t>Thank you</a:t>
            </a:r>
            <a:br>
              <a:rPr lang="en-US" dirty="0" smtClean="0">
                <a:solidFill>
                  <a:srgbClr val="364D6D"/>
                </a:solidFill>
              </a:rPr>
            </a:br>
            <a:r>
              <a:rPr lang="en-US" dirty="0" smtClean="0">
                <a:solidFill>
                  <a:srgbClr val="364D6D"/>
                </a:solidFill>
              </a:rPr>
              <a:t/>
            </a:r>
            <a:br>
              <a:rPr lang="en-US" dirty="0" smtClean="0">
                <a:solidFill>
                  <a:srgbClr val="364D6D"/>
                </a:solidFill>
              </a:rPr>
            </a:br>
            <a:r>
              <a:rPr lang="en-US" sz="1600" dirty="0" err="1" smtClean="0">
                <a:solidFill>
                  <a:srgbClr val="364D6D"/>
                </a:solidFill>
              </a:rPr>
              <a:t>Alexandre</a:t>
            </a:r>
            <a:r>
              <a:rPr lang="en-US" sz="1600" dirty="0" smtClean="0">
                <a:solidFill>
                  <a:srgbClr val="364D6D"/>
                </a:solidFill>
              </a:rPr>
              <a:t> Winter </a:t>
            </a:r>
            <a:r>
              <a:rPr lang="en-US" sz="1600" dirty="0" smtClean="0">
                <a:solidFill>
                  <a:srgbClr val="CDCCCA"/>
                </a:solidFill>
              </a:rPr>
              <a:t>|</a:t>
            </a:r>
            <a:r>
              <a:rPr lang="en-US" sz="1600" dirty="0" smtClean="0"/>
              <a:t> </a:t>
            </a:r>
            <a:r>
              <a:rPr lang="en-US" sz="1600" dirty="0" err="1" smtClean="0">
                <a:solidFill>
                  <a:srgbClr val="76D64A"/>
                </a:solidFill>
              </a:rPr>
              <a:t>alex@</a:t>
            </a:r>
            <a:r>
              <a:rPr lang="en-US" sz="1600" dirty="0" err="1">
                <a:solidFill>
                  <a:srgbClr val="76D64A"/>
                </a:solidFill>
              </a:rPr>
              <a:t>placemeter.com</a:t>
            </a:r>
            <a:r>
              <a:rPr lang="en-US" sz="1600" dirty="0">
                <a:solidFill>
                  <a:srgbClr val="76D64A"/>
                </a:solidFill>
              </a:rPr>
              <a:t/>
            </a:r>
            <a:br>
              <a:rPr lang="en-US" sz="1600" dirty="0">
                <a:solidFill>
                  <a:srgbClr val="76D64A"/>
                </a:solidFill>
              </a:rPr>
            </a:br>
            <a:r>
              <a:rPr lang="en-US" sz="1600" dirty="0" smtClean="0">
                <a:solidFill>
                  <a:srgbClr val="364D6D"/>
                </a:solidFill>
              </a:rPr>
              <a:t>Florent Peyre </a:t>
            </a:r>
            <a:r>
              <a:rPr lang="en-US" sz="1600" dirty="0" smtClean="0">
                <a:solidFill>
                  <a:srgbClr val="CDCCCA"/>
                </a:solidFill>
              </a:rPr>
              <a:t>|</a:t>
            </a:r>
            <a:r>
              <a:rPr lang="en-US" sz="1600" dirty="0" smtClean="0"/>
              <a:t> </a:t>
            </a:r>
            <a:r>
              <a:rPr lang="en-US" sz="1600" dirty="0" err="1">
                <a:solidFill>
                  <a:srgbClr val="76D64A"/>
                </a:solidFill>
              </a:rPr>
              <a:t>florent@</a:t>
            </a:r>
            <a:r>
              <a:rPr lang="en-US" sz="1600" dirty="0" err="1" smtClean="0">
                <a:solidFill>
                  <a:srgbClr val="76D64A"/>
                </a:solidFill>
              </a:rPr>
              <a:t>placemeter.com</a:t>
            </a:r>
            <a:r>
              <a:rPr lang="en-US" sz="1600" dirty="0" smtClean="0">
                <a:solidFill>
                  <a:srgbClr val="76D64A"/>
                </a:solidFill>
              </a:rPr>
              <a:t/>
            </a:r>
            <a:br>
              <a:rPr lang="en-US" sz="1600" dirty="0" smtClean="0">
                <a:solidFill>
                  <a:srgbClr val="76D64A"/>
                </a:solidFill>
              </a:rPr>
            </a:br>
            <a:endParaRPr lang="en-US" sz="1600" dirty="0">
              <a:solidFill>
                <a:srgbClr val="76D64A"/>
              </a:solidFill>
            </a:endParaRPr>
          </a:p>
        </p:txBody>
      </p:sp>
    </p:spTree>
    <p:extLst>
      <p:ext uri="{BB962C8B-B14F-4D97-AF65-F5344CB8AC3E}">
        <p14:creationId xmlns:p14="http://schemas.microsoft.com/office/powerpoint/2010/main" val="1259755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descr="Fond-slide-pitchdeck-image-large.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rot="16200000">
            <a:off x="3778087" y="2230324"/>
            <a:ext cx="4269206" cy="1589740"/>
          </a:xfrm>
          <a:prstGeom prst="rect">
            <a:avLst/>
          </a:prstGeom>
        </p:spPr>
      </p:pic>
      <p:sp>
        <p:nvSpPr>
          <p:cNvPr id="2" name="Title 1"/>
          <p:cNvSpPr>
            <a:spLocks noGrp="1"/>
          </p:cNvSpPr>
          <p:nvPr>
            <p:ph type="title"/>
          </p:nvPr>
        </p:nvSpPr>
        <p:spPr/>
        <p:txBody>
          <a:bodyPr>
            <a:normAutofit fontScale="90000"/>
          </a:bodyPr>
          <a:lstStyle/>
          <a:p>
            <a:r>
              <a:rPr lang="en-US" dirty="0" smtClean="0"/>
              <a:t>Case study: City of Boston</a:t>
            </a:r>
            <a:endParaRPr lang="en-US" dirty="0"/>
          </a:p>
        </p:txBody>
      </p:sp>
      <p:sp>
        <p:nvSpPr>
          <p:cNvPr id="8" name="Text Placeholder 7"/>
          <p:cNvSpPr>
            <a:spLocks noGrp="1"/>
          </p:cNvSpPr>
          <p:nvPr>
            <p:ph type="body" sz="quarter" idx="13"/>
          </p:nvPr>
        </p:nvSpPr>
        <p:spPr>
          <a:xfrm>
            <a:off x="160339" y="1128713"/>
            <a:ext cx="5535124" cy="3018949"/>
          </a:xfrm>
        </p:spPr>
        <p:txBody>
          <a:bodyPr>
            <a:noAutofit/>
          </a:bodyPr>
          <a:lstStyle/>
          <a:p>
            <a:r>
              <a:rPr lang="en-US" sz="1200" dirty="0" smtClean="0"/>
              <a:t>City of Boston used </a:t>
            </a:r>
            <a:r>
              <a:rPr lang="en-US" sz="1200" dirty="0" err="1" smtClean="0"/>
              <a:t>Placemeter</a:t>
            </a:r>
            <a:r>
              <a:rPr lang="en-US" sz="1200" dirty="0" smtClean="0"/>
              <a:t> to </a:t>
            </a:r>
            <a:r>
              <a:rPr lang="en-US" sz="1200" dirty="0"/>
              <a:t>measure </a:t>
            </a:r>
            <a:r>
              <a:rPr lang="en-US" sz="1200" dirty="0" smtClean="0"/>
              <a:t>pedestrians, bicyclists, and vehicles in multiple locations throughout downtown Boston.</a:t>
            </a:r>
          </a:p>
          <a:p>
            <a:endParaRPr lang="en-US" sz="1100" dirty="0" smtClean="0"/>
          </a:p>
          <a:p>
            <a:r>
              <a:rPr lang="en-US" sz="1400" dirty="0" smtClean="0">
                <a:solidFill>
                  <a:schemeClr val="tx2"/>
                </a:solidFill>
                <a:latin typeface="Avenir Heavy"/>
                <a:cs typeface="Avenir Heavy"/>
              </a:rPr>
              <a:t>How we helped</a:t>
            </a:r>
            <a:endParaRPr lang="en-US" sz="1400" dirty="0">
              <a:solidFill>
                <a:schemeClr val="tx2"/>
              </a:solidFill>
              <a:latin typeface="Avenir Heavy"/>
              <a:cs typeface="Avenir Heavy"/>
            </a:endParaRPr>
          </a:p>
          <a:p>
            <a:pPr>
              <a:spcBef>
                <a:spcPts val="864"/>
              </a:spcBef>
            </a:pPr>
            <a:r>
              <a:rPr lang="en-US" sz="1100" dirty="0" err="1" smtClean="0"/>
              <a:t>Placemeter</a:t>
            </a:r>
            <a:r>
              <a:rPr lang="en-US" sz="1100" dirty="0"/>
              <a:t> </a:t>
            </a:r>
            <a:r>
              <a:rPr lang="en-US" sz="1100" dirty="0" smtClean="0"/>
              <a:t>provided data </a:t>
            </a:r>
            <a:r>
              <a:rPr lang="en-US" sz="1100" dirty="0"/>
              <a:t>to streamline </a:t>
            </a:r>
            <a:r>
              <a:rPr lang="en-US" sz="1100" dirty="0" smtClean="0"/>
              <a:t>city operations</a:t>
            </a:r>
            <a:r>
              <a:rPr lang="en-US" sz="1100" dirty="0"/>
              <a:t>, </a:t>
            </a:r>
            <a:r>
              <a:rPr lang="en-US" sz="1100" dirty="0" smtClean="0"/>
              <a:t>using our real-time urban intelligence platform to</a:t>
            </a:r>
            <a:r>
              <a:rPr lang="en-US" sz="1100" dirty="0"/>
              <a:t>:</a:t>
            </a:r>
          </a:p>
          <a:p>
            <a:pPr marL="171450" indent="-171450">
              <a:spcBef>
                <a:spcPts val="864"/>
              </a:spcBef>
              <a:buFont typeface="Arial"/>
              <a:buChar char="•"/>
            </a:pPr>
            <a:r>
              <a:rPr lang="en-US" sz="1100" dirty="0">
                <a:latin typeface="Avenir Heavy"/>
                <a:cs typeface="Avenir Heavy"/>
              </a:rPr>
              <a:t>Learn daily </a:t>
            </a:r>
            <a:r>
              <a:rPr lang="en-US" sz="1100" dirty="0" smtClean="0">
                <a:latin typeface="Avenir Heavy"/>
                <a:cs typeface="Avenir Heavy"/>
              </a:rPr>
              <a:t>user behavior</a:t>
            </a:r>
            <a:r>
              <a:rPr lang="en-US" sz="1100" dirty="0">
                <a:latin typeface="Avenir Heavy"/>
                <a:cs typeface="Avenir Heavy"/>
              </a:rPr>
              <a:t>: </a:t>
            </a:r>
            <a:r>
              <a:rPr lang="en-US" sz="1100" dirty="0" smtClean="0"/>
              <a:t>City of Boston determined </a:t>
            </a:r>
            <a:r>
              <a:rPr lang="en-US" sz="1100" dirty="0"/>
              <a:t>that </a:t>
            </a:r>
            <a:r>
              <a:rPr lang="en-US" sz="1100" dirty="0" smtClean="0"/>
              <a:t>pedestrians opted to travel different routes and use different ticket windows depending on the time of day and day of the week.</a:t>
            </a:r>
            <a:endParaRPr lang="en-US" sz="1100" dirty="0" smtClean="0">
              <a:latin typeface="Avenir Heavy"/>
              <a:cs typeface="Avenir Heavy"/>
            </a:endParaRPr>
          </a:p>
          <a:p>
            <a:pPr marL="171450" indent="-171450">
              <a:spcBef>
                <a:spcPts val="864"/>
              </a:spcBef>
              <a:buFont typeface="Arial"/>
              <a:buChar char="•"/>
            </a:pPr>
            <a:r>
              <a:rPr lang="en-US" sz="1100" dirty="0" smtClean="0">
                <a:latin typeface="Avenir Heavy"/>
                <a:cs typeface="Avenir Heavy"/>
              </a:rPr>
              <a:t>Compare and benchmark use by mode</a:t>
            </a:r>
            <a:r>
              <a:rPr lang="en-US" sz="1100" dirty="0" smtClean="0"/>
              <a:t>: with </a:t>
            </a:r>
            <a:r>
              <a:rPr lang="en-US" sz="1100" dirty="0" err="1" smtClean="0"/>
              <a:t>Placemeter</a:t>
            </a:r>
            <a:r>
              <a:rPr lang="en-US" sz="1100" dirty="0" smtClean="0"/>
              <a:t> data, City of Boston was able to get an accurate reporting of the types of traffic in different major corridors broken down by mode – all in real time.</a:t>
            </a:r>
            <a:endParaRPr lang="en-US" sz="1100" dirty="0"/>
          </a:p>
          <a:p>
            <a:pPr marL="171450" indent="-171450">
              <a:spcBef>
                <a:spcPts val="864"/>
              </a:spcBef>
              <a:buFont typeface="Arial"/>
              <a:buChar char="•"/>
            </a:pPr>
            <a:r>
              <a:rPr lang="en-US" sz="1100" dirty="0">
                <a:latin typeface="Avenir Heavy"/>
                <a:cs typeface="Avenir Heavy"/>
              </a:rPr>
              <a:t>Allocate </a:t>
            </a:r>
            <a:r>
              <a:rPr lang="en-US" sz="1100" dirty="0" smtClean="0">
                <a:latin typeface="Avenir Heavy"/>
                <a:cs typeface="Avenir Heavy"/>
              </a:rPr>
              <a:t>resources dynamically: </a:t>
            </a:r>
            <a:r>
              <a:rPr lang="en-US" sz="1100" dirty="0" smtClean="0"/>
              <a:t>Using the ongoing measurements we provide, coupled with other data sources such as internal and weather data, the city can forecast expected foot traffic, and allocates </a:t>
            </a:r>
            <a:r>
              <a:rPr lang="en-US" sz="1100" dirty="0"/>
              <a:t>resources like </a:t>
            </a:r>
            <a:r>
              <a:rPr lang="en-US" sz="1100" dirty="0" smtClean="0"/>
              <a:t>police, traffic signals, or trash collection, accordingly.</a:t>
            </a:r>
          </a:p>
        </p:txBody>
      </p:sp>
      <p:sp>
        <p:nvSpPr>
          <p:cNvPr id="9" name="Freeform 8"/>
          <p:cNvSpPr/>
          <p:nvPr/>
        </p:nvSpPr>
        <p:spPr>
          <a:xfrm>
            <a:off x="4141407" y="4310817"/>
            <a:ext cx="1339841" cy="676056"/>
          </a:xfrm>
          <a:custGeom>
            <a:avLst/>
            <a:gdLst>
              <a:gd name="connsiteX0" fmla="*/ 0 w 2019310"/>
              <a:gd name="connsiteY0" fmla="*/ 1080448 h 1107855"/>
              <a:gd name="connsiteX1" fmla="*/ 301526 w 2019310"/>
              <a:gd name="connsiteY1" fmla="*/ 2414 h 1107855"/>
              <a:gd name="connsiteX2" fmla="*/ 749246 w 2019310"/>
              <a:gd name="connsiteY2" fmla="*/ 788100 h 1107855"/>
              <a:gd name="connsiteX3" fmla="*/ 1069046 w 2019310"/>
              <a:gd name="connsiteY3" fmla="*/ 788100 h 1107855"/>
              <a:gd name="connsiteX4" fmla="*/ 1370572 w 2019310"/>
              <a:gd name="connsiteY4" fmla="*/ 112045 h 1107855"/>
              <a:gd name="connsiteX5" fmla="*/ 1699509 w 2019310"/>
              <a:gd name="connsiteY5" fmla="*/ 943410 h 1107855"/>
              <a:gd name="connsiteX6" fmla="*/ 2019310 w 2019310"/>
              <a:gd name="connsiteY6" fmla="*/ 1107855 h 1107855"/>
              <a:gd name="connsiteX7" fmla="*/ 2019310 w 2019310"/>
              <a:gd name="connsiteY7" fmla="*/ 1107855 h 1107855"/>
              <a:gd name="connsiteX8" fmla="*/ 2019310 w 2019310"/>
              <a:gd name="connsiteY8" fmla="*/ 1107855 h 1107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19310" h="1107855">
                <a:moveTo>
                  <a:pt x="0" y="1080448"/>
                </a:moveTo>
                <a:cubicBezTo>
                  <a:pt x="88326" y="565793"/>
                  <a:pt x="176652" y="51139"/>
                  <a:pt x="301526" y="2414"/>
                </a:cubicBezTo>
                <a:cubicBezTo>
                  <a:pt x="426400" y="-46311"/>
                  <a:pt x="621326" y="657152"/>
                  <a:pt x="749246" y="788100"/>
                </a:cubicBezTo>
                <a:cubicBezTo>
                  <a:pt x="877166" y="919048"/>
                  <a:pt x="965492" y="900776"/>
                  <a:pt x="1069046" y="788100"/>
                </a:cubicBezTo>
                <a:cubicBezTo>
                  <a:pt x="1172600" y="675424"/>
                  <a:pt x="1265495" y="86160"/>
                  <a:pt x="1370572" y="112045"/>
                </a:cubicBezTo>
                <a:cubicBezTo>
                  <a:pt x="1475649" y="137930"/>
                  <a:pt x="1591386" y="777442"/>
                  <a:pt x="1699509" y="943410"/>
                </a:cubicBezTo>
                <a:cubicBezTo>
                  <a:pt x="1807632" y="1109378"/>
                  <a:pt x="2019310" y="1107855"/>
                  <a:pt x="2019310" y="1107855"/>
                </a:cubicBezTo>
                <a:lnTo>
                  <a:pt x="2019310" y="1107855"/>
                </a:lnTo>
                <a:lnTo>
                  <a:pt x="2019310" y="1107855"/>
                </a:lnTo>
              </a:path>
            </a:pathLst>
          </a:custGeom>
          <a:ln w="12700" cmpd="sng">
            <a:solidFill>
              <a:schemeClr val="tx1"/>
            </a:solidFill>
            <a:prstDash val="sys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 name="Freeform 10"/>
          <p:cNvSpPr/>
          <p:nvPr/>
        </p:nvSpPr>
        <p:spPr>
          <a:xfrm>
            <a:off x="3834565" y="4444951"/>
            <a:ext cx="1497469" cy="541921"/>
          </a:xfrm>
          <a:custGeom>
            <a:avLst/>
            <a:gdLst>
              <a:gd name="connsiteX0" fmla="*/ 0 w 2256875"/>
              <a:gd name="connsiteY0" fmla="*/ 888048 h 888048"/>
              <a:gd name="connsiteX1" fmla="*/ 475132 w 2256875"/>
              <a:gd name="connsiteY1" fmla="*/ 723602 h 888048"/>
              <a:gd name="connsiteX2" fmla="*/ 804069 w 2256875"/>
              <a:gd name="connsiteY2" fmla="*/ 285080 h 888048"/>
              <a:gd name="connsiteX3" fmla="*/ 950263 w 2256875"/>
              <a:gd name="connsiteY3" fmla="*/ 230265 h 888048"/>
              <a:gd name="connsiteX4" fmla="*/ 1050772 w 2256875"/>
              <a:gd name="connsiteY4" fmla="*/ 303352 h 888048"/>
              <a:gd name="connsiteX5" fmla="*/ 1206103 w 2256875"/>
              <a:gd name="connsiteY5" fmla="*/ 239401 h 888048"/>
              <a:gd name="connsiteX6" fmla="*/ 1379709 w 2256875"/>
              <a:gd name="connsiteY6" fmla="*/ 11004 h 888048"/>
              <a:gd name="connsiteX7" fmla="*/ 1635549 w 2256875"/>
              <a:gd name="connsiteY7" fmla="*/ 111498 h 888048"/>
              <a:gd name="connsiteX8" fmla="*/ 2010172 w 2256875"/>
              <a:gd name="connsiteY8" fmla="*/ 751010 h 888048"/>
              <a:gd name="connsiteX9" fmla="*/ 2256875 w 2256875"/>
              <a:gd name="connsiteY9" fmla="*/ 869776 h 888048"/>
              <a:gd name="connsiteX10" fmla="*/ 2256875 w 2256875"/>
              <a:gd name="connsiteY10" fmla="*/ 869776 h 888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56875" h="888048">
                <a:moveTo>
                  <a:pt x="0" y="888048"/>
                </a:moveTo>
                <a:cubicBezTo>
                  <a:pt x="170560" y="856072"/>
                  <a:pt x="341121" y="824097"/>
                  <a:pt x="475132" y="723602"/>
                </a:cubicBezTo>
                <a:cubicBezTo>
                  <a:pt x="609143" y="623107"/>
                  <a:pt x="724881" y="367303"/>
                  <a:pt x="804069" y="285080"/>
                </a:cubicBezTo>
                <a:cubicBezTo>
                  <a:pt x="883258" y="202857"/>
                  <a:pt x="909146" y="227220"/>
                  <a:pt x="950263" y="230265"/>
                </a:cubicBezTo>
                <a:cubicBezTo>
                  <a:pt x="991380" y="233310"/>
                  <a:pt x="1008132" y="301829"/>
                  <a:pt x="1050772" y="303352"/>
                </a:cubicBezTo>
                <a:cubicBezTo>
                  <a:pt x="1093412" y="304875"/>
                  <a:pt x="1151280" y="288126"/>
                  <a:pt x="1206103" y="239401"/>
                </a:cubicBezTo>
                <a:cubicBezTo>
                  <a:pt x="1260926" y="190676"/>
                  <a:pt x="1308135" y="32321"/>
                  <a:pt x="1379709" y="11004"/>
                </a:cubicBezTo>
                <a:cubicBezTo>
                  <a:pt x="1451283" y="-10313"/>
                  <a:pt x="1530472" y="-11836"/>
                  <a:pt x="1635549" y="111498"/>
                </a:cubicBezTo>
                <a:cubicBezTo>
                  <a:pt x="1740626" y="234832"/>
                  <a:pt x="1906618" y="624630"/>
                  <a:pt x="2010172" y="751010"/>
                </a:cubicBezTo>
                <a:cubicBezTo>
                  <a:pt x="2113726" y="877390"/>
                  <a:pt x="2256875" y="869776"/>
                  <a:pt x="2256875" y="869776"/>
                </a:cubicBezTo>
                <a:lnTo>
                  <a:pt x="2256875" y="869776"/>
                </a:lnTo>
              </a:path>
            </a:pathLst>
          </a:cu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47190" y="87606"/>
            <a:ext cx="569688" cy="569688"/>
          </a:xfrm>
          <a:prstGeom prst="rect">
            <a:avLst/>
          </a:prstGeom>
        </p:spPr>
      </p:pic>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t="5248"/>
          <a:stretch/>
        </p:blipFill>
        <p:spPr>
          <a:xfrm>
            <a:off x="5963870" y="890590"/>
            <a:ext cx="3180131" cy="4252910"/>
          </a:xfrm>
          <a:prstGeom prst="rect">
            <a:avLst/>
          </a:prstGeom>
        </p:spPr>
      </p:pic>
    </p:spTree>
    <p:extLst>
      <p:ext uri="{BB962C8B-B14F-4D97-AF65-F5344CB8AC3E}">
        <p14:creationId xmlns:p14="http://schemas.microsoft.com/office/powerpoint/2010/main" val="3313301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2" cstate="print">
            <a:alphaModFix amt="79000"/>
            <a:extLst>
              <a:ext uri="{28A0092B-C50C-407E-A947-70E740481C1C}">
                <a14:useLocalDpi xmlns:a14="http://schemas.microsoft.com/office/drawing/2010/main"/>
              </a:ext>
            </a:extLst>
          </a:blip>
          <a:srcRect/>
          <a:stretch/>
        </p:blipFill>
        <p:spPr>
          <a:xfrm>
            <a:off x="6066118" y="890592"/>
            <a:ext cx="3077882" cy="4258233"/>
          </a:xfrm>
          <a:prstGeom prst="rect">
            <a:avLst/>
          </a:prstGeom>
        </p:spPr>
      </p:pic>
      <p:pic>
        <p:nvPicPr>
          <p:cNvPr id="30" name="Picture 29" descr="Fond-slide-pitchdeck-image-large.pn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16200000">
            <a:off x="4070471" y="2230324"/>
            <a:ext cx="4269206" cy="1589740"/>
          </a:xfrm>
          <a:prstGeom prst="rect">
            <a:avLst/>
          </a:prstGeom>
        </p:spPr>
      </p:pic>
      <p:sp>
        <p:nvSpPr>
          <p:cNvPr id="2" name="Title 1"/>
          <p:cNvSpPr>
            <a:spLocks noGrp="1"/>
          </p:cNvSpPr>
          <p:nvPr>
            <p:ph type="title"/>
          </p:nvPr>
        </p:nvSpPr>
        <p:spPr/>
        <p:txBody>
          <a:bodyPr>
            <a:normAutofit fontScale="90000"/>
          </a:bodyPr>
          <a:lstStyle/>
          <a:p>
            <a:r>
              <a:rPr lang="en-US" dirty="0" smtClean="0"/>
              <a:t>           Case study: Quartier des Spectacles</a:t>
            </a:r>
            <a:endParaRPr lang="en-US" dirty="0"/>
          </a:p>
        </p:txBody>
      </p:sp>
      <p:sp>
        <p:nvSpPr>
          <p:cNvPr id="8" name="Text Placeholder 7"/>
          <p:cNvSpPr>
            <a:spLocks noGrp="1"/>
          </p:cNvSpPr>
          <p:nvPr>
            <p:ph type="body" sz="quarter" idx="13"/>
          </p:nvPr>
        </p:nvSpPr>
        <p:spPr>
          <a:xfrm>
            <a:off x="160339" y="1128713"/>
            <a:ext cx="5905780" cy="3018949"/>
          </a:xfrm>
        </p:spPr>
        <p:txBody>
          <a:bodyPr>
            <a:noAutofit/>
          </a:bodyPr>
          <a:lstStyle/>
          <a:p>
            <a:r>
              <a:rPr lang="en-US" sz="1200" dirty="0" smtClean="0"/>
              <a:t>The </a:t>
            </a:r>
            <a:r>
              <a:rPr lang="en-US" sz="1200" b="1" dirty="0" err="1" smtClean="0">
                <a:latin typeface="Avenir Heavy"/>
                <a:cs typeface="Avenir Heavy"/>
              </a:rPr>
              <a:t>Partenariat</a:t>
            </a:r>
            <a:r>
              <a:rPr lang="en-US" sz="1200" b="1" dirty="0" smtClean="0">
                <a:latin typeface="Avenir Heavy"/>
                <a:cs typeface="Avenir Heavy"/>
              </a:rPr>
              <a:t> du Quartier des Spectacles in Montreal</a:t>
            </a:r>
            <a:r>
              <a:rPr lang="en-US" sz="1200" dirty="0" smtClean="0">
                <a:latin typeface="Avenir Heavy"/>
                <a:cs typeface="Avenir Heavy"/>
              </a:rPr>
              <a:t> </a:t>
            </a:r>
            <a:r>
              <a:rPr lang="en-US" sz="1200" dirty="0" smtClean="0"/>
              <a:t>represents over 60 key stakeholders in Montreal’s most vibrant entertainment district downtown. It plays a crucial role in managing public spaces and facilities, developing business interests, and organizing cultural activities in the neighborhood.</a:t>
            </a:r>
            <a:br>
              <a:rPr lang="en-US" sz="1200" dirty="0" smtClean="0"/>
            </a:br>
            <a:endParaRPr lang="en-US" sz="1200" dirty="0" smtClean="0"/>
          </a:p>
          <a:p>
            <a:r>
              <a:rPr lang="en-US" sz="1200" dirty="0" smtClean="0">
                <a:solidFill>
                  <a:schemeClr val="tx2"/>
                </a:solidFill>
                <a:latin typeface="Avenir Heavy"/>
                <a:cs typeface="Avenir Heavy"/>
              </a:rPr>
              <a:t>How we helped</a:t>
            </a:r>
            <a:endParaRPr lang="fr-FR" sz="1200" dirty="0" smtClean="0">
              <a:solidFill>
                <a:schemeClr val="tx2"/>
              </a:solidFill>
              <a:latin typeface="Avenir Heavy"/>
              <a:cs typeface="Avenir Heavy"/>
            </a:endParaRPr>
          </a:p>
          <a:p>
            <a:r>
              <a:rPr lang="en-US" sz="1100" dirty="0" err="1" smtClean="0"/>
              <a:t>Placemeter</a:t>
            </a:r>
            <a:r>
              <a:rPr lang="en-US" sz="1100" dirty="0" smtClean="0"/>
              <a:t> gathered data about a popular subway station in the area to measure in and out traffic by day and time, and an outdoor art installation so that QDS could measure visitors to the site. </a:t>
            </a:r>
            <a:br>
              <a:rPr lang="en-US" sz="1100" dirty="0" smtClean="0"/>
            </a:br>
            <a:endParaRPr lang="en-US" sz="1100" dirty="0" smtClean="0"/>
          </a:p>
          <a:p>
            <a:r>
              <a:rPr lang="en-US" sz="1100" i="1" dirty="0" smtClean="0"/>
              <a:t>Subway station</a:t>
            </a:r>
            <a:r>
              <a:rPr lang="en-US" sz="1100" dirty="0" smtClean="0"/>
              <a:t>: QDS was able to use the data to quantify people’s habits in the area by arrival and departure patterns. Additional </a:t>
            </a:r>
            <a:r>
              <a:rPr lang="en-US" sz="1100" dirty="0" err="1" smtClean="0"/>
              <a:t>Placemeter</a:t>
            </a:r>
            <a:r>
              <a:rPr lang="en-US" sz="1100" dirty="0" smtClean="0"/>
              <a:t> analysis helped the group make conclusions on types of people (e.g., commuters, nightlife visitors) visiting the neighborhood, giving them an interesting look into how people view the neighborhood.</a:t>
            </a:r>
            <a:br>
              <a:rPr lang="en-US" sz="1100" dirty="0" smtClean="0"/>
            </a:br>
            <a:endParaRPr lang="fr-FR" sz="1100" dirty="0" smtClean="0"/>
          </a:p>
          <a:p>
            <a:r>
              <a:rPr lang="en-US" sz="1100" i="1" dirty="0" smtClean="0"/>
              <a:t>Art installation</a:t>
            </a:r>
            <a:r>
              <a:rPr lang="en-US" sz="1100" dirty="0" smtClean="0"/>
              <a:t>: Data about the installation helped QDS better understand the impact of the installation on the neighborhood. </a:t>
            </a:r>
            <a:r>
              <a:rPr lang="en-US" sz="1100" dirty="0" err="1" smtClean="0"/>
              <a:t>Placemeter</a:t>
            </a:r>
            <a:r>
              <a:rPr lang="en-US" sz="1100" dirty="0" smtClean="0"/>
              <a:t> revealed insights about the varied weekday vs. weekend behaviors of visitors around the site, as well as distinctive week-over-week changes in behavior due to changes in weathers and events.</a:t>
            </a:r>
            <a:endParaRPr lang="fr-FR" sz="1100" dirty="0" smtClean="0"/>
          </a:p>
        </p:txBody>
      </p:sp>
      <p:pic>
        <p:nvPicPr>
          <p:cNvPr id="7" name="officeArt object"/>
          <p:cNvPicPr/>
          <p:nvPr/>
        </p:nvPicPr>
        <p:blipFill>
          <a:blip r:embed="rId4" cstate="print">
            <a:extLst>
              <a:ext uri="{28A0092B-C50C-407E-A947-70E740481C1C}">
                <a14:useLocalDpi xmlns:a14="http://schemas.microsoft.com/office/drawing/2010/main"/>
              </a:ext>
            </a:extLst>
          </a:blip>
          <a:stretch>
            <a:fillRect/>
          </a:stretch>
        </p:blipFill>
        <p:spPr>
          <a:xfrm>
            <a:off x="79828" y="253181"/>
            <a:ext cx="1102900" cy="394183"/>
          </a:xfrm>
          <a:prstGeom prst="rect">
            <a:avLst/>
          </a:prstGeom>
          <a:ln w="12700" cap="flat">
            <a:noFill/>
            <a:miter lim="400000"/>
          </a:ln>
          <a:effectLst/>
        </p:spPr>
      </p:pic>
    </p:spTree>
    <p:extLst>
      <p:ext uri="{BB962C8B-B14F-4D97-AF65-F5344CB8AC3E}">
        <p14:creationId xmlns:p14="http://schemas.microsoft.com/office/powerpoint/2010/main" val="3616549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9-11_2014-05-06.jpg"/>
          <p:cNvPicPr>
            <a:picLocks noChangeAspect="1"/>
          </p:cNvPicPr>
          <p:nvPr/>
        </p:nvPicPr>
        <p:blipFill rotWithShape="1">
          <a:blip r:embed="rId2" cstate="print">
            <a:alphaModFix amt="90000"/>
            <a:extLst>
              <a:ext uri="{28A0092B-C50C-407E-A947-70E740481C1C}">
                <a14:useLocalDpi xmlns:a14="http://schemas.microsoft.com/office/drawing/2010/main"/>
              </a:ext>
            </a:extLst>
          </a:blip>
          <a:srcRect t="-226"/>
          <a:stretch/>
        </p:blipFill>
        <p:spPr>
          <a:xfrm>
            <a:off x="6138717" y="880407"/>
            <a:ext cx="3005283" cy="4263094"/>
          </a:xfrm>
          <a:prstGeom prst="rect">
            <a:avLst/>
          </a:prstGeom>
        </p:spPr>
      </p:pic>
      <p:pic>
        <p:nvPicPr>
          <p:cNvPr id="30" name="Picture 29" descr="Fond-slide-pitchdeck-image-large.pn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16200000">
            <a:off x="4074227" y="2223853"/>
            <a:ext cx="4255621" cy="1583671"/>
          </a:xfrm>
          <a:prstGeom prst="rect">
            <a:avLst/>
          </a:prstGeom>
        </p:spPr>
      </p:pic>
      <p:sp>
        <p:nvSpPr>
          <p:cNvPr id="2" name="Title 1"/>
          <p:cNvSpPr>
            <a:spLocks noGrp="1"/>
          </p:cNvSpPr>
          <p:nvPr>
            <p:ph type="title"/>
          </p:nvPr>
        </p:nvSpPr>
        <p:spPr/>
        <p:txBody>
          <a:bodyPr>
            <a:normAutofit fontScale="90000"/>
          </a:bodyPr>
          <a:lstStyle/>
          <a:p>
            <a:r>
              <a:rPr lang="en-US" dirty="0" smtClean="0"/>
              <a:t>Case study: 9/11 Memorial</a:t>
            </a:r>
            <a:endParaRPr lang="en-US" dirty="0"/>
          </a:p>
        </p:txBody>
      </p:sp>
      <p:sp>
        <p:nvSpPr>
          <p:cNvPr id="8" name="Text Placeholder 7"/>
          <p:cNvSpPr>
            <a:spLocks noGrp="1"/>
          </p:cNvSpPr>
          <p:nvPr>
            <p:ph type="body" sz="quarter" idx="13"/>
          </p:nvPr>
        </p:nvSpPr>
        <p:spPr>
          <a:xfrm>
            <a:off x="160339" y="1128713"/>
            <a:ext cx="5884862" cy="3018949"/>
          </a:xfrm>
        </p:spPr>
        <p:txBody>
          <a:bodyPr>
            <a:noAutofit/>
          </a:bodyPr>
          <a:lstStyle/>
          <a:p>
            <a:r>
              <a:rPr lang="en-US" sz="1200" dirty="0">
                <a:latin typeface="Avenir Heavy"/>
                <a:cs typeface="Avenir Heavy"/>
              </a:rPr>
              <a:t>The </a:t>
            </a:r>
            <a:r>
              <a:rPr lang="en-US" sz="1200" b="1" dirty="0">
                <a:latin typeface="Avenir Heavy"/>
                <a:cs typeface="Avenir Heavy"/>
              </a:rPr>
              <a:t>9/11 Memorial</a:t>
            </a:r>
            <a:r>
              <a:rPr lang="en-US" sz="1200" dirty="0">
                <a:latin typeface="Avenir Heavy"/>
                <a:cs typeface="Avenir Heavy"/>
              </a:rPr>
              <a:t> </a:t>
            </a:r>
            <a:r>
              <a:rPr lang="en-US" sz="1200" dirty="0"/>
              <a:t>is an eight-acre public landmark in lower Manhattan honoring the victims of the terrorist attacks of September 11, 2011</a:t>
            </a:r>
            <a:r>
              <a:rPr lang="en-US" sz="1200" dirty="0" smtClean="0"/>
              <a:t>.</a:t>
            </a:r>
          </a:p>
          <a:p>
            <a:endParaRPr lang="fr-FR" sz="1200" dirty="0"/>
          </a:p>
          <a:p>
            <a:r>
              <a:rPr lang="en-US" sz="1200" dirty="0">
                <a:solidFill>
                  <a:srgbClr val="75BA31"/>
                </a:solidFill>
                <a:latin typeface="Avenir Heavy"/>
                <a:cs typeface="Avenir Heavy"/>
              </a:rPr>
              <a:t>How we helped</a:t>
            </a:r>
            <a:endParaRPr lang="fr-FR" sz="1200" dirty="0">
              <a:solidFill>
                <a:srgbClr val="75BA31"/>
              </a:solidFill>
              <a:latin typeface="Avenir Heavy"/>
              <a:cs typeface="Avenir Heavy"/>
            </a:endParaRPr>
          </a:p>
          <a:p>
            <a:r>
              <a:rPr lang="en-US" sz="1200" dirty="0" err="1"/>
              <a:t>Placemeter</a:t>
            </a:r>
            <a:r>
              <a:rPr lang="en-US" sz="1200" dirty="0"/>
              <a:t> gathered data using an installed camera in a window of the 9/11 Memorial’s office to count the number of people entering and exiting the memorial plaza.</a:t>
            </a:r>
            <a:endParaRPr lang="fr-FR" sz="1200" dirty="0"/>
          </a:p>
          <a:p>
            <a:r>
              <a:rPr lang="en-US" sz="1200" dirty="0"/>
              <a:t>By creating a virtual turnstile at the entry corridor, </a:t>
            </a:r>
            <a:r>
              <a:rPr lang="en-US" sz="1200" dirty="0" err="1"/>
              <a:t>Placemeter’s</a:t>
            </a:r>
            <a:r>
              <a:rPr lang="en-US" sz="1200" dirty="0"/>
              <a:t> computer vision analytics system could detect pedestrians’ directional movement.</a:t>
            </a:r>
            <a:endParaRPr lang="fr-FR" sz="1200" dirty="0"/>
          </a:p>
          <a:p>
            <a:r>
              <a:rPr lang="en-US" sz="1200" dirty="0" err="1" smtClean="0"/>
              <a:t>Placemeter’s</a:t>
            </a:r>
            <a:r>
              <a:rPr lang="en-US" sz="1200" dirty="0" smtClean="0"/>
              <a:t> </a:t>
            </a:r>
            <a:r>
              <a:rPr lang="en-US" sz="1200" dirty="0"/>
              <a:t>technology lets you customize your data aggregation at the specific point you need it, so you can pinpoint what are the entry or exit points you care most about.</a:t>
            </a:r>
            <a:endParaRPr lang="fr-FR" sz="1200" dirty="0"/>
          </a:p>
          <a:p>
            <a:r>
              <a:rPr lang="en-US" sz="1200" dirty="0"/>
              <a:t>Knowing how many people are entering or leaving your space by date and time allows you to more accurately plan your operations and if you choose to share that information with your visitors in real-time, let them know the optimal time to visit and avoid crowds.</a:t>
            </a:r>
            <a:endParaRPr lang="fr-FR" sz="1200" dirty="0"/>
          </a:p>
        </p:txBody>
      </p:sp>
      <p:pic>
        <p:nvPicPr>
          <p:cNvPr id="10" name="Picture 9"/>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273055" y="185214"/>
            <a:ext cx="865662" cy="417750"/>
          </a:xfrm>
          <a:prstGeom prst="rect">
            <a:avLst/>
          </a:prstGeom>
        </p:spPr>
      </p:pic>
    </p:spTree>
    <p:extLst>
      <p:ext uri="{BB962C8B-B14F-4D97-AF65-F5344CB8AC3E}">
        <p14:creationId xmlns:p14="http://schemas.microsoft.com/office/powerpoint/2010/main" val="3711096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oleg-chursin-union_square_new_york_resized-1c1.jpg"/>
          <p:cNvPicPr>
            <a:picLocks noChangeAspect="1"/>
          </p:cNvPicPr>
          <p:nvPr/>
        </p:nvPicPr>
        <p:blipFill rotWithShape="1">
          <a:blip r:embed="rId2" cstate="print">
            <a:alphaModFix amt="94000"/>
            <a:extLst>
              <a:ext uri="{28A0092B-C50C-407E-A947-70E740481C1C}">
                <a14:useLocalDpi xmlns:a14="http://schemas.microsoft.com/office/drawing/2010/main"/>
              </a:ext>
            </a:extLst>
          </a:blip>
          <a:srcRect/>
          <a:stretch/>
        </p:blipFill>
        <p:spPr>
          <a:xfrm>
            <a:off x="6127823" y="890593"/>
            <a:ext cx="3023818" cy="4262028"/>
          </a:xfrm>
          <a:prstGeom prst="rect">
            <a:avLst/>
          </a:prstGeom>
        </p:spPr>
      </p:pic>
      <p:pic>
        <p:nvPicPr>
          <p:cNvPr id="30" name="Picture 29" descr="Fond-slide-pitchdeck-image-large.pn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16200000">
            <a:off x="4076471" y="2224325"/>
            <a:ext cx="4252906" cy="1585444"/>
          </a:xfrm>
          <a:prstGeom prst="rect">
            <a:avLst/>
          </a:prstGeom>
        </p:spPr>
      </p:pic>
      <p:sp>
        <p:nvSpPr>
          <p:cNvPr id="2" name="Title 1"/>
          <p:cNvSpPr>
            <a:spLocks noGrp="1"/>
          </p:cNvSpPr>
          <p:nvPr>
            <p:ph type="title"/>
          </p:nvPr>
        </p:nvSpPr>
        <p:spPr/>
        <p:txBody>
          <a:bodyPr>
            <a:normAutofit fontScale="90000"/>
          </a:bodyPr>
          <a:lstStyle/>
          <a:p>
            <a:r>
              <a:rPr lang="en-US" dirty="0" smtClean="0"/>
              <a:t>      Case study: New York City DOT</a:t>
            </a:r>
            <a:endParaRPr lang="en-US" dirty="0"/>
          </a:p>
        </p:txBody>
      </p:sp>
      <p:sp>
        <p:nvSpPr>
          <p:cNvPr id="8" name="Text Placeholder 7"/>
          <p:cNvSpPr>
            <a:spLocks noGrp="1"/>
          </p:cNvSpPr>
          <p:nvPr>
            <p:ph type="body" sz="quarter" idx="13"/>
          </p:nvPr>
        </p:nvSpPr>
        <p:spPr>
          <a:xfrm>
            <a:off x="160338" y="1128713"/>
            <a:ext cx="5967485" cy="3506787"/>
          </a:xfrm>
        </p:spPr>
        <p:txBody>
          <a:bodyPr>
            <a:noAutofit/>
          </a:bodyPr>
          <a:lstStyle/>
          <a:p>
            <a:r>
              <a:rPr lang="en-US" sz="1200" b="1" dirty="0">
                <a:latin typeface="Avenir Heavy"/>
                <a:cs typeface="Avenir Heavy"/>
              </a:rPr>
              <a:t>New York City’s </a:t>
            </a:r>
            <a:r>
              <a:rPr lang="en-US" sz="1200" b="1" dirty="0" smtClean="0">
                <a:latin typeface="Avenir Heavy"/>
                <a:cs typeface="Avenir Heavy"/>
              </a:rPr>
              <a:t>Department Of Transportation</a:t>
            </a:r>
            <a:r>
              <a:rPr lang="en-US" sz="1200" dirty="0" smtClean="0">
                <a:latin typeface="Avenir Heavy"/>
                <a:cs typeface="Avenir Heavy"/>
              </a:rPr>
              <a:t> </a:t>
            </a:r>
            <a:r>
              <a:rPr lang="en-US" sz="1200" dirty="0"/>
              <a:t>manages the safe and efficient transport of people and goods in NYC. With an annual operating budget of close to $1B, the DOT oversees NYC’s streets, highways, bike lanes, sidewalks, bridges, tunnels, and more</a:t>
            </a:r>
            <a:r>
              <a:rPr lang="en-US" sz="1200" dirty="0" smtClean="0"/>
              <a:t>.</a:t>
            </a:r>
            <a:br>
              <a:rPr lang="en-US" sz="1200" dirty="0" smtClean="0"/>
            </a:br>
            <a:endParaRPr lang="fr-FR" sz="1200" dirty="0"/>
          </a:p>
          <a:p>
            <a:r>
              <a:rPr lang="en-US" sz="1200" dirty="0">
                <a:solidFill>
                  <a:srgbClr val="75BA31"/>
                </a:solidFill>
                <a:latin typeface="Avenir Heavy"/>
                <a:cs typeface="Avenir Heavy"/>
              </a:rPr>
              <a:t>How we helped</a:t>
            </a:r>
            <a:endParaRPr lang="fr-FR" sz="1200" dirty="0">
              <a:solidFill>
                <a:srgbClr val="75BA31"/>
              </a:solidFill>
              <a:latin typeface="Avenir Heavy"/>
              <a:cs typeface="Avenir Heavy"/>
            </a:endParaRPr>
          </a:p>
          <a:p>
            <a:r>
              <a:rPr lang="en-US" sz="1100" dirty="0" err="1"/>
              <a:t>Placemeter</a:t>
            </a:r>
            <a:r>
              <a:rPr lang="en-US" sz="1100" dirty="0"/>
              <a:t> processed data from both DOT third-party videos and smartphone video sensors, to determine pedestrian counts at a walkway and plaza. </a:t>
            </a:r>
            <a:br>
              <a:rPr lang="en-US" sz="1100" dirty="0"/>
            </a:br>
            <a:r>
              <a:rPr lang="en-US" sz="1100" dirty="0" smtClean="0"/>
              <a:t/>
            </a:r>
            <a:br>
              <a:rPr lang="en-US" sz="1100" dirty="0" smtClean="0"/>
            </a:br>
            <a:r>
              <a:rPr lang="nl-NL" sz="1100" i="1" dirty="0" err="1" smtClean="0"/>
              <a:t>Walkway</a:t>
            </a:r>
            <a:r>
              <a:rPr lang="en-US" sz="1100" dirty="0"/>
              <a:t>: </a:t>
            </a:r>
            <a:r>
              <a:rPr lang="en-US" sz="1100" dirty="0" err="1"/>
              <a:t>Placemeter</a:t>
            </a:r>
            <a:r>
              <a:rPr lang="en-US" sz="1100" dirty="0"/>
              <a:t> data helped the DOT quantify how many people used the walkway daily, with discernible differences from week to week. The results allowed the DOT to better plan walkways in the area based on usage and crowdedness throughout the day</a:t>
            </a:r>
            <a:r>
              <a:rPr lang="en-US" sz="1100" dirty="0" smtClean="0"/>
              <a:t>.</a:t>
            </a:r>
            <a:br>
              <a:rPr lang="en-US" sz="1100" dirty="0" smtClean="0"/>
            </a:br>
            <a:endParaRPr lang="fr-FR" sz="1100" dirty="0"/>
          </a:p>
          <a:p>
            <a:r>
              <a:rPr lang="en-US" sz="1100" i="1" dirty="0"/>
              <a:t>Plaza</a:t>
            </a:r>
            <a:r>
              <a:rPr lang="en-US" sz="1100" dirty="0"/>
              <a:t>: Walk-by traffic at the plaza was compared with overall traffic at the intersection and used to identify how peak times in traffic flow impacted pedestrian spillover from other available pathways. Data also revealed spikes in usage during special events, which the DOT could use for planning around similar events leading to added foot traffic</a:t>
            </a:r>
            <a:r>
              <a:rPr lang="en-US" sz="1100" dirty="0" smtClean="0"/>
              <a:t>.</a:t>
            </a:r>
            <a:endParaRPr lang="fr-FR" sz="1100" dirty="0"/>
          </a:p>
        </p:txBody>
      </p:sp>
      <p:pic>
        <p:nvPicPr>
          <p:cNvPr id="7" name="officeArt object"/>
          <p:cNvPicPr/>
          <p:nvPr/>
        </p:nvPicPr>
        <p:blipFill>
          <a:blip r:embed="rId4" cstate="print">
            <a:extLst>
              <a:ext uri="{28A0092B-C50C-407E-A947-70E740481C1C}">
                <a14:useLocalDpi xmlns:a14="http://schemas.microsoft.com/office/drawing/2010/main"/>
              </a:ext>
            </a:extLst>
          </a:blip>
          <a:stretch>
            <a:fillRect/>
          </a:stretch>
        </p:blipFill>
        <p:spPr>
          <a:xfrm>
            <a:off x="145143" y="251763"/>
            <a:ext cx="656590" cy="393700"/>
          </a:xfrm>
          <a:prstGeom prst="rect">
            <a:avLst/>
          </a:prstGeom>
          <a:ln w="12700" cap="flat">
            <a:noFill/>
            <a:miter lim="400000"/>
          </a:ln>
          <a:effectLst/>
        </p:spPr>
      </p:pic>
    </p:spTree>
    <p:extLst>
      <p:ext uri="{BB962C8B-B14F-4D97-AF65-F5344CB8AC3E}">
        <p14:creationId xmlns:p14="http://schemas.microsoft.com/office/powerpoint/2010/main" val="1305721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email">
            <a:alphaModFix amt="87000"/>
            <a:extLst>
              <a:ext uri="{28A0092B-C50C-407E-A947-70E740481C1C}">
                <a14:useLocalDpi xmlns:a14="http://schemas.microsoft.com/office/drawing/2010/main"/>
              </a:ext>
            </a:extLst>
          </a:blip>
          <a:srcRect/>
          <a:stretch/>
        </p:blipFill>
        <p:spPr>
          <a:xfrm>
            <a:off x="5695462" y="897118"/>
            <a:ext cx="3448538" cy="4252910"/>
          </a:xfrm>
          <a:prstGeom prst="rect">
            <a:avLst/>
          </a:prstGeom>
        </p:spPr>
      </p:pic>
      <p:pic>
        <p:nvPicPr>
          <p:cNvPr id="30" name="Picture 29" descr="Fond-slide-pitchdeck-image-large.png"/>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rot="16200000">
            <a:off x="3778087" y="2230324"/>
            <a:ext cx="4269206" cy="1589740"/>
          </a:xfrm>
          <a:prstGeom prst="rect">
            <a:avLst/>
          </a:prstGeom>
        </p:spPr>
      </p:pic>
      <p:sp>
        <p:nvSpPr>
          <p:cNvPr id="2" name="Title 1"/>
          <p:cNvSpPr>
            <a:spLocks noGrp="1"/>
          </p:cNvSpPr>
          <p:nvPr>
            <p:ph type="title"/>
          </p:nvPr>
        </p:nvSpPr>
        <p:spPr/>
        <p:txBody>
          <a:bodyPr>
            <a:normAutofit fontScale="90000"/>
          </a:bodyPr>
          <a:lstStyle/>
          <a:p>
            <a:r>
              <a:rPr lang="en-US" dirty="0" smtClean="0"/>
              <a:t>Case study: Starbucks</a:t>
            </a:r>
            <a:endParaRPr lang="en-US" dirty="0"/>
          </a:p>
        </p:txBody>
      </p:sp>
      <p:sp>
        <p:nvSpPr>
          <p:cNvPr id="8" name="Text Placeholder 7"/>
          <p:cNvSpPr>
            <a:spLocks noGrp="1"/>
          </p:cNvSpPr>
          <p:nvPr>
            <p:ph type="body" sz="quarter" idx="13"/>
          </p:nvPr>
        </p:nvSpPr>
        <p:spPr>
          <a:xfrm>
            <a:off x="160339" y="1128713"/>
            <a:ext cx="5535124" cy="3018949"/>
          </a:xfrm>
        </p:spPr>
        <p:txBody>
          <a:bodyPr>
            <a:noAutofit/>
          </a:bodyPr>
          <a:lstStyle/>
          <a:p>
            <a:r>
              <a:rPr lang="en-US" sz="1200" dirty="0" smtClean="0"/>
              <a:t>Starbucks is using </a:t>
            </a:r>
            <a:r>
              <a:rPr lang="en-US" sz="1200" dirty="0" err="1"/>
              <a:t>Placemeter</a:t>
            </a:r>
            <a:r>
              <a:rPr lang="en-US" sz="1200" dirty="0"/>
              <a:t> </a:t>
            </a:r>
            <a:r>
              <a:rPr lang="en-US" sz="1200" dirty="0" smtClean="0"/>
              <a:t>to </a:t>
            </a:r>
            <a:r>
              <a:rPr lang="en-US" sz="1200" dirty="0"/>
              <a:t>measure foot traffic and conversion rates </a:t>
            </a:r>
            <a:r>
              <a:rPr lang="en-US" sz="1200" dirty="0" smtClean="0"/>
              <a:t>at several of their coffee shops’ locations in NYC.</a:t>
            </a:r>
          </a:p>
          <a:p>
            <a:endParaRPr lang="en-US" sz="1100" dirty="0" smtClean="0"/>
          </a:p>
          <a:p>
            <a:r>
              <a:rPr lang="en-US" sz="1400" dirty="0" smtClean="0">
                <a:solidFill>
                  <a:schemeClr val="tx2"/>
                </a:solidFill>
                <a:latin typeface="Avenir Heavy"/>
                <a:cs typeface="Avenir Heavy"/>
              </a:rPr>
              <a:t>How we help</a:t>
            </a:r>
            <a:endParaRPr lang="en-US" sz="1400" dirty="0">
              <a:solidFill>
                <a:schemeClr val="tx2"/>
              </a:solidFill>
              <a:latin typeface="Avenir Heavy"/>
              <a:cs typeface="Avenir Heavy"/>
            </a:endParaRPr>
          </a:p>
          <a:p>
            <a:pPr>
              <a:spcBef>
                <a:spcPts val="864"/>
              </a:spcBef>
            </a:pPr>
            <a:r>
              <a:rPr lang="en-US" sz="1100" dirty="0" err="1" smtClean="0"/>
              <a:t>Placemeter</a:t>
            </a:r>
            <a:r>
              <a:rPr lang="en-US" sz="1100" dirty="0"/>
              <a:t> </a:t>
            </a:r>
            <a:r>
              <a:rPr lang="en-US" sz="1100" dirty="0" smtClean="0"/>
              <a:t>provides data </a:t>
            </a:r>
            <a:r>
              <a:rPr lang="en-US" sz="1100" dirty="0"/>
              <a:t>to streamline store operations, using total traffic and conversion rates to:</a:t>
            </a:r>
          </a:p>
          <a:p>
            <a:pPr marL="171450" indent="-171450">
              <a:spcBef>
                <a:spcPts val="864"/>
              </a:spcBef>
              <a:buFont typeface="Arial"/>
              <a:buChar char="•"/>
            </a:pPr>
            <a:r>
              <a:rPr lang="en-US" sz="1100" dirty="0" smtClean="0">
                <a:latin typeface="Avenir Heavy"/>
                <a:cs typeface="Avenir Heavy"/>
              </a:rPr>
              <a:t>Compare and benchmark multiple locations</a:t>
            </a:r>
            <a:r>
              <a:rPr lang="en-US" sz="1100" dirty="0" smtClean="0"/>
              <a:t>: with </a:t>
            </a:r>
            <a:r>
              <a:rPr lang="en-US" sz="1100" dirty="0" err="1" smtClean="0"/>
              <a:t>Placemeter</a:t>
            </a:r>
            <a:r>
              <a:rPr lang="en-US" sz="1100" dirty="0" smtClean="0"/>
              <a:t> data, Starbucks is able to get a real sense of multiple coffee shop’s performances relative to their sidewalk capture rate.</a:t>
            </a:r>
            <a:endParaRPr lang="en-US" sz="1100" dirty="0"/>
          </a:p>
          <a:p>
            <a:pPr marL="171450" indent="-171450">
              <a:spcBef>
                <a:spcPts val="864"/>
              </a:spcBef>
              <a:buFont typeface="Arial"/>
              <a:buChar char="•"/>
            </a:pPr>
            <a:r>
              <a:rPr lang="en-US" sz="1100" dirty="0">
                <a:latin typeface="Avenir Heavy"/>
                <a:cs typeface="Avenir Heavy"/>
              </a:rPr>
              <a:t>Allocate store resources </a:t>
            </a:r>
            <a:r>
              <a:rPr lang="en-US" sz="1100" dirty="0" smtClean="0">
                <a:latin typeface="Avenir Heavy"/>
                <a:cs typeface="Avenir Heavy"/>
              </a:rPr>
              <a:t>dynamically: </a:t>
            </a:r>
            <a:r>
              <a:rPr lang="en-US" sz="1100" dirty="0" smtClean="0"/>
              <a:t>using the ongoing measurements we provide, coupled with other data sources such as internal and weather data, Starbucks forecasts expected foot traffic, and allocates </a:t>
            </a:r>
            <a:r>
              <a:rPr lang="en-US" sz="1100" dirty="0"/>
              <a:t>resources like </a:t>
            </a:r>
            <a:r>
              <a:rPr lang="en-US" sz="1100" dirty="0" smtClean="0"/>
              <a:t>staffing</a:t>
            </a:r>
            <a:r>
              <a:rPr lang="en-US" sz="1100" dirty="0"/>
              <a:t>, </a:t>
            </a:r>
            <a:r>
              <a:rPr lang="en-US" sz="1100" dirty="0" smtClean="0"/>
              <a:t>facilities</a:t>
            </a:r>
            <a:r>
              <a:rPr lang="en-US" sz="1100" dirty="0"/>
              <a:t> </a:t>
            </a:r>
            <a:r>
              <a:rPr lang="en-US" sz="1100" dirty="0" smtClean="0"/>
              <a:t>or inventory accordingly.</a:t>
            </a:r>
          </a:p>
          <a:p>
            <a:pPr marL="171450" indent="-171450">
              <a:spcBef>
                <a:spcPts val="864"/>
              </a:spcBef>
              <a:buFont typeface="Arial"/>
              <a:buChar char="•"/>
            </a:pPr>
            <a:r>
              <a:rPr lang="en-US" sz="1100" dirty="0">
                <a:latin typeface="Avenir Heavy"/>
                <a:cs typeface="Avenir Heavy"/>
              </a:rPr>
              <a:t>Learn </a:t>
            </a:r>
            <a:r>
              <a:rPr lang="en-US" sz="1100" dirty="0" smtClean="0">
                <a:latin typeface="Avenir Heavy"/>
                <a:cs typeface="Avenir Heavy"/>
              </a:rPr>
              <a:t>daily customer behavior: </a:t>
            </a:r>
            <a:r>
              <a:rPr lang="en-US" sz="1100" dirty="0" smtClean="0"/>
              <a:t>Starbucks determined that their stores had a higher capture rate when the foot traffic had a particular distribution.</a:t>
            </a:r>
            <a:endParaRPr lang="en-US" sz="1100" dirty="0"/>
          </a:p>
        </p:txBody>
      </p:sp>
      <p:sp>
        <p:nvSpPr>
          <p:cNvPr id="9" name="Freeform 8"/>
          <p:cNvSpPr/>
          <p:nvPr/>
        </p:nvSpPr>
        <p:spPr>
          <a:xfrm>
            <a:off x="2305880" y="4312134"/>
            <a:ext cx="1339841" cy="676056"/>
          </a:xfrm>
          <a:custGeom>
            <a:avLst/>
            <a:gdLst>
              <a:gd name="connsiteX0" fmla="*/ 0 w 2019310"/>
              <a:gd name="connsiteY0" fmla="*/ 1080448 h 1107855"/>
              <a:gd name="connsiteX1" fmla="*/ 301526 w 2019310"/>
              <a:gd name="connsiteY1" fmla="*/ 2414 h 1107855"/>
              <a:gd name="connsiteX2" fmla="*/ 749246 w 2019310"/>
              <a:gd name="connsiteY2" fmla="*/ 788100 h 1107855"/>
              <a:gd name="connsiteX3" fmla="*/ 1069046 w 2019310"/>
              <a:gd name="connsiteY3" fmla="*/ 788100 h 1107855"/>
              <a:gd name="connsiteX4" fmla="*/ 1370572 w 2019310"/>
              <a:gd name="connsiteY4" fmla="*/ 112045 h 1107855"/>
              <a:gd name="connsiteX5" fmla="*/ 1699509 w 2019310"/>
              <a:gd name="connsiteY5" fmla="*/ 943410 h 1107855"/>
              <a:gd name="connsiteX6" fmla="*/ 2019310 w 2019310"/>
              <a:gd name="connsiteY6" fmla="*/ 1107855 h 1107855"/>
              <a:gd name="connsiteX7" fmla="*/ 2019310 w 2019310"/>
              <a:gd name="connsiteY7" fmla="*/ 1107855 h 1107855"/>
              <a:gd name="connsiteX8" fmla="*/ 2019310 w 2019310"/>
              <a:gd name="connsiteY8" fmla="*/ 1107855 h 1107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19310" h="1107855">
                <a:moveTo>
                  <a:pt x="0" y="1080448"/>
                </a:moveTo>
                <a:cubicBezTo>
                  <a:pt x="88326" y="565793"/>
                  <a:pt x="176652" y="51139"/>
                  <a:pt x="301526" y="2414"/>
                </a:cubicBezTo>
                <a:cubicBezTo>
                  <a:pt x="426400" y="-46311"/>
                  <a:pt x="621326" y="657152"/>
                  <a:pt x="749246" y="788100"/>
                </a:cubicBezTo>
                <a:cubicBezTo>
                  <a:pt x="877166" y="919048"/>
                  <a:pt x="965492" y="900776"/>
                  <a:pt x="1069046" y="788100"/>
                </a:cubicBezTo>
                <a:cubicBezTo>
                  <a:pt x="1172600" y="675424"/>
                  <a:pt x="1265495" y="86160"/>
                  <a:pt x="1370572" y="112045"/>
                </a:cubicBezTo>
                <a:cubicBezTo>
                  <a:pt x="1475649" y="137930"/>
                  <a:pt x="1591386" y="777442"/>
                  <a:pt x="1699509" y="943410"/>
                </a:cubicBezTo>
                <a:cubicBezTo>
                  <a:pt x="1807632" y="1109378"/>
                  <a:pt x="2019310" y="1107855"/>
                  <a:pt x="2019310" y="1107855"/>
                </a:cubicBezTo>
                <a:lnTo>
                  <a:pt x="2019310" y="1107855"/>
                </a:lnTo>
                <a:lnTo>
                  <a:pt x="2019310" y="1107855"/>
                </a:lnTo>
              </a:path>
            </a:pathLst>
          </a:custGeom>
          <a:ln w="12700" cmpd="sng">
            <a:solidFill>
              <a:schemeClr val="tx1"/>
            </a:solidFill>
            <a:prstDash val="sys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 name="Freeform 10"/>
          <p:cNvSpPr/>
          <p:nvPr/>
        </p:nvSpPr>
        <p:spPr>
          <a:xfrm>
            <a:off x="1999038" y="4446268"/>
            <a:ext cx="1497469" cy="541921"/>
          </a:xfrm>
          <a:custGeom>
            <a:avLst/>
            <a:gdLst>
              <a:gd name="connsiteX0" fmla="*/ 0 w 2256875"/>
              <a:gd name="connsiteY0" fmla="*/ 888048 h 888048"/>
              <a:gd name="connsiteX1" fmla="*/ 475132 w 2256875"/>
              <a:gd name="connsiteY1" fmla="*/ 723602 h 888048"/>
              <a:gd name="connsiteX2" fmla="*/ 804069 w 2256875"/>
              <a:gd name="connsiteY2" fmla="*/ 285080 h 888048"/>
              <a:gd name="connsiteX3" fmla="*/ 950263 w 2256875"/>
              <a:gd name="connsiteY3" fmla="*/ 230265 h 888048"/>
              <a:gd name="connsiteX4" fmla="*/ 1050772 w 2256875"/>
              <a:gd name="connsiteY4" fmla="*/ 303352 h 888048"/>
              <a:gd name="connsiteX5" fmla="*/ 1206103 w 2256875"/>
              <a:gd name="connsiteY5" fmla="*/ 239401 h 888048"/>
              <a:gd name="connsiteX6" fmla="*/ 1379709 w 2256875"/>
              <a:gd name="connsiteY6" fmla="*/ 11004 h 888048"/>
              <a:gd name="connsiteX7" fmla="*/ 1635549 w 2256875"/>
              <a:gd name="connsiteY7" fmla="*/ 111498 h 888048"/>
              <a:gd name="connsiteX8" fmla="*/ 2010172 w 2256875"/>
              <a:gd name="connsiteY8" fmla="*/ 751010 h 888048"/>
              <a:gd name="connsiteX9" fmla="*/ 2256875 w 2256875"/>
              <a:gd name="connsiteY9" fmla="*/ 869776 h 888048"/>
              <a:gd name="connsiteX10" fmla="*/ 2256875 w 2256875"/>
              <a:gd name="connsiteY10" fmla="*/ 869776 h 888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56875" h="888048">
                <a:moveTo>
                  <a:pt x="0" y="888048"/>
                </a:moveTo>
                <a:cubicBezTo>
                  <a:pt x="170560" y="856072"/>
                  <a:pt x="341121" y="824097"/>
                  <a:pt x="475132" y="723602"/>
                </a:cubicBezTo>
                <a:cubicBezTo>
                  <a:pt x="609143" y="623107"/>
                  <a:pt x="724881" y="367303"/>
                  <a:pt x="804069" y="285080"/>
                </a:cubicBezTo>
                <a:cubicBezTo>
                  <a:pt x="883258" y="202857"/>
                  <a:pt x="909146" y="227220"/>
                  <a:pt x="950263" y="230265"/>
                </a:cubicBezTo>
                <a:cubicBezTo>
                  <a:pt x="991380" y="233310"/>
                  <a:pt x="1008132" y="301829"/>
                  <a:pt x="1050772" y="303352"/>
                </a:cubicBezTo>
                <a:cubicBezTo>
                  <a:pt x="1093412" y="304875"/>
                  <a:pt x="1151280" y="288126"/>
                  <a:pt x="1206103" y="239401"/>
                </a:cubicBezTo>
                <a:cubicBezTo>
                  <a:pt x="1260926" y="190676"/>
                  <a:pt x="1308135" y="32321"/>
                  <a:pt x="1379709" y="11004"/>
                </a:cubicBezTo>
                <a:cubicBezTo>
                  <a:pt x="1451283" y="-10313"/>
                  <a:pt x="1530472" y="-11836"/>
                  <a:pt x="1635549" y="111498"/>
                </a:cubicBezTo>
                <a:cubicBezTo>
                  <a:pt x="1740626" y="234832"/>
                  <a:pt x="1906618" y="624630"/>
                  <a:pt x="2010172" y="751010"/>
                </a:cubicBezTo>
                <a:cubicBezTo>
                  <a:pt x="2113726" y="877390"/>
                  <a:pt x="2256875" y="869776"/>
                  <a:pt x="2256875" y="869776"/>
                </a:cubicBezTo>
                <a:lnTo>
                  <a:pt x="2256875" y="869776"/>
                </a:lnTo>
              </a:path>
            </a:pathLst>
          </a:cu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pic>
        <p:nvPicPr>
          <p:cNvPr id="10" name="Picture 9" descr="StarbucksCoffee1.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560205" y="192904"/>
            <a:ext cx="487029" cy="487029"/>
          </a:xfrm>
          <a:prstGeom prst="rect">
            <a:avLst/>
          </a:prstGeom>
        </p:spPr>
      </p:pic>
    </p:spTree>
    <p:extLst>
      <p:ext uri="{BB962C8B-B14F-4D97-AF65-F5344CB8AC3E}">
        <p14:creationId xmlns:p14="http://schemas.microsoft.com/office/powerpoint/2010/main" val="2336149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Custom 5">
      <a:dk1>
        <a:srgbClr val="5C5E5D"/>
      </a:dk1>
      <a:lt1>
        <a:sysClr val="window" lastClr="FFFFFF"/>
      </a:lt1>
      <a:dk2>
        <a:srgbClr val="75BA31"/>
      </a:dk2>
      <a:lt2>
        <a:srgbClr val="CDCCCA"/>
      </a:lt2>
      <a:accent1>
        <a:srgbClr val="1577B6"/>
      </a:accent1>
      <a:accent2>
        <a:srgbClr val="F6AA34"/>
      </a:accent2>
      <a:accent3>
        <a:srgbClr val="75BA31"/>
      </a:accent3>
      <a:accent4>
        <a:srgbClr val="98E252"/>
      </a:accent4>
      <a:accent5>
        <a:srgbClr val="9C9C9A"/>
      </a:accent5>
      <a:accent6>
        <a:srgbClr val="6DD8D6"/>
      </a:accent6>
      <a:hlink>
        <a:srgbClr val="75BA31"/>
      </a:hlink>
      <a:folHlink>
        <a:srgbClr val="50802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Version xmlns="http://schemas.microsoft.com/sharepoint/v3/fields" xsi:nil="true"/>
    <_Status xmlns="http://schemas.microsoft.com/sharepoint/v3/fields">Not Started</_Statu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DE64AEEDD9B7A4D93545ACBE97D4615" ma:contentTypeVersion="2" ma:contentTypeDescription="Create a new document." ma:contentTypeScope="" ma:versionID="f49002b78e3a4a71b814eef46a983816">
  <xsd:schema xmlns:xsd="http://www.w3.org/2001/XMLSchema" xmlns:xs="http://www.w3.org/2001/XMLSchema" xmlns:p="http://schemas.microsoft.com/office/2006/metadata/properties" xmlns:ns2="http://schemas.microsoft.com/sharepoint/v3/fields" targetNamespace="http://schemas.microsoft.com/office/2006/metadata/properties" ma:root="true" ma:fieldsID="38f6db2dd0d9a0cf6a8dc37be32b365b" ns2:_="">
    <xsd:import namespace="http://schemas.microsoft.com/sharepoint/v3/fields"/>
    <xsd:element name="properties">
      <xsd:complexType>
        <xsd:sequence>
          <xsd:element name="documentManagement">
            <xsd:complexType>
              <xsd:all>
                <xsd:element ref="ns2:_Status" minOccurs="0"/>
                <xsd:element ref="ns2: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8"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7D2A1B0-FF3E-4009-940D-AED0EB70AA20}">
  <ds:schemaRefs>
    <ds:schemaRef ds:uri="http://schemas.microsoft.com/sharepoint/v3/contenttype/forms"/>
  </ds:schemaRefs>
</ds:datastoreItem>
</file>

<file path=customXml/itemProps2.xml><?xml version="1.0" encoding="utf-8"?>
<ds:datastoreItem xmlns:ds="http://schemas.openxmlformats.org/officeDocument/2006/customXml" ds:itemID="{7B6F2769-7194-4217-93D3-3AF3A4742282}">
  <ds:schemaRefs>
    <ds:schemaRef ds:uri="http://schemas.microsoft.com/office/2006/metadata/properties"/>
    <ds:schemaRef ds:uri="http://schemas.microsoft.com/office/infopath/2007/PartnerControls"/>
    <ds:schemaRef ds:uri="http://schemas.microsoft.com/sharepoint/v3/fields"/>
  </ds:schemaRefs>
</ds:datastoreItem>
</file>

<file path=customXml/itemProps3.xml><?xml version="1.0" encoding="utf-8"?>
<ds:datastoreItem xmlns:ds="http://schemas.openxmlformats.org/officeDocument/2006/customXml" ds:itemID="{E4214858-785C-42F7-BE66-6D0E79395F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FNEMasterTemplateForThemePreview.pptx</Template>
  <TotalTime>23070</TotalTime>
  <Words>1217</Words>
  <Application>Microsoft Macintosh PowerPoint</Application>
  <PresentationFormat>On-screen Show (16:9)</PresentationFormat>
  <Paragraphs>186</Paragraphs>
  <Slides>26</Slides>
  <Notes>13</Notes>
  <HiddenSlides>0</HiddenSlides>
  <MMClips>2</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PowerPoint Presentation</vt:lpstr>
      <vt:lpstr>PowerPoint Presentation</vt:lpstr>
      <vt:lpstr>PowerPoint Presentation</vt:lpstr>
      <vt:lpstr>Secret Sauce</vt:lpstr>
      <vt:lpstr>Seamless, self-serve setup </vt:lpstr>
      <vt:lpstr>What we measure</vt:lpstr>
      <vt:lpstr>The New Placemeter  sensor  Elegant &amp; discreet design Local processing, no video streaming Flexible connectivity (WiFi or 3G)</vt:lpstr>
      <vt:lpstr>Our dashboard</vt:lpstr>
      <vt:lpstr>Advanced integration</vt:lpstr>
      <vt:lpstr>Privacy by design</vt:lpstr>
      <vt:lpstr>PowerPoint Presentation</vt:lpstr>
      <vt:lpstr>Understanding City Hall Occupancy</vt:lpstr>
      <vt:lpstr>Understanding Multi-Modal Traffic</vt:lpstr>
      <vt:lpstr>Know how people use your streets</vt:lpstr>
      <vt:lpstr>Measure the impact of urban design</vt:lpstr>
      <vt:lpstr>Gauge the value of your properties</vt:lpstr>
      <vt:lpstr>Optimize your business district</vt:lpstr>
      <vt:lpstr>Understand foot traffic to a store</vt:lpstr>
      <vt:lpstr>Quantify your neighborhood</vt:lpstr>
      <vt:lpstr>PowerPoint Presentation</vt:lpstr>
      <vt:lpstr>Thank you  Alexandre Winter | alex@placemeter.com Florent Peyre | florent@placemeter.com </vt:lpstr>
      <vt:lpstr>Case study: City of Boston</vt:lpstr>
      <vt:lpstr>           Case study: Quartier des Spectacles</vt:lpstr>
      <vt:lpstr>Case study: 9/11 Memorial</vt:lpstr>
      <vt:lpstr>      Case study: New York City DOT</vt:lpstr>
      <vt:lpstr>Case study: Starbucks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FileNewTemplate</dc:title>
  <dc:creator>Diana</dc:creator>
  <cp:lastModifiedBy>BU</cp:lastModifiedBy>
  <cp:revision>724</cp:revision>
  <cp:lastPrinted>2015-04-07T21:42:10Z</cp:lastPrinted>
  <dcterms:created xsi:type="dcterms:W3CDTF">2010-04-12T23:12:02Z</dcterms:created>
  <dcterms:modified xsi:type="dcterms:W3CDTF">2015-12-10T16:15:20Z</dcterms:modified>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0x0101000DE64AEEDD9B7A4D93545ACBE97D4615</vt:lpwstr>
  </property>
</Properties>
</file>