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73" r:id="rId3"/>
    <p:sldId id="283" r:id="rId4"/>
    <p:sldId id="285" r:id="rId5"/>
    <p:sldId id="262" r:id="rId6"/>
    <p:sldId id="260" r:id="rId7"/>
    <p:sldId id="286" r:id="rId8"/>
    <p:sldId id="287" r:id="rId9"/>
    <p:sldId id="261" r:id="rId10"/>
    <p:sldId id="290" r:id="rId11"/>
    <p:sldId id="291" r:id="rId12"/>
    <p:sldId id="288" r:id="rId13"/>
    <p:sldId id="276" r:id="rId14"/>
    <p:sldId id="284" r:id="rId15"/>
    <p:sldId id="293" r:id="rId16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88" autoAdjust="0"/>
  </p:normalViewPr>
  <p:slideViewPr>
    <p:cSldViewPr>
      <p:cViewPr>
        <p:scale>
          <a:sx n="100" d="100"/>
          <a:sy n="100" d="100"/>
        </p:scale>
        <p:origin x="-47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805B5-2B87-4645-8B19-F8536DC15F0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D61F2-485A-4E29-823E-D1A3DE202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84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3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3200" dirty="0" smtClean="0"/>
              <a:t>Key service offering</a:t>
            </a:r>
          </a:p>
          <a:p>
            <a:pPr>
              <a:buClr>
                <a:schemeClr val="tx1"/>
              </a:buClr>
            </a:pPr>
            <a:r>
              <a:rPr lang="en-US" sz="3200" dirty="0" smtClean="0"/>
              <a:t>Vendor-provided service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NuRide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3200" dirty="0" smtClean="0"/>
              <a:t>Key service offering</a:t>
            </a:r>
          </a:p>
          <a:p>
            <a:pPr>
              <a:buClr>
                <a:schemeClr val="tx1"/>
              </a:buClr>
            </a:pPr>
            <a:r>
              <a:rPr lang="en-US" sz="3200" dirty="0" smtClean="0"/>
              <a:t>Vendor-provided service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NuRide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D61F2-485A-4E29-823E-D1A3DE2026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87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14DE459-D0E9-4B11-A73D-EE1D4C32DB1A}" type="datetimeFigureOut">
              <a:rPr lang="en-US" smtClean="0"/>
              <a:t>12/6/15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D20EBD-034A-4FA8-ADAD-AACB5519691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20" Type="http://schemas.openxmlformats.org/officeDocument/2006/relationships/image" Target="../media/image28.jpeg"/><Relationship Id="rId10" Type="http://schemas.openxmlformats.org/officeDocument/2006/relationships/image" Target="../media/image18.png"/><Relationship Id="rId11" Type="http://schemas.openxmlformats.org/officeDocument/2006/relationships/image" Target="../media/image19.jpeg"/><Relationship Id="rId12" Type="http://schemas.openxmlformats.org/officeDocument/2006/relationships/image" Target="../media/image20.jpeg"/><Relationship Id="rId13" Type="http://schemas.openxmlformats.org/officeDocument/2006/relationships/image" Target="../media/image21.jpeg"/><Relationship Id="rId14" Type="http://schemas.openxmlformats.org/officeDocument/2006/relationships/image" Target="../media/image22.gif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jpeg"/><Relationship Id="rId1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6.png"/><Relationship Id="rId6" Type="http://schemas.openxmlformats.org/officeDocument/2006/relationships/image" Target="../media/image39.png"/><Relationship Id="rId7" Type="http://schemas.openxmlformats.org/officeDocument/2006/relationships/image" Target="../media/image40.jpeg"/><Relationship Id="rId8" Type="http://schemas.openxmlformats.org/officeDocument/2006/relationships/image" Target="../media/image41.jpeg"/><Relationship Id="rId9" Type="http://schemas.openxmlformats.org/officeDocument/2006/relationships/image" Target="../media/image42.jpeg"/><Relationship Id="rId1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png"/><Relationship Id="rId6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pn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7" Type="http://schemas.openxmlformats.org/officeDocument/2006/relationships/image" Target="../media/image52.png"/><Relationship Id="rId8" Type="http://schemas.openxmlformats.org/officeDocument/2006/relationships/image" Target="../media/image53.jpeg"/><Relationship Id="rId9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Rewarding Better Behavior</a:t>
            </a:r>
            <a:endParaRPr lang="en-US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  <a:latin typeface="+mn-lt"/>
              </a:rPr>
              <a:t>December 7, 2015</a:t>
            </a:r>
          </a:p>
        </p:txBody>
      </p:sp>
      <p:pic>
        <p:nvPicPr>
          <p:cNvPr id="4" name="Picture 3" descr="2010MassRIDE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743200"/>
            <a:ext cx="2514600" cy="550069"/>
          </a:xfrm>
          <a:prstGeom prst="rect">
            <a:avLst/>
          </a:prstGeom>
        </p:spPr>
      </p:pic>
      <p:pic>
        <p:nvPicPr>
          <p:cNvPr id="19458" name="Picture 2" descr="https://upload.wikimedia.org/wikipedia/en/thumb/8/87/MassDOT_Logo.svg/1024px-MassDOT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43200"/>
            <a:ext cx="2438400" cy="49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seaporttma.org/wp-content/uploads/2014/08/NuRide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2717510"/>
            <a:ext cx="2209800" cy="76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884" y="1371600"/>
            <a:ext cx="5767716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W-*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2400" y="152400"/>
            <a:ext cx="8915400" cy="990600"/>
          </a:xfrm>
          <a:prstGeom prst="rect">
            <a:avLst/>
          </a:prstGeom>
        </p:spPr>
        <p:txBody>
          <a:bodyPr vert="horz" anchor="ctr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MassRIDES?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09600" y="4038600"/>
            <a:ext cx="7882102" cy="2257652"/>
            <a:chOff x="1143000" y="1984148"/>
            <a:chExt cx="6796087" cy="1609952"/>
          </a:xfrm>
        </p:grpSpPr>
        <p:pic>
          <p:nvPicPr>
            <p:cNvPr id="32" name="Picture 3" descr="redlin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03" t="11388" r="19460" b="6642"/>
            <a:stretch>
              <a:fillRect/>
            </a:stretch>
          </p:blipFill>
          <p:spPr bwMode="auto">
            <a:xfrm>
              <a:off x="2501618" y="1985730"/>
              <a:ext cx="1390026" cy="1603903"/>
            </a:xfrm>
            <a:prstGeom prst="rect">
              <a:avLst/>
            </a:prstGeom>
            <a:noFill/>
            <a:ln w="9525" algn="in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1F4"/>
                    </a:outerShdw>
                  </a:effectLst>
                </a14:hiddenEffects>
              </a:ext>
            </a:extLst>
          </p:spPr>
        </p:pic>
        <p:pic>
          <p:nvPicPr>
            <p:cNvPr id="33" name="Picture 4" descr="ridingthebu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26"/>
            <a:stretch>
              <a:fillRect/>
            </a:stretch>
          </p:blipFill>
          <p:spPr bwMode="auto">
            <a:xfrm>
              <a:off x="1143000" y="1985521"/>
              <a:ext cx="1373878" cy="1608579"/>
            </a:xfrm>
            <a:prstGeom prst="rect">
              <a:avLst/>
            </a:prstGeom>
            <a:noFill/>
            <a:ln w="9525" algn="in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1F4"/>
                    </a:outerShdw>
                  </a:effectLst>
                </a14:hiddenEffects>
              </a:ext>
            </a:extLst>
          </p:spPr>
        </p:pic>
        <p:pic>
          <p:nvPicPr>
            <p:cNvPr id="34" name="Picture 5" descr="manonbik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24" r="14420"/>
            <a:stretch>
              <a:fillRect/>
            </a:stretch>
          </p:blipFill>
          <p:spPr bwMode="auto">
            <a:xfrm>
              <a:off x="5187088" y="1985730"/>
              <a:ext cx="1374022" cy="1603357"/>
            </a:xfrm>
            <a:prstGeom prst="rect">
              <a:avLst/>
            </a:prstGeom>
            <a:noFill/>
            <a:ln w="9525" algn="in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1F4"/>
                    </a:outerShdw>
                  </a:effectLst>
                </a14:hiddenEffects>
              </a:ext>
            </a:extLst>
          </p:spPr>
        </p:pic>
        <p:pic>
          <p:nvPicPr>
            <p:cNvPr id="35" name="Picture 6" descr="DepuyCarpool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79" r="21117" b="25932"/>
            <a:stretch>
              <a:fillRect/>
            </a:stretch>
          </p:blipFill>
          <p:spPr bwMode="auto">
            <a:xfrm>
              <a:off x="6541458" y="1985542"/>
              <a:ext cx="1397629" cy="1606784"/>
            </a:xfrm>
            <a:prstGeom prst="rect">
              <a:avLst/>
            </a:prstGeom>
            <a:noFill/>
            <a:ln w="9525" algn="in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1F4"/>
                    </a:outerShdw>
                  </a:effectLst>
                </a14:hiddenEffects>
              </a:ext>
            </a:extLst>
          </p:spPr>
        </p:pic>
        <p:pic>
          <p:nvPicPr>
            <p:cNvPr id="36" name="Picture 7" descr="11118383_1028377963847019_8071481324573189226_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15" r="26663"/>
            <a:stretch>
              <a:fillRect/>
            </a:stretch>
          </p:blipFill>
          <p:spPr bwMode="auto">
            <a:xfrm>
              <a:off x="3884716" y="1984148"/>
              <a:ext cx="1299206" cy="1606970"/>
            </a:xfrm>
            <a:prstGeom prst="rect">
              <a:avLst/>
            </a:prstGeom>
            <a:noFill/>
            <a:ln w="9525" algn="in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7785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9906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MassRIDES?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4114800" cy="190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350+ partner organizations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Large employers, colleges/universities</a:t>
            </a:r>
          </a:p>
          <a:p>
            <a:r>
              <a:rPr lang="en-US" dirty="0" smtClean="0"/>
              <a:t>600,000+ commuters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963498" y="3124200"/>
            <a:ext cx="7473296" cy="3048000"/>
          </a:xfrm>
          <a:prstGeom prst="rect">
            <a:avLst/>
          </a:prstGeom>
          <a:solidFill>
            <a:schemeClr val="bg1"/>
          </a:solidFill>
          <a:ln>
            <a:solidFill>
              <a:srgbClr val="4DA1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forexmagnates.com/wp-content/uploads/2013/12/BNY-Mellon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60" y="5263273"/>
            <a:ext cx="15192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698" y="5676899"/>
            <a:ext cx="20542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http://jmusportsblog.com/wp-content/uploads/2010/05/Massachusett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7" r="10864" b="28905"/>
          <a:stretch>
            <a:fillRect/>
          </a:stretch>
        </p:blipFill>
        <p:spPr bwMode="auto">
          <a:xfrm>
            <a:off x="1066800" y="4109807"/>
            <a:ext cx="1835294" cy="53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 descr="http://www.workathomegig.com/wp-content/uploads/2013/12/Delta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629" y="5276186"/>
            <a:ext cx="1152991" cy="78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701" y="3248319"/>
            <a:ext cx="99895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https://engineering.purdue.edu/ECE/Academics/Undergraduates/UGO/Announcements/mit-lincoln-laboratory-oncampus-recruiting/49cb9a41314a0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47" y="3278519"/>
            <a:ext cx="169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8" descr="http://lyle.smu.edu/orgs/swe/wp-content/uploads/2014/02/raytheon-company-log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880" y="3276216"/>
            <a:ext cx="1694688" cy="4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3886200"/>
            <a:ext cx="1285875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0" descr="http://pvchristian.org/site/wp-content/upLoads/2013/08/Yankee-Candle-Company-logo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25"/>
          <a:stretch/>
        </p:blipFill>
        <p:spPr bwMode="auto">
          <a:xfrm>
            <a:off x="7320768" y="5105400"/>
            <a:ext cx="1010891" cy="78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http://immersiveeducation.org/sites/default/files/styles/seven-product-colorbox/public/product-images/Harvard-Logo%20large%2020.jpg?itok=Sb_Q0j1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135" y="4247847"/>
            <a:ext cx="1548240" cy="85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library.corporate-ir.net/library/17/176/176060/mediaitems/93/a.com_logo_RGB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/>
          <a:stretch/>
        </p:blipFill>
        <p:spPr bwMode="auto">
          <a:xfrm>
            <a:off x="1041478" y="4800599"/>
            <a:ext cx="1930322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www.ctlibrarians.org/resource/resmgr/Images/EBSCO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336" y="3353716"/>
            <a:ext cx="1373064" cy="48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ontent Placeholder 9"/>
          <p:cNvSpPr txBox="1">
            <a:spLocks/>
          </p:cNvSpPr>
          <p:nvPr/>
        </p:nvSpPr>
        <p:spPr>
          <a:xfrm>
            <a:off x="4617922" y="1143000"/>
            <a:ext cx="4373677" cy="1905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Stakeholder organizations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14 Massachusetts TMAs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Transportation providers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Municipalities</a:t>
            </a: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3" name="AutoShape 8" descr="http://www.nyhealthinsurer.com/wp-content/uploads/2012/06/Harvard-Pilgrim-Health-Insuran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454" y="5105400"/>
            <a:ext cx="1781175" cy="38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11" descr="https://upload.wikimedia.org/wikipedia/commons/thumb/7/79/NOAA_logo.svg/2000px-NOAA_logo.sv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24" y="5276186"/>
            <a:ext cx="819812" cy="8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1" name="Picture 13" descr="https://upload.wikimedia.org/wikipedia/en/thumb/6/60/Ocean_Spray_Logo.svg/1280px-Ocean_Spray_Logo.svg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30" y="4412191"/>
            <a:ext cx="1088263" cy="67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freepatriot.org/wp-content/uploads/2014/03/Six-Flags-Logo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204" y="4620269"/>
            <a:ext cx="1282596" cy="6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93" y="4138874"/>
            <a:ext cx="18097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 descr="http://www.cappex.com/assets/c-165334/logos/2012-08-07_10-32-08.804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18" y="3353716"/>
            <a:ext cx="1016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183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Ridematching &amp; Rewards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382000" cy="49530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000" dirty="0" smtClean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0" y="1562101"/>
            <a:ext cx="3525839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5800" y="5486400"/>
            <a:ext cx="31242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NuRide.com/MassRIDES </a:t>
            </a:r>
          </a:p>
        </p:txBody>
      </p:sp>
    </p:spTree>
    <p:extLst>
      <p:ext uri="{BB962C8B-B14F-4D97-AF65-F5344CB8AC3E}">
        <p14:creationId xmlns:p14="http://schemas.microsoft.com/office/powerpoint/2010/main" val="215004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Ridematching &amp; Rewards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382000" cy="49530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000" dirty="0" smtClean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0" y="1562101"/>
            <a:ext cx="3525839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5800" y="5486400"/>
            <a:ext cx="31242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NuRide.com/MassRIDES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36107"/>
            <a:ext cx="4279406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2247900" y="1236107"/>
            <a:ext cx="2171700" cy="341209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47900" y="4648200"/>
            <a:ext cx="2171700" cy="120753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Ridematching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6781800" cy="49307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87548" y="2667000"/>
            <a:ext cx="26670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Carpool &amp; vanpool matches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Adjust parameters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Additional modes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Preferences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Ridematching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6781800" cy="49307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362200"/>
            <a:ext cx="1400175" cy="2486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362200" y="2743200"/>
            <a:ext cx="4114800" cy="30480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09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Ridematching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6781800" cy="49307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43200" y="2819400"/>
            <a:ext cx="6248400" cy="30931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chemeClr val="bg1"/>
                </a:solidFill>
              </a:rPr>
              <a:t>“I </a:t>
            </a:r>
            <a:r>
              <a:rPr lang="en-US" sz="1500" dirty="0">
                <a:solidFill>
                  <a:schemeClr val="bg1"/>
                </a:solidFill>
              </a:rPr>
              <a:t>was truly astonished at how well the MassRIDES / NuRide websites worked out for </a:t>
            </a:r>
            <a:r>
              <a:rPr lang="en-US" sz="1500" dirty="0" smtClean="0">
                <a:solidFill>
                  <a:schemeClr val="bg1"/>
                </a:solidFill>
              </a:rPr>
              <a:t>me…I </a:t>
            </a:r>
            <a:r>
              <a:rPr lang="en-US" sz="1500" dirty="0">
                <a:solidFill>
                  <a:schemeClr val="bg1"/>
                </a:solidFill>
              </a:rPr>
              <a:t>found a ride immediately, from a location close to my home, directly to my employer.  My car-pool buddy's cubical is STEPS from my own.</a:t>
            </a:r>
          </a:p>
          <a:p>
            <a:r>
              <a:rPr lang="en-US" sz="1500" dirty="0" smtClean="0">
                <a:solidFill>
                  <a:schemeClr val="bg1"/>
                </a:solidFill>
              </a:rPr>
              <a:t>Everyone </a:t>
            </a:r>
            <a:r>
              <a:rPr lang="en-US" sz="1500" dirty="0">
                <a:solidFill>
                  <a:schemeClr val="bg1"/>
                </a:solidFill>
              </a:rPr>
              <a:t>has his/her own reasons for being in a carpool.  In my case, I needed a hard-stop to help me leave the office in a timely fashion at the end of the day.  Now my family sees more of me in the evening, </a:t>
            </a:r>
            <a:r>
              <a:rPr lang="en-US" sz="1500" dirty="0" smtClean="0">
                <a:solidFill>
                  <a:schemeClr val="bg1"/>
                </a:solidFill>
              </a:rPr>
              <a:t> AND </a:t>
            </a:r>
            <a:r>
              <a:rPr lang="en-US" sz="1500" dirty="0">
                <a:solidFill>
                  <a:schemeClr val="bg1"/>
                </a:solidFill>
              </a:rPr>
              <a:t>I am saving the planet AND I am saving money/car wear-and-tear.  Plus, my carpool is very flexible.  On the days that I need the car for an errand, my carpool buddy and I just skip one day.</a:t>
            </a:r>
          </a:p>
          <a:p>
            <a:r>
              <a:rPr lang="en-US" sz="1500" dirty="0">
                <a:solidFill>
                  <a:schemeClr val="bg1"/>
                </a:solidFill>
              </a:rPr>
              <a:t>It is interesting that it took me 5+ years to making this decision, and now it is all so easy.</a:t>
            </a:r>
          </a:p>
          <a:p>
            <a:r>
              <a:rPr lang="en-US" sz="1500" dirty="0" smtClean="0">
                <a:solidFill>
                  <a:schemeClr val="bg1"/>
                </a:solidFill>
              </a:rPr>
              <a:t>This </a:t>
            </a:r>
            <a:r>
              <a:rPr lang="en-US" sz="1500" dirty="0">
                <a:solidFill>
                  <a:schemeClr val="bg1"/>
                </a:solidFill>
              </a:rPr>
              <a:t>is truly a win-win-win situation</a:t>
            </a:r>
            <a:r>
              <a:rPr lang="en-US" sz="1500" dirty="0" smtClean="0">
                <a:solidFill>
                  <a:schemeClr val="bg1"/>
                </a:solidFill>
              </a:rPr>
              <a:t>!”</a:t>
            </a:r>
            <a:endParaRPr lang="en-US" sz="1500" dirty="0">
              <a:solidFill>
                <a:schemeClr val="bg1"/>
              </a:solidFill>
            </a:endParaRPr>
          </a:p>
          <a:p>
            <a:r>
              <a:rPr lang="en-US" sz="1500" dirty="0" smtClean="0">
                <a:solidFill>
                  <a:schemeClr val="bg1"/>
                </a:solidFill>
              </a:rPr>
              <a:t>--- </a:t>
            </a:r>
            <a:r>
              <a:rPr lang="en-US" sz="1500" dirty="0">
                <a:solidFill>
                  <a:schemeClr val="bg1"/>
                </a:solidFill>
              </a:rPr>
              <a:t>Kathy B</a:t>
            </a:r>
            <a:r>
              <a:rPr lang="en-US" sz="1500" dirty="0" smtClean="0">
                <a:solidFill>
                  <a:schemeClr val="bg1"/>
                </a:solidFill>
              </a:rPr>
              <a:t>., Software </a:t>
            </a:r>
            <a:r>
              <a:rPr lang="en-US" sz="1500" dirty="0">
                <a:solidFill>
                  <a:schemeClr val="bg1"/>
                </a:solidFill>
              </a:rPr>
              <a:t>Quality </a:t>
            </a:r>
            <a:r>
              <a:rPr lang="en-US" sz="1500" dirty="0" smtClean="0">
                <a:solidFill>
                  <a:schemeClr val="bg1"/>
                </a:solidFill>
              </a:rPr>
              <a:t>Engineer, EBSCO, Ipswich</a:t>
            </a:r>
            <a:r>
              <a:rPr lang="en-US" sz="1500" dirty="0">
                <a:solidFill>
                  <a:schemeClr val="bg1"/>
                </a:solidFill>
              </a:rPr>
              <a:t>, </a:t>
            </a:r>
            <a:r>
              <a:rPr lang="en-US" sz="1500" dirty="0" smtClean="0">
                <a:solidFill>
                  <a:schemeClr val="bg1"/>
                </a:solidFill>
              </a:rPr>
              <a:t>MA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06952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Trip Tracking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509" name="Picture 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19200"/>
            <a:ext cx="4697464" cy="5066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Trip Tracking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510" name="Picture 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72" y="1219200"/>
            <a:ext cx="4658800" cy="5056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74724"/>
            <a:ext cx="4219575" cy="1901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20698"/>
            <a:ext cx="3475235" cy="27277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2971800" y="2438400"/>
            <a:ext cx="685800" cy="99060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256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9" name="Picture 11" descr="Rewar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8" y="4687824"/>
            <a:ext cx="2282342" cy="19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58" y="1831848"/>
            <a:ext cx="2282342" cy="190195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Rewards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7315200" cy="4953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3200" dirty="0" smtClean="0">
                <a:solidFill>
                  <a:schemeClr val="accent1"/>
                </a:solidFill>
              </a:rPr>
              <a:t>Incentives, recognition, gamification</a:t>
            </a:r>
          </a:p>
          <a:p>
            <a:pPr lvl="1">
              <a:buNone/>
            </a:pPr>
            <a:endParaRPr lang="en-US" sz="2000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3475235" cy="27277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362200" y="3268851"/>
            <a:ext cx="1143000" cy="12269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1295400"/>
            <a:ext cx="2286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736848"/>
            <a:ext cx="2282342" cy="1901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Rewar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00600"/>
            <a:ext cx="2282342" cy="19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Rewar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00400"/>
            <a:ext cx="2286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158" y="4879848"/>
            <a:ext cx="2282342" cy="1901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868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se3.mm.bing.net/th?id=OIP.Mcdc631d006e718ea18028f25eb35a035H0&amp;w=229&amp;h=164&amp;c=7&amp;rs=1&amp;qlt=90&amp;o=4&amp;url=http%3a%2f%2fblog.caf71.fr%2factualite%2fune-page-facebook-pour-les-etudiants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370672"/>
            <a:ext cx="1170414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Rewards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7315200" cy="46482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0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387008" y="1219200"/>
            <a:ext cx="3071191" cy="504753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Top NuRide Reward Redemptions in 2015</a:t>
            </a:r>
          </a:p>
          <a:p>
            <a:pPr algn="ctr"/>
            <a:endParaRPr 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Smuggler’s Notch – Summer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Smuggler’s Notch – Winter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Dave &amp; Busters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King Richard’s Faire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Fajitas &amp; ‘</a:t>
            </a:r>
            <a:r>
              <a:rPr lang="en-US" sz="1400" dirty="0" err="1" smtClean="0">
                <a:solidFill>
                  <a:schemeClr val="bg1"/>
                </a:solidFill>
              </a:rPr>
              <a:t>Ritas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Advanced Auto Parts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Cambridge Brewing Co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Pedal Power Raffle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Plymouth &amp; Brockton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From You Flowers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Peapod – offer 1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Back Deck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Fuller Craft Museum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Omaha Steaks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Peapod – offer 2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</a:rPr>
              <a:t>Zinneken’s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Rock Bottom Brewery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Gardener’s Supply Co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From You Flowers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</a:rPr>
              <a:t>Verizon Wireless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Content Placeholder 4"/>
          <p:cNvSpPr txBox="1">
            <a:spLocks/>
          </p:cNvSpPr>
          <p:nvPr/>
        </p:nvSpPr>
        <p:spPr>
          <a:xfrm>
            <a:off x="609600" y="1371600"/>
            <a:ext cx="4572000" cy="51054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Rewards redeemed in 2015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3,064 - $39,153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44% return </a:t>
            </a:r>
          </a:p>
          <a:p>
            <a:r>
              <a:rPr lang="en-US" dirty="0" smtClean="0"/>
              <a:t>Total rewards redeemed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$180,635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37% return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accent1"/>
                </a:solidFill>
              </a:rPr>
              <a:t>Incentives, recognition, gamification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8" name="Picture 2" descr="M:\Marketing\Graphics, Logos, Photos &amp; Video\Worksite\Marketing Materials and Signs\carpool 005 (2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2" r="21209"/>
          <a:stretch/>
        </p:blipFill>
        <p:spPr bwMode="auto">
          <a:xfrm>
            <a:off x="2895600" y="4921757"/>
            <a:ext cx="826831" cy="128711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exchangedownloads.smarttech.com/public/content/f7/f7b67cef-fc44-4a0c-95f2-abfeceda88fa/previews/medium/00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5083697"/>
            <a:ext cx="1514475" cy="116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://impact-test.s3.amazonaws.com/a0EA0000005Wq0yMAC/Business%20Challenge%20NE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62" y="5493811"/>
            <a:ext cx="1077163" cy="59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253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M:\Administration\Monthly Reports\2014.2015 Reports\February\UMass Bost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257300"/>
            <a:ext cx="3200400" cy="2400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Generating Participation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7" r="5590" b="9104"/>
          <a:stretch/>
        </p:blipFill>
        <p:spPr>
          <a:xfrm>
            <a:off x="4590758" y="4866527"/>
            <a:ext cx="2020646" cy="1116673"/>
          </a:xfrm>
          <a:prstGeom prst="rect">
            <a:avLst/>
          </a:prstGeom>
        </p:spPr>
      </p:pic>
      <p:pic>
        <p:nvPicPr>
          <p:cNvPr id="14" name="Content Placeholder 3" descr="ECO-Awards.jpg"/>
          <p:cNvPicPr>
            <a:picLocks noChangeAspect="1"/>
          </p:cNvPicPr>
          <p:nvPr/>
        </p:nvPicPr>
        <p:blipFill rotWithShape="1">
          <a:blip r:embed="rId5" cstate="print"/>
          <a:srcRect t="16000" b="9565"/>
          <a:stretch/>
        </p:blipFill>
        <p:spPr>
          <a:xfrm>
            <a:off x="4819358" y="3834520"/>
            <a:ext cx="1409846" cy="874514"/>
          </a:xfrm>
          <a:prstGeom prst="rect">
            <a:avLst/>
          </a:prstGeom>
        </p:spPr>
      </p:pic>
      <p:pic>
        <p:nvPicPr>
          <p:cNvPr id="15" name="Picture 2" descr="M:\Marketing\MassRIDES Worksite\Annual Campaigns &amp; Events\Car Free Week\2014\Logo\MA Clean Air Challenge 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306" y="3733800"/>
            <a:ext cx="1964494" cy="100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masscommutebicyclechallenge.org/wp-content/themes/firmasite/assets/img/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785234"/>
            <a:ext cx="1524000" cy="118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Users\santleym\Downloads\20140923_125538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8" r="10770"/>
          <a:stretch/>
        </p:blipFill>
        <p:spPr bwMode="auto">
          <a:xfrm>
            <a:off x="990600" y="3505932"/>
            <a:ext cx="3733800" cy="25146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12" name="Picture 3" descr="M:\Marketing\Graphics, Logos, Photos &amp; Video\Worksite\Partner Events\Ocean Spray Benefits Fair Oct. 2012\DSC_035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7" t="16780"/>
          <a:stretch/>
        </p:blipFill>
        <p:spPr bwMode="auto">
          <a:xfrm>
            <a:off x="4653550" y="1252080"/>
            <a:ext cx="3266662" cy="2352054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823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Generating Participation</a:t>
            </a:r>
            <a:endParaRPr lang="en-U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382000" cy="4953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3200" dirty="0" smtClean="0"/>
              <a:t>Series of Nudges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Start conversation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Consider options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Give it a try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Added frequency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Keep it up</a:t>
            </a:r>
          </a:p>
          <a:p>
            <a:pPr lvl="1">
              <a:buClr>
                <a:schemeClr val="tx1"/>
              </a:buClr>
            </a:pPr>
            <a:r>
              <a:rPr lang="en-US" sz="2900" dirty="0" smtClean="0">
                <a:solidFill>
                  <a:schemeClr val="tx1"/>
                </a:solidFill>
              </a:rPr>
              <a:t>Spread the word</a:t>
            </a:r>
          </a:p>
          <a:p>
            <a:pPr lvl="1">
              <a:buClr>
                <a:schemeClr val="tx1"/>
              </a:buClr>
            </a:pPr>
            <a:endParaRPr lang="en-US" sz="2900" dirty="0" smtClean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endParaRPr lang="en-US" sz="2900" dirty="0" smtClean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endParaRPr lang="en-US" sz="3200" dirty="0" smtClean="0"/>
          </a:p>
          <a:p>
            <a:pPr lvl="1">
              <a:buNone/>
            </a:pPr>
            <a:endParaRPr lang="en-US" sz="2000" dirty="0" smtClean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47800"/>
            <a:ext cx="4279406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58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Questions &amp; Discussion</a:t>
            </a:r>
            <a:endParaRPr lang="en-US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  <a:latin typeface="+mn-lt"/>
              </a:rPr>
              <a:t>Thank You!</a:t>
            </a:r>
          </a:p>
        </p:txBody>
      </p:sp>
      <p:pic>
        <p:nvPicPr>
          <p:cNvPr id="4" name="Picture 3" descr="2010MassRIDE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743200"/>
            <a:ext cx="2514600" cy="550069"/>
          </a:xfrm>
          <a:prstGeom prst="rect">
            <a:avLst/>
          </a:prstGeom>
        </p:spPr>
      </p:pic>
      <p:pic>
        <p:nvPicPr>
          <p:cNvPr id="19458" name="Picture 2" descr="https://upload.wikimedia.org/wikipedia/en/thumb/8/87/MassDOT_Logo.svg/1024px-MassDOT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43200"/>
            <a:ext cx="2438400" cy="49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seaporttma.org/wp-content/uploads/2014/08/NuRide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2717510"/>
            <a:ext cx="2209800" cy="76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64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Custom 1">
      <a:dk1>
        <a:srgbClr val="017DC3"/>
      </a:dk1>
      <a:lt1>
        <a:srgbClr val="FFFFFF"/>
      </a:lt1>
      <a:dk2>
        <a:srgbClr val="FFFFFF"/>
      </a:dk2>
      <a:lt2>
        <a:srgbClr val="FFFFFF"/>
      </a:lt2>
      <a:accent1>
        <a:srgbClr val="017DC3"/>
      </a:accent1>
      <a:accent2>
        <a:srgbClr val="4AAA3F"/>
      </a:accent2>
      <a:accent3>
        <a:srgbClr val="017DC3"/>
      </a:accent3>
      <a:accent4>
        <a:srgbClr val="4AAA3F"/>
      </a:accent4>
      <a:accent5>
        <a:srgbClr val="017DC3"/>
      </a:accent5>
      <a:accent6>
        <a:srgbClr val="4AAA3F"/>
      </a:accent6>
      <a:hlink>
        <a:srgbClr val="017DC3"/>
      </a:hlink>
      <a:folHlink>
        <a:srgbClr val="008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2512</TotalTime>
  <Words>257</Words>
  <Application>Microsoft Macintosh PowerPoint</Application>
  <PresentationFormat>On-screen Show (4:3)</PresentationFormat>
  <Paragraphs>97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Origin</vt:lpstr>
      <vt:lpstr>Rewarding Better Behavior</vt:lpstr>
      <vt:lpstr>W-*</vt:lpstr>
      <vt:lpstr>What is MassRIDES?</vt:lpstr>
      <vt:lpstr>Ridematching &amp; Rewards</vt:lpstr>
      <vt:lpstr>Ridematching &amp; Rewards</vt:lpstr>
      <vt:lpstr>Ridematching</vt:lpstr>
      <vt:lpstr>Ridematching</vt:lpstr>
      <vt:lpstr>Ridematching</vt:lpstr>
      <vt:lpstr>Trip Tracking</vt:lpstr>
      <vt:lpstr>Trip Tracking</vt:lpstr>
      <vt:lpstr>Rewards</vt:lpstr>
      <vt:lpstr>Rewards</vt:lpstr>
      <vt:lpstr>Generating Participation</vt:lpstr>
      <vt:lpstr>Generating Participation</vt:lpstr>
      <vt:lpstr>Questions &amp; Discussion</vt:lpstr>
    </vt:vector>
  </TitlesOfParts>
  <Company>Massachusetts Department of Transportation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 Slaton</dc:creator>
  <cp:lastModifiedBy>BU</cp:lastModifiedBy>
  <cp:revision>139</cp:revision>
  <cp:lastPrinted>2015-12-04T19:26:07Z</cp:lastPrinted>
  <dcterms:created xsi:type="dcterms:W3CDTF">2012-10-01T12:00:34Z</dcterms:created>
  <dcterms:modified xsi:type="dcterms:W3CDTF">2015-12-06T23:11:47Z</dcterms:modified>
</cp:coreProperties>
</file>