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160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459162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5200"/>
            </a:lvl1pPr>
            <a:lvl2pPr algn="ctr">
              <a:spcBef>
                <a:spcPts val="0"/>
              </a:spcBef>
              <a:buSzPct val="100000"/>
              <a:defRPr sz="5200"/>
            </a:lvl2pPr>
            <a:lvl3pPr algn="ctr">
              <a:spcBef>
                <a:spcPts val="0"/>
              </a:spcBef>
              <a:buSzPct val="100000"/>
              <a:defRPr sz="5200"/>
            </a:lvl3pPr>
            <a:lvl4pPr algn="ctr">
              <a:spcBef>
                <a:spcPts val="0"/>
              </a:spcBef>
              <a:buSzPct val="100000"/>
              <a:defRPr sz="5200"/>
            </a:lvl4pPr>
            <a:lvl5pPr algn="ctr">
              <a:spcBef>
                <a:spcPts val="0"/>
              </a:spcBef>
              <a:buSzPct val="100000"/>
              <a:defRPr sz="5200"/>
            </a:lvl5pPr>
            <a:lvl6pPr algn="ctr">
              <a:spcBef>
                <a:spcPts val="0"/>
              </a:spcBef>
              <a:buSzPct val="100000"/>
              <a:defRPr sz="5200"/>
            </a:lvl6pPr>
            <a:lvl7pPr algn="ctr">
              <a:spcBef>
                <a:spcPts val="0"/>
              </a:spcBef>
              <a:buSzPct val="100000"/>
              <a:defRPr sz="5200"/>
            </a:lvl7pPr>
            <a:lvl8pPr algn="ctr">
              <a:spcBef>
                <a:spcPts val="0"/>
              </a:spcBef>
              <a:buSzPct val="100000"/>
              <a:defRPr sz="5200"/>
            </a:lvl8pPr>
            <a:lvl9pPr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algn="ctr">
              <a:spcBef>
                <a:spcPts val="0"/>
              </a:spcBef>
              <a:buSzPct val="100000"/>
              <a:defRPr sz="3600"/>
            </a:lvl1pPr>
            <a:lvl2pPr algn="ctr">
              <a:spcBef>
                <a:spcPts val="0"/>
              </a:spcBef>
              <a:buSzPct val="100000"/>
              <a:defRPr sz="3600"/>
            </a:lvl2pPr>
            <a:lvl3pPr algn="ctr">
              <a:spcBef>
                <a:spcPts val="0"/>
              </a:spcBef>
              <a:buSzPct val="100000"/>
              <a:defRPr sz="3600"/>
            </a:lvl3pPr>
            <a:lvl4pPr algn="ctr">
              <a:spcBef>
                <a:spcPts val="0"/>
              </a:spcBef>
              <a:buSzPct val="100000"/>
              <a:defRPr sz="3600"/>
            </a:lvl4pPr>
            <a:lvl5pPr algn="ctr">
              <a:spcBef>
                <a:spcPts val="0"/>
              </a:spcBef>
              <a:buSzPct val="100000"/>
              <a:defRPr sz="3600"/>
            </a:lvl5pPr>
            <a:lvl6pPr algn="ctr">
              <a:spcBef>
                <a:spcPts val="0"/>
              </a:spcBef>
              <a:buSzPct val="100000"/>
              <a:defRPr sz="3600"/>
            </a:lvl6pPr>
            <a:lvl7pPr algn="ctr">
              <a:spcBef>
                <a:spcPts val="0"/>
              </a:spcBef>
              <a:buSzPct val="100000"/>
              <a:defRPr sz="3600"/>
            </a:lvl7pPr>
            <a:lvl8pPr algn="ctr">
              <a:spcBef>
                <a:spcPts val="0"/>
              </a:spcBef>
              <a:buSzPct val="100000"/>
              <a:defRPr sz="3600"/>
            </a:lvl8pPr>
            <a:lvl9pPr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SzPct val="100000"/>
              <a:defRPr sz="2400"/>
            </a:lvl1pPr>
            <a:lvl2pPr>
              <a:spcBef>
                <a:spcPts val="0"/>
              </a:spcBef>
              <a:buSzPct val="100000"/>
              <a:defRPr sz="2400"/>
            </a:lvl2pPr>
            <a:lvl3pPr>
              <a:spcBef>
                <a:spcPts val="0"/>
              </a:spcBef>
              <a:buSzPct val="100000"/>
              <a:defRPr sz="2400"/>
            </a:lvl3pPr>
            <a:lvl4pPr>
              <a:spcBef>
                <a:spcPts val="0"/>
              </a:spcBef>
              <a:buSzPct val="100000"/>
              <a:defRPr sz="2400"/>
            </a:lvl4pPr>
            <a:lvl5pPr>
              <a:spcBef>
                <a:spcPts val="0"/>
              </a:spcBef>
              <a:buSzPct val="100000"/>
              <a:defRPr sz="2400"/>
            </a:lvl5pPr>
            <a:lvl6pPr>
              <a:spcBef>
                <a:spcPts val="0"/>
              </a:spcBef>
              <a:buSzPct val="100000"/>
              <a:defRPr sz="2400"/>
            </a:lvl6pPr>
            <a:lvl7pPr>
              <a:spcBef>
                <a:spcPts val="0"/>
              </a:spcBef>
              <a:buSzPct val="100000"/>
              <a:defRPr sz="2400"/>
            </a:lvl7pPr>
            <a:lvl8pPr>
              <a:spcBef>
                <a:spcPts val="0"/>
              </a:spcBef>
              <a:buSzPct val="100000"/>
              <a:defRPr sz="2400"/>
            </a:lvl8pPr>
            <a:lvl9pPr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12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buSzPct val="100000"/>
              <a:defRPr sz="4800"/>
            </a:lvl1pPr>
            <a:lvl2pPr>
              <a:spcBef>
                <a:spcPts val="0"/>
              </a:spcBef>
              <a:buSzPct val="100000"/>
              <a:defRPr sz="4800"/>
            </a:lvl2pPr>
            <a:lvl3pPr>
              <a:spcBef>
                <a:spcPts val="0"/>
              </a:spcBef>
              <a:buSzPct val="100000"/>
              <a:defRPr sz="4800"/>
            </a:lvl3pPr>
            <a:lvl4pPr>
              <a:spcBef>
                <a:spcPts val="0"/>
              </a:spcBef>
              <a:buSzPct val="100000"/>
              <a:defRPr sz="4800"/>
            </a:lvl4pPr>
            <a:lvl5pPr>
              <a:spcBef>
                <a:spcPts val="0"/>
              </a:spcBef>
              <a:buSzPct val="100000"/>
              <a:defRPr sz="4800"/>
            </a:lvl5pPr>
            <a:lvl6pPr>
              <a:spcBef>
                <a:spcPts val="0"/>
              </a:spcBef>
              <a:buSzPct val="100000"/>
              <a:defRPr sz="4800"/>
            </a:lvl6pPr>
            <a:lvl7pPr>
              <a:spcBef>
                <a:spcPts val="0"/>
              </a:spcBef>
              <a:buSzPct val="100000"/>
              <a:defRPr sz="4800"/>
            </a:lvl7pPr>
            <a:lvl8pPr>
              <a:spcBef>
                <a:spcPts val="0"/>
              </a:spcBef>
              <a:buSzPct val="100000"/>
              <a:defRPr sz="4800"/>
            </a:lvl8pPr>
            <a:lvl9pPr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>
            <a:off x="4572000" y="-125"/>
            <a:ext cx="457200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200"/>
            </a:lvl1pPr>
            <a:lvl2pPr algn="ctr">
              <a:spcBef>
                <a:spcPts val="0"/>
              </a:spcBef>
              <a:buSzPct val="100000"/>
              <a:defRPr sz="4200"/>
            </a:lvl2pPr>
            <a:lvl3pPr algn="ctr">
              <a:spcBef>
                <a:spcPts val="0"/>
              </a:spcBef>
              <a:buSzPct val="100000"/>
              <a:defRPr sz="4200"/>
            </a:lvl3pPr>
            <a:lvl4pPr algn="ctr">
              <a:spcBef>
                <a:spcPts val="0"/>
              </a:spcBef>
              <a:buSzPct val="100000"/>
              <a:defRPr sz="4200"/>
            </a:lvl4pPr>
            <a:lvl5pPr algn="ctr">
              <a:spcBef>
                <a:spcPts val="0"/>
              </a:spcBef>
              <a:buSzPct val="100000"/>
              <a:defRPr sz="4200"/>
            </a:lvl5pPr>
            <a:lvl6pPr algn="ctr">
              <a:spcBef>
                <a:spcPts val="0"/>
              </a:spcBef>
              <a:buSzPct val="100000"/>
              <a:defRPr sz="4200"/>
            </a:lvl6pPr>
            <a:lvl7pPr algn="ctr">
              <a:spcBef>
                <a:spcPts val="0"/>
              </a:spcBef>
              <a:buSzPct val="100000"/>
              <a:defRPr sz="4200"/>
            </a:lvl7pPr>
            <a:lvl8pPr algn="ctr">
              <a:spcBef>
                <a:spcPts val="0"/>
              </a:spcBef>
              <a:buSzPct val="100000"/>
              <a:defRPr sz="4200"/>
            </a:lvl8pPr>
            <a:lvl9pPr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199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12000"/>
            </a:lvl1pPr>
            <a:lvl2pPr algn="ctr">
              <a:spcBef>
                <a:spcPts val="0"/>
              </a:spcBef>
              <a:buSzPct val="100000"/>
              <a:defRPr sz="12000"/>
            </a:lvl2pPr>
            <a:lvl3pPr algn="ctr">
              <a:spcBef>
                <a:spcPts val="0"/>
              </a:spcBef>
              <a:buSzPct val="100000"/>
              <a:defRPr sz="12000"/>
            </a:lvl3pPr>
            <a:lvl4pPr algn="ctr">
              <a:spcBef>
                <a:spcPts val="0"/>
              </a:spcBef>
              <a:buSzPct val="100000"/>
              <a:defRPr sz="12000"/>
            </a:lvl4pPr>
            <a:lvl5pPr algn="ctr">
              <a:spcBef>
                <a:spcPts val="0"/>
              </a:spcBef>
              <a:buSzPct val="100000"/>
              <a:defRPr sz="12000"/>
            </a:lvl5pPr>
            <a:lvl6pPr algn="ctr">
              <a:spcBef>
                <a:spcPts val="0"/>
              </a:spcBef>
              <a:buSzPct val="100000"/>
              <a:defRPr sz="12000"/>
            </a:lvl6pPr>
            <a:lvl7pPr algn="ctr">
              <a:spcBef>
                <a:spcPts val="0"/>
              </a:spcBef>
              <a:buSzPct val="100000"/>
              <a:defRPr sz="12000"/>
            </a:lvl7pPr>
            <a:lvl8pPr algn="ctr">
              <a:spcBef>
                <a:spcPts val="0"/>
              </a:spcBef>
              <a:buSzPct val="100000"/>
              <a:defRPr sz="12000"/>
            </a:lvl8pPr>
            <a:lvl9pPr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defRPr/>
            </a:lvl1pPr>
            <a:lvl2pPr algn="ctr">
              <a:spcBef>
                <a:spcPts val="0"/>
              </a:spcBef>
              <a:defRPr/>
            </a:lvl2pPr>
            <a:lvl3pPr algn="ctr">
              <a:spcBef>
                <a:spcPts val="0"/>
              </a:spcBef>
              <a:defRPr/>
            </a:lvl3pPr>
            <a:lvl4pPr algn="ctr">
              <a:spcBef>
                <a:spcPts val="0"/>
              </a:spcBef>
              <a:defRPr/>
            </a:lvl4pPr>
            <a:lvl5pPr algn="ctr">
              <a:spcBef>
                <a:spcPts val="0"/>
              </a:spcBef>
              <a:defRPr/>
            </a:lvl5pPr>
            <a:lvl6pPr algn="ctr">
              <a:spcBef>
                <a:spcPts val="0"/>
              </a:spcBef>
              <a:defRPr/>
            </a:lvl6pPr>
            <a:lvl7pPr algn="ctr">
              <a:spcBef>
                <a:spcPts val="0"/>
              </a:spcBef>
              <a:defRPr/>
            </a:lvl7pPr>
            <a:lvl8pPr algn="ctr">
              <a:spcBef>
                <a:spcPts val="0"/>
              </a:spcBef>
              <a:defRPr/>
            </a:lvl8pPr>
            <a:lvl9pPr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Shape 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2525" y="537100"/>
            <a:ext cx="6838949" cy="4371975"/>
          </a:xfrm>
          <a:prstGeom prst="rect">
            <a:avLst/>
          </a:prstGeom>
          <a:noFill/>
          <a:ln w="9525" cap="flat" cmpd="sng">
            <a:solidFill>
              <a:srgbClr val="595959"/>
            </a:solidFill>
            <a:prstDash val="solid"/>
            <a:miter/>
            <a:headEnd type="none" w="med" len="med"/>
            <a:tailEnd type="none" w="med" len="med"/>
          </a:ln>
        </p:spPr>
      </p:pic>
      <p:cxnSp>
        <p:nvCxnSpPr>
          <p:cNvPr id="54" name="Shape 54"/>
          <p:cNvCxnSpPr/>
          <p:nvPr/>
        </p:nvCxnSpPr>
        <p:spPr>
          <a:xfrm>
            <a:off x="36943" y="332425"/>
            <a:ext cx="9049499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5" name="Shape 55"/>
          <p:cNvSpPr txBox="1"/>
          <p:nvPr/>
        </p:nvSpPr>
        <p:spPr>
          <a:xfrm>
            <a:off x="-32352" y="-2318"/>
            <a:ext cx="5319000" cy="62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rgbClr val="073763"/>
                </a:solidFill>
              </a:rPr>
              <a:t>Measuring Change in Boston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Shape 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7200"/>
            <a:ext cx="9144000" cy="46615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" name="Shape 61"/>
          <p:cNvCxnSpPr/>
          <p:nvPr/>
        </p:nvCxnSpPr>
        <p:spPr>
          <a:xfrm>
            <a:off x="36943" y="332425"/>
            <a:ext cx="9049499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2" name="Shape 62"/>
          <p:cNvSpPr txBox="1"/>
          <p:nvPr/>
        </p:nvSpPr>
        <p:spPr>
          <a:xfrm>
            <a:off x="-32352" y="-2318"/>
            <a:ext cx="5319000" cy="62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rgbClr val="073763"/>
                </a:solidFill>
              </a:rPr>
              <a:t>Go Boston 2030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Shape 67"/>
          <p:cNvPicPr preferRelativeResize="0"/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0" y="457200"/>
            <a:ext cx="9144000" cy="466153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Shape 68"/>
          <p:cNvSpPr txBox="1"/>
          <p:nvPr/>
        </p:nvSpPr>
        <p:spPr>
          <a:xfrm>
            <a:off x="208075" y="1269625"/>
            <a:ext cx="2668799" cy="350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b="1">
                <a:solidFill>
                  <a:srgbClr val="073763"/>
                </a:solidFill>
              </a:rPr>
              <a:t>Safety</a:t>
            </a:r>
          </a:p>
        </p:txBody>
      </p:sp>
      <p:sp>
        <p:nvSpPr>
          <p:cNvPr id="69" name="Shape 69"/>
          <p:cNvSpPr txBox="1"/>
          <p:nvPr/>
        </p:nvSpPr>
        <p:spPr>
          <a:xfrm>
            <a:off x="208075" y="2350100"/>
            <a:ext cx="2668799" cy="350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>
                <a:solidFill>
                  <a:srgbClr val="073763"/>
                </a:solidFill>
              </a:rPr>
              <a:t>Reliability</a:t>
            </a:r>
          </a:p>
        </p:txBody>
      </p:sp>
      <p:sp>
        <p:nvSpPr>
          <p:cNvPr id="70" name="Shape 70"/>
          <p:cNvSpPr txBox="1"/>
          <p:nvPr/>
        </p:nvSpPr>
        <p:spPr>
          <a:xfrm>
            <a:off x="208075" y="3522875"/>
            <a:ext cx="2668799" cy="350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>
                <a:solidFill>
                  <a:srgbClr val="073763"/>
                </a:solidFill>
              </a:rPr>
              <a:t>Accessibility</a:t>
            </a:r>
          </a:p>
        </p:txBody>
      </p:sp>
      <p:sp>
        <p:nvSpPr>
          <p:cNvPr id="71" name="Shape 71"/>
          <p:cNvSpPr txBox="1"/>
          <p:nvPr/>
        </p:nvSpPr>
        <p:spPr>
          <a:xfrm>
            <a:off x="3094750" y="1269625"/>
            <a:ext cx="2668799" cy="350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>
                <a:solidFill>
                  <a:srgbClr val="073763"/>
                </a:solidFill>
              </a:rPr>
              <a:t>Health</a:t>
            </a:r>
          </a:p>
        </p:txBody>
      </p:sp>
      <p:sp>
        <p:nvSpPr>
          <p:cNvPr id="72" name="Shape 72"/>
          <p:cNvSpPr txBox="1"/>
          <p:nvPr/>
        </p:nvSpPr>
        <p:spPr>
          <a:xfrm>
            <a:off x="3094750" y="2350100"/>
            <a:ext cx="2668799" cy="350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>
                <a:solidFill>
                  <a:srgbClr val="073763"/>
                </a:solidFill>
              </a:rPr>
              <a:t>Sustainability &amp; Resiliency</a:t>
            </a:r>
          </a:p>
        </p:txBody>
      </p:sp>
      <p:sp>
        <p:nvSpPr>
          <p:cNvPr id="73" name="Shape 73"/>
          <p:cNvSpPr txBox="1"/>
          <p:nvPr/>
        </p:nvSpPr>
        <p:spPr>
          <a:xfrm>
            <a:off x="3094750" y="3522875"/>
            <a:ext cx="2668799" cy="350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>
                <a:solidFill>
                  <a:srgbClr val="073763"/>
                </a:solidFill>
              </a:rPr>
              <a:t>Affordability</a:t>
            </a:r>
          </a:p>
        </p:txBody>
      </p:sp>
      <p:sp>
        <p:nvSpPr>
          <p:cNvPr id="74" name="Shape 74"/>
          <p:cNvSpPr txBox="1"/>
          <p:nvPr/>
        </p:nvSpPr>
        <p:spPr>
          <a:xfrm>
            <a:off x="6267125" y="1269625"/>
            <a:ext cx="2668799" cy="350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>
                <a:solidFill>
                  <a:srgbClr val="073763"/>
                </a:solidFill>
              </a:rPr>
              <a:t>Experiential Quality</a:t>
            </a:r>
          </a:p>
        </p:txBody>
      </p:sp>
      <p:sp>
        <p:nvSpPr>
          <p:cNvPr id="75" name="Shape 75"/>
          <p:cNvSpPr txBox="1"/>
          <p:nvPr/>
        </p:nvSpPr>
        <p:spPr>
          <a:xfrm>
            <a:off x="6267125" y="2350100"/>
            <a:ext cx="2668799" cy="350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>
                <a:solidFill>
                  <a:srgbClr val="073763"/>
                </a:solidFill>
              </a:rPr>
              <a:t>Tech &amp; Innovation</a:t>
            </a:r>
          </a:p>
        </p:txBody>
      </p:sp>
      <p:sp>
        <p:nvSpPr>
          <p:cNvPr id="76" name="Shape 76"/>
          <p:cNvSpPr txBox="1"/>
          <p:nvPr/>
        </p:nvSpPr>
        <p:spPr>
          <a:xfrm>
            <a:off x="6267125" y="3522875"/>
            <a:ext cx="2668799" cy="350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>
                <a:solidFill>
                  <a:srgbClr val="073763"/>
                </a:solidFill>
              </a:rPr>
              <a:t>Governance</a:t>
            </a:r>
          </a:p>
        </p:txBody>
      </p:sp>
      <p:cxnSp>
        <p:nvCxnSpPr>
          <p:cNvPr id="77" name="Shape 77"/>
          <p:cNvCxnSpPr/>
          <p:nvPr/>
        </p:nvCxnSpPr>
        <p:spPr>
          <a:xfrm>
            <a:off x="36943" y="332425"/>
            <a:ext cx="9049499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8" name="Shape 78"/>
          <p:cNvSpPr txBox="1"/>
          <p:nvPr/>
        </p:nvSpPr>
        <p:spPr>
          <a:xfrm>
            <a:off x="-32352" y="-2318"/>
            <a:ext cx="5319000" cy="62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rgbClr val="073763"/>
                </a:solidFill>
              </a:rPr>
              <a:t>Nine Key Themes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Shape 83"/>
          <p:cNvCxnSpPr/>
          <p:nvPr/>
        </p:nvCxnSpPr>
        <p:spPr>
          <a:xfrm>
            <a:off x="36943" y="332425"/>
            <a:ext cx="9049499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4" name="Shape 84"/>
          <p:cNvSpPr txBox="1"/>
          <p:nvPr/>
        </p:nvSpPr>
        <p:spPr>
          <a:xfrm>
            <a:off x="-32352" y="-2318"/>
            <a:ext cx="5319000" cy="62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rgbClr val="073763"/>
                </a:solidFill>
              </a:rPr>
              <a:t>Key Theme: Safety</a:t>
            </a:r>
          </a:p>
        </p:txBody>
      </p:sp>
      <p:grpSp>
        <p:nvGrpSpPr>
          <p:cNvPr id="85" name="Shape 85"/>
          <p:cNvGrpSpPr/>
          <p:nvPr/>
        </p:nvGrpSpPr>
        <p:grpSpPr>
          <a:xfrm>
            <a:off x="1699775" y="1176325"/>
            <a:ext cx="6168150" cy="2790825"/>
            <a:chOff x="1699775" y="1176325"/>
            <a:chExt cx="6168150" cy="2790825"/>
          </a:xfrm>
        </p:grpSpPr>
        <p:pic>
          <p:nvPicPr>
            <p:cNvPr id="86" name="Shape 8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775387" y="1176325"/>
              <a:ext cx="2543175" cy="2790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Shape 8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286650" y="1285875"/>
              <a:ext cx="2581275" cy="2571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" name="Shape 88"/>
            <p:cNvSpPr/>
            <p:nvPr/>
          </p:nvSpPr>
          <p:spPr>
            <a:xfrm>
              <a:off x="1699775" y="1208275"/>
              <a:ext cx="399300" cy="2766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9" name="Shape 89"/>
            <p:cNvSpPr/>
            <p:nvPr/>
          </p:nvSpPr>
          <p:spPr>
            <a:xfrm>
              <a:off x="4156100" y="1285875"/>
              <a:ext cx="399300" cy="3423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0" name="Shape 90"/>
            <p:cNvSpPr/>
            <p:nvPr/>
          </p:nvSpPr>
          <p:spPr>
            <a:xfrm>
              <a:off x="5096950" y="1208275"/>
              <a:ext cx="399300" cy="3423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</p:spTree>
  </p:cSld>
  <p:clrMapOvr>
    <a:masterClrMapping/>
  </p:clrMapOvr>
  <p:transition xmlns:p14="http://schemas.microsoft.com/office/powerpoint/2010/main"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" name="Shape 95"/>
          <p:cNvCxnSpPr/>
          <p:nvPr/>
        </p:nvCxnSpPr>
        <p:spPr>
          <a:xfrm>
            <a:off x="36943" y="332425"/>
            <a:ext cx="9049499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6" name="Shape 96"/>
          <p:cNvSpPr txBox="1"/>
          <p:nvPr/>
        </p:nvSpPr>
        <p:spPr>
          <a:xfrm>
            <a:off x="-32352" y="-2318"/>
            <a:ext cx="5319000" cy="62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rgbClr val="073763"/>
                </a:solidFill>
              </a:rPr>
              <a:t>Key Theme: Accessibility</a:t>
            </a:r>
          </a:p>
        </p:txBody>
      </p:sp>
      <p:grpSp>
        <p:nvGrpSpPr>
          <p:cNvPr id="97" name="Shape 97"/>
          <p:cNvGrpSpPr/>
          <p:nvPr/>
        </p:nvGrpSpPr>
        <p:grpSpPr>
          <a:xfrm>
            <a:off x="2496100" y="464125"/>
            <a:ext cx="4178829" cy="4606819"/>
            <a:chOff x="2496100" y="464125"/>
            <a:chExt cx="4178829" cy="4606819"/>
          </a:xfrm>
        </p:grpSpPr>
        <p:pic>
          <p:nvPicPr>
            <p:cNvPr id="98" name="Shape 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496100" y="464125"/>
              <a:ext cx="4095750" cy="2333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Shape 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496100" y="2480143"/>
              <a:ext cx="4095750" cy="259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" name="Shape 100"/>
            <p:cNvSpPr/>
            <p:nvPr/>
          </p:nvSpPr>
          <p:spPr>
            <a:xfrm>
              <a:off x="2559900" y="542708"/>
              <a:ext cx="1494899" cy="6203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1" name="Shape 101"/>
            <p:cNvSpPr/>
            <p:nvPr/>
          </p:nvSpPr>
          <p:spPr>
            <a:xfrm>
              <a:off x="5180029" y="3531454"/>
              <a:ext cx="1494899" cy="14141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2" name="Shape 102"/>
            <p:cNvSpPr/>
            <p:nvPr/>
          </p:nvSpPr>
          <p:spPr>
            <a:xfrm>
              <a:off x="4011525" y="4577117"/>
              <a:ext cx="1494899" cy="4937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</p:spTree>
  </p:cSld>
  <p:clrMapOvr>
    <a:masterClrMapping/>
  </p:clrMapOvr>
  <p:transition xmlns:p14="http://schemas.microsoft.com/office/powerpoint/2010/main"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Shape 107"/>
          <p:cNvCxnSpPr/>
          <p:nvPr/>
        </p:nvCxnSpPr>
        <p:spPr>
          <a:xfrm>
            <a:off x="36943" y="332425"/>
            <a:ext cx="9049499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08" name="Shape 108"/>
          <p:cNvSpPr txBox="1"/>
          <p:nvPr/>
        </p:nvSpPr>
        <p:spPr>
          <a:xfrm>
            <a:off x="-32352" y="-2318"/>
            <a:ext cx="5319000" cy="62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rgbClr val="073763"/>
                </a:solidFill>
              </a:rPr>
              <a:t>Key Theme: Reliability</a:t>
            </a:r>
          </a:p>
        </p:txBody>
      </p:sp>
      <p:pic>
        <p:nvPicPr>
          <p:cNvPr id="109" name="Shape 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1950" y="654518"/>
            <a:ext cx="5619749" cy="421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" name="Shape 114"/>
          <p:cNvCxnSpPr/>
          <p:nvPr/>
        </p:nvCxnSpPr>
        <p:spPr>
          <a:xfrm>
            <a:off x="36943" y="332425"/>
            <a:ext cx="9049499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15" name="Shape 115"/>
          <p:cNvSpPr txBox="1"/>
          <p:nvPr/>
        </p:nvSpPr>
        <p:spPr>
          <a:xfrm>
            <a:off x="-32352" y="-2318"/>
            <a:ext cx="5319000" cy="62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rgbClr val="073763"/>
                </a:solidFill>
              </a:rPr>
              <a:t>Priorities for Measurement</a:t>
            </a:r>
          </a:p>
        </p:txBody>
      </p:sp>
      <p:sp>
        <p:nvSpPr>
          <p:cNvPr id="116" name="Shape 116"/>
          <p:cNvSpPr txBox="1"/>
          <p:nvPr/>
        </p:nvSpPr>
        <p:spPr>
          <a:xfrm>
            <a:off x="1546200" y="1523325"/>
            <a:ext cx="5897999" cy="688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 b="1">
              <a:solidFill>
                <a:srgbClr val="073763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073763"/>
                </a:solidFill>
              </a:rPr>
              <a:t>1. To Gauge Progress</a:t>
            </a:r>
          </a:p>
          <a:p>
            <a:pPr lvl="0" rtl="0">
              <a:spcBef>
                <a:spcPts val="0"/>
              </a:spcBef>
              <a:buNone/>
            </a:pPr>
            <a:endParaRPr sz="2400" b="1">
              <a:solidFill>
                <a:srgbClr val="073763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073763"/>
                </a:solidFill>
              </a:rPr>
              <a:t>2. To Learn &amp; Improve</a:t>
            </a:r>
          </a:p>
          <a:p>
            <a:pPr rtl="0">
              <a:spcBef>
                <a:spcPts val="0"/>
              </a:spcBef>
              <a:buNone/>
            </a:pPr>
            <a:endParaRPr sz="2400" b="1">
              <a:solidFill>
                <a:srgbClr val="073763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073763"/>
                </a:solidFill>
              </a:rPr>
              <a:t>3. To Inform &amp; Empower</a:t>
            </a:r>
          </a:p>
        </p:txBody>
      </p:sp>
      <p:sp>
        <p:nvSpPr>
          <p:cNvPr id="117" name="Shape 117"/>
          <p:cNvSpPr txBox="1"/>
          <p:nvPr/>
        </p:nvSpPr>
        <p:spPr>
          <a:xfrm>
            <a:off x="1044450" y="958000"/>
            <a:ext cx="6676199" cy="688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400">
                <a:solidFill>
                  <a:srgbClr val="073763"/>
                </a:solidFill>
              </a:rPr>
              <a:t>We’re developing measures that help us to: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Macintosh PowerPoint</Application>
  <PresentationFormat>On-screen Show (16:9)</PresentationFormat>
  <Paragraphs>23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simple-light-2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BU</cp:lastModifiedBy>
  <cp:revision>1</cp:revision>
  <dcterms:modified xsi:type="dcterms:W3CDTF">2015-12-07T13:14:10Z</dcterms:modified>
</cp:coreProperties>
</file>