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jpg" ContentType="image/jpe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tags/tag1.xml" ContentType="application/vnd.openxmlformats-officedocument.presentationml.tags+xml"/>
  <Override PartName="/ppt/notesSlides/notesSlide1.xml" ContentType="application/vnd.openxmlformats-officedocument.presentationml.notesSlide+xml"/>
  <Override PartName="/ppt/tags/tag2.xml" ContentType="application/vnd.openxmlformats-officedocument.presentationml.tags+xml"/>
  <Override PartName="/ppt/notesSlides/notesSlide2.xml" ContentType="application/vnd.openxmlformats-officedocument.presentationml.notesSlide+xml"/>
  <Override PartName="/ppt/tags/tag3.xml" ContentType="application/vnd.openxmlformats-officedocument.presentationml.tags+xml"/>
  <Override PartName="/ppt/notesSlides/notesSlide3.xml" ContentType="application/vnd.openxmlformats-officedocument.presentationml.notesSlide+xml"/>
  <Override PartName="/ppt/tags/tag4.xml" ContentType="application/vnd.openxmlformats-officedocument.presentationml.tags+xml"/>
  <Override PartName="/ppt/notesSlides/notesSlide4.xml" ContentType="application/vnd.openxmlformats-officedocument.presentationml.notesSlide+xml"/>
  <Override PartName="/ppt/tags/tag5.xml" ContentType="application/vnd.openxmlformats-officedocument.presentationml.tags+xml"/>
  <Override PartName="/ppt/notesSlides/notesSlide5.xml" ContentType="application/vnd.openxmlformats-officedocument.presentationml.notesSlide+xml"/>
  <Override PartName="/ppt/tags/tag6.xml" ContentType="application/vnd.openxmlformats-officedocument.presentationml.tags+xml"/>
  <Override PartName="/ppt/notesSlides/notesSlide6.xml" ContentType="application/vnd.openxmlformats-officedocument.presentationml.notesSlide+xml"/>
  <Override PartName="/ppt/tags/tag7.xml" ContentType="application/vnd.openxmlformats-officedocument.presentationml.tags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1" r:id="rId2"/>
    <p:sldMasterId id="2147483673" r:id="rId3"/>
  </p:sldMasterIdLst>
  <p:notesMasterIdLst>
    <p:notesMasterId r:id="rId13"/>
  </p:notesMasterIdLst>
  <p:handoutMasterIdLst>
    <p:handoutMasterId r:id="rId14"/>
  </p:handoutMasterIdLst>
  <p:sldIdLst>
    <p:sldId id="469" r:id="rId4"/>
    <p:sldId id="430" r:id="rId5"/>
    <p:sldId id="463" r:id="rId6"/>
    <p:sldId id="467" r:id="rId7"/>
    <p:sldId id="468" r:id="rId8"/>
    <p:sldId id="466" r:id="rId9"/>
    <p:sldId id="465" r:id="rId10"/>
    <p:sldId id="336" r:id="rId11"/>
    <p:sldId id="470" r:id="rId12"/>
  </p:sldIdLst>
  <p:sldSz cx="9144000" cy="6858000" type="screen4x3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690D0"/>
    <a:srgbClr val="0065B0"/>
    <a:srgbClr val="2EA0A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0"/>
    <p:restoredTop sz="99537" autoAdjust="0"/>
  </p:normalViewPr>
  <p:slideViewPr>
    <p:cSldViewPr>
      <p:cViewPr>
        <p:scale>
          <a:sx n="80" d="100"/>
          <a:sy n="80" d="100"/>
        </p:scale>
        <p:origin x="-816" y="-8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notesMaster" Target="notesMasters/notesMaster1.xml"/><Relationship Id="rId14" Type="http://schemas.openxmlformats.org/officeDocument/2006/relationships/handoutMaster" Target="handoutMasters/handoutMaster1.xml"/><Relationship Id="rId15" Type="http://schemas.openxmlformats.org/officeDocument/2006/relationships/printerSettings" Target="printerSettings/printerSettings1.bin"/><Relationship Id="rId16" Type="http://schemas.openxmlformats.org/officeDocument/2006/relationships/presProps" Target="presProps.xml"/><Relationship Id="rId17" Type="http://schemas.openxmlformats.org/officeDocument/2006/relationships/viewProps" Target="viewProps.xml"/><Relationship Id="rId18" Type="http://schemas.openxmlformats.org/officeDocument/2006/relationships/theme" Target="theme/theme1.xml"/><Relationship Id="rId1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slideMaster" Target="slideMasters/slideMaster3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3037840" cy="464820"/>
          </a:xfrm>
          <a:prstGeom prst="rect">
            <a:avLst/>
          </a:prstGeom>
        </p:spPr>
        <p:txBody>
          <a:bodyPr vert="horz" lIns="92626" tIns="46313" rIns="92626" bIns="46313" rtlCol="0"/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941" y="0"/>
            <a:ext cx="3037840" cy="464820"/>
          </a:xfrm>
          <a:prstGeom prst="rect">
            <a:avLst/>
          </a:prstGeom>
        </p:spPr>
        <p:txBody>
          <a:bodyPr vert="horz" lIns="92626" tIns="46313" rIns="92626" bIns="46313" rtlCol="0"/>
          <a:lstStyle>
            <a:lvl1pPr algn="r">
              <a:defRPr sz="1100"/>
            </a:lvl1pPr>
          </a:lstStyle>
          <a:p>
            <a:fld id="{796BCAAA-FD3A-4F64-96FB-547BA2819AE1}" type="datetimeFigureOut">
              <a:rPr lang="en-US" smtClean="0"/>
              <a:t>12/10/15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1" y="8829966"/>
            <a:ext cx="3037840" cy="464820"/>
          </a:xfrm>
          <a:prstGeom prst="rect">
            <a:avLst/>
          </a:prstGeom>
        </p:spPr>
        <p:txBody>
          <a:bodyPr vert="horz" lIns="92626" tIns="46313" rIns="92626" bIns="46313" rtlCol="0" anchor="b"/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941" y="8829966"/>
            <a:ext cx="3037840" cy="464820"/>
          </a:xfrm>
          <a:prstGeom prst="rect">
            <a:avLst/>
          </a:prstGeom>
        </p:spPr>
        <p:txBody>
          <a:bodyPr vert="horz" lIns="92626" tIns="46313" rIns="92626" bIns="46313" rtlCol="0" anchor="b"/>
          <a:lstStyle>
            <a:lvl1pPr algn="r">
              <a:defRPr sz="1100"/>
            </a:lvl1pPr>
          </a:lstStyle>
          <a:p>
            <a:fld id="{EB4035BC-406D-46CB-964F-E51C1251BF5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598622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3037840" cy="464820"/>
          </a:xfrm>
          <a:prstGeom prst="rect">
            <a:avLst/>
          </a:prstGeom>
        </p:spPr>
        <p:txBody>
          <a:bodyPr vert="horz" lIns="92626" tIns="46313" rIns="92626" bIns="46313" rtlCol="0"/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41" y="0"/>
            <a:ext cx="3037840" cy="464820"/>
          </a:xfrm>
          <a:prstGeom prst="rect">
            <a:avLst/>
          </a:prstGeom>
        </p:spPr>
        <p:txBody>
          <a:bodyPr vert="horz" lIns="92626" tIns="46313" rIns="92626" bIns="46313" rtlCol="0"/>
          <a:lstStyle>
            <a:lvl1pPr algn="r">
              <a:defRPr sz="1100"/>
            </a:lvl1pPr>
          </a:lstStyle>
          <a:p>
            <a:fld id="{C430CA7E-C46E-41ED-8533-9B77174DD0EC}" type="datetimeFigureOut">
              <a:rPr lang="en-US" smtClean="0"/>
              <a:t>12/10/15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9788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626" tIns="46313" rIns="92626" bIns="46313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1" y="4415791"/>
            <a:ext cx="5608320" cy="4183380"/>
          </a:xfrm>
          <a:prstGeom prst="rect">
            <a:avLst/>
          </a:prstGeom>
        </p:spPr>
        <p:txBody>
          <a:bodyPr vert="horz" lIns="92626" tIns="46313" rIns="92626" bIns="46313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1" y="8829966"/>
            <a:ext cx="3037840" cy="464820"/>
          </a:xfrm>
          <a:prstGeom prst="rect">
            <a:avLst/>
          </a:prstGeom>
        </p:spPr>
        <p:txBody>
          <a:bodyPr vert="horz" lIns="92626" tIns="46313" rIns="92626" bIns="46313" rtlCol="0" anchor="b"/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41" y="8829966"/>
            <a:ext cx="3037840" cy="464820"/>
          </a:xfrm>
          <a:prstGeom prst="rect">
            <a:avLst/>
          </a:prstGeom>
        </p:spPr>
        <p:txBody>
          <a:bodyPr vert="horz" lIns="92626" tIns="46313" rIns="92626" bIns="46313" rtlCol="0" anchor="b"/>
          <a:lstStyle>
            <a:lvl1pPr algn="r">
              <a:defRPr sz="1100"/>
            </a:lvl1pPr>
          </a:lstStyle>
          <a:p>
            <a:fld id="{370635B5-FF59-406E-B74D-09342D3385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045163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C04F72-F06A-4B57-A7E5-D67F2B6312BD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953635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New pay stations: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time of day pricing, to allow for lower parking rates in the morning or other times of less demand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0635B5-FF59-406E-B74D-09342D338540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50856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Block</a:t>
            </a:r>
            <a:r>
              <a:rPr lang="en-US" baseline="0" dirty="0" smtClean="0"/>
              <a:t> the box enforcement – targeting people who block the crosswalk and/or get caught in the middle of an intersection</a:t>
            </a:r>
          </a:p>
          <a:p>
            <a:endParaRPr lang="en-US" baseline="0" dirty="0" smtClean="0"/>
          </a:p>
          <a:p>
            <a:r>
              <a:rPr lang="en-US" baseline="0" dirty="0" smtClean="0"/>
              <a:t>Big issue on a major arterial like Mercer St</a:t>
            </a:r>
          </a:p>
          <a:p>
            <a:endParaRPr lang="en-US" baseline="0" dirty="0" smtClean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 smtClean="0"/>
              <a:t>135 – 238 = </a:t>
            </a:r>
            <a:r>
              <a:rPr lang="en-US" baseline="0" dirty="0" err="1" smtClean="0"/>
              <a:t>avg</a:t>
            </a:r>
            <a:r>
              <a:rPr lang="en-US" baseline="0" dirty="0" smtClean="0"/>
              <a:t> blocking incidents (AM and PM rush hour) on a few intersections along/near this corridor</a:t>
            </a:r>
          </a:p>
          <a:p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0635B5-FF59-406E-B74D-09342D338540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769500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dirty="0" smtClean="0"/>
              <a:t>School zone speed safety cameras</a:t>
            </a:r>
          </a:p>
          <a:p>
            <a:endParaRPr lang="en-US" dirty="0" smtClean="0"/>
          </a:p>
          <a:p>
            <a:r>
              <a:rPr lang="en-US" dirty="0" smtClean="0"/>
              <a:t>Results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average number of traffic violations per camera per day has dropped 64% and average speeds have decreased by 4%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90% of speeders in Seattle do not get a second ticket</a:t>
            </a:r>
          </a:p>
          <a:p>
            <a:endParaRPr lang="en-US" dirty="0" smtClean="0"/>
          </a:p>
          <a:p>
            <a:r>
              <a:rPr lang="en-US" dirty="0" smtClean="0"/>
              <a:t>Background/</a:t>
            </a:r>
            <a:r>
              <a:rPr lang="en-US" dirty="0" err="1" smtClean="0"/>
              <a:t>addl</a:t>
            </a:r>
            <a:r>
              <a:rPr lang="en-US" dirty="0" smtClean="0"/>
              <a:t> data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Program started in December 2012 at 4 schools with 8 cameras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Currently 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28 cameras at 14 schools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135,520 total citations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as of the end of August 2015</a:t>
            </a:r>
          </a:p>
          <a:p>
            <a:pPr lvl="0"/>
            <a:endParaRPr lang="en-US" sz="1200" b="1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lvl="0"/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School zone cameras issue far more citations than officers annually.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endParaRPr lang="en-US" sz="11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Cameras issued 24,336 citations between December 10, 2012 and April 27, 2013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 all of 2012, SPD issued 20,135 moving violations </a:t>
            </a:r>
            <a:endParaRPr lang="en-US" sz="11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457200" lvl="1" indent="0">
              <a:buFont typeface="Arial" panose="020B0604020202020204" pitchFamily="34" charset="0"/>
              <a:buNone/>
            </a:pP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Generated approx. 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$27M in revenues, total life to date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(as of 9/8/15) – 60 – 80% goes back to our Safe Routes to School program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0635B5-FF59-406E-B74D-09342D338540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900183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dirty="0" smtClean="0"/>
              <a:t>Vision Zero re-enforcement patrols</a:t>
            </a:r>
          </a:p>
          <a:p>
            <a:endParaRPr lang="en-US" dirty="0" smtClean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 smtClean="0"/>
              <a:t>VZ</a:t>
            </a:r>
            <a:r>
              <a:rPr lang="en-US" baseline="0" dirty="0" smtClean="0"/>
              <a:t> outreach opportunity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baseline="0" dirty="0" smtClean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baseline="0" dirty="0" smtClean="0"/>
              <a:t>Acknowledge Seattle’s strong safety record and reward people for good behavior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baseline="0" dirty="0" smtClean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baseline="0" dirty="0" smtClean="0"/>
              <a:t>Goody bags to kids (did this one at an elementary school)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baseline="0" dirty="0" smtClean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baseline="0" dirty="0" smtClean="0"/>
              <a:t>Reward parents/adults with a $5 coffee card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baseline="0" dirty="0" smtClean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baseline="0" dirty="0" smtClean="0"/>
              <a:t>Positive press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0635B5-FF59-406E-B74D-09342D338540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798288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Car2go</a:t>
            </a:r>
            <a:r>
              <a:rPr lang="en-US" baseline="0" dirty="0" smtClean="0"/>
              <a:t> and shared use mobility</a:t>
            </a:r>
          </a:p>
          <a:p>
            <a:endParaRPr lang="en-US" baseline="0" dirty="0" smtClean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baseline="0" dirty="0" smtClean="0"/>
              <a:t>Close to 70,000 car2go members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baseline="0" dirty="0" smtClean="0"/>
              <a:t>8% have sold their car = 5,000ish fewer cars on the road; replaced with smaller shared vehicles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baseline="0" dirty="0" smtClean="0"/>
              <a:t>Shared mobility planning and new players coming on board in 2016 (Drive Now)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baseline="0" dirty="0" smtClean="0"/>
              <a:t>It’s about offering variety of services/options to meet people’s diverse travel needs (encourage good behavior by offering the right tools)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baseline="0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0635B5-FF59-406E-B74D-09342D338540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922617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C04F72-F06A-4B57-A7E5-D67F2B6312BD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439076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e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9144000" cy="5486400"/>
          </a:xfrm>
        </p:spPr>
        <p:txBody>
          <a:bodyPr/>
          <a:lstStyle>
            <a:lvl1pPr>
              <a:defRPr sz="2000" baseline="0"/>
            </a:lvl1pPr>
          </a:lstStyle>
          <a:p>
            <a:endParaRPr lang="en-US" dirty="0" smtClean="0"/>
          </a:p>
          <a:p>
            <a:r>
              <a:rPr lang="en-US" dirty="0" smtClean="0"/>
              <a:t>Insert a photo relevant to your presentation (it will appear in the background – you may need to adjust the location of the presentation title up or down, so as not to skew your photo). 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0" y="3352800"/>
            <a:ext cx="9144000" cy="1295400"/>
          </a:xfrm>
          <a:solidFill>
            <a:schemeClr val="bg1">
              <a:alpha val="80000"/>
            </a:schemeClr>
          </a:solidFill>
        </p:spPr>
        <p:txBody>
          <a:bodyPr/>
          <a:lstStyle>
            <a:lvl1pPr>
              <a:defRPr baseline="0"/>
            </a:lvl1pPr>
          </a:lstStyle>
          <a:p>
            <a:r>
              <a:rPr lang="en-US" dirty="0" smtClean="0"/>
              <a:t>Insert Presentation Title</a:t>
            </a:r>
            <a:br>
              <a:rPr lang="en-US" dirty="0" smtClean="0"/>
            </a:br>
            <a:r>
              <a:rPr lang="en-US" sz="2000" dirty="0" smtClean="0"/>
              <a:t>Subtitle, If Needed</a:t>
            </a:r>
            <a:endParaRPr lang="en-US" dirty="0" smtClean="0"/>
          </a:p>
        </p:txBody>
      </p:sp>
      <p:pic>
        <p:nvPicPr>
          <p:cNvPr id="7" name="Picture 2" descr="P:\PIO\Schwartz\sdotlogo.jpg"/>
          <p:cNvPicPr>
            <a:picLocks noChangeAspect="1" noChangeArrowheads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7086599" y="5850340"/>
            <a:ext cx="1885477" cy="8552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Date Placeholder 3"/>
          <p:cNvSpPr>
            <a:spLocks noGrp="1"/>
          </p:cNvSpPr>
          <p:nvPr>
            <p:ph type="dt" sz="half" idx="11"/>
          </p:nvPr>
        </p:nvSpPr>
        <p:spPr>
          <a:xfrm>
            <a:off x="152400" y="5638800"/>
            <a:ext cx="3810000" cy="1082675"/>
          </a:xfrm>
          <a:prstGeom prst="rect">
            <a:avLst/>
          </a:prstGeom>
        </p:spPr>
        <p:txBody>
          <a:bodyPr anchor="t"/>
          <a:lstStyle>
            <a:lvl1pPr>
              <a:defRPr sz="2000"/>
            </a:lvl1pPr>
          </a:lstStyle>
          <a:p>
            <a:r>
              <a:rPr lang="en-US" smtClean="0"/>
              <a:t>Meeting Name</a:t>
            </a:r>
          </a:p>
          <a:p>
            <a:r>
              <a:rPr lang="en-US" smtClean="0"/>
              <a:t>Presenter First and Last Name</a:t>
            </a:r>
          </a:p>
          <a:p>
            <a:r>
              <a:rPr lang="en-US" smtClean="0"/>
              <a:t>Month, Day, Year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425752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>
                <a:solidFill>
                  <a:schemeClr val="accent1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50803026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>
                <a:solidFill>
                  <a:srgbClr val="0065B0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40927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D92E29-30D5-4727-9D85-C6050B98A93F}" type="datetimeFigureOut">
              <a:rPr lang="en-US" smtClean="0"/>
              <a:t>12/10/15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9ED83C-2D8A-42B0-BBF1-CDE43C1054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51209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BAE6A4-1B95-8845-90B2-633985CECE70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12/10/15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FD379E-389C-E34A-B42D-1B38A212ED8F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8668612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BAE6A4-1B95-8845-90B2-633985CECE70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12/10/15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FD379E-389C-E34A-B42D-1B38A212ED8F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4674222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BAE6A4-1B95-8845-90B2-633985CECE70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12/10/15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FD379E-389C-E34A-B42D-1B38A212ED8F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737380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BAE6A4-1B95-8845-90B2-633985CECE70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12/10/15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FD379E-389C-E34A-B42D-1B38A212ED8F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7721259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BAE6A4-1B95-8845-90B2-633985CECE70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12/10/15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FD379E-389C-E34A-B42D-1B38A212ED8F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8098854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BAE6A4-1B95-8845-90B2-633985CECE70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12/10/15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FD379E-389C-E34A-B42D-1B38A212ED8F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7858651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BAE6A4-1B95-8845-90B2-633985CECE70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12/10/15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FD379E-389C-E34A-B42D-1B38A212ED8F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86323308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BAE6A4-1B95-8845-90B2-633985CECE70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12/10/15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FD379E-389C-E34A-B42D-1B38A212ED8F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17625453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BAE6A4-1B95-8845-90B2-633985CECE70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12/10/15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FD379E-389C-E34A-B42D-1B38A212ED8F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2036077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BAE6A4-1B95-8845-90B2-633985CECE70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12/10/15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FD379E-389C-E34A-B42D-1B38A212ED8F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12052848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BAE6A4-1B95-8845-90B2-633985CECE70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12/10/15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FD379E-389C-E34A-B42D-1B38A212ED8F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51382468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BAE6A4-1B95-8845-90B2-633985CECE70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12/10/15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FD379E-389C-E34A-B42D-1B38A212ED8F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86686125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BAE6A4-1B95-8845-90B2-633985CECE70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12/10/15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FD379E-389C-E34A-B42D-1B38A212ED8F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46742225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BAE6A4-1B95-8845-90B2-633985CECE70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12/10/15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FD379E-389C-E34A-B42D-1B38A212ED8F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7373808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BAE6A4-1B95-8845-90B2-633985CECE70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12/10/15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FD379E-389C-E34A-B42D-1B38A212ED8F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77212592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BAE6A4-1B95-8845-90B2-633985CECE70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12/10/15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FD379E-389C-E34A-B42D-1B38A212ED8F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80988548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BAE6A4-1B95-8845-90B2-633985CECE70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12/10/15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FD379E-389C-E34A-B42D-1B38A212ED8F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78586514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BAE6A4-1B95-8845-90B2-633985CECE70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12/10/15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FD379E-389C-E34A-B42D-1B38A212ED8F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86323308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BAE6A4-1B95-8845-90B2-633985CECE70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12/10/15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FD379E-389C-E34A-B42D-1B38A212ED8F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176254539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BAE6A4-1B95-8845-90B2-633985CECE70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12/10/15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FD379E-389C-E34A-B42D-1B38A212ED8F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20360778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BAE6A4-1B95-8845-90B2-633985CECE70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12/10/15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FD379E-389C-E34A-B42D-1B38A212ED8F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120528487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BAE6A4-1B95-8845-90B2-633985CECE70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12/10/15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FD379E-389C-E34A-B42D-1B38A212ED8F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5138246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/Relationships>
</file>

<file path=ppt/slideMasters/_rels/slideMaster2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5.xml"/><Relationship Id="rId12" Type="http://schemas.openxmlformats.org/officeDocument/2006/relationships/theme" Target="../theme/theme2.xml"/><Relationship Id="rId1" Type="http://schemas.openxmlformats.org/officeDocument/2006/relationships/slideLayout" Target="../slideLayouts/slideLayout5.xml"/><Relationship Id="rId2" Type="http://schemas.openxmlformats.org/officeDocument/2006/relationships/slideLayout" Target="../slideLayouts/slideLayout6.xml"/><Relationship Id="rId3" Type="http://schemas.openxmlformats.org/officeDocument/2006/relationships/slideLayout" Target="../slideLayouts/slideLayout7.xml"/><Relationship Id="rId4" Type="http://schemas.openxmlformats.org/officeDocument/2006/relationships/slideLayout" Target="../slideLayouts/slideLayout8.xml"/><Relationship Id="rId5" Type="http://schemas.openxmlformats.org/officeDocument/2006/relationships/slideLayout" Target="../slideLayouts/slideLayout9.xml"/><Relationship Id="rId6" Type="http://schemas.openxmlformats.org/officeDocument/2006/relationships/slideLayout" Target="../slideLayouts/slideLayout10.xml"/><Relationship Id="rId7" Type="http://schemas.openxmlformats.org/officeDocument/2006/relationships/slideLayout" Target="../slideLayouts/slideLayout11.xml"/><Relationship Id="rId8" Type="http://schemas.openxmlformats.org/officeDocument/2006/relationships/slideLayout" Target="../slideLayouts/slideLayout12.xml"/><Relationship Id="rId9" Type="http://schemas.openxmlformats.org/officeDocument/2006/relationships/slideLayout" Target="../slideLayouts/slideLayout13.xml"/><Relationship Id="rId10" Type="http://schemas.openxmlformats.org/officeDocument/2006/relationships/slideLayout" Target="../slideLayouts/slideLayout14.xml"/></Relationships>
</file>

<file path=ppt/slideMasters/_rels/slideMaster3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26.xml"/><Relationship Id="rId12" Type="http://schemas.openxmlformats.org/officeDocument/2006/relationships/theme" Target="../theme/theme3.xml"/><Relationship Id="rId1" Type="http://schemas.openxmlformats.org/officeDocument/2006/relationships/slideLayout" Target="../slideLayouts/slideLayout16.xml"/><Relationship Id="rId2" Type="http://schemas.openxmlformats.org/officeDocument/2006/relationships/slideLayout" Target="../slideLayouts/slideLayout17.xml"/><Relationship Id="rId3" Type="http://schemas.openxmlformats.org/officeDocument/2006/relationships/slideLayout" Target="../slideLayouts/slideLayout18.xml"/><Relationship Id="rId4" Type="http://schemas.openxmlformats.org/officeDocument/2006/relationships/slideLayout" Target="../slideLayouts/slideLayout19.xml"/><Relationship Id="rId5" Type="http://schemas.openxmlformats.org/officeDocument/2006/relationships/slideLayout" Target="../slideLayouts/slideLayout20.xml"/><Relationship Id="rId6" Type="http://schemas.openxmlformats.org/officeDocument/2006/relationships/slideLayout" Target="../slideLayouts/slideLayout21.xml"/><Relationship Id="rId7" Type="http://schemas.openxmlformats.org/officeDocument/2006/relationships/slideLayout" Target="../slideLayouts/slideLayout22.xml"/><Relationship Id="rId8" Type="http://schemas.openxmlformats.org/officeDocument/2006/relationships/slideLayout" Target="../slideLayouts/slideLayout23.xml"/><Relationship Id="rId9" Type="http://schemas.openxmlformats.org/officeDocument/2006/relationships/slideLayout" Target="../slideLayouts/slideLayout24.xml"/><Relationship Id="rId10" Type="http://schemas.openxmlformats.org/officeDocument/2006/relationships/slideLayout" Target="../slideLayouts/slideLayout2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AD92E29-30D5-4727-9D85-C6050B98A93F}" type="datetimeFigureOut">
              <a:rPr lang="en-US" smtClean="0"/>
              <a:t>12/10/15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59ED83C-2D8A-42B0-BBF1-CDE43C1054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28786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50" r:id="rId2"/>
    <p:sldLayoutId id="2147483652" r:id="rId3"/>
    <p:sldLayoutId id="2147483649" r:id="rId4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457200"/>
            <a:fld id="{BEBAE6A4-1B95-8845-90B2-633985CECE70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 defTabSz="457200"/>
              <a:t>12/10/15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457200"/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457200"/>
            <a:fld id="{3DFD379E-389C-E34A-B42D-1B38A212ED8F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 defTabSz="457200"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9287858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457200"/>
            <a:fld id="{BEBAE6A4-1B95-8845-90B2-633985CECE70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 defTabSz="457200"/>
              <a:t>12/10/15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457200"/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457200"/>
            <a:fld id="{3DFD379E-389C-E34A-B42D-1B38A212ED8F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 defTabSz="457200"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9287858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4" Type="http://schemas.openxmlformats.org/officeDocument/2006/relationships/image" Target="../media/image4.jpg"/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4" Type="http://schemas.openxmlformats.org/officeDocument/2006/relationships/image" Target="../media/image1.jpeg"/><Relationship Id="rId5" Type="http://schemas.openxmlformats.org/officeDocument/2006/relationships/image" Target="../media/image5.jpeg"/><Relationship Id="rId1" Type="http://schemas.openxmlformats.org/officeDocument/2006/relationships/tags" Target="../tags/tag1.xml"/><Relationship Id="rId2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4" Type="http://schemas.openxmlformats.org/officeDocument/2006/relationships/image" Target="../media/image6.jpeg"/><Relationship Id="rId1" Type="http://schemas.openxmlformats.org/officeDocument/2006/relationships/tags" Target="../tags/tag2.xml"/><Relationship Id="rId2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4" Type="http://schemas.openxmlformats.org/officeDocument/2006/relationships/image" Target="../media/image7.png"/><Relationship Id="rId1" Type="http://schemas.openxmlformats.org/officeDocument/2006/relationships/tags" Target="../tags/tag3.xml"/><Relationship Id="rId2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4" Type="http://schemas.openxmlformats.org/officeDocument/2006/relationships/image" Target="../media/image8.jpeg"/><Relationship Id="rId5" Type="http://schemas.openxmlformats.org/officeDocument/2006/relationships/image" Target="../media/image9.jpeg"/><Relationship Id="rId6" Type="http://schemas.openxmlformats.org/officeDocument/2006/relationships/image" Target="../media/image10.jpeg"/><Relationship Id="rId1" Type="http://schemas.openxmlformats.org/officeDocument/2006/relationships/tags" Target="../tags/tag4.xml"/><Relationship Id="rId2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4" Type="http://schemas.openxmlformats.org/officeDocument/2006/relationships/image" Target="../media/image11.jpeg"/><Relationship Id="rId1" Type="http://schemas.openxmlformats.org/officeDocument/2006/relationships/tags" Target="../tags/tag5.xml"/><Relationship Id="rId2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4" Type="http://schemas.openxmlformats.org/officeDocument/2006/relationships/image" Target="../media/image12.jpeg"/><Relationship Id="rId1" Type="http://schemas.openxmlformats.org/officeDocument/2006/relationships/tags" Target="../tags/tag6.xml"/><Relationship Id="rId2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4" Type="http://schemas.openxmlformats.org/officeDocument/2006/relationships/image" Target="../media/image1.jpeg"/><Relationship Id="rId5" Type="http://schemas.openxmlformats.org/officeDocument/2006/relationships/image" Target="../media/image13.png"/><Relationship Id="rId6" Type="http://schemas.openxmlformats.org/officeDocument/2006/relationships/image" Target="../media/image14.png"/><Relationship Id="rId7" Type="http://schemas.openxmlformats.org/officeDocument/2006/relationships/image" Target="../media/image15.png"/><Relationship Id="rId8" Type="http://schemas.openxmlformats.org/officeDocument/2006/relationships/image" Target="../media/image16.png"/><Relationship Id="rId1" Type="http://schemas.openxmlformats.org/officeDocument/2006/relationships/tags" Target="../tags/tag7.xml"/><Relationship Id="rId2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4" Type="http://schemas.openxmlformats.org/officeDocument/2006/relationships/image" Target="../media/image4.jpg"/><Relationship Id="rId1" Type="http://schemas.openxmlformats.org/officeDocument/2006/relationships/slideLayout" Target="../slideLayouts/slideLayout16.xml"/><Relationship Id="rId2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848457" y="1903914"/>
            <a:ext cx="3467675" cy="2327683"/>
          </a:xfrm>
        </p:spPr>
        <p:txBody>
          <a:bodyPr/>
          <a:lstStyle/>
          <a:p>
            <a:r>
              <a:rPr lang="en-US" sz="2800" dirty="0" smtClean="0">
                <a:solidFill>
                  <a:schemeClr val="tx1"/>
                </a:solidFill>
              </a:rPr>
              <a:t>Hosted by: </a:t>
            </a:r>
          </a:p>
          <a:p>
            <a:endParaRPr lang="en-US" dirty="0"/>
          </a:p>
          <a:p>
            <a:endParaRPr lang="en-US" dirty="0"/>
          </a:p>
        </p:txBody>
      </p:sp>
      <p:pic>
        <p:nvPicPr>
          <p:cNvPr id="4" name="Picture 3" descr="Screen Shot 2015-12-03 at 4.52.56 PM.pn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1762"/>
          <a:stretch/>
        </p:blipFill>
        <p:spPr>
          <a:xfrm>
            <a:off x="0" y="2132"/>
            <a:ext cx="9144000" cy="1677977"/>
          </a:xfrm>
          <a:prstGeom prst="rect">
            <a:avLst/>
          </a:prstGeom>
        </p:spPr>
      </p:pic>
      <p:pic>
        <p:nvPicPr>
          <p:cNvPr id="6" name="Picture 5" descr="Screen Shot 2015-12-05 at 5.59.56 PM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979360"/>
            <a:ext cx="8432800" cy="878640"/>
          </a:xfrm>
          <a:prstGeom prst="rect">
            <a:avLst/>
          </a:prstGeom>
        </p:spPr>
      </p:pic>
      <p:pic>
        <p:nvPicPr>
          <p:cNvPr id="7" name="Picture 6" descr="Logos_Transp Nudges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70715" y="2668202"/>
            <a:ext cx="4217951" cy="30140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237126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P:\PIO\Schwartz\sdotlogo.jpg"/>
          <p:cNvPicPr>
            <a:picLocks noChangeAspect="1" noChangeArrowheads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7086600" y="5850340"/>
            <a:ext cx="1885477" cy="8552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2" descr="G:\Transportation Funding\Outreach &amp; Engagement\PPTs\Header Options_revised_03122015-1.jpg"/>
          <p:cNvPicPr>
            <a:picLocks noChangeAspect="1" noChangeArrowheads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0" y="3232820"/>
            <a:ext cx="9144000" cy="9923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itle 1"/>
          <p:cNvSpPr txBox="1">
            <a:spLocks/>
          </p:cNvSpPr>
          <p:nvPr/>
        </p:nvSpPr>
        <p:spPr>
          <a:xfrm>
            <a:off x="0" y="1762796"/>
            <a:ext cx="9144000" cy="1470025"/>
          </a:xfrm>
          <a:prstGeom prst="rect">
            <a:avLst/>
          </a:prstGeom>
          <a:solidFill>
            <a:schemeClr val="bg1">
              <a:alpha val="86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5400" dirty="0"/>
              <a:t>Discouraging Poor </a:t>
            </a:r>
            <a:r>
              <a:rPr lang="en-US" sz="5400" dirty="0" smtClean="0"/>
              <a:t>Choices</a:t>
            </a:r>
            <a:r>
              <a:rPr lang="en-US" sz="5200" dirty="0" smtClean="0"/>
              <a:t/>
            </a:r>
            <a:br>
              <a:rPr lang="en-US" sz="5200" dirty="0" smtClean="0"/>
            </a:br>
            <a:endParaRPr lang="en-US" sz="1800" dirty="0">
              <a:latin typeface="+mn-lt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152400" y="4450538"/>
            <a:ext cx="89154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/>
              <a:t>Pricing, </a:t>
            </a:r>
            <a:r>
              <a:rPr lang="en-US" sz="2400" dirty="0" smtClean="0"/>
              <a:t>enforcement</a:t>
            </a:r>
            <a:r>
              <a:rPr lang="en-US" sz="2400" dirty="0"/>
              <a:t>, and </a:t>
            </a:r>
            <a:r>
              <a:rPr lang="en-US" sz="2400" dirty="0" smtClean="0"/>
              <a:t>education </a:t>
            </a:r>
            <a:r>
              <a:rPr lang="en-US" sz="2400" dirty="0"/>
              <a:t>efforts in Seattle</a:t>
            </a:r>
          </a:p>
        </p:txBody>
      </p:sp>
      <p:sp>
        <p:nvSpPr>
          <p:cNvPr id="7" name="Rectangle 6"/>
          <p:cNvSpPr/>
          <p:nvPr/>
        </p:nvSpPr>
        <p:spPr>
          <a:xfrm>
            <a:off x="152400" y="5638800"/>
            <a:ext cx="662940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 smtClean="0">
                <a:latin typeface="Segoe UI Light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Transportation Nudges | Boston</a:t>
            </a:r>
          </a:p>
          <a:p>
            <a:r>
              <a:rPr lang="en-US" sz="2000" dirty="0" smtClean="0">
                <a:latin typeface="Segoe UI Light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December 7, 2015</a:t>
            </a:r>
          </a:p>
          <a:p>
            <a:r>
              <a:rPr lang="en-US" sz="2000" dirty="0" smtClean="0">
                <a:latin typeface="Segoe UI Light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Scott Kubly, Seattle Department of Transportation </a:t>
            </a:r>
            <a:endParaRPr lang="en-US" sz="2000" dirty="0">
              <a:latin typeface="Segoe UI Light" panose="020B0502040204020203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58421003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Users\SchwarA\Downloads\16517753534_2c3d37f7a4_o.jpg"/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9014063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87751032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http://www.theurbanist.org/wp-content/uploads/2015/10/School-Safety-Zones.jpg"/>
          <p:cNvPicPr>
            <a:picLocks noChangeAspect="1" noChangeArrowheads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5435927" y="0"/>
            <a:ext cx="373245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http://media.komonews.com/images/140902_school_camera_la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04800" y="426718"/>
            <a:ext cx="4800600" cy="29603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6" name="Picture 6" descr="http://cossdotblog.wpengine.netdna-cdn.com/wp-content/uploads/2015/10/ChildrenCrossingSpeedSigns.jpg"/>
          <p:cNvPicPr>
            <a:picLocks noChangeAspect="1" noChangeArrowheads="1"/>
          </p:cNvPicPr>
          <p:nvPr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304800" y="3533827"/>
            <a:ext cx="4800600" cy="32479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58476697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SchwarA\Downloads\18655286396_89fed22a94_o.jpg"/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87280165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V:\PIO\New Photos Drop\Car2GoWestlakeProntoStCar\NactoPresentation_brighter.jpg"/>
          <p:cNvPicPr>
            <a:picLocks noChangeAspect="1" noChangeArrowheads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715"/>
          <a:stretch/>
        </p:blipFill>
        <p:spPr bwMode="auto">
          <a:xfrm>
            <a:off x="0" y="-57079"/>
            <a:ext cx="9155419" cy="69150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05698835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 smtClean="0">
                <a:solidFill>
                  <a:srgbClr val="1690D0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Questions?</a:t>
            </a:r>
            <a:endParaRPr lang="en-US" dirty="0">
              <a:solidFill>
                <a:srgbClr val="1690D0"/>
              </a:solidFill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0" y="2895601"/>
            <a:ext cx="9143999" cy="685799"/>
          </a:xfrm>
          <a:prstGeom prst="rect">
            <a:avLst/>
          </a:prstGeom>
          <a:solidFill>
            <a:srgbClr val="1690D0"/>
          </a:solidFill>
        </p:spPr>
        <p:txBody>
          <a:bodyPr vert="horz" lIns="91440" tIns="45720" rIns="91440" bIns="45720" rtlCol="0" anchor="ctr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dirty="0" smtClean="0">
                <a:solidFill>
                  <a:schemeClr val="bg1"/>
                </a:solidFill>
                <a:latin typeface="Segoe UI Light" panose="020B0502040204020203" pitchFamily="34" charset="0"/>
                <a:ea typeface="Kozuka Gothic Pro L" pitchFamily="34" charset="-128"/>
              </a:rPr>
              <a:t>www.seattle.gov/transportation </a:t>
            </a:r>
            <a:endParaRPr lang="en-US" dirty="0">
              <a:solidFill>
                <a:schemeClr val="bg1"/>
              </a:solidFill>
              <a:latin typeface="Segoe UI Light" panose="020B0502040204020203" pitchFamily="34" charset="0"/>
              <a:ea typeface="Kozuka Gothic Pro L" pitchFamily="34" charset="-128"/>
            </a:endParaRPr>
          </a:p>
        </p:txBody>
      </p:sp>
      <p:pic>
        <p:nvPicPr>
          <p:cNvPr id="7" name="Picture 2" descr="P:\PIO\Schwartz\sdotlogo.jpg"/>
          <p:cNvPicPr>
            <a:picLocks noChangeAspect="1" noChangeArrowheads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6955064" y="5681038"/>
            <a:ext cx="1885477" cy="8552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 descr="http://centralctpost.files.wordpress.com/2013/10/twitter-icon.png"/>
          <p:cNvPicPr>
            <a:picLocks noChangeAspect="1" noChangeArrowheads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667000" y="3956014"/>
            <a:ext cx="768386" cy="7683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4" descr="http://www.msjc.edu/StudentServices/StudentGovernmentAssociation/District%20Committees%2020112012/facebook_logo.png"/>
          <p:cNvPicPr>
            <a:picLocks noChangeAspect="1" noChangeArrowheads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814529" y="3971308"/>
            <a:ext cx="717453" cy="7174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11" descr="http://philipgoddardphotography.co.uk/wp-content/uploads/2013/12/logo-flickr.png"/>
          <p:cNvPicPr>
            <a:picLocks noChangeAspect="1" noChangeArrowheads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890708" y="3967137"/>
            <a:ext cx="721623" cy="7216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13" descr="http://www.ceministries.org/Images/content/1847/627948.png"/>
          <p:cNvPicPr>
            <a:picLocks noChangeAspect="1" noChangeArrowheads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966886" y="3981480"/>
            <a:ext cx="717452" cy="7174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2"/>
          <p:cNvSpPr/>
          <p:nvPr/>
        </p:nvSpPr>
        <p:spPr>
          <a:xfrm>
            <a:off x="1405695" y="1755586"/>
            <a:ext cx="629050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800" dirty="0">
                <a:latin typeface="Segoe UI Light" panose="020B0502040204020203" pitchFamily="34" charset="0"/>
                <a:ea typeface="Kozuka Gothic Pro L" pitchFamily="34" charset="-128"/>
              </a:rPr>
              <a:t>scott.kubly@seattle.gov | (206) 684-5000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62027679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848457" y="1903914"/>
            <a:ext cx="3467675" cy="2327683"/>
          </a:xfrm>
        </p:spPr>
        <p:txBody>
          <a:bodyPr/>
          <a:lstStyle/>
          <a:p>
            <a:r>
              <a:rPr lang="en-US" sz="2800" dirty="0" smtClean="0">
                <a:solidFill>
                  <a:schemeClr val="tx1"/>
                </a:solidFill>
              </a:rPr>
              <a:t>Hosted by: </a:t>
            </a:r>
          </a:p>
          <a:p>
            <a:endParaRPr lang="en-US" dirty="0"/>
          </a:p>
          <a:p>
            <a:endParaRPr lang="en-US" dirty="0"/>
          </a:p>
        </p:txBody>
      </p:sp>
      <p:pic>
        <p:nvPicPr>
          <p:cNvPr id="4" name="Picture 3" descr="Screen Shot 2015-12-03 at 4.52.56 PM.pn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1762"/>
          <a:stretch/>
        </p:blipFill>
        <p:spPr>
          <a:xfrm>
            <a:off x="0" y="2132"/>
            <a:ext cx="9144000" cy="1677977"/>
          </a:xfrm>
          <a:prstGeom prst="rect">
            <a:avLst/>
          </a:prstGeom>
        </p:spPr>
      </p:pic>
      <p:pic>
        <p:nvPicPr>
          <p:cNvPr id="6" name="Picture 5" descr="Screen Shot 2015-12-05 at 5.59.56 PM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979360"/>
            <a:ext cx="8432800" cy="878640"/>
          </a:xfrm>
          <a:prstGeom prst="rect">
            <a:avLst/>
          </a:prstGeom>
        </p:spPr>
      </p:pic>
      <p:pic>
        <p:nvPicPr>
          <p:cNvPr id="7" name="Picture 6" descr="Logos_Transp Nudges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70715" y="2668202"/>
            <a:ext cx="4217951" cy="30140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237126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|QOMOQUESTION" val="&lt;?xml version=&quot;1.0&quot;?&gt;&#10;&lt;Question xmlns:xsi=&quot;http://www.w3.org/2001/XMLSchema-instance&quot; xmlns:xsd=&quot;http://www.w3.org/2001/XMLSchema&quot;&gt;&#10;  &lt;Timer&gt;30&lt;/Timer&gt;&#10;  &lt;Answer /&gt;&#10;  &lt;Point&gt;10&lt;/Point&gt;&#10;  &lt;ID&gt;7747c5df-441a-4768-a44e-ffff59a31e7e&lt;/ID&gt;&#10;  &lt;No&gt;0&lt;/No&gt;&#10;  &lt;Options&gt;&#10;    &lt;Option&gt;&#10;      &lt;IsCorrect&gt;false&lt;/IsCorrect&gt;&#10;      &lt;ID&gt;1&lt;/ID&gt;&#10;      &lt;Text /&gt;&#10;      &lt;Point&gt;1&lt;/Point&gt;&#10;    &lt;/Option&gt;&#10;    &lt;Option&gt;&#10;      &lt;IsCorrect&gt;false&lt;/IsCorrect&gt;&#10;      &lt;ID&gt;2&lt;/ID&gt;&#10;      &lt;Text /&gt;&#10;      &lt;Point&gt;2&lt;/Point&gt;&#10;    &lt;/Option&gt;&#10;  &lt;/Options&gt;&#10;  &lt;Text /&gt;&#10;  &lt;Type&gt;2&lt;/Type&gt;&#10;  &lt;Mode&gt;0&lt;/Mode&gt;&#10;  &lt;FOption&gt;0&lt;/FOption&gt;&#10;&lt;/Question&gt;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|QOMOQUESTION" val="&lt;?xml version=&quot;1.0&quot;?&gt;&#10;&lt;Question xmlns:xsi=&quot;http://www.w3.org/2001/XMLSchema-instance&quot; xmlns:xsd=&quot;http://www.w3.org/2001/XMLSchema&quot;&gt;&#10;  &lt;Timer&gt;30&lt;/Timer&gt;&#10;  &lt;Answer /&gt;&#10;  &lt;Point&gt;10&lt;/Point&gt;&#10;  &lt;ID&gt;dafd10f9-2992-4546-b724-fabcc8762f24&lt;/ID&gt;&#10;  &lt;No&gt;0&lt;/No&gt;&#10;  &lt;Options&gt;&#10;    &lt;Option&gt;&#10;      &lt;IsCorrect&gt;false&lt;/IsCorrect&gt;&#10;      &lt;ID&gt;1&lt;/ID&gt;&#10;      &lt;Text /&gt;&#10;      &lt;Point&gt;1&lt;/Point&gt;&#10;    &lt;/Option&gt;&#10;    &lt;Option&gt;&#10;      &lt;IsCorrect&gt;false&lt;/IsCorrect&gt;&#10;      &lt;ID&gt;2&lt;/ID&gt;&#10;      &lt;Text /&gt;&#10;      &lt;Point&gt;2&lt;/Point&gt;&#10;    &lt;/Option&gt;&#10;  &lt;/Options&gt;&#10;  &lt;Text /&gt;&#10;  &lt;Type&gt;2&lt;/Type&gt;&#10;  &lt;Mode&gt;0&lt;/Mode&gt;&#10;  &lt;FOption&gt;0&lt;/FOption&gt;&#10;&lt;/Question&gt;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|QOMOQUESTION" val="&lt;?xml version=&quot;1.0&quot;?&gt;&#10;&lt;Question xmlns:xsi=&quot;http://www.w3.org/2001/XMLSchema-instance&quot; xmlns:xsd=&quot;http://www.w3.org/2001/XMLSchema&quot;&gt;&#10;  &lt;Timer&gt;30&lt;/Timer&gt;&#10;  &lt;Answer /&gt;&#10;  &lt;Point&gt;10&lt;/Point&gt;&#10;  &lt;ID&gt;bf25aa21-9903-4078-989b-317f7847df85&lt;/ID&gt;&#10;  &lt;No&gt;0&lt;/No&gt;&#10;  &lt;Options&gt;&#10;    &lt;Option&gt;&#10;      &lt;IsCorrect&gt;false&lt;/IsCorrect&gt;&#10;      &lt;ID&gt;1&lt;/ID&gt;&#10;      &lt;Text /&gt;&#10;      &lt;Point&gt;1&lt;/Point&gt;&#10;    &lt;/Option&gt;&#10;    &lt;Option&gt;&#10;      &lt;IsCorrect&gt;false&lt;/IsCorrect&gt;&#10;      &lt;ID&gt;2&lt;/ID&gt;&#10;      &lt;Text /&gt;&#10;      &lt;Point&gt;2&lt;/Point&gt;&#10;    &lt;/Option&gt;&#10;  &lt;/Options&gt;&#10;  &lt;Text /&gt;&#10;  &lt;Type&gt;2&lt;/Type&gt;&#10;  &lt;Mode&gt;0&lt;/Mode&gt;&#10;  &lt;FOption&gt;0&lt;/FOption&gt;&#10;&lt;/Question&gt;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|QOMOQUESTION" val="&lt;?xml version=&quot;1.0&quot;?&gt;&#10;&lt;Question xmlns:xsi=&quot;http://www.w3.org/2001/XMLSchema-instance&quot; xmlns:xsd=&quot;http://www.w3.org/2001/XMLSchema&quot;&gt;&#10;  &lt;Timer&gt;30&lt;/Timer&gt;&#10;  &lt;Answer /&gt;&#10;  &lt;Point&gt;10&lt;/Point&gt;&#10;  &lt;ID&gt;64d7b9e2-f128-4d71-82fd-cfd01152296b&lt;/ID&gt;&#10;  &lt;No&gt;0&lt;/No&gt;&#10;  &lt;Options&gt;&#10;    &lt;Option&gt;&#10;      &lt;IsCorrect&gt;false&lt;/IsCorrect&gt;&#10;      &lt;ID&gt;1&lt;/ID&gt;&#10;      &lt;Text /&gt;&#10;      &lt;Point&gt;1&lt;/Point&gt;&#10;    &lt;/Option&gt;&#10;    &lt;Option&gt;&#10;      &lt;IsCorrect&gt;false&lt;/IsCorrect&gt;&#10;      &lt;ID&gt;2&lt;/ID&gt;&#10;      &lt;Text /&gt;&#10;      &lt;Point&gt;2&lt;/Point&gt;&#10;    &lt;/Option&gt;&#10;  &lt;/Options&gt;&#10;  &lt;Text /&gt;&#10;  &lt;Type&gt;2&lt;/Type&gt;&#10;  &lt;Mode&gt;0&lt;/Mode&gt;&#10;  &lt;FOption&gt;0&lt;/FOption&gt;&#10;&lt;/Question&gt;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|QOMOQUESTION" val="&lt;?xml version=&quot;1.0&quot;?&gt;&#10;&lt;Question xmlns:xsi=&quot;http://www.w3.org/2001/XMLSchema-instance&quot; xmlns:xsd=&quot;http://www.w3.org/2001/XMLSchema&quot;&gt;&#10;  &lt;Timer&gt;30&lt;/Timer&gt;&#10;  &lt;Answer /&gt;&#10;  &lt;Point&gt;10&lt;/Point&gt;&#10;  &lt;ID&gt;59edb125-66f3-4978-bd21-58f420e930e0&lt;/ID&gt;&#10;  &lt;No&gt;0&lt;/No&gt;&#10;  &lt;Options&gt;&#10;    &lt;Option&gt;&#10;      &lt;IsCorrect&gt;false&lt;/IsCorrect&gt;&#10;      &lt;ID&gt;1&lt;/ID&gt;&#10;      &lt;Text /&gt;&#10;      &lt;Point&gt;1&lt;/Point&gt;&#10;    &lt;/Option&gt;&#10;    &lt;Option&gt;&#10;      &lt;IsCorrect&gt;false&lt;/IsCorrect&gt;&#10;      &lt;ID&gt;2&lt;/ID&gt;&#10;      &lt;Text /&gt;&#10;      &lt;Point&gt;2&lt;/Point&gt;&#10;    &lt;/Option&gt;&#10;  &lt;/Options&gt;&#10;  &lt;Text /&gt;&#10;  &lt;Type&gt;2&lt;/Type&gt;&#10;  &lt;Mode&gt;0&lt;/Mode&gt;&#10;  &lt;FOption&gt;0&lt;/FOption&gt;&#10;&lt;/Question&gt;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|QOMOQUESTION" val="&lt;?xml version=&quot;1.0&quot;?&gt;&#10;&lt;Question xmlns:xsi=&quot;http://www.w3.org/2001/XMLSchema-instance&quot; xmlns:xsd=&quot;http://www.w3.org/2001/XMLSchema&quot;&gt;&#10;  &lt;Timer&gt;30&lt;/Timer&gt;&#10;  &lt;Answer /&gt;&#10;  &lt;Point&gt;10&lt;/Point&gt;&#10;  &lt;ID&gt;196a848a-b81c-452f-9990-d48876a73876&lt;/ID&gt;&#10;  &lt;No&gt;0&lt;/No&gt;&#10;  &lt;Options&gt;&#10;    &lt;Option&gt;&#10;      &lt;IsCorrect&gt;false&lt;/IsCorrect&gt;&#10;      &lt;ID&gt;1&lt;/ID&gt;&#10;      &lt;Text /&gt;&#10;      &lt;Point&gt;1&lt;/Point&gt;&#10;    &lt;/Option&gt;&#10;    &lt;Option&gt;&#10;      &lt;IsCorrect&gt;false&lt;/IsCorrect&gt;&#10;      &lt;ID&gt;2&lt;/ID&gt;&#10;      &lt;Text /&gt;&#10;      &lt;Point&gt;2&lt;/Point&gt;&#10;    &lt;/Option&gt;&#10;  &lt;/Options&gt;&#10;  &lt;Text /&gt;&#10;  &lt;Type&gt;2&lt;/Type&gt;&#10;  &lt;Mode&gt;0&lt;/Mode&gt;&#10;  &lt;FOption&gt;0&lt;/FOption&gt;&#10;&lt;/Question&gt;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|QOMOQUESTION" val="&lt;?xml version=&quot;1.0&quot;?&gt;&#10;&lt;Question xmlns:xsi=&quot;http://www.w3.org/2001/XMLSchema-instance&quot; xmlns:xsd=&quot;http://www.w3.org/2001/XMLSchema&quot;&gt;&#10;  &lt;Timer&gt;30&lt;/Timer&gt;&#10;  &lt;Answer /&gt;&#10;  &lt;Point&gt;10&lt;/Point&gt;&#10;  &lt;ID&gt;3f720e5f-feb1-4c61-94c6-79d58fa94aca&lt;/ID&gt;&#10;  &lt;No&gt;0&lt;/No&gt;&#10;  &lt;Options&gt;&#10;    &lt;Option&gt;&#10;      &lt;IsCorrect&gt;false&lt;/IsCorrect&gt;&#10;      &lt;ID&gt;1&lt;/ID&gt;&#10;      &lt;Text /&gt;&#10;      &lt;Point&gt;1&lt;/Point&gt;&#10;    &lt;/Option&gt;&#10;    &lt;Option&gt;&#10;      &lt;IsCorrect&gt;false&lt;/IsCorrect&gt;&#10;      &lt;ID&gt;2&lt;/ID&gt;&#10;      &lt;Text /&gt;&#10;      &lt;Point&gt;2&lt;/Point&gt;&#10;    &lt;/Option&gt;&#10;  &lt;/Options&gt;&#10;  &lt;Text /&gt;&#10;  &lt;Type&gt;2&lt;/Type&gt;&#10;  &lt;Mode&gt;0&lt;/Mode&gt;&#10;  &lt;FOption&gt;0&lt;/FOption&gt;&#10;&lt;/Question&gt;"/>
</p:tagLst>
</file>

<file path=ppt/theme/theme1.xml><?xml version="1.0" encoding="utf-8"?>
<a:theme xmlns:a="http://schemas.openxmlformats.org/drawingml/2006/main" name="Office Theme">
  <a:themeElements>
    <a:clrScheme name="Move Seattle">
      <a:dk1>
        <a:srgbClr val="000000"/>
      </a:dk1>
      <a:lt1>
        <a:sysClr val="window" lastClr="FFFFFF"/>
      </a:lt1>
      <a:dk2>
        <a:srgbClr val="000000"/>
      </a:dk2>
      <a:lt2>
        <a:srgbClr val="E1D91E"/>
      </a:lt2>
      <a:accent1>
        <a:srgbClr val="1690D0"/>
      </a:accent1>
      <a:accent2>
        <a:srgbClr val="E1D91E"/>
      </a:accent2>
      <a:accent3>
        <a:srgbClr val="00A85D"/>
      </a:accent3>
      <a:accent4>
        <a:srgbClr val="492F92"/>
      </a:accent4>
      <a:accent5>
        <a:srgbClr val="FF6C2C"/>
      </a:accent5>
      <a:accent6>
        <a:srgbClr val="808284"/>
      </a:accent6>
      <a:hlink>
        <a:srgbClr val="0000FF"/>
      </a:hlink>
      <a:folHlink>
        <a:srgbClr val="800080"/>
      </a:folHlink>
    </a:clrScheme>
    <a:fontScheme name="Custom 5">
      <a:majorFont>
        <a:latin typeface="Segoe UI"/>
        <a:ea typeface=""/>
        <a:cs typeface=""/>
      </a:majorFont>
      <a:minorFont>
        <a:latin typeface="Segoe UI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7845</TotalTime>
  <Words>387</Words>
  <Application>Microsoft Macintosh PowerPoint</Application>
  <PresentationFormat>On-screen Show (4:3)</PresentationFormat>
  <Paragraphs>59</Paragraphs>
  <Slides>9</Slides>
  <Notes>7</Notes>
  <HiddenSlides>0</HiddenSlides>
  <MMClips>0</MMClips>
  <ScaleCrop>false</ScaleCrop>
  <HeadingPairs>
    <vt:vector size="4" baseType="variant">
      <vt:variant>
        <vt:lpstr>Theme</vt:lpstr>
      </vt:variant>
      <vt:variant>
        <vt:i4>3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Office Theme</vt:lpstr>
      <vt:lpstr>1_Office Theme</vt:lpstr>
      <vt:lpstr>2_Office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Questions?</vt:lpstr>
      <vt:lpstr>PowerPoint Presentation</vt:lpstr>
    </vt:vector>
  </TitlesOfParts>
  <Company>City of Seattle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Insert Presentation Title Insert Subtitle, If Needed</dc:title>
  <dc:creator>Schwartz, Allison</dc:creator>
  <cp:lastModifiedBy>BU</cp:lastModifiedBy>
  <cp:revision>475</cp:revision>
  <cp:lastPrinted>2015-09-09T23:35:57Z</cp:lastPrinted>
  <dcterms:created xsi:type="dcterms:W3CDTF">2014-01-29T22:35:29Z</dcterms:created>
  <dcterms:modified xsi:type="dcterms:W3CDTF">2015-12-10T16:25:30Z</dcterms:modified>
</cp:coreProperties>
</file>