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87" r:id="rId2"/>
    <p:sldMasterId id="2147483699" r:id="rId3"/>
  </p:sldMasterIdLst>
  <p:sldIdLst>
    <p:sldId id="267" r:id="rId4"/>
    <p:sldId id="256" r:id="rId5"/>
    <p:sldId id="262" r:id="rId6"/>
    <p:sldId id="261" r:id="rId7"/>
    <p:sldId id="260" r:id="rId8"/>
    <p:sldId id="259" r:id="rId9"/>
    <p:sldId id="258" r:id="rId10"/>
    <p:sldId id="257" r:id="rId11"/>
    <p:sldId id="263" r:id="rId12"/>
    <p:sldId id="264" r:id="rId13"/>
    <p:sldId id="265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49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1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1D300-2D68-4376-A375-302D1E791309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B90A3-5FFF-4A4D-BD84-B2951804A1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1CD7-B38D-43B2-A4B2-12F4FB719542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43A4B-248F-4ABC-AC48-3F18FBD7D1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1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AFABB-C53B-408F-8742-0F654178E529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11E1C-72A4-4674-A870-3DF1BF9B2F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8924B-ABD3-43FF-9983-6337C343E12A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B7470-CB16-42CF-BDD6-7BF93E4FB6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8760D-C075-4036-81B4-AF3B215D2205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0382E-2671-4442-9978-3D72597C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9BD00-931C-4DE9-B84C-D1FF7B391735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60712-8CA1-4C23-BD5F-BFA2E69DAD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1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8EE72-64A8-4236-8A63-BF68EAD584B7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30F0C-2902-4641-AA35-EC090437A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1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9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9" y="6459540"/>
            <a:ext cx="261937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C9D197F-2BD5-44AB-8AE7-3D1AF239D5CC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40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E80AAF-D505-4F0C-88E0-C77AE72205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1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501B9-003B-41A9-B04C-01D73A1DBC4D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DD294-61CA-4AE5-A084-CB81DE805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D81DC-4DCF-4246-9E7A-881C67CB85DD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133E8-CEFF-46D2-91C8-43C860118F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1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9E037-3B38-4C39-B0B5-4F39CA25BEDE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5732B-1E24-477A-B669-C4D97B197B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7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4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5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4" y="6459540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D2A596-CB89-42B1-977E-D1A54EFCDCC7}" type="datetimeFigureOut">
              <a:rPr lang="en-US"/>
              <a:pPr>
                <a:defRPr/>
              </a:pPr>
              <a:t>12/6/15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7" y="6459540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9" y="6459540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14D63A-C55A-4D54-BCEF-BFA898D31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82" r:id="rId3"/>
    <p:sldLayoutId id="2147483679" r:id="rId4"/>
    <p:sldLayoutId id="2147483678" r:id="rId5"/>
    <p:sldLayoutId id="2147483677" r:id="rId6"/>
    <p:sldLayoutId id="2147483683" r:id="rId7"/>
    <p:sldLayoutId id="2147483684" r:id="rId8"/>
    <p:sldLayoutId id="2147483685" r:id="rId9"/>
    <p:sldLayoutId id="2147483676" r:id="rId10"/>
    <p:sldLayoutId id="2147483686" r:id="rId11"/>
  </p:sldLayoutIdLst>
  <p:hf sldNum="0"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12/6/15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gt.laexpresspark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7946" y="1903919"/>
            <a:ext cx="4623567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7"/>
            <a:ext cx="12192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11243733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90" y="2668202"/>
            <a:ext cx="5623935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7"/>
          <p:cNvSpPr txBox="1">
            <a:spLocks noChangeArrowheads="1"/>
          </p:cNvSpPr>
          <p:nvPr/>
        </p:nvSpPr>
        <p:spPr bwMode="auto">
          <a:xfrm>
            <a:off x="414339" y="2955927"/>
            <a:ext cx="441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December 7, 2015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037" y="273050"/>
            <a:ext cx="8539163" cy="1327150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200" dirty="0" smtClean="0"/>
              <a:t>Parking, pricing, and psychology: </a:t>
            </a:r>
            <a:br>
              <a:rPr lang="en-US" sz="3200" dirty="0" smtClean="0"/>
            </a:br>
            <a:r>
              <a:rPr lang="en-US" sz="3200" dirty="0" smtClean="0"/>
              <a:t>The impact on mobility</a:t>
            </a:r>
            <a:br>
              <a:rPr lang="en-US" sz="3200" dirty="0" smtClean="0"/>
            </a:br>
            <a:endParaRPr lang="en-US" sz="3200" dirty="0" smtClean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037" y="1598613"/>
            <a:ext cx="8539163" cy="2355850"/>
          </a:xfrm>
        </p:spPr>
        <p:txBody>
          <a:bodyPr/>
          <a:lstStyle/>
          <a:p>
            <a:pPr eaLnBrk="1" hangingPunct="1"/>
            <a:r>
              <a:rPr lang="en-US" cap="none" smtClean="0">
                <a:solidFill>
                  <a:schemeClr val="tx1"/>
                </a:solidFill>
              </a:rPr>
              <a:t>City of Boston</a:t>
            </a:r>
          </a:p>
          <a:p>
            <a:pPr eaLnBrk="1" hangingPunct="1"/>
            <a:r>
              <a:rPr lang="en-US" cap="none" smtClean="0">
                <a:solidFill>
                  <a:schemeClr val="tx1"/>
                </a:solidFill>
              </a:rPr>
              <a:t>Transportation Department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Parking: the lost consideration in mobility planning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4618039" y="1833563"/>
            <a:ext cx="2667000" cy="2590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7F7F7F"/>
                </a:solidFill>
                <a:latin typeface="+mn-lt"/>
                <a:cs typeface="+mn-cs"/>
              </a:rPr>
              <a:t>Adequate and fair </a:t>
            </a:r>
            <a:r>
              <a:rPr lang="en-US" i="1" dirty="0">
                <a:solidFill>
                  <a:srgbClr val="7F7F7F"/>
                </a:solidFill>
                <a:latin typeface="+mn-lt"/>
                <a:cs typeface="+mn-cs"/>
              </a:rPr>
              <a:t>enforcement</a:t>
            </a:r>
            <a:r>
              <a:rPr lang="en-US" dirty="0">
                <a:solidFill>
                  <a:srgbClr val="7F7F7F"/>
                </a:solidFill>
                <a:latin typeface="+mn-lt"/>
                <a:cs typeface="+mn-cs"/>
              </a:rPr>
              <a:t> ensures payment and turnover</a:t>
            </a:r>
          </a:p>
        </p:txBody>
      </p:sp>
      <p:sp>
        <p:nvSpPr>
          <p:cNvPr id="14339" name="Oval 4"/>
          <p:cNvSpPr>
            <a:spLocks noChangeArrowheads="1"/>
          </p:cNvSpPr>
          <p:nvPr/>
        </p:nvSpPr>
        <p:spPr bwMode="auto">
          <a:xfrm>
            <a:off x="3627439" y="3586163"/>
            <a:ext cx="2667000" cy="25908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 algn="ctr">
            <a:noFill/>
            <a:round/>
            <a:headEnd/>
            <a:tailEnd/>
          </a:ln>
        </p:spPr>
        <p:txBody>
          <a:bodyPr tIns="91440" bIns="91440"/>
          <a:lstStyle/>
          <a:p>
            <a:pPr algn="ctr" defTabSz="914400"/>
            <a:endParaRPr lang="en-US">
              <a:latin typeface="Calibri" pitchFamily="34" charset="0"/>
            </a:endParaRPr>
          </a:p>
          <a:p>
            <a:pPr algn="ctr" defTabSz="914400"/>
            <a:r>
              <a:rPr lang="en-US" i="1">
                <a:solidFill>
                  <a:srgbClr val="7F7F7F"/>
                </a:solidFill>
                <a:latin typeface="Calibri" pitchFamily="34" charset="0"/>
              </a:rPr>
              <a:t>Demand </a:t>
            </a:r>
          </a:p>
          <a:p>
            <a:pPr algn="ctr" defTabSz="914400"/>
            <a:r>
              <a:rPr lang="en-US" i="1">
                <a:solidFill>
                  <a:srgbClr val="7F7F7F"/>
                </a:solidFill>
                <a:latin typeface="Calibri" pitchFamily="34" charset="0"/>
              </a:rPr>
              <a:t>pricing </a:t>
            </a:r>
          </a:p>
          <a:p>
            <a:pPr algn="ctr" defTabSz="914400"/>
            <a:r>
              <a:rPr lang="en-US">
                <a:solidFill>
                  <a:srgbClr val="7F7F7F"/>
                </a:solidFill>
                <a:latin typeface="Calibri" pitchFamily="34" charset="0"/>
              </a:rPr>
              <a:t>ensures </a:t>
            </a:r>
          </a:p>
          <a:p>
            <a:pPr algn="ctr" defTabSz="914400"/>
            <a:r>
              <a:rPr lang="en-US">
                <a:solidFill>
                  <a:srgbClr val="7F7F7F"/>
                </a:solidFill>
                <a:latin typeface="Calibri" pitchFamily="34" charset="0"/>
              </a:rPr>
              <a:t>meters are available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5608639" y="3586163"/>
            <a:ext cx="2667000" cy="2590800"/>
          </a:xfrm>
          <a:prstGeom prst="ellipse">
            <a:avLst/>
          </a:prstGeom>
          <a:solidFill>
            <a:schemeClr val="bg1">
              <a:lumMod val="50000"/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endParaRPr lang="en-US" dirty="0">
              <a:latin typeface="+mn-lt"/>
              <a:cs typeface="+mn-cs"/>
            </a:endParaRPr>
          </a:p>
          <a:p>
            <a:pPr algn="ctr" defTabSz="914400"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Congestion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 mitigation </a:t>
            </a:r>
          </a:p>
          <a:p>
            <a:pPr algn="ctr" defTabSz="914400"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and modal alternatives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5989639" y="2900363"/>
            <a:ext cx="2209800" cy="1371600"/>
          </a:xfrm>
          <a:prstGeom prst="line">
            <a:avLst/>
          </a:prstGeom>
          <a:solidFill>
            <a:schemeClr val="accent1"/>
          </a:solidFill>
          <a:ln w="9525" cap="rnd" cmpd="sng" algn="ctr">
            <a:solidFill>
              <a:schemeClr val="accent6">
                <a:lumMod val="25000"/>
              </a:schemeClr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8275639" y="2466976"/>
            <a:ext cx="1905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r>
              <a:rPr lang="en-US">
                <a:solidFill>
                  <a:srgbClr val="7F7F7F"/>
                </a:solidFill>
                <a:latin typeface="Calibri" pitchFamily="34" charset="0"/>
              </a:rPr>
              <a:t>Effective mobility strategy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651" y="-125413"/>
            <a:ext cx="10058400" cy="145097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Demand-based pricing: how it works</a:t>
            </a:r>
          </a:p>
        </p:txBody>
      </p:sp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882651" y="1962150"/>
            <a:ext cx="26670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>
                <a:solidFill>
                  <a:srgbClr val="7F7F7F"/>
                </a:solidFill>
                <a:latin typeface="Calibri" pitchFamily="34" charset="0"/>
              </a:rPr>
              <a:t>Not a new idea, but inadequate technology.</a:t>
            </a:r>
          </a:p>
          <a:p>
            <a:pPr>
              <a:spcBef>
                <a:spcPts val="1200"/>
              </a:spcBef>
            </a:pPr>
            <a:r>
              <a:rPr lang="en-US" sz="2000">
                <a:solidFill>
                  <a:srgbClr val="7F7F7F"/>
                </a:solidFill>
                <a:latin typeface="Calibri" pitchFamily="34" charset="0"/>
              </a:rPr>
              <a:t>Manage limited supply and heavy demand by charging the right hourly rates at the right time.</a:t>
            </a:r>
          </a:p>
          <a:p>
            <a:pPr>
              <a:spcBef>
                <a:spcPts val="1200"/>
              </a:spcBef>
            </a:pPr>
            <a:r>
              <a:rPr lang="en-US" sz="2000">
                <a:solidFill>
                  <a:srgbClr val="7F7F7F"/>
                </a:solidFill>
                <a:latin typeface="Calibri" pitchFamily="34" charset="0"/>
              </a:rPr>
              <a:t>Internalize decisions and solve the externality problem.</a:t>
            </a:r>
          </a:p>
          <a:p>
            <a:pPr>
              <a:spcBef>
                <a:spcPts val="1200"/>
              </a:spcBef>
            </a:pPr>
            <a:endParaRPr lang="en-US" sz="2000">
              <a:solidFill>
                <a:srgbClr val="7F7F7F"/>
              </a:solidFill>
              <a:latin typeface="Calibri" pitchFamily="34" charset="0"/>
            </a:endParaRPr>
          </a:p>
          <a:p>
            <a:pPr>
              <a:spcBef>
                <a:spcPts val="1200"/>
              </a:spcBef>
            </a:pPr>
            <a:endParaRPr lang="en-US" sz="200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9" y="2516190"/>
            <a:ext cx="1524000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3999" sy="103999" algn="tl" rotWithShape="0">
              <a:srgbClr val="808080">
                <a:alpha val="70000"/>
              </a:srgbClr>
            </a:outerShdw>
          </a:effectLst>
        </p:spPr>
      </p:pic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4414840" y="4802188"/>
            <a:ext cx="18004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Calibri" pitchFamily="34" charset="0"/>
              </a:rPr>
              <a:t>William Vickrey</a:t>
            </a:r>
            <a:endParaRPr lang="en-US" sz="2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500564" y="5145089"/>
            <a:ext cx="1895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>
                <a:solidFill>
                  <a:srgbClr val="000000"/>
                </a:solidFill>
                <a:latin typeface="Calibri" pitchFamily="34" charset="0"/>
              </a:rPr>
              <a:t>Vickrey, W.S., 1954, "The Economizing of Curb Parking Space," Traffic Engineering Magazine, Nov. Reprinted in Journal of Urban Economics 36, (1994), 56-65.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2516190"/>
            <a:ext cx="2759075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cxnSp>
        <p:nvCxnSpPr>
          <p:cNvPr id="15367" name="Straight Arrow Connector 13"/>
          <p:cNvCxnSpPr>
            <a:cxnSpLocks noChangeShapeType="1"/>
          </p:cNvCxnSpPr>
          <p:nvPr/>
        </p:nvCxnSpPr>
        <p:spPr bwMode="auto">
          <a:xfrm>
            <a:off x="5481639" y="2058988"/>
            <a:ext cx="3429000" cy="1587"/>
          </a:xfrm>
          <a:prstGeom prst="straightConnector1">
            <a:avLst/>
          </a:prstGeom>
          <a:noFill/>
          <a:ln w="88900">
            <a:solidFill>
              <a:schemeClr val="tx2"/>
            </a:solidFill>
            <a:round/>
            <a:headEnd/>
            <a:tailEnd type="arrow" w="med" len="med"/>
          </a:ln>
        </p:spPr>
      </p:cxnSp>
      <p:sp>
        <p:nvSpPr>
          <p:cNvPr id="15368" name="TextBox 4"/>
          <p:cNvSpPr txBox="1">
            <a:spLocks noChangeArrowheads="1"/>
          </p:cNvSpPr>
          <p:nvPr/>
        </p:nvSpPr>
        <p:spPr bwMode="auto">
          <a:xfrm>
            <a:off x="6624639" y="4802188"/>
            <a:ext cx="30703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Calibri" pitchFamily="34" charset="0"/>
              </a:rPr>
              <a:t>SF Park and LA Express Park</a:t>
            </a:r>
            <a:endParaRPr lang="en-US" sz="2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369" name="TextBox 16"/>
          <p:cNvSpPr txBox="1">
            <a:spLocks noChangeArrowheads="1"/>
          </p:cNvSpPr>
          <p:nvPr/>
        </p:nvSpPr>
        <p:spPr bwMode="auto">
          <a:xfrm>
            <a:off x="6418263" y="5043488"/>
            <a:ext cx="385921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latin typeface="Calibri" pitchFamily="34" charset="0"/>
              </a:rPr>
              <a:t>Focused on reducing congestion through curbside dynamic pricing</a:t>
            </a:r>
          </a:p>
        </p:txBody>
      </p:sp>
      <p:sp>
        <p:nvSpPr>
          <p:cNvPr id="15370" name="Title 1"/>
          <p:cNvSpPr txBox="1">
            <a:spLocks/>
          </p:cNvSpPr>
          <p:nvPr/>
        </p:nvSpPr>
        <p:spPr bwMode="auto">
          <a:xfrm>
            <a:off x="8010526" y="1798640"/>
            <a:ext cx="1798639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914400"/>
            <a:r>
              <a:rPr lang="en-GB" sz="2400">
                <a:solidFill>
                  <a:srgbClr val="7F7F7F"/>
                </a:solidFill>
                <a:latin typeface="Calibri" pitchFamily="34" charset="0"/>
              </a:rPr>
              <a:t>2012</a:t>
            </a:r>
            <a:endParaRPr lang="en-US" sz="240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5371" name="Title 1"/>
          <p:cNvSpPr txBox="1">
            <a:spLocks/>
          </p:cNvSpPr>
          <p:nvPr/>
        </p:nvSpPr>
        <p:spPr bwMode="auto">
          <a:xfrm>
            <a:off x="3560764" y="1790700"/>
            <a:ext cx="1798637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914400"/>
            <a:r>
              <a:rPr lang="en-GB" sz="2400">
                <a:solidFill>
                  <a:srgbClr val="7F7F7F"/>
                </a:solidFill>
                <a:latin typeface="Calibri" pitchFamily="34" charset="0"/>
              </a:rPr>
              <a:t>1954</a:t>
            </a:r>
            <a:endParaRPr lang="en-US" sz="240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more than a “finger in the air” approach to pricing</a:t>
            </a:r>
          </a:p>
        </p:txBody>
      </p:sp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989139" y="2192338"/>
            <a:ext cx="3962400" cy="914400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tIns="91440" bIns="91440"/>
          <a:lstStyle/>
          <a:p>
            <a:pPr algn="ctr" defTabSz="914400"/>
            <a:r>
              <a:rPr lang="en-US" sz="2000" i="1">
                <a:latin typeface="Calibri" pitchFamily="34" charset="0"/>
              </a:rPr>
              <a:t>What is the right increment to influence behavior?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989139" y="4554538"/>
            <a:ext cx="3962400" cy="762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r>
              <a:rPr lang="en-US" dirty="0">
                <a:latin typeface="+mn-lt"/>
                <a:cs typeface="+mn-cs"/>
              </a:rPr>
              <a:t>How many segments should we use in a day?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60537" y="3106738"/>
            <a:ext cx="4267200" cy="1447800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r>
              <a:rPr lang="en-US" sz="2100" dirty="0">
                <a:latin typeface="+mn-lt"/>
                <a:cs typeface="+mn-cs"/>
              </a:rPr>
              <a:t>How can we maximize the effectiveness of segmented pricing without confusing customers?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951539" y="4402138"/>
            <a:ext cx="38862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r>
              <a:rPr lang="en-US" sz="2000" i="1" dirty="0">
                <a:latin typeface="+mn-lt"/>
                <a:cs typeface="+mn-cs"/>
              </a:rPr>
              <a:t>How do we deal with blocks with wildly fluctuating occupancy?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875339" y="2192338"/>
            <a:ext cx="3886200" cy="1447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r>
              <a:rPr lang="en-US" sz="2000" dirty="0">
                <a:latin typeface="+mn-lt"/>
                <a:cs typeface="+mn-cs"/>
              </a:rPr>
              <a:t>Paid use does NOT equate to occupancy. How do we gather data in an effective and sustainable way?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5875339" y="3640138"/>
            <a:ext cx="4419600" cy="762000"/>
          </a:xfrm>
          <a:prstGeom prst="rect">
            <a:avLst/>
          </a:prstGeom>
          <a:solidFill>
            <a:schemeClr val="bg2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algn="ctr" defTabSz="914400">
              <a:defRPr/>
            </a:pPr>
            <a:r>
              <a:rPr lang="en-US" sz="1600" dirty="0">
                <a:latin typeface="+mn-lt"/>
                <a:cs typeface="+mn-cs"/>
              </a:rPr>
              <a:t>How do we communicate changes to motorists? Wayfinding apps?</a:t>
            </a:r>
          </a:p>
        </p:txBody>
      </p:sp>
      <p:sp>
        <p:nvSpPr>
          <p:cNvPr id="16392" name="TextBox 10"/>
          <p:cNvSpPr txBox="1">
            <a:spLocks noChangeArrowheads="1"/>
          </p:cNvSpPr>
          <p:nvPr/>
        </p:nvSpPr>
        <p:spPr bwMode="auto">
          <a:xfrm>
            <a:off x="1760539" y="5429252"/>
            <a:ext cx="82296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Goal: change behavior and create satisfied customers, not hostages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Los Angeles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Case Study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Content Placeholder 5" descr="Screen shot 2013-05-14 at 12.09.35 PM.png">
            <a:hlinkClick r:id="rId2"/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2733" y="1949004"/>
            <a:ext cx="7340959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6296"/>
          <a:stretch>
            <a:fillRect/>
          </a:stretch>
        </p:blipFill>
        <p:spPr bwMode="auto">
          <a:xfrm>
            <a:off x="8740464" y="286603"/>
            <a:ext cx="2505769" cy="573405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psychology of parking spaces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949326" y="1849440"/>
            <a:ext cx="5956300" cy="815975"/>
          </a:xfrm>
        </p:spPr>
        <p:txBody>
          <a:bodyPr/>
          <a:lstStyle/>
          <a:p>
            <a:pPr eaLnBrk="1" hangingPunct="1"/>
            <a:r>
              <a:rPr lang="en-US" smtClean="0"/>
              <a:t>Myth: free flow environments create more space than marked spaces, allowing more customers to park.</a:t>
            </a:r>
          </a:p>
          <a:p>
            <a:pPr eaLnBrk="1" hangingPunct="1"/>
            <a:endParaRPr lang="en-US" smtClean="0"/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949325" y="2376489"/>
            <a:ext cx="51816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>
                <a:latin typeface="Calibri" pitchFamily="34" charset="0"/>
              </a:rPr>
              <a:t>Fact: studies show that people don’t park in the most efficient manner: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 In a large east coast city, one space was lost 60% of the time during the most occupied hours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 In DC, full occupancy could not be achieved 80% of the time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 Motorists parking in free flow spaces walk farther to their destination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Calibri" pitchFamily="34" charset="0"/>
              </a:rPr>
              <a:t>Problems of perception and occupancy detection</a:t>
            </a:r>
          </a:p>
          <a:p>
            <a:pPr>
              <a:spcBef>
                <a:spcPts val="600"/>
              </a:spcBef>
            </a:pPr>
            <a:endParaRPr lang="en-US" sz="2000">
              <a:latin typeface="Calibri" pitchFamily="34" charset="0"/>
            </a:endParaRPr>
          </a:p>
          <a:p>
            <a:pPr>
              <a:spcBef>
                <a:spcPts val="600"/>
              </a:spcBef>
            </a:pPr>
            <a:endParaRPr lang="en-US" sz="2000">
              <a:latin typeface="Calibri" pitchFamily="34" charset="0"/>
            </a:endParaRPr>
          </a:p>
        </p:txBody>
      </p:sp>
      <p:pic>
        <p:nvPicPr>
          <p:cNvPr id="18436" name="P 1" descr="Screen Shot 2014-09-22 at 12.08.06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1" y="1836740"/>
            <a:ext cx="3074988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Content Placeholder 6" descr="occupancy_patter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0614" y="4471988"/>
            <a:ext cx="3308351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-17463"/>
            <a:ext cx="100584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5" charset="-128"/>
                <a:cs typeface="ＭＳ Ｐゴシック" pitchFamily="-105" charset="-128"/>
              </a:rPr>
              <a:t>Communication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5" charset="-128"/>
                <a:cs typeface="ＭＳ Ｐゴシック" pitchFamily="-105" charset="-128"/>
              </a:rPr>
              <a:t>Branding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 descr=":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749" y="3890963"/>
            <a:ext cx="2776539" cy="2298700"/>
          </a:xfrm>
          <a:prstGeom prst="rect">
            <a:avLst/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19459" name="Right Arrow 18"/>
          <p:cNvSpPr>
            <a:spLocks noChangeArrowheads="1"/>
          </p:cNvSpPr>
          <p:nvPr/>
        </p:nvSpPr>
        <p:spPr bwMode="auto">
          <a:xfrm>
            <a:off x="3040063" y="5080000"/>
            <a:ext cx="3148012" cy="1366838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9460" name="Left Arrow 19"/>
          <p:cNvSpPr>
            <a:spLocks noChangeArrowheads="1"/>
          </p:cNvSpPr>
          <p:nvPr/>
        </p:nvSpPr>
        <p:spPr bwMode="auto">
          <a:xfrm>
            <a:off x="3541714" y="3224213"/>
            <a:ext cx="2227263" cy="1333500"/>
          </a:xfrm>
          <a:prstGeom prst="leftArrow">
            <a:avLst>
              <a:gd name="adj1" fmla="val 50000"/>
              <a:gd name="adj2" fmla="val 5003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9461" name="Right Arrow 17"/>
          <p:cNvSpPr>
            <a:spLocks noChangeArrowheads="1"/>
          </p:cNvSpPr>
          <p:nvPr/>
        </p:nvSpPr>
        <p:spPr bwMode="auto">
          <a:xfrm>
            <a:off x="3040063" y="1281113"/>
            <a:ext cx="3148012" cy="1366837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9462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1203326" y="6338890"/>
            <a:ext cx="2012951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38B4A8-6C31-41FA-BAB1-FFC5D8E7C045}" type="datetime4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December 6, 2015</a:t>
            </a:fld>
            <a:endParaRPr lang="en-US">
              <a:cs typeface="Arial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1" y="6302377"/>
            <a:ext cx="534988" cy="403225"/>
          </a:xfrm>
        </p:spPr>
        <p:txBody>
          <a:bodyPr/>
          <a:lstStyle/>
          <a:p>
            <a:pPr>
              <a:defRPr/>
            </a:pPr>
            <a:fld id="{B6E1C22D-366A-42C9-8607-A85784246D7B}" type="slidenum">
              <a:rPr/>
              <a:pPr>
                <a:defRPr/>
              </a:pPr>
              <a:t>8</a:t>
            </a:fld>
            <a:endParaRPr dirty="0"/>
          </a:p>
        </p:txBody>
      </p:sp>
      <p:sp>
        <p:nvSpPr>
          <p:cNvPr id="19464" name="TextBox 11"/>
          <p:cNvSpPr txBox="1">
            <a:spLocks noChangeArrowheads="1"/>
          </p:cNvSpPr>
          <p:nvPr/>
        </p:nvSpPr>
        <p:spPr bwMode="auto">
          <a:xfrm>
            <a:off x="3216275" y="1697038"/>
            <a:ext cx="4425951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chemeClr val="bg1"/>
                </a:solidFill>
                <a:latin typeface="Calibri" pitchFamily="34" charset="0"/>
              </a:rPr>
              <a:t>Where do I pay? </a:t>
            </a:r>
            <a:endParaRPr lang="en-US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3325814" y="5514977"/>
            <a:ext cx="4611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FFFFFF"/>
                </a:solidFill>
                <a:latin typeface="Calibri" pitchFamily="34" charset="0"/>
              </a:rPr>
              <a:t>When do I pay? </a:t>
            </a: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9466" name="TextBox 12"/>
          <p:cNvSpPr txBox="1">
            <a:spLocks noChangeArrowheads="1"/>
          </p:cNvSpPr>
          <p:nvPr/>
        </p:nvSpPr>
        <p:spPr bwMode="auto">
          <a:xfrm>
            <a:off x="3773489" y="3660777"/>
            <a:ext cx="2100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FFFFFF"/>
                </a:solidFill>
                <a:latin typeface="Calibri" pitchFamily="34" charset="0"/>
              </a:rPr>
              <a:t>How do I pay?</a:t>
            </a: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9467" name="Picture 10" descr="::Desktop:Screen shot 2014-05-02 at 10.46.50 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1" y="2606677"/>
            <a:ext cx="352107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8077" y="1200150"/>
            <a:ext cx="1749425" cy="24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5" charset="-128"/>
                <a:cs typeface="ＭＳ Ｐゴシック" pitchFamily="-105" charset="-128"/>
              </a:rPr>
              <a:t>Dynamic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5" charset="-128"/>
                <a:cs typeface="ＭＳ Ｐゴシック" pitchFamily="-105" charset="-128"/>
              </a:rPr>
              <a:t>Signage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482" name="Rounded Rectangle 9"/>
          <p:cNvSpPr>
            <a:spLocks noChangeArrowheads="1"/>
          </p:cNvSpPr>
          <p:nvPr/>
        </p:nvSpPr>
        <p:spPr bwMode="auto">
          <a:xfrm>
            <a:off x="1401763" y="1938338"/>
            <a:ext cx="2679700" cy="4619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1558926" y="1925638"/>
            <a:ext cx="3141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FFFFFF"/>
                </a:solidFill>
                <a:latin typeface="Calibri" pitchFamily="34" charset="0"/>
              </a:rPr>
              <a:t>What do I pay? </a:t>
            </a: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0484" name="Picture 8" descr="::Desktop:Screen shot 2014-04-30 at 4.04.31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1" y="1938340"/>
            <a:ext cx="2557463" cy="303212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485" name="Picture 7" descr="::Desktop:Screen shot 2014-05-01 at 11.30.17 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5676" y="2387600"/>
            <a:ext cx="5730875" cy="38941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0486" name="Picture 9" descr="::Desktop:Screen shot 2014-04-30 at 4.27.11 P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1151" y="5068888"/>
            <a:ext cx="157956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5" charset="-128"/>
                <a:cs typeface="ＭＳ Ｐゴシック" pitchFamily="-105" charset="-128"/>
              </a:rPr>
              <a:t>Even bicycle racks can convey driver information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506" name="Picture 10" descr="::Desktop:Screen shot 2014-04-30 at 5.17.14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6052" y="1841500"/>
            <a:ext cx="8951913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Enforcement and the correlation between occupancy, payments</a:t>
            </a:r>
          </a:p>
        </p:txBody>
      </p:sp>
      <p:pic>
        <p:nvPicPr>
          <p:cNvPr id="22530" name="Content Placeholder 12" descr="Screen shot 2013-03-25 at 1.13.05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7914" r="-27914"/>
          <a:stretch>
            <a:fillRect/>
          </a:stretch>
        </p:blipFill>
        <p:spPr>
          <a:xfrm>
            <a:off x="360363" y="1851027"/>
            <a:ext cx="5834063" cy="3133725"/>
          </a:xfrm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5989" y="1851027"/>
            <a:ext cx="3649663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2"/>
          <p:cNvSpPr txBox="1">
            <a:spLocks noChangeArrowheads="1"/>
          </p:cNvSpPr>
          <p:nvPr/>
        </p:nvSpPr>
        <p:spPr bwMode="auto">
          <a:xfrm>
            <a:off x="1335089" y="5122863"/>
            <a:ext cx="46609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>
            <a:spAutoFit/>
          </a:bodyPr>
          <a:lstStyle/>
          <a:p>
            <a:r>
              <a:rPr lang="en-US" sz="1600" b="1">
                <a:latin typeface="Calibri" pitchFamily="34" charset="0"/>
              </a:rPr>
              <a:t>Indianapolis </a:t>
            </a:r>
            <a:r>
              <a:rPr lang="en-US" sz="1400" b="1">
                <a:latin typeface="Calibri" pitchFamily="34" charset="0"/>
              </a:rPr>
              <a:t>(.984 correlation)</a:t>
            </a:r>
          </a:p>
          <a:p>
            <a:pPr>
              <a:buFont typeface="Arial" charset="0"/>
              <a:buChar char="•"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 Increased from .70</a:t>
            </a:r>
          </a:p>
          <a:p>
            <a:pPr>
              <a:buFont typeface="Arial" charset="0"/>
              <a:buChar char="•"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 High compliance, predictive enforcement</a:t>
            </a:r>
          </a:p>
          <a:p>
            <a:pPr>
              <a:buFont typeface="Arial" charset="0"/>
              <a:buChar char="•"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 Also improves correlation between fines and meter revenue (.89)</a:t>
            </a:r>
          </a:p>
          <a:p>
            <a:endParaRPr lang="en-US" sz="16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2533" name="TextBox 16"/>
          <p:cNvSpPr txBox="1">
            <a:spLocks noChangeArrowheads="1"/>
          </p:cNvSpPr>
          <p:nvPr/>
        </p:nvSpPr>
        <p:spPr bwMode="auto">
          <a:xfrm>
            <a:off x="5995988" y="5097463"/>
            <a:ext cx="360235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91440" bIns="91440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  <a:latin typeface="Calibri" pitchFamily="34" charset="0"/>
              </a:rPr>
              <a:t>Other West Coast City </a:t>
            </a:r>
            <a:r>
              <a:rPr lang="en-US" sz="1400" b="1">
                <a:solidFill>
                  <a:srgbClr val="000000"/>
                </a:solidFill>
                <a:latin typeface="Calibri" pitchFamily="34" charset="0"/>
              </a:rPr>
              <a:t>(no real correlation)</a:t>
            </a:r>
          </a:p>
          <a:p>
            <a:pPr>
              <a:buFont typeface="Arial" charset="0"/>
              <a:buChar char="•"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 Low compliance</a:t>
            </a:r>
          </a:p>
          <a:p>
            <a:pPr>
              <a:buFont typeface="Arial" charset="0"/>
              <a:buChar char="•"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 Inadequate enforcement</a:t>
            </a:r>
          </a:p>
          <a:p>
            <a:endParaRPr lang="en-US" sz="1200">
              <a:solidFill>
                <a:srgbClr val="000000"/>
              </a:solidFill>
              <a:latin typeface="Calibri" pitchFamily="34" charset="0"/>
            </a:endParaRPr>
          </a:p>
          <a:p>
            <a:endParaRPr lang="en-US" sz="160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Predictive enforcement versus “gotcha” ticketing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1231901" y="1866900"/>
            <a:ext cx="3517900" cy="4076700"/>
          </a:xfrm>
        </p:spPr>
        <p:txBody>
          <a:bodyPr/>
          <a:lstStyle/>
          <a:p>
            <a:pPr eaLnBrk="1" hangingPunct="1"/>
            <a:r>
              <a:rPr lang="en-US" smtClean="0"/>
              <a:t>Targeting motorists as soon as a meter expires using sensors is less productive </a:t>
            </a:r>
          </a:p>
          <a:p>
            <a:pPr eaLnBrk="1" hangingPunct="1">
              <a:buFont typeface="Arial" charset="0"/>
              <a:buChar char="•"/>
            </a:pPr>
            <a:r>
              <a:rPr lang="en-US" smtClean="0"/>
              <a:t> Fewer citations</a:t>
            </a:r>
          </a:p>
          <a:p>
            <a:pPr eaLnBrk="1" hangingPunct="1">
              <a:buFont typeface="Arial" charset="0"/>
              <a:buChar char="•"/>
            </a:pPr>
            <a:r>
              <a:rPr lang="en-US" smtClean="0"/>
              <a:t> Less likelihood to pay</a:t>
            </a:r>
          </a:p>
          <a:p>
            <a:pPr eaLnBrk="1" hangingPunct="1"/>
            <a:r>
              <a:rPr lang="en-US" smtClean="0"/>
              <a:t>Better methodology: predicting where violations are going to occur using historical data and routing personnel as appropriate</a:t>
            </a:r>
          </a:p>
          <a:p>
            <a:pPr eaLnBrk="1" hangingPunct="1"/>
            <a:r>
              <a:rPr lang="en-US" smtClean="0"/>
              <a:t>16 to 20% improvement in cities</a:t>
            </a:r>
          </a:p>
        </p:txBody>
      </p:sp>
      <p:pic>
        <p:nvPicPr>
          <p:cNvPr id="23555" name="Picture 6" descr="4_zones_zone_2_PercentageViolations_16hr_top30_walkingRout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835150"/>
            <a:ext cx="5124451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7945" y="1903917"/>
            <a:ext cx="4623567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5"/>
            <a:ext cx="12192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11243733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89" y="2668202"/>
            <a:ext cx="5623935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119</TotalTime>
  <Words>484</Words>
  <Application>Microsoft Macintosh PowerPoint</Application>
  <PresentationFormat>Custom</PresentationFormat>
  <Paragraphs>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Retrospect</vt:lpstr>
      <vt:lpstr>Office Theme</vt:lpstr>
      <vt:lpstr>1_Office Theme</vt:lpstr>
      <vt:lpstr>PowerPoint Presentation</vt:lpstr>
      <vt:lpstr>Parking, pricing, and psychology:  The impact on mobility </vt:lpstr>
      <vt:lpstr>Parking: the lost consideration in mobility planning</vt:lpstr>
      <vt:lpstr>Demand-based pricing: how it works</vt:lpstr>
      <vt:lpstr>Requires more than a “finger in the air” approach to pricing</vt:lpstr>
      <vt:lpstr>Los Angeles Case Study</vt:lpstr>
      <vt:lpstr>The psychology of parking spaces</vt:lpstr>
      <vt:lpstr>Communication and Branding</vt:lpstr>
      <vt:lpstr>Dynamic Signage</vt:lpstr>
      <vt:lpstr>Even bicycle racks can convey driver information </vt:lpstr>
      <vt:lpstr>Enforcement and the correlation between occupancy, payments</vt:lpstr>
      <vt:lpstr>Predictive enforcement versus “gotcha” ticketing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R. Casalinuovo</dc:creator>
  <cp:lastModifiedBy>BU</cp:lastModifiedBy>
  <cp:revision>13</cp:revision>
  <dcterms:created xsi:type="dcterms:W3CDTF">2015-12-03T16:33:34Z</dcterms:created>
  <dcterms:modified xsi:type="dcterms:W3CDTF">2015-12-07T04:26:32Z</dcterms:modified>
</cp:coreProperties>
</file>