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  <p:sldMasterId id="2147483672" r:id="rId3"/>
  </p:sldMasterIdLst>
  <p:notesMasterIdLst>
    <p:notesMasterId r:id="rId28"/>
  </p:notesMasterIdLst>
  <p:handoutMasterIdLst>
    <p:handoutMasterId r:id="rId29"/>
  </p:handoutMasterIdLst>
  <p:sldIdLst>
    <p:sldId id="481" r:id="rId4"/>
    <p:sldId id="261" r:id="rId5"/>
    <p:sldId id="467" r:id="rId6"/>
    <p:sldId id="449" r:id="rId7"/>
    <p:sldId id="388" r:id="rId8"/>
    <p:sldId id="451" r:id="rId9"/>
    <p:sldId id="480" r:id="rId10"/>
    <p:sldId id="479" r:id="rId11"/>
    <p:sldId id="478" r:id="rId12"/>
    <p:sldId id="456" r:id="rId13"/>
    <p:sldId id="460" r:id="rId14"/>
    <p:sldId id="458" r:id="rId15"/>
    <p:sldId id="468" r:id="rId16"/>
    <p:sldId id="469" r:id="rId17"/>
    <p:sldId id="470" r:id="rId18"/>
    <p:sldId id="471" r:id="rId19"/>
    <p:sldId id="472" r:id="rId20"/>
    <p:sldId id="473" r:id="rId21"/>
    <p:sldId id="474" r:id="rId22"/>
    <p:sldId id="475" r:id="rId23"/>
    <p:sldId id="476" r:id="rId24"/>
    <p:sldId id="477" r:id="rId25"/>
    <p:sldId id="455" r:id="rId26"/>
    <p:sldId id="482" r:id="rId27"/>
  </p:sldIdLst>
  <p:sldSz cx="9906000" cy="6858000" type="A4"/>
  <p:notesSz cx="6797675" cy="9926638"/>
  <p:defaultTextStyle>
    <a:defPPr>
      <a:defRPr lang="en-US"/>
    </a:defPPr>
    <a:lvl1pPr marL="0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822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644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465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286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107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2929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1750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0572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rasshah" initials="p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6E0EC"/>
    <a:srgbClr val="4F81BD"/>
    <a:srgbClr val="BD05B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9" autoAdjust="0"/>
    <p:restoredTop sz="90760" autoAdjust="0"/>
  </p:normalViewPr>
  <p:slideViewPr>
    <p:cSldViewPr>
      <p:cViewPr varScale="1">
        <p:scale>
          <a:sx n="60" d="100"/>
          <a:sy n="60" d="100"/>
        </p:scale>
        <p:origin x="-1472" y="-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214" y="-9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printerSettings" Target="printerSettings/printerSettings1.bin"/><Relationship Id="rId31" Type="http://schemas.openxmlformats.org/officeDocument/2006/relationships/commentAuthors" Target="commentAuthors.xml"/><Relationship Id="rId32" Type="http://schemas.openxmlformats.org/officeDocument/2006/relationships/presProps" Target="presProps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57CCB342-F9D8-488B-8195-9CFE2A8DE654}" type="datetimeFigureOut">
              <a:rPr lang="en-GB" smtClean="0"/>
              <a:t>12/7/15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828F2E93-C866-4A07-AF51-2ADCD9AE9DB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4982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0DE40E8F-89CD-4B14-99A0-1447C2EBD761}" type="datetimeFigureOut">
              <a:rPr lang="en-GB" smtClean="0"/>
              <a:pPr/>
              <a:t>12/7/15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7" rIns="91433" bIns="45717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33" tIns="45717" rIns="91433" bIns="4571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EAE9DE73-A932-48A3-BC78-0157543E1A3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3220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576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78822" algn="l" defTabSz="9576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57644" algn="l" defTabSz="9576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36465" algn="l" defTabSz="9576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15286" algn="l" defTabSz="9576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394107" algn="l" defTabSz="9576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872929" algn="l" defTabSz="9576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51750" algn="l" defTabSz="9576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30572" algn="l" defTabSz="9576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sz="12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37DB-E238-47CB-A587-53EC8F24E324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652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+mj-lt"/>
              <a:buNone/>
            </a:pPr>
            <a:endParaRPr lang="en-GB" sz="1200" b="0" baseline="0" dirty="0" smtClean="0">
              <a:latin typeface="NJFont Book" panose="020B0503020304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37DB-E238-47CB-A587-53EC8F24E324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652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37DB-E238-47CB-A587-53EC8F24E324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652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+mj-lt"/>
              <a:buNone/>
            </a:pPr>
            <a:endParaRPr lang="en-GB" sz="1200" b="0" baseline="0" dirty="0" smtClean="0">
              <a:latin typeface="NJFont Book" panose="020B0503020304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37DB-E238-47CB-A587-53EC8F24E324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652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37DB-E238-47CB-A587-53EC8F24E324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652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37DB-E238-47CB-A587-53EC8F24E324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652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37DB-E238-47CB-A587-53EC8F24E324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6529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37DB-E238-47CB-A587-53EC8F24E324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6529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sz="1200" dirty="0">
              <a:latin typeface="NJFont Book" panose="020B0503020304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37DB-E238-47CB-A587-53EC8F24E324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6529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37DB-E238-47CB-A587-53EC8F24E324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6529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37DB-E238-47CB-A587-53EC8F24E324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6529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37DB-E238-47CB-A587-53EC8F24E324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6529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37DB-E238-47CB-A587-53EC8F24E324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6529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37DB-E238-47CB-A587-53EC8F24E324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6529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37DB-E238-47CB-A587-53EC8F24E324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6529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37DB-E238-47CB-A587-53EC8F24E324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6529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37DB-E238-47CB-A587-53EC8F24E324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6529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37DB-E238-47CB-A587-53EC8F24E324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6529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37DB-E238-47CB-A587-53EC8F24E324}" type="slidenum">
              <a:rPr lang="en-GB" smtClean="0"/>
              <a:pPr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6529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37DB-E238-47CB-A587-53EC8F24E324}" type="slidenum">
              <a:rPr lang="en-GB" smtClean="0"/>
              <a:pPr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6529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37DB-E238-47CB-A587-53EC8F24E324}" type="slidenum">
              <a:rPr lang="en-GB" smtClean="0"/>
              <a:pPr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6529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37DB-E238-47CB-A587-53EC8F24E324}" type="slidenum">
              <a:rPr lang="en-GB" smtClean="0"/>
              <a:pPr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652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7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6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29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05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97C3-C5D8-4655-B468-2F3F061DAB85}" type="datetime1">
              <a:rPr lang="en-GB" smtClean="0"/>
              <a:t>12/7/15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471BF-FF34-4D82-A49C-366C87C8E01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570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0C1F-9E25-4881-8B6A-0790D87558E6}" type="datetime1">
              <a:rPr lang="en-GB" smtClean="0"/>
              <a:t>12/7/15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471BF-FF34-4D82-A49C-366C87C8E01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0017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12"/>
            <a:ext cx="8420100" cy="136207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22"/>
            <a:ext cx="84201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82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64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46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2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10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29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17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057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F82E2-8082-4C92-B6D3-DD83109ED7B5}" type="datetime1">
              <a:rPr lang="en-GB" smtClean="0"/>
              <a:t>12/7/15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471BF-FF34-4D82-A49C-366C87C8E01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3248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33C24-50A8-4C0D-9DD3-D037A84F0FAD}" type="datetime1">
              <a:rPr lang="en-GB" smtClean="0"/>
              <a:t>12/7/15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471BF-FF34-4D82-A49C-366C87C8E01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9763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22" indent="0">
              <a:buNone/>
              <a:defRPr sz="2100" b="1"/>
            </a:lvl2pPr>
            <a:lvl3pPr marL="957644" indent="0">
              <a:buNone/>
              <a:defRPr sz="1900" b="1"/>
            </a:lvl3pPr>
            <a:lvl4pPr marL="1436465" indent="0">
              <a:buNone/>
              <a:defRPr sz="1600" b="1"/>
            </a:lvl4pPr>
            <a:lvl5pPr marL="1915286" indent="0">
              <a:buNone/>
              <a:defRPr sz="1600" b="1"/>
            </a:lvl5pPr>
            <a:lvl6pPr marL="2394107" indent="0">
              <a:buNone/>
              <a:defRPr sz="1600" b="1"/>
            </a:lvl6pPr>
            <a:lvl7pPr marL="2872929" indent="0">
              <a:buNone/>
              <a:defRPr sz="1600" b="1"/>
            </a:lvl7pPr>
            <a:lvl8pPr marL="3351750" indent="0">
              <a:buNone/>
              <a:defRPr sz="1600" b="1"/>
            </a:lvl8pPr>
            <a:lvl9pPr marL="383057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22" indent="0">
              <a:buNone/>
              <a:defRPr sz="2100" b="1"/>
            </a:lvl2pPr>
            <a:lvl3pPr marL="957644" indent="0">
              <a:buNone/>
              <a:defRPr sz="1900" b="1"/>
            </a:lvl3pPr>
            <a:lvl4pPr marL="1436465" indent="0">
              <a:buNone/>
              <a:defRPr sz="1600" b="1"/>
            </a:lvl4pPr>
            <a:lvl5pPr marL="1915286" indent="0">
              <a:buNone/>
              <a:defRPr sz="1600" b="1"/>
            </a:lvl5pPr>
            <a:lvl6pPr marL="2394107" indent="0">
              <a:buNone/>
              <a:defRPr sz="1600" b="1"/>
            </a:lvl6pPr>
            <a:lvl7pPr marL="2872929" indent="0">
              <a:buNone/>
              <a:defRPr sz="1600" b="1"/>
            </a:lvl7pPr>
            <a:lvl8pPr marL="3351750" indent="0">
              <a:buNone/>
              <a:defRPr sz="1600" b="1"/>
            </a:lvl8pPr>
            <a:lvl9pPr marL="383057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E045D-950B-4887-836F-A29BF0E2A56B}" type="datetime1">
              <a:rPr lang="en-GB" smtClean="0"/>
              <a:t>12/7/15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471BF-FF34-4D82-A49C-366C87C8E01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6726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C7FC-F9E5-4735-B342-5EEBED78CE1B}" type="datetime1">
              <a:rPr lang="en-GB" smtClean="0"/>
              <a:t>12/7/15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471BF-FF34-4D82-A49C-366C87C8E01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5995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5A9D-9948-44A5-AF47-08264AD22384}" type="datetime1">
              <a:rPr lang="en-GB" smtClean="0"/>
              <a:t>12/7/15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471BF-FF34-4D82-A49C-366C87C8E01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9493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6" y="273050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8"/>
            <a:ext cx="5537729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6" y="1435103"/>
            <a:ext cx="3259006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8822" indent="0">
              <a:buNone/>
              <a:defRPr sz="1300"/>
            </a:lvl2pPr>
            <a:lvl3pPr marL="957644" indent="0">
              <a:buNone/>
              <a:defRPr sz="1000"/>
            </a:lvl3pPr>
            <a:lvl4pPr marL="1436465" indent="0">
              <a:buNone/>
              <a:defRPr sz="1000"/>
            </a:lvl4pPr>
            <a:lvl5pPr marL="1915286" indent="0">
              <a:buNone/>
              <a:defRPr sz="1000"/>
            </a:lvl5pPr>
            <a:lvl6pPr marL="2394107" indent="0">
              <a:buNone/>
              <a:defRPr sz="1000"/>
            </a:lvl6pPr>
            <a:lvl7pPr marL="2872929" indent="0">
              <a:buNone/>
              <a:defRPr sz="1000"/>
            </a:lvl7pPr>
            <a:lvl8pPr marL="3351750" indent="0">
              <a:buNone/>
              <a:defRPr sz="1000"/>
            </a:lvl8pPr>
            <a:lvl9pPr marL="383057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4307E-B13F-4678-B31C-6636D3C9F6C4}" type="datetime1">
              <a:rPr lang="en-GB" smtClean="0"/>
              <a:t>12/7/15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471BF-FF34-4D82-A49C-366C87C8E01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6118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400"/>
            </a:lvl1pPr>
            <a:lvl2pPr marL="478822" indent="0">
              <a:buNone/>
              <a:defRPr sz="2900"/>
            </a:lvl2pPr>
            <a:lvl3pPr marL="957644" indent="0">
              <a:buNone/>
              <a:defRPr sz="2500"/>
            </a:lvl3pPr>
            <a:lvl4pPr marL="1436465" indent="0">
              <a:buNone/>
              <a:defRPr sz="2100"/>
            </a:lvl4pPr>
            <a:lvl5pPr marL="1915286" indent="0">
              <a:buNone/>
              <a:defRPr sz="2100"/>
            </a:lvl5pPr>
            <a:lvl6pPr marL="2394107" indent="0">
              <a:buNone/>
              <a:defRPr sz="2100"/>
            </a:lvl6pPr>
            <a:lvl7pPr marL="2872929" indent="0">
              <a:buNone/>
              <a:defRPr sz="2100"/>
            </a:lvl7pPr>
            <a:lvl8pPr marL="3351750" indent="0">
              <a:buNone/>
              <a:defRPr sz="2100"/>
            </a:lvl8pPr>
            <a:lvl9pPr marL="3830572" indent="0">
              <a:buNone/>
              <a:defRPr sz="21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78822" indent="0">
              <a:buNone/>
              <a:defRPr sz="1300"/>
            </a:lvl2pPr>
            <a:lvl3pPr marL="957644" indent="0">
              <a:buNone/>
              <a:defRPr sz="1000"/>
            </a:lvl3pPr>
            <a:lvl4pPr marL="1436465" indent="0">
              <a:buNone/>
              <a:defRPr sz="1000"/>
            </a:lvl4pPr>
            <a:lvl5pPr marL="1915286" indent="0">
              <a:buNone/>
              <a:defRPr sz="1000"/>
            </a:lvl5pPr>
            <a:lvl6pPr marL="2394107" indent="0">
              <a:buNone/>
              <a:defRPr sz="1000"/>
            </a:lvl6pPr>
            <a:lvl7pPr marL="2872929" indent="0">
              <a:buNone/>
              <a:defRPr sz="1000"/>
            </a:lvl7pPr>
            <a:lvl8pPr marL="3351750" indent="0">
              <a:buNone/>
              <a:defRPr sz="1000"/>
            </a:lvl8pPr>
            <a:lvl9pPr marL="383057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30F0-7F6A-4CF7-8E04-AD2E6B44ADF7}" type="datetime1">
              <a:rPr lang="en-GB" smtClean="0"/>
              <a:t>12/7/15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471BF-FF34-4D82-A49C-366C87C8E01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0286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0FE69-44A9-4DF6-89F9-10D3C5F3EEBA}" type="datetime1">
              <a:rPr lang="en-GB" smtClean="0"/>
              <a:t>12/7/15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471BF-FF34-4D82-A49C-366C87C8E01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2595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6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6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89B9-C26B-4B4E-9FEB-06DEE2FF74ED}" type="datetime1">
              <a:rPr lang="en-GB" smtClean="0"/>
              <a:t>12/7/15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471BF-FF34-4D82-A49C-366C87C8E01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3986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0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6861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74222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7380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2125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3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98854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58651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32330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5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62545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3607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05284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3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3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38246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68612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74222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7380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21259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98854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58651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32330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62545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3607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05284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382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5764" tIns="47883" rIns="95764" bIns="4788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5764" tIns="47883" rIns="95764" bIns="4788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62"/>
            <a:ext cx="2311400" cy="365125"/>
          </a:xfrm>
          <a:prstGeom prst="rect">
            <a:avLst/>
          </a:prstGeom>
        </p:spPr>
        <p:txBody>
          <a:bodyPr vert="horz" lIns="95764" tIns="47883" rIns="95764" bIns="47883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0230F-E465-4B95-AA34-0DAEC28C430E}" type="datetime1">
              <a:rPr lang="en-GB" smtClean="0"/>
              <a:t>12/7/15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62"/>
            <a:ext cx="3136900" cy="365125"/>
          </a:xfrm>
          <a:prstGeom prst="rect">
            <a:avLst/>
          </a:prstGeom>
        </p:spPr>
        <p:txBody>
          <a:bodyPr vert="horz" lIns="95764" tIns="47883" rIns="95764" bIns="47883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62"/>
            <a:ext cx="2311400" cy="365125"/>
          </a:xfrm>
          <a:prstGeom prst="rect">
            <a:avLst/>
          </a:prstGeom>
        </p:spPr>
        <p:txBody>
          <a:bodyPr vert="horz" lIns="95764" tIns="47883" rIns="95764" bIns="47883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471BF-FF34-4D82-A49C-366C87C8E01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70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57644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17" indent="-359117" algn="l" defTabSz="957644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085" indent="-299263" algn="l" defTabSz="957644" rtl="0" eaLnBrk="1" latinLnBrk="0" hangingPunct="1">
        <a:spcBef>
          <a:spcPct val="20000"/>
        </a:spcBef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054" indent="-239411" algn="l" defTabSz="957644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5874" indent="-239411" algn="l" defTabSz="957644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696" indent="-239411" algn="l" defTabSz="957644" rtl="0" eaLnBrk="1" latinLnBrk="0" hangingPunct="1">
        <a:spcBef>
          <a:spcPct val="20000"/>
        </a:spcBef>
        <a:buFont typeface="Arial" panose="020B0604020202020204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518" indent="-239411" algn="l" defTabSz="957644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340" indent="-239411" algn="l" defTabSz="957644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161" indent="-239411" algn="l" defTabSz="957644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9983" indent="-239411" algn="l" defTabSz="957644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822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644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465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286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107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2929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1750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0572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5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5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878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12/7/15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878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5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jpeg"/><Relationship Id="rId5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5" Type="http://schemas.openxmlformats.org/officeDocument/2006/relationships/image" Target="../media/image35.jpeg"/><Relationship Id="rId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4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4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4" Type="http://schemas.openxmlformats.org/officeDocument/2006/relationships/image" Target="../media/image42.jpeg"/><Relationship Id="rId5" Type="http://schemas.openxmlformats.org/officeDocument/2006/relationships/image" Target="../media/image43.jpeg"/><Relationship Id="rId6" Type="http://schemas.openxmlformats.org/officeDocument/2006/relationships/image" Target="../media/image44.jpeg"/><Relationship Id="rId7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4" Type="http://schemas.openxmlformats.org/officeDocument/2006/relationships/image" Target="../media/image47.jpeg"/><Relationship Id="rId5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jpeg"/><Relationship Id="rId5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4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GarrettEmmerson@TfL.gov.uk" TargetMode="External"/><Relationship Id="rId4" Type="http://schemas.openxmlformats.org/officeDocument/2006/relationships/hyperlink" Target="http://www.tfl.gov.uk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85831" y="1903921"/>
            <a:ext cx="3756648" cy="2327683"/>
          </a:xfrm>
        </p:spPr>
        <p:txBody>
          <a:bodyPr/>
          <a:lstStyle/>
          <a:p>
            <a:r>
              <a:rPr lang="en-US" sz="2800" dirty="0" smtClean="0">
                <a:solidFill>
                  <a:schemeClr val="tx1"/>
                </a:solidFill>
              </a:rPr>
              <a:t>Hosted by: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Screen Shot 2015-12-03 at 4.52.56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2"/>
          <a:stretch/>
        </p:blipFill>
        <p:spPr>
          <a:xfrm>
            <a:off x="0" y="2139"/>
            <a:ext cx="9906000" cy="1677977"/>
          </a:xfrm>
          <a:prstGeom prst="rect">
            <a:avLst/>
          </a:prstGeom>
        </p:spPr>
      </p:pic>
      <p:pic>
        <p:nvPicPr>
          <p:cNvPr id="6" name="Picture 5" descr="Screen Shot 2015-12-05 at 5.59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79360"/>
            <a:ext cx="9135533" cy="878640"/>
          </a:xfrm>
          <a:prstGeom prst="rect">
            <a:avLst/>
          </a:prstGeom>
        </p:spPr>
      </p:pic>
      <p:pic>
        <p:nvPicPr>
          <p:cNvPr id="7" name="Picture 6" descr="Logos_Transp Nud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612" y="2668202"/>
            <a:ext cx="4569447" cy="301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71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RIST~1\AppData\Local\Temp\11\T001-139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33" b="11816"/>
          <a:stretch/>
        </p:blipFill>
        <p:spPr bwMode="auto">
          <a:xfrm>
            <a:off x="2941" y="2132856"/>
            <a:ext cx="9906001" cy="473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2938" y="0"/>
            <a:ext cx="9906000" cy="2132856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t"/>
          <a:lstStyle/>
          <a:p>
            <a:pPr defTabSz="937467">
              <a:buSzPct val="120000"/>
              <a:defRPr/>
            </a:pPr>
            <a:r>
              <a:rPr lang="en-GB" sz="9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 </a:t>
            </a:r>
            <a:endParaRPr lang="en-GB" sz="2400" b="1" i="1" dirty="0" smtClean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  <a:p>
            <a:pPr defTabSz="937467">
              <a:buSzPct val="120000"/>
              <a:defRPr/>
            </a:pPr>
            <a:r>
              <a:rPr lang="en-GB" sz="32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 KEEPING LONDON MOVING</a:t>
            </a:r>
          </a:p>
          <a:p>
            <a:pPr defTabSz="937467">
              <a:buSzPct val="120000"/>
              <a:defRPr/>
            </a:pPr>
            <a:r>
              <a:rPr lang="en-GB" sz="9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 </a:t>
            </a:r>
            <a:endParaRPr lang="en-GB" sz="2400" b="1" i="1" dirty="0" smtClean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  <a:p>
            <a:pPr defTabSz="937467">
              <a:buSzPct val="120000"/>
              <a:defRPr/>
            </a:pP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</a:rPr>
              <a:t> Garrett Emmerson</a:t>
            </a:r>
          </a:p>
          <a:p>
            <a:pPr defTabSz="937467">
              <a:buSzPct val="120000"/>
              <a:defRPr/>
            </a:pP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</a:rPr>
              <a:t> Chief </a:t>
            </a:r>
            <a:r>
              <a:rPr lang="en-GB" sz="2400" b="1" i="1" dirty="0">
                <a:solidFill>
                  <a:schemeClr val="bg1"/>
                </a:solidFill>
                <a:latin typeface="NJFont Book" panose="020B0503020304020204" pitchFamily="34" charset="0"/>
              </a:rPr>
              <a:t>Operating </a:t>
            </a: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</a:rPr>
              <a:t>Officer - Transport for London, Surface Transport</a:t>
            </a:r>
          </a:p>
          <a:p>
            <a:pPr defTabSz="937467">
              <a:buSzPct val="120000"/>
              <a:defRPr/>
            </a:pPr>
            <a:r>
              <a:rPr lang="en-GB" sz="9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 </a:t>
            </a:r>
            <a:endParaRPr lang="en-GB" sz="2400" b="1" i="1" dirty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  <a:p>
            <a:pPr defTabSz="937467">
              <a:buSzPct val="120000"/>
              <a:defRPr/>
            </a:pPr>
            <a:r>
              <a:rPr lang="en-GB" sz="2400" b="1" i="1" dirty="0">
                <a:solidFill>
                  <a:schemeClr val="bg1"/>
                </a:solidFill>
                <a:latin typeface="NJFont Book" panose="020B0503020304020204" pitchFamily="34" charset="0"/>
              </a:rPr>
              <a:t> </a:t>
            </a: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</a:rPr>
              <a:t>Boston University – 7 December 2015</a:t>
            </a:r>
            <a:endParaRPr lang="en-GB" sz="2400" b="1" i="1" dirty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471BF-FF34-4D82-A49C-366C87C8E016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19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-27384"/>
            <a:ext cx="9906000" cy="738187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0" rIns="72000" bIns="0" anchor="ctr"/>
          <a:lstStyle/>
          <a:p>
            <a:pPr defTabSz="937467">
              <a:buSzPct val="120000"/>
            </a:pP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Transport for London’s long  and rich history</a:t>
            </a:r>
            <a:endParaRPr lang="en-GB" sz="2400" b="1" i="1" dirty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525344"/>
            <a:ext cx="9906000" cy="332656"/>
          </a:xfrm>
          <a:solidFill>
            <a:schemeClr val="tx2"/>
          </a:solidFill>
        </p:spPr>
        <p:txBody>
          <a:bodyPr/>
          <a:lstStyle/>
          <a:p>
            <a:pPr algn="ctr"/>
            <a:fld id="{5D1471BF-FF34-4D82-A49C-366C87C8E016}" type="slidenum">
              <a:rPr lang="en-GB" sz="1400" b="1" smtClean="0">
                <a:solidFill>
                  <a:schemeClr val="bg1"/>
                </a:solidFill>
                <a:latin typeface="NJFont Book" panose="020B0503020304020204" pitchFamily="34" charset="0"/>
              </a:rPr>
              <a:pPr algn="ctr"/>
              <a:t>3</a:t>
            </a:fld>
            <a:endParaRPr lang="en-GB" sz="1400" b="1" dirty="0">
              <a:solidFill>
                <a:schemeClr val="bg1"/>
              </a:solidFill>
              <a:latin typeface="NJFont Book" panose="020B050302030402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666" y="1052736"/>
            <a:ext cx="7398519" cy="5415450"/>
          </a:xfrm>
          <a:prstGeom prst="rect">
            <a:avLst/>
          </a:prstGeom>
        </p:spPr>
        <p:txBody>
          <a:bodyPr vert="horz" lIns="95764" tIns="47883" rIns="95764" bIns="47883" rtlCol="0">
            <a:noAutofit/>
          </a:bodyPr>
          <a:lstStyle>
            <a:lvl1pPr marL="359117" indent="-359117" algn="l" defTabSz="95764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8085" indent="-299263" algn="l" defTabSz="95764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7054" indent="-239411" algn="l" defTabSz="95764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5874" indent="-239411" algn="l" defTabSz="95764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4696" indent="-239411" algn="l" defTabSz="957644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33518" indent="-239411" algn="l" defTabSz="95764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12340" indent="-239411" algn="l" defTabSz="95764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91161" indent="-239411" algn="l" defTabSz="95764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9983" indent="-239411" algn="l" defTabSz="95764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b="1" dirty="0" smtClean="0">
                <a:latin typeface="NJFont Book" panose="020B0503020304020204" pitchFamily="34" charset="0"/>
                <a:ea typeface="ＭＳ Ｐゴシック" pitchFamily="34" charset="-128"/>
              </a:rPr>
              <a:t>Private companies provided bus and train services </a:t>
            </a:r>
          </a:p>
          <a:p>
            <a:pPr marL="0" indent="0">
              <a:buNone/>
            </a:pPr>
            <a:endParaRPr lang="en-GB" sz="800" dirty="0" smtClean="0">
              <a:latin typeface="NJFont Book" panose="020B0503020304020204" pitchFamily="34" charset="0"/>
              <a:ea typeface="ＭＳ Ｐゴシック" pitchFamily="34" charset="-128"/>
            </a:endParaRPr>
          </a:p>
          <a:p>
            <a:pPr marL="0" indent="0">
              <a:buNone/>
              <a:tabLst>
                <a:tab pos="1431925" algn="l"/>
              </a:tabLst>
            </a:pPr>
            <a:r>
              <a:rPr lang="en-GB" sz="1800" b="1" dirty="0" smtClean="0">
                <a:latin typeface="NJFont Book" panose="020B0503020304020204" pitchFamily="34" charset="0"/>
                <a:ea typeface="ＭＳ Ｐゴシック" pitchFamily="34" charset="-128"/>
              </a:rPr>
              <a:t>1863: 	First underground railway (150 years of Tube)</a:t>
            </a:r>
          </a:p>
          <a:p>
            <a:pPr marL="0" indent="0">
              <a:buNone/>
            </a:pPr>
            <a:endParaRPr lang="en-GB" sz="800" dirty="0" smtClean="0">
              <a:latin typeface="NJFont Book" panose="020B0503020304020204" pitchFamily="34" charset="0"/>
              <a:ea typeface="ＭＳ Ｐゴシック" pitchFamily="34" charset="-128"/>
            </a:endParaRPr>
          </a:p>
          <a:p>
            <a:pPr marL="0" indent="0">
              <a:buNone/>
              <a:tabLst>
                <a:tab pos="1431925" algn="l"/>
              </a:tabLst>
            </a:pPr>
            <a:r>
              <a:rPr lang="en-GB" sz="1800" b="1" dirty="0" smtClean="0">
                <a:latin typeface="NJFont Book" panose="020B0503020304020204" pitchFamily="34" charset="0"/>
                <a:ea typeface="ＭＳ Ｐゴシック" pitchFamily="34" charset="-128"/>
              </a:rPr>
              <a:t>1933:	Bus and Underground brought together as </a:t>
            </a:r>
            <a:r>
              <a:rPr lang="en-GB" sz="1800" b="1" dirty="0" smtClean="0">
                <a:latin typeface="NJFont Book" panose="020B0503020304020204" pitchFamily="34" charset="0"/>
                <a:ea typeface="ＭＳ Ｐゴシック" pitchFamily="34" charset="-128"/>
              </a:rPr>
              <a:t>	recognisable predecessor </a:t>
            </a:r>
            <a:r>
              <a:rPr lang="en-GB" sz="1800" b="1" dirty="0" smtClean="0">
                <a:latin typeface="NJFont Book" panose="020B0503020304020204" pitchFamily="34" charset="0"/>
                <a:ea typeface="ＭＳ Ｐゴシック" pitchFamily="34" charset="-128"/>
              </a:rPr>
              <a:t>- London Transport - in </a:t>
            </a:r>
            <a:r>
              <a:rPr lang="en-GB" sz="1800" b="1" dirty="0" smtClean="0">
                <a:latin typeface="NJFont Book" panose="020B0503020304020204" pitchFamily="34" charset="0"/>
                <a:ea typeface="ＭＳ Ｐゴシック" pitchFamily="34" charset="-128"/>
              </a:rPr>
              <a:t>	various </a:t>
            </a:r>
            <a:r>
              <a:rPr lang="en-GB" sz="1800" b="1" dirty="0" smtClean="0">
                <a:latin typeface="NJFont Book" panose="020B0503020304020204" pitchFamily="34" charset="0"/>
                <a:ea typeface="ＭＳ Ｐゴシック" pitchFamily="34" charset="-128"/>
              </a:rPr>
              <a:t>guises</a:t>
            </a:r>
            <a:endParaRPr lang="en-GB" sz="1400" dirty="0" smtClean="0">
              <a:latin typeface="NJFont Book" panose="020B0503020304020204" pitchFamily="34" charset="0"/>
              <a:ea typeface="ＭＳ Ｐゴシック" pitchFamily="34" charset="-128"/>
            </a:endParaRPr>
          </a:p>
          <a:p>
            <a:pPr marL="0" indent="0">
              <a:buNone/>
            </a:pPr>
            <a:endParaRPr lang="en-GB" sz="800" dirty="0" smtClean="0">
              <a:latin typeface="NJFont Book" panose="020B0503020304020204" pitchFamily="34" charset="0"/>
              <a:ea typeface="ＭＳ Ｐゴシック" pitchFamily="34" charset="-128"/>
            </a:endParaRPr>
          </a:p>
          <a:p>
            <a:pPr marL="0" indent="0">
              <a:buNone/>
              <a:tabLst>
                <a:tab pos="1431925" algn="l"/>
              </a:tabLst>
            </a:pPr>
            <a:r>
              <a:rPr lang="en-GB" sz="1800" b="1" dirty="0" smtClean="0">
                <a:latin typeface="NJFont Book" panose="020B0503020304020204" pitchFamily="34" charset="0"/>
                <a:ea typeface="ＭＳ Ｐゴシック" pitchFamily="34" charset="-128"/>
              </a:rPr>
              <a:t>1947-62</a:t>
            </a:r>
            <a:r>
              <a:rPr lang="en-GB" sz="1800" b="1" dirty="0" smtClean="0">
                <a:latin typeface="NJFont Book" panose="020B0503020304020204" pitchFamily="34" charset="0"/>
                <a:ea typeface="ＭＳ Ｐゴシック" pitchFamily="34" charset="-128"/>
              </a:rPr>
              <a:t>: 	Reported to Central Government - conjoined with 	</a:t>
            </a:r>
            <a:r>
              <a:rPr lang="en-GB" sz="1800" b="1" dirty="0" smtClean="0">
                <a:latin typeface="NJFont Book" panose="020B0503020304020204" pitchFamily="34" charset="0"/>
                <a:ea typeface="ＭＳ Ｐゴシック" pitchFamily="34" charset="-128"/>
              </a:rPr>
              <a:t>newly </a:t>
            </a:r>
            <a:r>
              <a:rPr lang="en-GB" sz="1800" b="1" dirty="0" smtClean="0">
                <a:latin typeface="NJFont Book" panose="020B0503020304020204" pitchFamily="34" charset="0"/>
                <a:ea typeface="ＭＳ Ｐゴシック" pitchFamily="34" charset="-128"/>
              </a:rPr>
              <a:t>nationalised British Railways</a:t>
            </a:r>
          </a:p>
          <a:p>
            <a:pPr marL="0" indent="0">
              <a:buNone/>
            </a:pPr>
            <a:endParaRPr lang="en-GB" sz="800" dirty="0" smtClean="0">
              <a:latin typeface="NJFont Book" panose="020B0503020304020204" pitchFamily="34" charset="0"/>
              <a:ea typeface="ＭＳ Ｐゴシック" pitchFamily="34" charset="-128"/>
            </a:endParaRPr>
          </a:p>
          <a:p>
            <a:pPr marL="0" indent="0">
              <a:buNone/>
              <a:tabLst>
                <a:tab pos="1431925" algn="l"/>
              </a:tabLst>
            </a:pPr>
            <a:r>
              <a:rPr lang="en-GB" sz="1800" b="1" dirty="0" smtClean="0">
                <a:latin typeface="NJFont Book" panose="020B0503020304020204" pitchFamily="34" charset="0"/>
                <a:ea typeface="ＭＳ Ｐゴシック" pitchFamily="34" charset="-128"/>
              </a:rPr>
              <a:t>1963: 	Separated again – still under Central Government</a:t>
            </a:r>
          </a:p>
          <a:p>
            <a:pPr marL="0" indent="0">
              <a:buNone/>
            </a:pPr>
            <a:endParaRPr lang="en-GB" sz="800" dirty="0" smtClean="0">
              <a:latin typeface="NJFont Book" panose="020B0503020304020204" pitchFamily="34" charset="0"/>
              <a:ea typeface="ＭＳ Ｐゴシック" pitchFamily="34" charset="-128"/>
            </a:endParaRPr>
          </a:p>
          <a:p>
            <a:pPr marL="0" indent="0">
              <a:buNone/>
              <a:tabLst>
                <a:tab pos="1431925" algn="l"/>
              </a:tabLst>
            </a:pPr>
            <a:r>
              <a:rPr lang="en-GB" sz="1800" b="1" dirty="0" smtClean="0">
                <a:latin typeface="NJFont Book" panose="020B0503020304020204" pitchFamily="34" charset="0"/>
                <a:ea typeface="ＭＳ Ｐゴシック" pitchFamily="34" charset="-128"/>
              </a:rPr>
              <a:t>1970: 	Transferred to newly formed Greater London </a:t>
            </a:r>
            <a:r>
              <a:rPr lang="en-GB" sz="1800" b="1" dirty="0" smtClean="0">
                <a:latin typeface="NJFont Book" panose="020B0503020304020204" pitchFamily="34" charset="0"/>
                <a:ea typeface="ＭＳ Ｐゴシック" pitchFamily="34" charset="-128"/>
              </a:rPr>
              <a:t>Council</a:t>
            </a:r>
            <a:endParaRPr lang="en-GB" sz="1400" dirty="0" smtClean="0">
              <a:latin typeface="NJFont Book" panose="020B0503020304020204" pitchFamily="34" charset="0"/>
              <a:ea typeface="ＭＳ Ｐゴシック" pitchFamily="34" charset="-128"/>
            </a:endParaRPr>
          </a:p>
          <a:p>
            <a:pPr marL="0" indent="0">
              <a:buNone/>
            </a:pPr>
            <a:endParaRPr lang="en-GB" sz="800" dirty="0" smtClean="0">
              <a:latin typeface="NJFont Book" panose="020B0503020304020204" pitchFamily="34" charset="0"/>
              <a:ea typeface="ＭＳ Ｐゴシック" pitchFamily="34" charset="-128"/>
            </a:endParaRPr>
          </a:p>
          <a:p>
            <a:pPr marL="0" indent="0">
              <a:buNone/>
              <a:tabLst>
                <a:tab pos="1431925" algn="l"/>
              </a:tabLst>
            </a:pPr>
            <a:r>
              <a:rPr lang="en-GB" sz="1800" b="1" dirty="0" smtClean="0">
                <a:latin typeface="NJFont Book" panose="020B0503020304020204" pitchFamily="34" charset="0"/>
                <a:ea typeface="ＭＳ Ｐゴシック" pitchFamily="34" charset="-128"/>
              </a:rPr>
              <a:t>1984: 	GLC abolished, taken back under Central </a:t>
            </a:r>
            <a:r>
              <a:rPr lang="en-GB" sz="1800" b="1" dirty="0" smtClean="0">
                <a:latin typeface="NJFont Book" panose="020B0503020304020204" pitchFamily="34" charset="0"/>
                <a:ea typeface="ＭＳ Ｐゴシック" pitchFamily="34" charset="-128"/>
              </a:rPr>
              <a:t>	Government </a:t>
            </a:r>
            <a:r>
              <a:rPr lang="en-GB" sz="1800" b="1" dirty="0" smtClean="0">
                <a:latin typeface="NJFont Book" panose="020B0503020304020204" pitchFamily="34" charset="0"/>
                <a:ea typeface="ＭＳ Ｐゴシック" pitchFamily="34" charset="-128"/>
              </a:rPr>
              <a:t>	control</a:t>
            </a:r>
          </a:p>
          <a:p>
            <a:pPr marL="0" indent="0">
              <a:buNone/>
            </a:pPr>
            <a:endParaRPr lang="en-GB" sz="800" dirty="0" smtClean="0">
              <a:latin typeface="NJFont Book" panose="020B0503020304020204" pitchFamily="34" charset="0"/>
              <a:ea typeface="ＭＳ Ｐゴシック" pitchFamily="34" charset="-128"/>
            </a:endParaRPr>
          </a:p>
          <a:p>
            <a:pPr marL="0" indent="0">
              <a:buNone/>
              <a:tabLst>
                <a:tab pos="1431925" algn="l"/>
              </a:tabLst>
            </a:pPr>
            <a:r>
              <a:rPr lang="en-GB" sz="1800" b="1" dirty="0" smtClean="0">
                <a:latin typeface="NJFont Book" panose="020B0503020304020204" pitchFamily="34" charset="0"/>
                <a:ea typeface="ＭＳ Ｐゴシック" pitchFamily="34" charset="-128"/>
              </a:rPr>
              <a:t>2000: 	TfL formed – combined (for the first time) with roads, 	taxis, river, traffic management, coaches, cycling 	(Underground followed 2003).</a:t>
            </a:r>
          </a:p>
        </p:txBody>
      </p:sp>
      <p:pic>
        <p:nvPicPr>
          <p:cNvPr id="8" name="Picture 12" descr="http://www.ianvisits.co.uk/blog/wp-content/uploads/2012/06/i00000d6.jpg"/>
          <p:cNvPicPr>
            <a:picLocks noChangeAspect="1" noChangeArrowheads="1"/>
          </p:cNvPicPr>
          <p:nvPr/>
        </p:nvPicPr>
        <p:blipFill>
          <a:blip r:embed="rId3" cstate="print"/>
          <a:srcRect b="9171"/>
          <a:stretch>
            <a:fillRect/>
          </a:stretch>
        </p:blipFill>
        <p:spPr bwMode="auto">
          <a:xfrm>
            <a:off x="7398521" y="1188916"/>
            <a:ext cx="2331381" cy="16945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10" descr="Steam train on the Tub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8521" y="3002885"/>
            <a:ext cx="2331381" cy="13114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8" descr="http://assets.nydailynews.com/polopoly_fs/1.1236519.1357758929!/img/httpImage/image.jpg_gen/derivatives/gallery_635/london-tube-marks-150-year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98521" y="4437118"/>
            <a:ext cx="2331381" cy="1693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59008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-27384"/>
            <a:ext cx="9906000" cy="738187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0" rIns="72000" bIns="0" anchor="ctr"/>
          <a:lstStyle/>
          <a:p>
            <a:pPr defTabSz="937467">
              <a:buSzPct val="120000"/>
            </a:pP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TfL today: An integrated transport system </a:t>
            </a:r>
            <a:endParaRPr lang="en-GB" sz="2400" b="1" i="1" dirty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525344"/>
            <a:ext cx="9906000" cy="332656"/>
          </a:xfrm>
          <a:solidFill>
            <a:schemeClr val="tx2"/>
          </a:solidFill>
        </p:spPr>
        <p:txBody>
          <a:bodyPr/>
          <a:lstStyle/>
          <a:p>
            <a:pPr algn="ctr"/>
            <a:fld id="{5D1471BF-FF34-4D82-A49C-366C87C8E016}" type="slidenum">
              <a:rPr lang="en-GB" sz="1400" b="1" smtClean="0">
                <a:solidFill>
                  <a:schemeClr val="bg1"/>
                </a:solidFill>
                <a:latin typeface="NJFont Book" panose="020B0503020304020204" pitchFamily="34" charset="0"/>
              </a:rPr>
              <a:pPr algn="ctr"/>
              <a:t>4</a:t>
            </a:fld>
            <a:endParaRPr lang="en-GB" sz="1400" b="1" dirty="0">
              <a:solidFill>
                <a:schemeClr val="bg1"/>
              </a:solidFill>
              <a:latin typeface="NJFont Book" panose="020B0503020304020204" pitchFamily="34" charset="0"/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923" y="1037728"/>
            <a:ext cx="1514475" cy="2276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47185" y="1033469"/>
            <a:ext cx="1525588" cy="2276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7139" y="3492770"/>
            <a:ext cx="3195637" cy="2311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72480" y="908720"/>
            <a:ext cx="5760640" cy="5637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588" defTabSz="957644">
              <a:spcAft>
                <a:spcPts val="600"/>
              </a:spcAft>
              <a:defRPr/>
            </a:pPr>
            <a:r>
              <a:rPr lang="en-GB" sz="2000" b="1" dirty="0">
                <a:solidFill>
                  <a:prstClr val="black"/>
                </a:solidFill>
                <a:latin typeface="NJFont Book" panose="020B0503020304020204" pitchFamily="34" charset="0"/>
                <a:ea typeface="ＭＳ Ｐゴシック" pitchFamily="34" charset="-128"/>
              </a:rPr>
              <a:t>TfL has a unique breadth of </a:t>
            </a:r>
            <a:r>
              <a:rPr lang="en-GB" sz="2000" b="1" dirty="0" smtClean="0">
                <a:solidFill>
                  <a:prstClr val="black"/>
                </a:solidFill>
                <a:latin typeface="NJFont Book" panose="020B0503020304020204" pitchFamily="34" charset="0"/>
                <a:ea typeface="ＭＳ Ｐゴシック" pitchFamily="34" charset="-128"/>
              </a:rPr>
              <a:t>responsibilities </a:t>
            </a:r>
            <a:r>
              <a:rPr lang="en-GB" sz="2000" b="1" dirty="0">
                <a:solidFill>
                  <a:prstClr val="black"/>
                </a:solidFill>
                <a:latin typeface="NJFont Book" panose="020B0503020304020204" pitchFamily="34" charset="0"/>
                <a:ea typeface="ＭＳ Ｐゴシック" pitchFamily="34" charset="-128"/>
              </a:rPr>
              <a:t>including:</a:t>
            </a:r>
            <a:r>
              <a:rPr lang="en-GB" sz="2000" b="1" dirty="0">
                <a:solidFill>
                  <a:prstClr val="black"/>
                </a:solidFill>
                <a:latin typeface="NJFont Book" panose="020B0503020304020204" pitchFamily="34" charset="0"/>
                <a:ea typeface="ＭＳ Ｐゴシック" pitchFamily="34" charset="-128"/>
                <a:cs typeface="Arial" pitchFamily="34" charset="0"/>
              </a:rPr>
              <a:t> the Tube, DLR, London Overground, Emirates Air Line, Tramlink, Buses, Barclays Cycle Hire, Taxis, Rivers and London Streets</a:t>
            </a:r>
          </a:p>
          <a:p>
            <a:pPr marL="177800" defTabSz="957644">
              <a:spcAft>
                <a:spcPts val="600"/>
              </a:spcAft>
              <a:defRPr/>
            </a:pPr>
            <a:endParaRPr lang="en-GB" sz="900" b="1" dirty="0">
              <a:solidFill>
                <a:prstClr val="black"/>
              </a:solidFill>
              <a:latin typeface="NJFont Book" panose="020B0503020304020204" pitchFamily="34" charset="0"/>
              <a:ea typeface="ＭＳ Ｐゴシック" pitchFamily="34" charset="-128"/>
              <a:cs typeface="Arial" pitchFamily="34" charset="0"/>
            </a:endParaRPr>
          </a:p>
          <a:p>
            <a:pPr marL="1588" defTabSz="957644">
              <a:spcAft>
                <a:spcPts val="600"/>
              </a:spcAft>
              <a:defRPr/>
            </a:pPr>
            <a:r>
              <a:rPr lang="en-US" sz="2000" b="1" dirty="0">
                <a:solidFill>
                  <a:prstClr val="black"/>
                </a:solidFill>
                <a:latin typeface="NJFont Book" panose="020B0503020304020204" pitchFamily="34" charset="0"/>
                <a:ea typeface="ＭＳ Ｐゴシック" pitchFamily="34" charset="-128"/>
              </a:rPr>
              <a:t>Every </a:t>
            </a:r>
            <a:r>
              <a:rPr lang="en-US" sz="2000" b="1" dirty="0" smtClean="0">
                <a:solidFill>
                  <a:prstClr val="black"/>
                </a:solidFill>
                <a:latin typeface="NJFont Book" panose="020B0503020304020204" pitchFamily="34" charset="0"/>
                <a:ea typeface="ＭＳ Ｐゴシック" pitchFamily="34" charset="-128"/>
              </a:rPr>
              <a:t>day </a:t>
            </a:r>
            <a:r>
              <a:rPr lang="en-US" sz="2000" b="1" dirty="0">
                <a:solidFill>
                  <a:prstClr val="black"/>
                </a:solidFill>
                <a:latin typeface="NJFont Book" panose="020B0503020304020204" pitchFamily="34" charset="0"/>
                <a:ea typeface="ＭＳ Ｐゴシック" pitchFamily="34" charset="-128"/>
              </a:rPr>
              <a:t>over </a:t>
            </a:r>
            <a:r>
              <a:rPr lang="en-US" sz="2000" b="1" dirty="0" smtClean="0">
                <a:solidFill>
                  <a:prstClr val="black"/>
                </a:solidFill>
                <a:latin typeface="NJFont Book" panose="020B0503020304020204" pitchFamily="34" charset="0"/>
                <a:ea typeface="ＭＳ Ｐゴシック" pitchFamily="34" charset="-128"/>
              </a:rPr>
              <a:t>31m </a:t>
            </a:r>
            <a:r>
              <a:rPr lang="en-US" sz="2000" b="1" dirty="0">
                <a:solidFill>
                  <a:prstClr val="black"/>
                </a:solidFill>
                <a:latin typeface="NJFont Book" panose="020B0503020304020204" pitchFamily="34" charset="0"/>
                <a:ea typeface="ＭＳ Ｐゴシック" pitchFamily="34" charset="-128"/>
              </a:rPr>
              <a:t>journeys are made across Greater London:</a:t>
            </a:r>
            <a:endParaRPr lang="en-GB" sz="2000" b="1" dirty="0">
              <a:solidFill>
                <a:prstClr val="black"/>
              </a:solidFill>
              <a:latin typeface="NJFont Book" panose="020B0503020304020204" pitchFamily="34" charset="0"/>
              <a:ea typeface="ＭＳ Ｐゴシック" pitchFamily="34" charset="-128"/>
              <a:cs typeface="Arial" pitchFamily="34" charset="0"/>
            </a:endParaRPr>
          </a:p>
          <a:p>
            <a:pPr marL="874713" lvl="2" indent="-342900" defTabSz="957644">
              <a:lnSpc>
                <a:spcPct val="150000"/>
              </a:lnSpc>
              <a:spcBef>
                <a:spcPct val="150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b="1" dirty="0" smtClean="0">
                <a:solidFill>
                  <a:prstClr val="black"/>
                </a:solidFill>
                <a:latin typeface="NJFont Book" panose="020B0503020304020204" pitchFamily="34" charset="0"/>
                <a:ea typeface="ＭＳ Ｐゴシック" pitchFamily="34" charset="-128"/>
              </a:rPr>
              <a:t>6.7 million </a:t>
            </a:r>
            <a:r>
              <a:rPr lang="en-US" sz="2000" b="1" dirty="0">
                <a:solidFill>
                  <a:prstClr val="black"/>
                </a:solidFill>
                <a:latin typeface="NJFont Book" panose="020B0503020304020204" pitchFamily="34" charset="0"/>
                <a:ea typeface="ＭＳ Ｐゴシック" pitchFamily="34" charset="-128"/>
              </a:rPr>
              <a:t>on London’s buses</a:t>
            </a:r>
          </a:p>
          <a:p>
            <a:pPr marL="874713" lvl="2" indent="-342900" defTabSz="957644">
              <a:lnSpc>
                <a:spcPct val="150000"/>
              </a:lnSpc>
              <a:spcBef>
                <a:spcPct val="150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b="1" dirty="0" smtClean="0">
                <a:solidFill>
                  <a:prstClr val="black"/>
                </a:solidFill>
                <a:latin typeface="NJFont Book" panose="020B0503020304020204" pitchFamily="34" charset="0"/>
                <a:ea typeface="ＭＳ Ｐゴシック" pitchFamily="34" charset="-128"/>
              </a:rPr>
              <a:t>3.8 </a:t>
            </a:r>
            <a:r>
              <a:rPr lang="en-US" sz="2000" b="1" dirty="0">
                <a:solidFill>
                  <a:prstClr val="black"/>
                </a:solidFill>
                <a:latin typeface="NJFont Book" panose="020B0503020304020204" pitchFamily="34" charset="0"/>
                <a:ea typeface="ＭＳ Ｐゴシック" pitchFamily="34" charset="-128"/>
              </a:rPr>
              <a:t>million on the </a:t>
            </a:r>
            <a:r>
              <a:rPr lang="en-US" sz="2000" b="1" dirty="0" smtClean="0">
                <a:solidFill>
                  <a:prstClr val="black"/>
                </a:solidFill>
                <a:latin typeface="NJFont Book" panose="020B0503020304020204" pitchFamily="34" charset="0"/>
                <a:ea typeface="ＭＳ Ｐゴシック" pitchFamily="34" charset="-128"/>
              </a:rPr>
              <a:t>Underground/DLR</a:t>
            </a:r>
            <a:endParaRPr lang="en-US" sz="2000" b="1" dirty="0">
              <a:solidFill>
                <a:prstClr val="black"/>
              </a:solidFill>
              <a:latin typeface="NJFont Book" panose="020B0503020304020204" pitchFamily="34" charset="0"/>
              <a:ea typeface="ＭＳ Ｐゴシック" pitchFamily="34" charset="-128"/>
            </a:endParaRPr>
          </a:p>
          <a:p>
            <a:pPr marL="874713" lvl="2" indent="-342900" defTabSz="957644">
              <a:lnSpc>
                <a:spcPct val="150000"/>
              </a:lnSpc>
              <a:spcBef>
                <a:spcPct val="15000"/>
              </a:spcBef>
              <a:buFont typeface="Arial" panose="020B0604020202020204" pitchFamily="34" charset="0"/>
              <a:buChar char="•"/>
              <a:defRPr/>
            </a:pPr>
            <a:r>
              <a:rPr lang="fr-FR" sz="2000" b="1" dirty="0" smtClean="0">
                <a:solidFill>
                  <a:prstClr val="black"/>
                </a:solidFill>
                <a:latin typeface="NJFont Book" panose="020B0503020304020204" pitchFamily="34" charset="0"/>
                <a:ea typeface="ＭＳ Ｐゴシック" pitchFamily="34" charset="-128"/>
              </a:rPr>
              <a:t>6.4 </a:t>
            </a:r>
            <a:r>
              <a:rPr lang="fr-FR" sz="2000" b="1" dirty="0">
                <a:solidFill>
                  <a:prstClr val="black"/>
                </a:solidFill>
                <a:latin typeface="NJFont Book" panose="020B0503020304020204" pitchFamily="34" charset="0"/>
                <a:ea typeface="ＭＳ Ｐゴシック" pitchFamily="34" charset="-128"/>
              </a:rPr>
              <a:t>million on foot</a:t>
            </a:r>
          </a:p>
          <a:p>
            <a:pPr marL="874713" lvl="2" indent="-342900" defTabSz="957644">
              <a:lnSpc>
                <a:spcPct val="150000"/>
              </a:lnSpc>
              <a:spcBef>
                <a:spcPct val="15000"/>
              </a:spcBef>
              <a:buFont typeface="Arial" panose="020B0604020202020204" pitchFamily="34" charset="0"/>
              <a:buChar char="•"/>
              <a:defRPr/>
            </a:pPr>
            <a:r>
              <a:rPr lang="fr-FR" sz="2000" b="1" dirty="0" smtClean="0">
                <a:solidFill>
                  <a:prstClr val="black"/>
                </a:solidFill>
                <a:latin typeface="NJFont Book" panose="020B0503020304020204" pitchFamily="34" charset="0"/>
                <a:ea typeface="ＭＳ Ｐゴシック" pitchFamily="34" charset="-128"/>
              </a:rPr>
              <a:t>0.6 </a:t>
            </a:r>
            <a:r>
              <a:rPr lang="fr-FR" sz="2000" b="1" dirty="0">
                <a:solidFill>
                  <a:prstClr val="black"/>
                </a:solidFill>
                <a:latin typeface="NJFont Book" panose="020B0503020304020204" pitchFamily="34" charset="0"/>
                <a:ea typeface="ＭＳ Ｐゴシック" pitchFamily="34" charset="-128"/>
              </a:rPr>
              <a:t>million by bicycle</a:t>
            </a:r>
          </a:p>
          <a:p>
            <a:pPr marL="874713" lvl="2" indent="-342900" defTabSz="957644">
              <a:lnSpc>
                <a:spcPct val="150000"/>
              </a:lnSpc>
              <a:spcBef>
                <a:spcPct val="15000"/>
              </a:spcBef>
              <a:buFont typeface="Arial" panose="020B0604020202020204" pitchFamily="34" charset="0"/>
              <a:buChar char="•"/>
              <a:defRPr/>
            </a:pPr>
            <a:r>
              <a:rPr lang="fr-FR" sz="2000" b="1" dirty="0" smtClean="0">
                <a:solidFill>
                  <a:prstClr val="black"/>
                </a:solidFill>
                <a:latin typeface="NJFont Book" panose="020B0503020304020204" pitchFamily="34" charset="0"/>
                <a:ea typeface="ＭＳ Ｐゴシック" pitchFamily="34" charset="-128"/>
              </a:rPr>
              <a:t>0.4 </a:t>
            </a:r>
            <a:r>
              <a:rPr lang="fr-FR" sz="2000" b="1" dirty="0">
                <a:solidFill>
                  <a:prstClr val="black"/>
                </a:solidFill>
                <a:latin typeface="NJFont Book" panose="020B0503020304020204" pitchFamily="34" charset="0"/>
                <a:ea typeface="ＭＳ Ｐゴシック" pitchFamily="34" charset="-128"/>
              </a:rPr>
              <a:t>million by taxi</a:t>
            </a:r>
            <a:endParaRPr lang="en-US" sz="2000" b="1" dirty="0">
              <a:solidFill>
                <a:prstClr val="black"/>
              </a:solidFill>
              <a:latin typeface="NJFont Book" panose="020B0503020304020204" pitchFamily="34" charset="0"/>
              <a:ea typeface="ＭＳ Ｐゴシック" pitchFamily="34" charset="-128"/>
            </a:endParaRPr>
          </a:p>
          <a:p>
            <a:pPr marL="874713" lvl="2" indent="-342900" defTabSz="957644">
              <a:lnSpc>
                <a:spcPct val="150000"/>
              </a:lnSpc>
              <a:spcBef>
                <a:spcPct val="150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b="1" dirty="0" smtClean="0">
                <a:solidFill>
                  <a:prstClr val="black"/>
                </a:solidFill>
                <a:latin typeface="NJFont Book" panose="020B0503020304020204" pitchFamily="34" charset="0"/>
                <a:ea typeface="ＭＳ Ｐゴシック" pitchFamily="34" charset="-128"/>
              </a:rPr>
              <a:t>10 </a:t>
            </a:r>
            <a:r>
              <a:rPr lang="en-US" sz="2000" b="1" dirty="0">
                <a:solidFill>
                  <a:prstClr val="black"/>
                </a:solidFill>
                <a:latin typeface="NJFont Book" panose="020B0503020304020204" pitchFamily="34" charset="0"/>
                <a:ea typeface="ＭＳ Ｐゴシック" pitchFamily="34" charset="-128"/>
              </a:rPr>
              <a:t>million car / motorcycle trips</a:t>
            </a:r>
            <a:endParaRPr lang="en-GB" sz="2000" b="1" dirty="0">
              <a:solidFill>
                <a:prstClr val="black"/>
              </a:solidFill>
              <a:latin typeface="NJFont Book" panose="020B0503020304020204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3786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-27384"/>
            <a:ext cx="9906000" cy="738187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0" rIns="72000" bIns="0" anchor="ctr"/>
          <a:lstStyle/>
          <a:p>
            <a:pPr defTabSz="937467">
              <a:buSzPct val="120000"/>
            </a:pP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London is booming!</a:t>
            </a:r>
            <a:endParaRPr lang="en-GB" sz="2400" b="1" i="1" dirty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525344"/>
            <a:ext cx="9906000" cy="332656"/>
          </a:xfrm>
          <a:solidFill>
            <a:schemeClr val="tx2"/>
          </a:solidFill>
        </p:spPr>
        <p:txBody>
          <a:bodyPr/>
          <a:lstStyle/>
          <a:p>
            <a:pPr algn="ctr"/>
            <a:fld id="{5D1471BF-FF34-4D82-A49C-366C87C8E016}" type="slidenum">
              <a:rPr lang="en-GB" sz="1400" b="1" smtClean="0">
                <a:solidFill>
                  <a:schemeClr val="bg1"/>
                </a:solidFill>
                <a:latin typeface="NJFont Book" panose="020B0503020304020204" pitchFamily="34" charset="0"/>
              </a:rPr>
              <a:pPr algn="ctr"/>
              <a:t>5</a:t>
            </a:fld>
            <a:endParaRPr lang="en-GB" sz="1400" b="1" dirty="0">
              <a:solidFill>
                <a:schemeClr val="bg1"/>
              </a:solidFill>
              <a:latin typeface="NJFont Book" panose="020B0503020304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155140"/>
            <a:ext cx="6249144" cy="4657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 b="1" dirty="0" smtClean="0">
                <a:latin typeface="NJFont Book" panose="020B0503020304020204" pitchFamily="34" charset="0"/>
              </a:rPr>
              <a:t>London’s population is now 8.6m – its highest ever level - forecast to rise to 10m by 2030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000" b="1" dirty="0" smtClean="0">
              <a:latin typeface="NJFont Book" panose="020B0503020304020204" pitchFamily="34" charset="0"/>
            </a:endParaRP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 b="1" dirty="0" smtClean="0">
                <a:latin typeface="NJFont Book" panose="020B0503020304020204" pitchFamily="34" charset="0"/>
              </a:rPr>
              <a:t>London’s GDP growth was 3.9% in 2014, compared to 2.8% for the UK as a whole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000" b="1" dirty="0" smtClean="0">
              <a:latin typeface="NJFont Book" panose="020B0503020304020204" pitchFamily="34" charset="0"/>
            </a:endParaRP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 b="1" dirty="0" smtClean="0">
                <a:latin typeface="NJFont Book" panose="020B0503020304020204" pitchFamily="34" charset="0"/>
              </a:rPr>
              <a:t>Construction activity is booming in London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000" b="1" dirty="0" smtClean="0">
              <a:latin typeface="NJFont Book" panose="020B0503020304020204" pitchFamily="34" charset="0"/>
            </a:endParaRP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 b="1" dirty="0" smtClean="0">
                <a:latin typeface="NJFont Book" panose="020B0503020304020204" pitchFamily="34" charset="0"/>
              </a:rPr>
              <a:t>There is more and more demand for travel</a:t>
            </a:r>
          </a:p>
        </p:txBody>
      </p:sp>
      <p:pic>
        <p:nvPicPr>
          <p:cNvPr id="7" name="Picture 2" descr="\\pdc2cif002.onelondon.tfl.local\vdm1_data5$\ChristianVanDerNest\Desktop\GARRETT DOCS\Boston\Construction crane skyli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405" y="3789040"/>
            <a:ext cx="3240361" cy="1944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CHRIST~1\AppData\Local\Temp\12\T001-018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409" y="1340774"/>
            <a:ext cx="3240359" cy="21688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879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-27384"/>
            <a:ext cx="9906000" cy="738187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0" rIns="72000" bIns="0" anchor="ctr"/>
          <a:lstStyle/>
          <a:p>
            <a:pPr defTabSz="937467">
              <a:buSzPct val="120000"/>
            </a:pP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Continued investment in rail</a:t>
            </a:r>
            <a:endParaRPr lang="en-GB" sz="2400" b="1" i="1" dirty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525344"/>
            <a:ext cx="9906000" cy="332656"/>
          </a:xfrm>
          <a:solidFill>
            <a:schemeClr val="tx2"/>
          </a:solidFill>
        </p:spPr>
        <p:txBody>
          <a:bodyPr/>
          <a:lstStyle/>
          <a:p>
            <a:pPr algn="ctr"/>
            <a:fld id="{5D1471BF-FF34-4D82-A49C-366C87C8E016}" type="slidenum">
              <a:rPr lang="en-GB" b="1" smtClean="0">
                <a:solidFill>
                  <a:schemeClr val="bg1"/>
                </a:solidFill>
                <a:latin typeface="NJFont Book" panose="020B0503020304020204" pitchFamily="34" charset="0"/>
              </a:rPr>
              <a:pPr algn="ctr"/>
              <a:t>6</a:t>
            </a:fld>
            <a:endParaRPr lang="en-GB" b="1" dirty="0">
              <a:solidFill>
                <a:schemeClr val="bg1"/>
              </a:solidFill>
              <a:latin typeface="NJFont Book" panose="020B0503020304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4325" y="807200"/>
            <a:ext cx="538504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dirty="0">
              <a:latin typeface="NJFont Book" panose="020B05030203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 smtClean="0">
                <a:latin typeface="NJFont Book" panose="020B0503020304020204" pitchFamily="34" charset="0"/>
              </a:rPr>
              <a:t>Crossrail</a:t>
            </a:r>
          </a:p>
          <a:p>
            <a:r>
              <a:rPr lang="en-GB" sz="4400" b="1" dirty="0" smtClean="0">
                <a:latin typeface="NJFont Book" panose="020B0503020304020204" pitchFamily="34" charset="0"/>
              </a:rPr>
              <a:t> </a:t>
            </a:r>
            <a:endParaRPr lang="en-GB" sz="3200" b="1" dirty="0">
              <a:latin typeface="NJFont Book" panose="020B0503020304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04" y="3140968"/>
            <a:ext cx="9273479" cy="2795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\\pdc2cif002.onelondon.tfl.local\vdm1_data5$\ChristianVanDerNest\Desktop\GARRETT DOCS\Boston\Crossrail tunnel boring machin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143" y="960562"/>
            <a:ext cx="2548605" cy="18801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74f85f59f39b887b696f-ab656259048fb93837ecc0ecbcf0c557.r23.cf3.rackcdn.com/assets/library/image/3/medium/3eer400018-xxxx_crossrail_exterior-black_front_20140203_window_03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158" y="1102875"/>
            <a:ext cx="2793549" cy="17378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270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-27384"/>
            <a:ext cx="9906000" cy="738187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0" rIns="72000" bIns="0" anchor="ctr"/>
          <a:lstStyle/>
          <a:p>
            <a:pPr defTabSz="937467">
              <a:buSzPct val="120000"/>
            </a:pP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Continued investment in rail</a:t>
            </a:r>
            <a:endParaRPr lang="en-GB" sz="2400" b="1" i="1" dirty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525344"/>
            <a:ext cx="9906000" cy="332656"/>
          </a:xfrm>
          <a:solidFill>
            <a:schemeClr val="tx2"/>
          </a:solidFill>
        </p:spPr>
        <p:txBody>
          <a:bodyPr/>
          <a:lstStyle/>
          <a:p>
            <a:pPr algn="ctr"/>
            <a:fld id="{5D1471BF-FF34-4D82-A49C-366C87C8E016}" type="slidenum">
              <a:rPr lang="en-GB" b="1" smtClean="0">
                <a:solidFill>
                  <a:schemeClr val="bg1"/>
                </a:solidFill>
                <a:latin typeface="NJFont Book" panose="020B0503020304020204" pitchFamily="34" charset="0"/>
              </a:rPr>
              <a:pPr algn="ctr"/>
              <a:t>7</a:t>
            </a:fld>
            <a:endParaRPr lang="en-GB" b="1" dirty="0">
              <a:solidFill>
                <a:schemeClr val="bg1"/>
              </a:solidFill>
              <a:latin typeface="NJFont Book" panose="020B0503020304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4325" y="807200"/>
            <a:ext cx="538504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dirty="0">
              <a:latin typeface="NJFont Book" panose="020B05030203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 smtClean="0">
                <a:latin typeface="NJFont Book" panose="020B0503020304020204" pitchFamily="34" charset="0"/>
              </a:rPr>
              <a:t>Crossrail</a:t>
            </a:r>
          </a:p>
          <a:p>
            <a:r>
              <a:rPr lang="en-GB" sz="4400" b="1" dirty="0" smtClean="0">
                <a:latin typeface="NJFont Book" panose="020B0503020304020204" pitchFamily="34" charset="0"/>
              </a:rPr>
              <a:t> </a:t>
            </a:r>
            <a:endParaRPr lang="en-GB" sz="3200" b="1" dirty="0">
              <a:latin typeface="NJFont Book" panose="020B05030203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 smtClean="0">
                <a:latin typeface="NJFont Book" panose="020B0503020304020204" pitchFamily="34" charset="0"/>
              </a:rPr>
              <a:t>Tube upgrades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848" y="1196752"/>
            <a:ext cx="5976664" cy="4591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http://citytransport.info/Digi/P1170545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31" y="3212976"/>
            <a:ext cx="2421284" cy="17281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490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-27384"/>
            <a:ext cx="9906000" cy="738187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0" rIns="72000" bIns="0" anchor="ctr"/>
          <a:lstStyle/>
          <a:p>
            <a:pPr defTabSz="937467">
              <a:buSzPct val="120000"/>
            </a:pP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Continued investment in rail</a:t>
            </a:r>
            <a:endParaRPr lang="en-GB" sz="2400" b="1" i="1" dirty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525344"/>
            <a:ext cx="9906000" cy="332656"/>
          </a:xfrm>
          <a:solidFill>
            <a:schemeClr val="tx2"/>
          </a:solidFill>
        </p:spPr>
        <p:txBody>
          <a:bodyPr/>
          <a:lstStyle/>
          <a:p>
            <a:pPr algn="ctr"/>
            <a:fld id="{5D1471BF-FF34-4D82-A49C-366C87C8E016}" type="slidenum">
              <a:rPr lang="en-GB" b="1" smtClean="0">
                <a:solidFill>
                  <a:schemeClr val="bg1"/>
                </a:solidFill>
                <a:latin typeface="NJFont Book" panose="020B0503020304020204" pitchFamily="34" charset="0"/>
              </a:rPr>
              <a:pPr algn="ctr"/>
              <a:t>8</a:t>
            </a:fld>
            <a:endParaRPr lang="en-GB" b="1" dirty="0">
              <a:solidFill>
                <a:schemeClr val="bg1"/>
              </a:solidFill>
              <a:latin typeface="NJFont Book" panose="020B0503020304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4325" y="807194"/>
            <a:ext cx="5385049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dirty="0">
              <a:latin typeface="NJFont Book" panose="020B05030203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 smtClean="0">
                <a:latin typeface="NJFont Book" panose="020B0503020304020204" pitchFamily="34" charset="0"/>
              </a:rPr>
              <a:t>Crossrail</a:t>
            </a:r>
          </a:p>
          <a:p>
            <a:r>
              <a:rPr lang="en-GB" sz="4400" b="1" dirty="0" smtClean="0">
                <a:latin typeface="NJFont Book" panose="020B0503020304020204" pitchFamily="34" charset="0"/>
              </a:rPr>
              <a:t> </a:t>
            </a:r>
            <a:endParaRPr lang="en-GB" sz="3200" b="1" dirty="0">
              <a:latin typeface="NJFont Book" panose="020B05030203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 smtClean="0">
                <a:latin typeface="NJFont Book" panose="020B0503020304020204" pitchFamily="34" charset="0"/>
              </a:rPr>
              <a:t>Tube upgrades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4400" b="1" dirty="0">
              <a:latin typeface="NJFont Book" panose="020B05030203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 smtClean="0">
                <a:latin typeface="NJFont Book" panose="020B0503020304020204" pitchFamily="34" charset="0"/>
              </a:rPr>
              <a:t>London Overground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4400" b="1" dirty="0">
              <a:latin typeface="NJFont Book" panose="020B0503020304020204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121" y="800720"/>
            <a:ext cx="4507979" cy="55898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http://www.artofthestate.co.uk/photos/london_overground_tra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44" y="4221094"/>
            <a:ext cx="2674268" cy="17810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978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-27384"/>
            <a:ext cx="9906000" cy="738187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0" rIns="72000" bIns="0" anchor="ctr"/>
          <a:lstStyle/>
          <a:p>
            <a:pPr defTabSz="937467">
              <a:buSzPct val="120000"/>
            </a:pP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Continued investment in rail</a:t>
            </a:r>
            <a:endParaRPr lang="en-GB" sz="2400" b="1" i="1" dirty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525344"/>
            <a:ext cx="9906000" cy="332656"/>
          </a:xfrm>
          <a:solidFill>
            <a:schemeClr val="tx2"/>
          </a:solidFill>
        </p:spPr>
        <p:txBody>
          <a:bodyPr/>
          <a:lstStyle/>
          <a:p>
            <a:pPr algn="ctr"/>
            <a:fld id="{5D1471BF-FF34-4D82-A49C-366C87C8E016}" type="slidenum">
              <a:rPr lang="en-GB" b="1" smtClean="0">
                <a:solidFill>
                  <a:schemeClr val="bg1"/>
                </a:solidFill>
                <a:latin typeface="NJFont Book" panose="020B0503020304020204" pitchFamily="34" charset="0"/>
              </a:rPr>
              <a:pPr algn="ctr"/>
              <a:t>9</a:t>
            </a:fld>
            <a:endParaRPr lang="en-GB" b="1" dirty="0">
              <a:solidFill>
                <a:schemeClr val="bg1"/>
              </a:solidFill>
              <a:latin typeface="NJFont Book" panose="020B0503020304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4325" y="807200"/>
            <a:ext cx="538504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dirty="0">
              <a:latin typeface="NJFont Book" panose="020B05030203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 smtClean="0">
                <a:latin typeface="NJFont Book" panose="020B0503020304020204" pitchFamily="34" charset="0"/>
              </a:rPr>
              <a:t>Crossrail</a:t>
            </a:r>
          </a:p>
          <a:p>
            <a:r>
              <a:rPr lang="en-GB" sz="4400" b="1" dirty="0" smtClean="0">
                <a:latin typeface="NJFont Book" panose="020B0503020304020204" pitchFamily="34" charset="0"/>
              </a:rPr>
              <a:t> </a:t>
            </a:r>
            <a:endParaRPr lang="en-GB" sz="3200" b="1" dirty="0">
              <a:latin typeface="NJFont Book" panose="020B05030203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 smtClean="0">
                <a:latin typeface="NJFont Book" panose="020B0503020304020204" pitchFamily="34" charset="0"/>
              </a:rPr>
              <a:t>Tube upgrades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4400" b="1" dirty="0">
              <a:latin typeface="NJFont Book" panose="020B05030203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 smtClean="0">
                <a:latin typeface="NJFont Book" panose="020B0503020304020204" pitchFamily="34" charset="0"/>
              </a:rPr>
              <a:t>London Overground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4400" b="1" dirty="0">
              <a:latin typeface="NJFont Book" panose="020B05030203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 smtClean="0">
                <a:latin typeface="NJFont Book" panose="020B0503020304020204" pitchFamily="34" charset="0"/>
              </a:rPr>
              <a:t>DLR expansion</a:t>
            </a:r>
            <a:endParaRPr lang="en-GB" sz="3600" b="1" dirty="0">
              <a:latin typeface="NJFont Book" panose="020B0503020304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692" y="1412782"/>
            <a:ext cx="5907142" cy="1890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https://upload.wikimedia.org/wikipedia/commons/a/a1/DLR_1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6513" y="3789040"/>
            <a:ext cx="3229504" cy="21542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897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-27384"/>
            <a:ext cx="9906000" cy="738187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0" rIns="72000" bIns="0" anchor="ctr"/>
          <a:lstStyle/>
          <a:p>
            <a:pPr defTabSz="937467">
              <a:buSzPct val="120000"/>
            </a:pP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Importance of the road network</a:t>
            </a:r>
            <a:endParaRPr lang="en-GB" sz="2400" b="1" i="1" dirty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525344"/>
            <a:ext cx="9906000" cy="332656"/>
          </a:xfrm>
          <a:solidFill>
            <a:schemeClr val="tx2"/>
          </a:solidFill>
        </p:spPr>
        <p:txBody>
          <a:bodyPr/>
          <a:lstStyle/>
          <a:p>
            <a:pPr algn="ctr"/>
            <a:fld id="{5D1471BF-FF34-4D82-A49C-366C87C8E016}" type="slidenum">
              <a:rPr lang="en-GB" b="1" smtClean="0">
                <a:solidFill>
                  <a:schemeClr val="bg1"/>
                </a:solidFill>
                <a:latin typeface="NJFont Book" panose="020B0503020304020204" pitchFamily="34" charset="0"/>
              </a:rPr>
              <a:pPr algn="ctr"/>
              <a:t>10</a:t>
            </a:fld>
            <a:endParaRPr lang="en-GB" b="1" dirty="0">
              <a:solidFill>
                <a:schemeClr val="bg1"/>
              </a:solidFill>
              <a:latin typeface="NJFont Book" panose="020B0503020304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124749"/>
            <a:ext cx="531304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NJFont Book" panose="020B0503020304020204" pitchFamily="34" charset="0"/>
              </a:rPr>
              <a:t>While TfL’s rail network is vital to public transport, over 80% of passenger trips and 90% of freight is on the road network </a:t>
            </a:r>
          </a:p>
          <a:p>
            <a:endParaRPr lang="en-GB" sz="2000" b="1" dirty="0">
              <a:latin typeface="NJFont Book" panose="020B05030203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>
                <a:latin typeface="NJFont Book" panose="020B0503020304020204" pitchFamily="34" charset="0"/>
              </a:rPr>
              <a:t>London’s streets are therefore very busy and getting busier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b="1" dirty="0">
              <a:latin typeface="NJFont Book" panose="020B05030203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>
                <a:latin typeface="NJFont Book" panose="020B0503020304020204" pitchFamily="34" charset="0"/>
              </a:rPr>
              <a:t>We don’t have the extensive grid road capacity of New York or the wide boulevards of Paris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b="1" dirty="0" smtClean="0">
              <a:latin typeface="NJFont Book" panose="020B05030203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latin typeface="NJFont Book" panose="020B0503020304020204" pitchFamily="34" charset="0"/>
              </a:rPr>
              <a:t>Every day each stretch of London’s main A-roads carry an average of 55,000 people in vehicles, in addition to catering for millions of pedestrian </a:t>
            </a:r>
            <a:r>
              <a:rPr lang="en-GB" sz="2000" b="1" dirty="0" smtClean="0">
                <a:latin typeface="NJFont Book" panose="020B0503020304020204" pitchFamily="34" charset="0"/>
              </a:rPr>
              <a:t>trips</a:t>
            </a:r>
          </a:p>
          <a:p>
            <a:pPr marL="821722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dirty="0" smtClean="0">
                <a:latin typeface="NJFont Book" panose="020B0503020304020204" pitchFamily="34" charset="0"/>
              </a:rPr>
              <a:t>71,000 for the TLRN and 45,000 </a:t>
            </a:r>
            <a:r>
              <a:rPr lang="en-GB" sz="1600" dirty="0">
                <a:latin typeface="NJFont Book" panose="020B0503020304020204" pitchFamily="34" charset="0"/>
              </a:rPr>
              <a:t>on the </a:t>
            </a:r>
            <a:r>
              <a:rPr lang="en-GB" sz="1600" dirty="0" smtClean="0">
                <a:latin typeface="NJFont Book" panose="020B0503020304020204" pitchFamily="34" charset="0"/>
              </a:rPr>
              <a:t>BPRN</a:t>
            </a:r>
            <a:endParaRPr lang="en-GB" sz="1600" dirty="0">
              <a:latin typeface="NJFont Book" panose="020B05030203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b="1" dirty="0">
              <a:latin typeface="NJFont Book" panose="020B0503020304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5" r="3391"/>
          <a:stretch/>
        </p:blipFill>
        <p:spPr bwMode="auto">
          <a:xfrm>
            <a:off x="5241032" y="1306810"/>
            <a:ext cx="4473330" cy="3445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97760" y="5157192"/>
            <a:ext cx="43924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TfL Road Network (</a:t>
            </a:r>
            <a:r>
              <a:rPr lang="en-GB" sz="1400" b="1" dirty="0" smtClean="0">
                <a:solidFill>
                  <a:srgbClr val="FF0000"/>
                </a:solidFill>
              </a:rPr>
              <a:t>red</a:t>
            </a:r>
            <a:r>
              <a:rPr lang="en-GB" sz="1400" dirty="0" smtClean="0"/>
              <a:t>) and Borough Principal Road Network (</a:t>
            </a:r>
            <a:r>
              <a:rPr lang="en-GB" sz="1400" b="1" dirty="0" smtClean="0">
                <a:solidFill>
                  <a:srgbClr val="0000FF"/>
                </a:solidFill>
              </a:rPr>
              <a:t>blue</a:t>
            </a:r>
            <a:r>
              <a:rPr lang="en-GB" sz="1400" dirty="0" smtClean="0"/>
              <a:t>)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387913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-27384"/>
            <a:ext cx="9906000" cy="738187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0" rIns="72000" bIns="0" anchor="ctr"/>
          <a:lstStyle/>
          <a:p>
            <a:pPr defTabSz="937467">
              <a:buSzPct val="120000"/>
            </a:pP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The challenge London faces</a:t>
            </a:r>
            <a:endParaRPr lang="en-GB" sz="2400" b="1" i="1" dirty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525344"/>
            <a:ext cx="9906000" cy="332656"/>
          </a:xfrm>
          <a:solidFill>
            <a:schemeClr val="tx2"/>
          </a:solidFill>
        </p:spPr>
        <p:txBody>
          <a:bodyPr/>
          <a:lstStyle/>
          <a:p>
            <a:pPr algn="ctr"/>
            <a:fld id="{5D1471BF-FF34-4D82-A49C-366C87C8E016}" type="slidenum">
              <a:rPr lang="en-GB" b="1" smtClean="0">
                <a:solidFill>
                  <a:schemeClr val="bg1"/>
                </a:solidFill>
                <a:latin typeface="NJFont Book" panose="020B0503020304020204" pitchFamily="34" charset="0"/>
              </a:rPr>
              <a:pPr algn="ctr"/>
              <a:t>11</a:t>
            </a:fld>
            <a:endParaRPr lang="en-GB" b="1" dirty="0">
              <a:solidFill>
                <a:schemeClr val="bg1"/>
              </a:solidFill>
              <a:latin typeface="NJFont Book" panose="020B0503020304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" y="710806"/>
            <a:ext cx="581709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n-GB" sz="2400" b="1" dirty="0" smtClean="0">
                <a:latin typeface="NJFont Book" panose="020B0503020304020204" pitchFamily="34" charset="0"/>
              </a:rPr>
              <a:t> </a:t>
            </a:r>
            <a:endParaRPr lang="en-GB" sz="2400" b="1" dirty="0">
              <a:latin typeface="NJFont Book" panose="020B0503020304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504" y="1520780"/>
            <a:ext cx="4016896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b="1" dirty="0" smtClean="0">
                <a:latin typeface="NJFont Book" panose="020B0503020304020204" pitchFamily="34" charset="0"/>
              </a:rPr>
              <a:t>With a finite road network, our challenge is ever more efficient use of existing road space</a:t>
            </a:r>
            <a:endParaRPr lang="en-GB" sz="2400" b="1" dirty="0">
              <a:latin typeface="NJFont Book" panose="020B0503020304020204" pitchFamily="34" charset="0"/>
            </a:endParaRPr>
          </a:p>
        </p:txBody>
      </p:sp>
      <p:pic>
        <p:nvPicPr>
          <p:cNvPr id="2050" name="Picture 2" descr="C:\Users\CHRIST~1\AppData\Local\Temp\12\P006-004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031" y="908720"/>
            <a:ext cx="3565413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CHRIST~1\AppData\Local\Temp\12\T001-1528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452" y="3573022"/>
            <a:ext cx="3565413" cy="23767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117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-27384"/>
            <a:ext cx="9906000" cy="738187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0" rIns="72000" bIns="0" anchor="ctr"/>
          <a:lstStyle/>
          <a:p>
            <a:pPr defTabSz="937467">
              <a:buSzPct val="120000"/>
            </a:pP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We have a good track record already</a:t>
            </a:r>
            <a:endParaRPr lang="en-GB" sz="2400" b="1" i="1" dirty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525344"/>
            <a:ext cx="9906000" cy="332656"/>
          </a:xfrm>
          <a:solidFill>
            <a:schemeClr val="tx2"/>
          </a:solidFill>
        </p:spPr>
        <p:txBody>
          <a:bodyPr/>
          <a:lstStyle/>
          <a:p>
            <a:pPr algn="ctr"/>
            <a:fld id="{5D1471BF-FF34-4D82-A49C-366C87C8E016}" type="slidenum">
              <a:rPr lang="en-GB" b="1" smtClean="0">
                <a:solidFill>
                  <a:schemeClr val="bg1"/>
                </a:solidFill>
                <a:latin typeface="NJFont Book" panose="020B0503020304020204" pitchFamily="34" charset="0"/>
              </a:rPr>
              <a:pPr algn="ctr"/>
              <a:t>12</a:t>
            </a:fld>
            <a:endParaRPr lang="en-GB" b="1" dirty="0">
              <a:solidFill>
                <a:schemeClr val="bg1"/>
              </a:solidFill>
              <a:latin typeface="NJFont Book" panose="020B0503020304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0304" y="1124747"/>
            <a:ext cx="5456791" cy="5144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b="1" dirty="0" smtClean="0">
                <a:latin typeface="NJFont Book" panose="020B0503020304020204" pitchFamily="34" charset="0"/>
              </a:rPr>
              <a:t>Since 2000, we’ve seen a 10.5% mode shift away from private car use, with significant increases in the public transport network:</a:t>
            </a:r>
          </a:p>
          <a:p>
            <a:pPr>
              <a:lnSpc>
                <a:spcPct val="150000"/>
              </a:lnSpc>
            </a:pPr>
            <a:endParaRPr lang="en-GB" sz="2000" b="1" dirty="0">
              <a:latin typeface="NJFont Book" panose="020B0503020304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prstClr val="black"/>
                </a:solidFill>
                <a:latin typeface="NJFont Book" panose="020B0503020304020204" pitchFamily="34" charset="0"/>
              </a:rPr>
              <a:t>81% increase in bus passenger journeys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000" b="1" dirty="0">
              <a:solidFill>
                <a:prstClr val="black"/>
              </a:solidFill>
              <a:latin typeface="NJFont Book" panose="020B0503020304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prstClr val="black"/>
                </a:solidFill>
                <a:latin typeface="NJFont Book" panose="020B0503020304020204" pitchFamily="34" charset="0"/>
              </a:rPr>
              <a:t>33% increase in tube passenger journeys</a:t>
            </a:r>
          </a:p>
          <a:p>
            <a:pPr>
              <a:lnSpc>
                <a:spcPct val="150000"/>
              </a:lnSpc>
            </a:pPr>
            <a:endParaRPr lang="en-GB" sz="2000" b="1" dirty="0">
              <a:solidFill>
                <a:prstClr val="black"/>
              </a:solidFill>
              <a:latin typeface="NJFont Book" panose="020B0503020304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prstClr val="black"/>
                </a:solidFill>
                <a:latin typeface="NJFont Book" panose="020B0503020304020204" pitchFamily="34" charset="0"/>
              </a:rPr>
              <a:t>125% increase in cycling journeys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000" b="1" dirty="0">
              <a:latin typeface="NJFont Book" panose="020B0503020304020204" pitchFamily="34" charset="0"/>
            </a:endParaRPr>
          </a:p>
        </p:txBody>
      </p:sp>
      <p:pic>
        <p:nvPicPr>
          <p:cNvPr id="3076" name="Picture 4" descr="C:\Users\CHRIST~1\AppData\Local\Temp\12\C001-004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372" y="2740673"/>
            <a:ext cx="2655031" cy="17701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\\pdc2cif002.onelondon.tfl.local\vdm1_data5$\ChristianVanDerNest\Desktop\GARRETT DOCS\Boston\cycl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105" y="4665648"/>
            <a:ext cx="2664296" cy="17761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\\pdc2cif002.onelondon.tfl.local\vdm1_data5$\ChristianVanDerNest\Desktop\GARRETT DOCS\Boston\bus passenger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372" y="751706"/>
            <a:ext cx="2655031" cy="19912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778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-27384"/>
            <a:ext cx="9906000" cy="738187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0" rIns="72000" bIns="0" anchor="ctr"/>
          <a:lstStyle/>
          <a:p>
            <a:pPr defTabSz="937467">
              <a:buSzPct val="120000"/>
            </a:pP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This is supported by demand restraint in Central London</a:t>
            </a:r>
            <a:endParaRPr lang="en-GB" sz="2400" b="1" i="1" dirty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525344"/>
            <a:ext cx="9906000" cy="332656"/>
          </a:xfrm>
          <a:solidFill>
            <a:schemeClr val="tx2"/>
          </a:solidFill>
        </p:spPr>
        <p:txBody>
          <a:bodyPr/>
          <a:lstStyle/>
          <a:p>
            <a:pPr algn="ctr"/>
            <a:fld id="{5D1471BF-FF34-4D82-A49C-366C87C8E016}" type="slidenum">
              <a:rPr lang="en-GB" b="1" smtClean="0">
                <a:solidFill>
                  <a:schemeClr val="bg1"/>
                </a:solidFill>
                <a:latin typeface="NJFont Book" panose="020B0503020304020204" pitchFamily="34" charset="0"/>
              </a:rPr>
              <a:pPr algn="ctr"/>
              <a:t>13</a:t>
            </a:fld>
            <a:endParaRPr lang="en-GB" b="1" dirty="0">
              <a:solidFill>
                <a:schemeClr val="bg1"/>
              </a:solidFill>
              <a:latin typeface="NJFont Book" panose="020B0503020304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2483" y="908726"/>
            <a:ext cx="8352928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NJFont Book" panose="020B0503020304020204" pitchFamily="34" charset="0"/>
              </a:rPr>
              <a:t>Reduction of 30% in traffic volumes entering the Congestion Charging  zone since it was implemented in 2003</a:t>
            </a:r>
          </a:p>
          <a:p>
            <a:endParaRPr lang="en-GB" b="1" dirty="0">
              <a:latin typeface="NJFont Book" panose="020B0503020304020204" pitchFamily="34" charset="0"/>
            </a:endParaRPr>
          </a:p>
          <a:p>
            <a:r>
              <a:rPr lang="en-GB" b="1" dirty="0" smtClean="0">
                <a:latin typeface="NJFont Book" panose="020B0503020304020204" pitchFamily="34" charset="0"/>
              </a:rPr>
              <a:t>...but this is hardly enough to keep pace with demand for road space</a:t>
            </a:r>
          </a:p>
          <a:p>
            <a:endParaRPr lang="en-GB" b="1" dirty="0">
              <a:latin typeface="NJFont Book" panose="020B0503020304020204" pitchFamily="34" charset="0"/>
            </a:endParaRPr>
          </a:p>
          <a:p>
            <a:r>
              <a:rPr lang="en-GB" b="1" dirty="0" smtClean="0">
                <a:latin typeface="NJFont Book" panose="020B0503020304020204" pitchFamily="34" charset="0"/>
              </a:rPr>
              <a:t>...not just for travel, but also for urban realm improvements and developments</a:t>
            </a:r>
          </a:p>
          <a:p>
            <a:endParaRPr lang="en-GB" b="1" dirty="0">
              <a:latin typeface="NJFont Book" panose="020B05030203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1" dirty="0">
              <a:latin typeface="NJFont Book" panose="020B0503020304020204" pitchFamily="34" charset="0"/>
            </a:endParaRPr>
          </a:p>
        </p:txBody>
      </p:sp>
      <p:pic>
        <p:nvPicPr>
          <p:cNvPr id="4098" name="Picture 2" descr="C:\Users\CHRIST~1\AppData\Local\Temp\12\P005-001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99" y="3378301"/>
            <a:ext cx="3944888" cy="25110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\\pdc2cif002.onelondon.tfl.local\vdm1_data5$\ChristianVanDerNest\Desktop\GARRETT DOCS\Boston\C Charge ma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984" y="2996958"/>
            <a:ext cx="4556424" cy="3273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368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-27384"/>
            <a:ext cx="9906000" cy="738187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0" rIns="72000" bIns="0" anchor="ctr"/>
          <a:lstStyle/>
          <a:p>
            <a:pPr defTabSz="937467">
              <a:buSzPct val="120000"/>
            </a:pP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Loss of road space</a:t>
            </a:r>
            <a:endParaRPr lang="en-GB" sz="2400" b="1" i="1" dirty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525344"/>
            <a:ext cx="9906000" cy="332656"/>
          </a:xfrm>
          <a:solidFill>
            <a:schemeClr val="tx2"/>
          </a:solidFill>
        </p:spPr>
        <p:txBody>
          <a:bodyPr/>
          <a:lstStyle/>
          <a:p>
            <a:pPr algn="ctr"/>
            <a:fld id="{5D1471BF-FF34-4D82-A49C-366C87C8E016}" type="slidenum">
              <a:rPr lang="en-GB" b="1" smtClean="0">
                <a:solidFill>
                  <a:schemeClr val="bg1"/>
                </a:solidFill>
                <a:latin typeface="NJFont Book" panose="020B0503020304020204" pitchFamily="34" charset="0"/>
              </a:rPr>
              <a:pPr algn="ctr"/>
              <a:t>14</a:t>
            </a:fld>
            <a:endParaRPr lang="en-GB" b="1" dirty="0">
              <a:solidFill>
                <a:schemeClr val="bg1"/>
              </a:solidFill>
              <a:latin typeface="NJFont Book" panose="020B0503020304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3810" y="710805"/>
            <a:ext cx="5758797" cy="5134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b="1" dirty="0" smtClean="0">
                <a:latin typeface="NJFont Book" panose="020B0503020304020204" pitchFamily="34" charset="0"/>
              </a:rPr>
              <a:t>However, as well as the reduction in traffic volumes in Central London, we’ve lost an estimated 30% of Central London road space from traffic operational use. This is due to:</a:t>
            </a:r>
          </a:p>
          <a:p>
            <a:pPr>
              <a:lnSpc>
                <a:spcPct val="150000"/>
              </a:lnSpc>
            </a:pPr>
            <a:endParaRPr lang="en-GB" sz="900" b="1" dirty="0">
              <a:latin typeface="NJFont Book" panose="020B0503020304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b="1" dirty="0" smtClean="0">
                <a:latin typeface="NJFont Book" panose="020B0503020304020204" pitchFamily="34" charset="0"/>
              </a:rPr>
              <a:t>Bus Priority measures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b="1" dirty="0" smtClean="0">
                <a:latin typeface="NJFont Book" panose="020B0503020304020204" pitchFamily="34" charset="0"/>
              </a:rPr>
              <a:t>Cycling facilities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b="1" dirty="0" smtClean="0">
                <a:latin typeface="NJFont Book" panose="020B0503020304020204" pitchFamily="34" charset="0"/>
              </a:rPr>
              <a:t>Pedestrian facilities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b="1" dirty="0" smtClean="0">
                <a:latin typeface="NJFont Book" panose="020B0503020304020204" pitchFamily="34" charset="0"/>
              </a:rPr>
              <a:t>Enhanced urban realm e.g. Trafalgar Square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b="1" dirty="0" smtClean="0">
                <a:latin typeface="NJFont Book" panose="020B0503020304020204" pitchFamily="34" charset="0"/>
              </a:rPr>
              <a:t>Development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000" b="1" dirty="0">
              <a:latin typeface="NJFont Book" panose="020B0503020304020204" pitchFamily="34" charset="0"/>
            </a:endParaRPr>
          </a:p>
        </p:txBody>
      </p:sp>
      <p:pic>
        <p:nvPicPr>
          <p:cNvPr id="6" name="Picture 3" descr="C:\Users\CHRIST~1\AppData\Local\Temp\12\T000-000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703" y="4668713"/>
            <a:ext cx="2640931" cy="17606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\\pdc2cif002.onelondon.tfl.local\vdm1_data5$\ChristianVanDerNest\Desktop\GARRETT DOCS\Boston\CS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703" y="766533"/>
            <a:ext cx="2640931" cy="39446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CHRIST~1\AppData\Local\Temp\12\T001-0252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896" y="4668712"/>
            <a:ext cx="2420854" cy="17606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5747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-27384"/>
            <a:ext cx="9906000" cy="738187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0" rIns="72000" bIns="0" anchor="ctr"/>
          <a:lstStyle/>
          <a:p>
            <a:pPr defTabSz="937467">
              <a:buSzPct val="120000"/>
            </a:pP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Maximising efficiency</a:t>
            </a:r>
            <a:endParaRPr lang="en-GB" sz="2400" b="1" i="1" dirty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525344"/>
            <a:ext cx="9906000" cy="332656"/>
          </a:xfrm>
          <a:solidFill>
            <a:schemeClr val="tx2"/>
          </a:solidFill>
        </p:spPr>
        <p:txBody>
          <a:bodyPr/>
          <a:lstStyle/>
          <a:p>
            <a:pPr algn="ctr"/>
            <a:fld id="{5D1471BF-FF34-4D82-A49C-366C87C8E016}" type="slidenum">
              <a:rPr lang="en-GB" b="1" smtClean="0">
                <a:solidFill>
                  <a:schemeClr val="bg1"/>
                </a:solidFill>
                <a:latin typeface="NJFont Book" panose="020B0503020304020204" pitchFamily="34" charset="0"/>
              </a:rPr>
              <a:pPr algn="ctr"/>
              <a:t>15</a:t>
            </a:fld>
            <a:endParaRPr lang="en-GB" b="1" dirty="0">
              <a:solidFill>
                <a:schemeClr val="bg1"/>
              </a:solidFill>
              <a:latin typeface="NJFont Book" panose="020B0503020304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7592" y="759831"/>
            <a:ext cx="4688943" cy="2553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 smtClean="0">
                <a:latin typeface="NJFont Book" panose="020B0503020304020204" pitchFamily="34" charset="0"/>
              </a:rPr>
              <a:t>We must continue to find </a:t>
            </a:r>
            <a:r>
              <a:rPr lang="en-GB" b="1" u="sng" dirty="0" smtClean="0">
                <a:latin typeface="NJFont Book" panose="020B0503020304020204" pitchFamily="34" charset="0"/>
              </a:rPr>
              <a:t>new ways </a:t>
            </a:r>
            <a:r>
              <a:rPr lang="en-GB" b="1" dirty="0" smtClean="0">
                <a:latin typeface="NJFont Book" panose="020B0503020304020204" pitchFamily="34" charset="0"/>
              </a:rPr>
              <a:t>to </a:t>
            </a:r>
            <a:r>
              <a:rPr lang="en-GB" b="1" u="sng" dirty="0" smtClean="0">
                <a:latin typeface="NJFont Book" panose="020B0503020304020204" pitchFamily="34" charset="0"/>
              </a:rPr>
              <a:t>extract more efficiency </a:t>
            </a:r>
            <a:r>
              <a:rPr lang="en-GB" b="1" dirty="0" smtClean="0">
                <a:latin typeface="NJFont Book" panose="020B0503020304020204" pitchFamily="34" charset="0"/>
              </a:rPr>
              <a:t>from finite road space</a:t>
            </a:r>
          </a:p>
          <a:p>
            <a:endParaRPr lang="en-GB" b="1" dirty="0">
              <a:latin typeface="NJFont Book" panose="020B0503020304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b="1" dirty="0" smtClean="0">
                <a:latin typeface="NJFont Book" panose="020B0503020304020204" pitchFamily="34" charset="0"/>
              </a:rPr>
              <a:t>We are doing this through increased use of technology</a:t>
            </a:r>
            <a:endParaRPr lang="en-GB" b="1" dirty="0">
              <a:latin typeface="NJFont Book" panose="020B0503020304020204" pitchFamily="34" charset="0"/>
            </a:endParaRPr>
          </a:p>
        </p:txBody>
      </p:sp>
      <p:pic>
        <p:nvPicPr>
          <p:cNvPr id="6148" name="Picture 4" descr="\\pdc2cif002.onelondon.tfl.local\vdm1_data5$\ChristianVanDerNest\Desktop\GARRETT DOCS\Boston\control centr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737" y="3829263"/>
            <a:ext cx="3668709" cy="2444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\\pdc2cif002.onelondon.tfl.local\vdm1_data5$\ChristianVanDerNest\Desktop\GARRETT DOCS\Boston\control centre 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082" y="1185368"/>
            <a:ext cx="3668709" cy="2251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christianvandernest\AppData\Local\Microsoft\Windows\Temporary Internet Files\Content.Outlook\EMO2HMDG\IMG_011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50" t="34354" r="9820" b="10499"/>
          <a:stretch/>
        </p:blipFill>
        <p:spPr bwMode="auto">
          <a:xfrm>
            <a:off x="332462" y="3437038"/>
            <a:ext cx="5001560" cy="2836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917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-27384"/>
            <a:ext cx="9906000" cy="738187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0" rIns="72000" bIns="0" anchor="ctr"/>
          <a:lstStyle/>
          <a:p>
            <a:pPr defTabSz="937467">
              <a:buSzPct val="120000"/>
            </a:pP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Dynamic Traffic Signal Control</a:t>
            </a:r>
            <a:endParaRPr lang="en-GB" sz="2400" b="1" i="1" dirty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525344"/>
            <a:ext cx="9906000" cy="332656"/>
          </a:xfrm>
          <a:solidFill>
            <a:schemeClr val="tx2"/>
          </a:solidFill>
        </p:spPr>
        <p:txBody>
          <a:bodyPr/>
          <a:lstStyle/>
          <a:p>
            <a:pPr algn="ctr"/>
            <a:fld id="{5D1471BF-FF34-4D82-A49C-366C87C8E016}" type="slidenum">
              <a:rPr lang="en-GB" b="1" smtClean="0">
                <a:solidFill>
                  <a:schemeClr val="bg1"/>
                </a:solidFill>
                <a:latin typeface="NJFont Book" panose="020B0503020304020204" pitchFamily="34" charset="0"/>
              </a:rPr>
              <a:pPr algn="ctr"/>
              <a:t>16</a:t>
            </a:fld>
            <a:endParaRPr lang="en-GB" b="1" dirty="0">
              <a:solidFill>
                <a:schemeClr val="bg1"/>
              </a:solidFill>
              <a:latin typeface="NJFont Book" panose="020B0503020304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4060" y="901687"/>
            <a:ext cx="533701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NJFont Book" panose="020B0503020304020204" pitchFamily="34" charset="0"/>
              </a:rPr>
              <a:t>The SCOOT system, operating at around two thirds of London’s 6,000 traffic signal sites, helps to reduce delays by 12-13% at sites where implemented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dirty="0">
              <a:latin typeface="NJFont Book" panose="020B05030203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NJFont Book" panose="020B0503020304020204" pitchFamily="34" charset="0"/>
              </a:rPr>
              <a:t>We are now exploring it’s use for pedestrians and cyclists</a:t>
            </a:r>
            <a:endParaRPr lang="en-GB" sz="2400" b="1" dirty="0">
              <a:latin typeface="NJFont Book" panose="020B0503020304020204" pitchFamily="34" charset="0"/>
            </a:endParaRPr>
          </a:p>
        </p:txBody>
      </p:sp>
      <p:pic>
        <p:nvPicPr>
          <p:cNvPr id="9218" name="Picture 2" descr="\\pdc2cif002.onelondon.tfl.local\vdm1_data5$\ChristianVanDerNest\Desktop\GARRETT DOCS\Boston\ped scoo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5"/>
          <a:stretch/>
        </p:blipFill>
        <p:spPr bwMode="auto">
          <a:xfrm>
            <a:off x="5738192" y="1205729"/>
            <a:ext cx="3360812" cy="24388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\\pdc2cif002.onelondon.tfl.local\vdm1_data5$\ChristianVanDerNest\Desktop\GARRETT DOCS\Boston\SCOO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77" y="4293096"/>
            <a:ext cx="8521227" cy="19705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749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-27384"/>
            <a:ext cx="9906000" cy="738187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0" rIns="72000" bIns="0" anchor="ctr"/>
          <a:lstStyle/>
          <a:p>
            <a:pPr defTabSz="937467">
              <a:buSzPct val="120000"/>
            </a:pP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Active Traffic Management (ATM)</a:t>
            </a:r>
            <a:endParaRPr lang="en-GB" sz="2400" b="1" i="1" dirty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525344"/>
            <a:ext cx="9906000" cy="332656"/>
          </a:xfrm>
          <a:solidFill>
            <a:schemeClr val="tx2"/>
          </a:solidFill>
        </p:spPr>
        <p:txBody>
          <a:bodyPr/>
          <a:lstStyle/>
          <a:p>
            <a:pPr algn="ctr"/>
            <a:fld id="{5D1471BF-FF34-4D82-A49C-366C87C8E016}" type="slidenum">
              <a:rPr lang="en-GB" b="1" smtClean="0">
                <a:solidFill>
                  <a:schemeClr val="bg1"/>
                </a:solidFill>
                <a:latin typeface="NJFont Book" panose="020B0503020304020204" pitchFamily="34" charset="0"/>
              </a:rPr>
              <a:pPr algn="ctr"/>
              <a:t>17</a:t>
            </a:fld>
            <a:endParaRPr lang="en-GB" b="1" dirty="0">
              <a:solidFill>
                <a:schemeClr val="bg1"/>
              </a:solidFill>
              <a:latin typeface="NJFont Book" panose="020B0503020304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" y="1092772"/>
            <a:ext cx="5265007" cy="4991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b="1" dirty="0" smtClean="0">
                <a:latin typeface="NJFont Book" panose="020B0503020304020204" pitchFamily="34" charset="0"/>
              </a:rPr>
              <a:t>Managing traffic in Outer London to avoid gridlock in Central London</a:t>
            </a:r>
          </a:p>
          <a:p>
            <a:endParaRPr lang="en-GB" sz="2000" b="1" dirty="0">
              <a:latin typeface="NJFont Book" panose="020B0503020304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b="1" dirty="0" smtClean="0">
                <a:latin typeface="NJFont Book" panose="020B0503020304020204" pitchFamily="34" charset="0"/>
              </a:rPr>
              <a:t>Slow in, fast out principle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000" b="1" dirty="0">
              <a:latin typeface="NJFont Book" panose="020B0503020304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b="1" dirty="0" smtClean="0">
                <a:latin typeface="NJFont Book" panose="020B0503020304020204" pitchFamily="34" charset="0"/>
              </a:rPr>
              <a:t>More control, ramp metering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000" b="1" dirty="0">
              <a:latin typeface="NJFont Book" panose="020B0503020304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b="1" dirty="0" smtClean="0">
                <a:latin typeface="NJFont Book" panose="020B0503020304020204" pitchFamily="34" charset="0"/>
              </a:rPr>
              <a:t>Variable speed limits, dynamic lane use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000" b="1" dirty="0">
              <a:latin typeface="NJFont Book" panose="020B0503020304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b="1" dirty="0" smtClean="0">
                <a:latin typeface="NJFont Book" panose="020B0503020304020204" pitchFamily="34" charset="0"/>
              </a:rPr>
              <a:t>Mini-tunnels – one way out tunnels</a:t>
            </a:r>
            <a:endParaRPr lang="en-GB" sz="2000" b="1" dirty="0">
              <a:latin typeface="NJFont Book" panose="020B0503020304020204" pitchFamily="34" charset="0"/>
            </a:endParaRPr>
          </a:p>
        </p:txBody>
      </p:sp>
      <p:pic>
        <p:nvPicPr>
          <p:cNvPr id="8195" name="Picture 3" descr="\\pdc2cif002.onelondon.tfl.local\vdm1_data5$\ChristianVanDerNest\Desktop\GARRETT DOCS\Boston\ATM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039" y="1052736"/>
            <a:ext cx="3798659" cy="25301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\\pdc2cif002.onelondon.tfl.local\vdm1_data5$\ChristianVanDerNest\Desktop\GARRETT DOCS\Boston\ramp metering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10"/>
          <a:stretch/>
        </p:blipFill>
        <p:spPr bwMode="auto">
          <a:xfrm>
            <a:off x="5313039" y="3933062"/>
            <a:ext cx="3798659" cy="22515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04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-27384"/>
            <a:ext cx="9906000" cy="738187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0" rIns="72000" bIns="0" anchor="ctr"/>
          <a:lstStyle/>
          <a:p>
            <a:pPr defTabSz="937467">
              <a:buSzPct val="120000"/>
            </a:pP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SCOOT/</a:t>
            </a:r>
            <a:r>
              <a:rPr lang="en-GB" sz="2400" b="1" i="1" dirty="0" err="1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iBus</a:t>
            </a: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 integration</a:t>
            </a:r>
            <a:endParaRPr lang="en-GB" sz="2400" b="1" i="1" dirty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525344"/>
            <a:ext cx="9906000" cy="332656"/>
          </a:xfrm>
          <a:solidFill>
            <a:schemeClr val="tx2"/>
          </a:solidFill>
        </p:spPr>
        <p:txBody>
          <a:bodyPr/>
          <a:lstStyle/>
          <a:p>
            <a:pPr algn="ctr"/>
            <a:fld id="{5D1471BF-FF34-4D82-A49C-366C87C8E016}" type="slidenum">
              <a:rPr lang="en-GB" b="1" smtClean="0">
                <a:solidFill>
                  <a:schemeClr val="bg1"/>
                </a:solidFill>
                <a:latin typeface="NJFont Book" panose="020B0503020304020204" pitchFamily="34" charset="0"/>
              </a:rPr>
              <a:pPr algn="ctr"/>
              <a:t>18</a:t>
            </a:fld>
            <a:endParaRPr lang="en-GB" b="1" dirty="0">
              <a:solidFill>
                <a:schemeClr val="bg1"/>
              </a:solidFill>
              <a:latin typeface="NJFont Book" panose="020B050302030402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 l="80469" t="36632" r="4765" b="33836"/>
          <a:stretch>
            <a:fillRect/>
          </a:stretch>
        </p:blipFill>
        <p:spPr bwMode="auto">
          <a:xfrm>
            <a:off x="1064568" y="1340771"/>
            <a:ext cx="7617064" cy="4530427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:p14="http://schemas.microsoft.com/office/powerpoint/2010/main" val="2832233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-27384"/>
            <a:ext cx="9906000" cy="738187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0" rIns="72000" bIns="0" anchor="ctr"/>
          <a:lstStyle/>
          <a:p>
            <a:pPr defTabSz="937467">
              <a:buSzPct val="120000"/>
            </a:pP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Better customer information</a:t>
            </a:r>
            <a:endParaRPr lang="en-GB" sz="2400" b="1" i="1" dirty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525344"/>
            <a:ext cx="9906000" cy="332656"/>
          </a:xfrm>
          <a:solidFill>
            <a:schemeClr val="tx2"/>
          </a:solidFill>
        </p:spPr>
        <p:txBody>
          <a:bodyPr/>
          <a:lstStyle/>
          <a:p>
            <a:pPr algn="ctr"/>
            <a:fld id="{5D1471BF-FF34-4D82-A49C-366C87C8E016}" type="slidenum">
              <a:rPr lang="en-GB" b="1" smtClean="0">
                <a:solidFill>
                  <a:schemeClr val="bg1"/>
                </a:solidFill>
                <a:latin typeface="NJFont Book" panose="020B0503020304020204" pitchFamily="34" charset="0"/>
              </a:rPr>
              <a:pPr algn="ctr"/>
              <a:t>19</a:t>
            </a:fld>
            <a:endParaRPr lang="en-GB" b="1" dirty="0">
              <a:solidFill>
                <a:schemeClr val="bg1"/>
              </a:solidFill>
              <a:latin typeface="NJFont Book" panose="020B0503020304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489" y="836712"/>
            <a:ext cx="6840711" cy="529760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defTabSz="914353">
              <a:lnSpc>
                <a:spcPct val="150000"/>
              </a:lnSpc>
            </a:pPr>
            <a:r>
              <a:rPr lang="en-GB" sz="2000" b="1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Measures to influence </a:t>
            </a:r>
            <a:r>
              <a:rPr lang="en-GB" sz="2000" b="1" dirty="0">
                <a:solidFill>
                  <a:prstClr val="black"/>
                </a:solidFill>
                <a:latin typeface="NJFont Book" panose="020B0503020304020204" pitchFamily="34" charset="0"/>
              </a:rPr>
              <a:t>the customer decision making </a:t>
            </a:r>
            <a:r>
              <a:rPr lang="en-GB" sz="2000" b="1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process</a:t>
            </a:r>
          </a:p>
          <a:p>
            <a:pPr defTabSz="914353">
              <a:lnSpc>
                <a:spcPct val="150000"/>
              </a:lnSpc>
            </a:pPr>
            <a:r>
              <a:rPr lang="en-GB" sz="900" b="1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 </a:t>
            </a:r>
          </a:p>
          <a:p>
            <a:pPr marL="285750" indent="-285750" defTabSz="91435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Check before you travel</a:t>
            </a:r>
          </a:p>
          <a:p>
            <a:pPr marL="821722" lvl="1" indent="-342900" defTabSz="91435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Twitter</a:t>
            </a:r>
          </a:p>
          <a:p>
            <a:pPr marL="821722" lvl="1" indent="-342900" defTabSz="91435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TfL Website</a:t>
            </a:r>
          </a:p>
          <a:p>
            <a:pPr marL="821722" lvl="1" indent="-342900" defTabSz="91435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Push notifications before journeys</a:t>
            </a:r>
          </a:p>
          <a:p>
            <a:pPr marL="285750" indent="-285750" defTabSz="914353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000" b="1" dirty="0" smtClean="0">
              <a:solidFill>
                <a:prstClr val="black"/>
              </a:solidFill>
              <a:latin typeface="NJFont Book" panose="020B0503020304020204" pitchFamily="34" charset="0"/>
            </a:endParaRPr>
          </a:p>
          <a:p>
            <a:pPr marL="285750" indent="-285750" defTabSz="91435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On route messaging</a:t>
            </a:r>
          </a:p>
          <a:p>
            <a:pPr marL="821722" lvl="1" indent="-342900" defTabSz="91435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Tube-style good service boards</a:t>
            </a:r>
          </a:p>
          <a:p>
            <a:pPr marL="821722" lvl="1" indent="-342900" defTabSz="91435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On-bus and on-taxi geo-fenced messaging</a:t>
            </a:r>
          </a:p>
          <a:p>
            <a:pPr marL="821722" lvl="1" indent="-342900" defTabSz="91435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Satellite navigation systems</a:t>
            </a:r>
          </a:p>
          <a:p>
            <a:pPr defTabSz="914353">
              <a:lnSpc>
                <a:spcPct val="150000"/>
              </a:lnSpc>
            </a:pPr>
            <a:endParaRPr lang="en-GB" sz="900" b="1" dirty="0" smtClean="0">
              <a:solidFill>
                <a:prstClr val="black"/>
              </a:solidFill>
              <a:latin typeface="NJFont Book" panose="020B0503020304020204" pitchFamily="34" charset="0"/>
            </a:endParaRPr>
          </a:p>
        </p:txBody>
      </p:sp>
      <p:pic>
        <p:nvPicPr>
          <p:cNvPr id="7170" name="Picture 2" descr="\\pdc2cif002.onelondon.tfl.local\vdm1_data5$\ChristianVanDerNest\Desktop\GARRETT DOCS\Boston\push notificatio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5" b="17778"/>
          <a:stretch/>
        </p:blipFill>
        <p:spPr bwMode="auto">
          <a:xfrm>
            <a:off x="7940367" y="1052737"/>
            <a:ext cx="1606775" cy="20097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christianvandernest\AppData\Local\Microsoft\Windows\Temporary Internet Files\Content.Outlook\R3XR6F98\IMG_009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1" r="6250"/>
          <a:stretch/>
        </p:blipFill>
        <p:spPr bwMode="auto">
          <a:xfrm>
            <a:off x="4953000" y="1502805"/>
            <a:ext cx="2495448" cy="1559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\\pdc2cif002.onelondon.tfl.local\vdm1_data5$\ChristianVanDerNest\Desktop\GARRETT DOCS\Boston\good service boar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367" y="3356992"/>
            <a:ext cx="1606775" cy="2672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vms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356992"/>
            <a:ext cx="2493959" cy="2197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1" r="11193" b="14761"/>
          <a:stretch/>
        </p:blipFill>
        <p:spPr bwMode="auto">
          <a:xfrm>
            <a:off x="5393602" y="3983064"/>
            <a:ext cx="1090120" cy="70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7479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-27384"/>
            <a:ext cx="9906000" cy="738187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0" rIns="72000" bIns="0" anchor="ctr"/>
          <a:lstStyle/>
          <a:p>
            <a:pPr defTabSz="937467">
              <a:buSzPct val="120000"/>
            </a:pP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Further demand management?</a:t>
            </a:r>
            <a:endParaRPr lang="en-GB" sz="2400" b="1" i="1" dirty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525344"/>
            <a:ext cx="9906000" cy="332656"/>
          </a:xfrm>
          <a:solidFill>
            <a:schemeClr val="tx2"/>
          </a:solidFill>
        </p:spPr>
        <p:txBody>
          <a:bodyPr/>
          <a:lstStyle/>
          <a:p>
            <a:pPr algn="ctr"/>
            <a:fld id="{5D1471BF-FF34-4D82-A49C-366C87C8E016}" type="slidenum">
              <a:rPr lang="en-GB" b="1" smtClean="0">
                <a:solidFill>
                  <a:schemeClr val="bg1"/>
                </a:solidFill>
                <a:latin typeface="NJFont Book" panose="020B0503020304020204" pitchFamily="34" charset="0"/>
              </a:rPr>
              <a:pPr algn="ctr"/>
              <a:t>20</a:t>
            </a:fld>
            <a:endParaRPr lang="en-GB" b="1" dirty="0">
              <a:solidFill>
                <a:schemeClr val="bg1"/>
              </a:solidFill>
              <a:latin typeface="NJFont Book" panose="020B0503020304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504" y="836718"/>
            <a:ext cx="3744416" cy="3139317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marL="285750" indent="-285750" defTabSz="91435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Freight</a:t>
            </a:r>
          </a:p>
          <a:p>
            <a:pPr marL="821722" lvl="1" indent="-342900" defTabSz="91435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Retimed deliveries?</a:t>
            </a:r>
          </a:p>
          <a:p>
            <a:pPr marL="285750" indent="-285750" defTabSz="914353">
              <a:buFont typeface="Arial" panose="020B0604020202020204" pitchFamily="34" charset="0"/>
              <a:buChar char="•"/>
            </a:pPr>
            <a:endParaRPr lang="en-GB" sz="900" b="1" dirty="0" smtClean="0">
              <a:solidFill>
                <a:prstClr val="black"/>
              </a:solidFill>
              <a:latin typeface="NJFont Book" panose="020B0503020304020204" pitchFamily="34" charset="0"/>
            </a:endParaRPr>
          </a:p>
          <a:p>
            <a:pPr marL="285750" indent="-285750" defTabSz="91435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Buses</a:t>
            </a:r>
          </a:p>
          <a:p>
            <a:pPr marL="821722" lvl="1" indent="-342900" defTabSz="91435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Network planning?</a:t>
            </a:r>
          </a:p>
          <a:p>
            <a:pPr marL="285750" indent="-285750" defTabSz="914353">
              <a:buFont typeface="Arial" panose="020B0604020202020204" pitchFamily="34" charset="0"/>
              <a:buChar char="•"/>
            </a:pPr>
            <a:endParaRPr lang="en-GB" sz="900" b="1" dirty="0" smtClean="0">
              <a:solidFill>
                <a:prstClr val="black"/>
              </a:solidFill>
              <a:latin typeface="NJFont Book" panose="020B0503020304020204" pitchFamily="34" charset="0"/>
            </a:endParaRPr>
          </a:p>
          <a:p>
            <a:pPr marL="285750" indent="-285750" defTabSz="91435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Taxi and Private Hire</a:t>
            </a:r>
          </a:p>
          <a:p>
            <a:pPr marL="821722" lvl="1" indent="-342900" defTabSz="91435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Quantitive restrictions?</a:t>
            </a:r>
            <a:endParaRPr lang="en-GB" sz="1600" dirty="0">
              <a:solidFill>
                <a:prstClr val="black"/>
              </a:solidFill>
              <a:latin typeface="NJFont Book" panose="020B0503020304020204" pitchFamily="34" charset="0"/>
            </a:endParaRPr>
          </a:p>
        </p:txBody>
      </p:sp>
      <p:pic>
        <p:nvPicPr>
          <p:cNvPr id="10242" name="Picture 2" descr="\\pdc2cif002.onelondon.tfl.local\vdm1_data5$\ChristianVanDerNest\Desktop\GARRETT DOCS\Boston\freight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043" y="1257722"/>
            <a:ext cx="3354263" cy="2232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\\pdc2cif002.onelondon.tfl.local\vdm1_data5$\ChristianVanDerNest\Desktop\GARRETT DOCS\Boston\oxford street bus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043" y="4111770"/>
            <a:ext cx="3354263" cy="22265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\\pdc2cif002.onelondon.tfl.local\vdm1_data5$\ChristianVanDerNest\Desktop\GARRETT DOCS\Boston\taxi congestio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60" y="4106391"/>
            <a:ext cx="3354263" cy="22372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784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-27384"/>
            <a:ext cx="9906000" cy="738187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0" rIns="72000" bIns="0" anchor="ctr"/>
          <a:lstStyle/>
          <a:p>
            <a:pPr defTabSz="937467">
              <a:buSzPct val="120000"/>
            </a:pP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Air quality</a:t>
            </a:r>
            <a:endParaRPr lang="en-GB" sz="2400" b="1" i="1" dirty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525344"/>
            <a:ext cx="9906000" cy="332656"/>
          </a:xfrm>
          <a:solidFill>
            <a:schemeClr val="tx2"/>
          </a:solidFill>
        </p:spPr>
        <p:txBody>
          <a:bodyPr/>
          <a:lstStyle/>
          <a:p>
            <a:pPr algn="ctr"/>
            <a:fld id="{5D1471BF-FF34-4D82-A49C-366C87C8E016}" type="slidenum">
              <a:rPr lang="en-GB" b="1" smtClean="0">
                <a:solidFill>
                  <a:schemeClr val="bg1"/>
                </a:solidFill>
                <a:latin typeface="NJFont Book" panose="020B0503020304020204" pitchFamily="34" charset="0"/>
              </a:rPr>
              <a:pPr algn="ctr"/>
              <a:t>21</a:t>
            </a:fld>
            <a:endParaRPr lang="en-GB" b="1" dirty="0">
              <a:solidFill>
                <a:schemeClr val="bg1"/>
              </a:solidFill>
              <a:latin typeface="NJFont Book" panose="020B0503020304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90" y="729014"/>
            <a:ext cx="5743898" cy="4708978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marL="342900" indent="-342900" defTabSz="91435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ULEZ</a:t>
            </a:r>
          </a:p>
          <a:p>
            <a:pPr marL="821722" lvl="1" indent="-342900" defTabSz="91435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By 2020, first in the world</a:t>
            </a:r>
          </a:p>
          <a:p>
            <a:pPr marL="821722" lvl="1" indent="-342900" defTabSz="914353">
              <a:buFont typeface="Wingdings" panose="05000000000000000000" pitchFamily="2" charset="2"/>
              <a:buChar char="Ø"/>
            </a:pPr>
            <a:endParaRPr lang="en-GB" sz="1600" b="1" dirty="0" smtClean="0">
              <a:solidFill>
                <a:prstClr val="black"/>
              </a:solidFill>
              <a:latin typeface="NJFont Book" panose="020B0503020304020204" pitchFamily="34" charset="0"/>
            </a:endParaRPr>
          </a:p>
          <a:p>
            <a:pPr marL="342900" indent="-342900" defTabSz="91435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Cleaner buses</a:t>
            </a:r>
          </a:p>
          <a:p>
            <a:pPr marL="821722" lvl="1" indent="-342900" defTabSz="91435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Continued roll out of hybrid and zero-emissions buses</a:t>
            </a:r>
          </a:p>
          <a:p>
            <a:pPr marL="821722" lvl="1" indent="-342900" defTabSz="914353">
              <a:buFont typeface="Wingdings" panose="05000000000000000000" pitchFamily="2" charset="2"/>
              <a:buChar char="Ø"/>
            </a:pPr>
            <a:endParaRPr lang="en-GB" sz="1600" b="1" dirty="0" smtClean="0">
              <a:solidFill>
                <a:prstClr val="black"/>
              </a:solidFill>
              <a:latin typeface="NJFont Book" panose="020B0503020304020204" pitchFamily="34" charset="0"/>
            </a:endParaRPr>
          </a:p>
          <a:p>
            <a:pPr marL="342900" indent="-342900" defTabSz="91435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Taxi and private hire vehicles</a:t>
            </a:r>
          </a:p>
          <a:p>
            <a:pPr marL="821722" lvl="1" indent="-342900" defTabSz="91435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Age limits</a:t>
            </a:r>
          </a:p>
          <a:p>
            <a:pPr marL="821722" lvl="1" indent="-342900" defTabSz="91435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Zero emission capable taxis by 2018</a:t>
            </a:r>
          </a:p>
          <a:p>
            <a:pPr marL="821722" lvl="1" indent="-342900" defTabSz="91435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£70m fund</a:t>
            </a:r>
          </a:p>
          <a:p>
            <a:pPr lvl="1" defTabSz="914353"/>
            <a:endParaRPr lang="en-GB" sz="1600" b="1" dirty="0" smtClean="0">
              <a:solidFill>
                <a:prstClr val="black"/>
              </a:solidFill>
              <a:latin typeface="NJFont Book" panose="020B050302030402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152" y="836718"/>
            <a:ext cx="2824138" cy="1736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\\pdc2cif002.onelondon.tfl.local\vdm1_data5$\ChristianVanDerNest\Desktop\GARRETT DOCS\Boston\RV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998" y="2759596"/>
            <a:ext cx="2809292" cy="17558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\\pdc2cif002.onelondon.tfl.local\vdm1_data5$\ChristianVanDerNest\Desktop\GARRETT DOCS\Boston\Metroca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152" y="4625336"/>
            <a:ext cx="2824138" cy="17628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002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-27384"/>
            <a:ext cx="9906000" cy="738187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0" rIns="72000" bIns="0" anchor="ctr"/>
          <a:lstStyle/>
          <a:p>
            <a:pPr defTabSz="937467">
              <a:buSzPct val="120000"/>
            </a:pP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Safety</a:t>
            </a:r>
            <a:endParaRPr lang="en-GB" sz="2400" b="1" i="1" dirty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525344"/>
            <a:ext cx="9906000" cy="332656"/>
          </a:xfrm>
          <a:solidFill>
            <a:schemeClr val="tx2"/>
          </a:solidFill>
        </p:spPr>
        <p:txBody>
          <a:bodyPr/>
          <a:lstStyle/>
          <a:p>
            <a:pPr algn="ctr"/>
            <a:fld id="{5D1471BF-FF34-4D82-A49C-366C87C8E016}" type="slidenum">
              <a:rPr lang="en-GB" b="1" smtClean="0">
                <a:solidFill>
                  <a:schemeClr val="bg1"/>
                </a:solidFill>
                <a:latin typeface="NJFont Book" panose="020B0503020304020204" pitchFamily="34" charset="0"/>
              </a:rPr>
              <a:pPr algn="ctr"/>
              <a:t>22</a:t>
            </a:fld>
            <a:endParaRPr lang="en-GB" b="1" dirty="0">
              <a:solidFill>
                <a:schemeClr val="bg1"/>
              </a:solidFill>
              <a:latin typeface="NJFont Book" panose="020B0503020304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0472" y="836713"/>
            <a:ext cx="4680520" cy="5427124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marL="342900" indent="-342900" defTabSz="91435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Achievements to date</a:t>
            </a:r>
          </a:p>
          <a:p>
            <a:pPr marL="821722" lvl="1" indent="-342900" defTabSz="91435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Target of 40% reduction in KSIs against 2005-2009 baseline achieved early</a:t>
            </a:r>
          </a:p>
          <a:p>
            <a:pPr marL="821722" lvl="1" indent="-342900" defTabSz="91435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Vulnerable road user action plans</a:t>
            </a:r>
          </a:p>
          <a:p>
            <a:pPr marL="821722" lvl="1" indent="-342900" defTabSz="914353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GB" sz="1600" b="1" dirty="0" smtClean="0">
              <a:solidFill>
                <a:prstClr val="black"/>
              </a:solidFill>
              <a:latin typeface="NJFont Book" panose="020B0503020304020204" pitchFamily="34" charset="0"/>
            </a:endParaRPr>
          </a:p>
          <a:p>
            <a:pPr marL="342900" indent="-342900" defTabSz="91435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Safer lorries</a:t>
            </a:r>
          </a:p>
          <a:p>
            <a:pPr marL="821722" lvl="1" indent="-342900" defTabSz="91435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New regulations for London</a:t>
            </a:r>
          </a:p>
          <a:p>
            <a:pPr marL="821722" lvl="1" indent="-342900" defTabSz="91435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Vision standards</a:t>
            </a:r>
          </a:p>
          <a:p>
            <a:pPr marL="821722" lvl="1" indent="-342900" defTabSz="914353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GB" sz="1600" b="1" dirty="0" smtClean="0">
              <a:solidFill>
                <a:prstClr val="black"/>
              </a:solidFill>
              <a:latin typeface="NJFont Book" panose="020B0503020304020204" pitchFamily="34" charset="0"/>
            </a:endParaRPr>
          </a:p>
          <a:p>
            <a:pPr marL="342900" indent="-342900" defTabSz="91435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New targets</a:t>
            </a:r>
          </a:p>
          <a:p>
            <a:pPr marL="821722" lvl="1" indent="-342900" defTabSz="91435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Revised stretch target of 50% reduction in KSIs by 2020</a:t>
            </a:r>
          </a:p>
          <a:p>
            <a:pPr marL="821722" lvl="1" indent="-342900" defTabSz="91435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dirty="0" smtClean="0">
                <a:solidFill>
                  <a:prstClr val="black"/>
                </a:solidFill>
                <a:latin typeface="NJFont Book" panose="020B0503020304020204" pitchFamily="34" charset="0"/>
              </a:rPr>
              <a:t>Taking lorry vision standards further</a:t>
            </a:r>
            <a:endParaRPr lang="en-GB" sz="1400" dirty="0">
              <a:solidFill>
                <a:prstClr val="black"/>
              </a:solidFill>
              <a:latin typeface="NJFont Book" panose="020B0503020304020204" pitchFamily="34" charset="0"/>
            </a:endParaRPr>
          </a:p>
        </p:txBody>
      </p:sp>
      <p:pic>
        <p:nvPicPr>
          <p:cNvPr id="9218" name="Picture 2" descr="\\pdc2cif002.onelondon.tfl.local\vdm1_data5$\ChristianVanDerNest\Desktop\GARRETT DOCS\Boston\safer hgv zo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987" y="3640311"/>
            <a:ext cx="4108351" cy="2309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ww.ctc.org.uk/sites/default/files/media_library/users/Chris%20Peck/1306_mol_road-safety-action-pla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987" y="1055811"/>
            <a:ext cx="4108351" cy="2285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884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-27384"/>
            <a:ext cx="9906000" cy="738187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0" rIns="72000" bIns="0" anchor="ctr"/>
          <a:lstStyle/>
          <a:p>
            <a:pPr defTabSz="937467">
              <a:buSzPct val="120000"/>
            </a:pPr>
            <a:r>
              <a:rPr lang="en-GB" sz="2400" b="1" i="1" dirty="0" smtClean="0">
                <a:solidFill>
                  <a:schemeClr val="bg1"/>
                </a:solidFill>
                <a:latin typeface="NJFont Book" panose="020B0503020304020204" pitchFamily="34" charset="0"/>
                <a:cs typeface="Arial" pitchFamily="34" charset="0"/>
              </a:rPr>
              <a:t>Questions</a:t>
            </a:r>
            <a:endParaRPr lang="en-GB" sz="2400" b="1" i="1" dirty="0">
              <a:solidFill>
                <a:schemeClr val="bg1"/>
              </a:solidFill>
              <a:latin typeface="NJFont Book" panose="020B0503020304020204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525344"/>
            <a:ext cx="9906000" cy="332656"/>
          </a:xfrm>
          <a:solidFill>
            <a:schemeClr val="tx2"/>
          </a:solidFill>
        </p:spPr>
        <p:txBody>
          <a:bodyPr/>
          <a:lstStyle/>
          <a:p>
            <a:pPr algn="ctr"/>
            <a:fld id="{5D1471BF-FF34-4D82-A49C-366C87C8E016}" type="slidenum">
              <a:rPr lang="en-GB" b="1" smtClean="0">
                <a:solidFill>
                  <a:schemeClr val="bg1"/>
                </a:solidFill>
                <a:latin typeface="NJFont Book" panose="020B0503020304020204" pitchFamily="34" charset="0"/>
              </a:rPr>
              <a:pPr algn="ctr"/>
              <a:t>23</a:t>
            </a:fld>
            <a:endParaRPr lang="en-GB" b="1" dirty="0">
              <a:solidFill>
                <a:schemeClr val="bg1"/>
              </a:solidFill>
              <a:latin typeface="NJFont Book" panose="020B0503020304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484784"/>
            <a:ext cx="99060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latin typeface="NJFont Book" panose="020B0503020304020204" pitchFamily="34" charset="0"/>
              </a:rPr>
              <a:t>Questions?</a:t>
            </a:r>
          </a:p>
          <a:p>
            <a:pPr algn="ctr"/>
            <a:endParaRPr lang="en-GB" sz="4400" b="1" dirty="0">
              <a:latin typeface="NJFont Book" panose="020B0503020304020204" pitchFamily="34" charset="0"/>
            </a:endParaRPr>
          </a:p>
          <a:p>
            <a:pPr algn="ctr"/>
            <a:r>
              <a:rPr lang="en-GB" sz="4000" b="1" dirty="0" smtClean="0">
                <a:latin typeface="NJFont Book" panose="020B0503020304020204" pitchFamily="34" charset="0"/>
                <a:hlinkClick r:id="rId3"/>
              </a:rPr>
              <a:t>GarrettEmmerson@TfL.gov.uk</a:t>
            </a:r>
            <a:endParaRPr lang="en-GB" sz="4000" b="1" dirty="0" smtClean="0">
              <a:latin typeface="NJFont Book" panose="020B0503020304020204" pitchFamily="34" charset="0"/>
            </a:endParaRPr>
          </a:p>
          <a:p>
            <a:pPr algn="ctr"/>
            <a:endParaRPr lang="en-GB" sz="1400" b="1" dirty="0" smtClean="0">
              <a:latin typeface="NJFont Book" panose="020B0503020304020204" pitchFamily="34" charset="0"/>
              <a:hlinkClick r:id="rId4"/>
            </a:endParaRPr>
          </a:p>
          <a:p>
            <a:pPr algn="ctr"/>
            <a:r>
              <a:rPr lang="en-GB" sz="4000" b="1" dirty="0" smtClean="0">
                <a:latin typeface="NJFont Book" panose="020B0503020304020204" pitchFamily="34" charset="0"/>
                <a:hlinkClick r:id="rId4"/>
              </a:rPr>
              <a:t>www.TfL.gov.uk</a:t>
            </a:r>
            <a:endParaRPr lang="en-GB" sz="4000" b="1" dirty="0" smtClean="0">
              <a:latin typeface="NJFont Book" panose="020B0503020304020204" pitchFamily="34" charset="0"/>
            </a:endParaRPr>
          </a:p>
          <a:p>
            <a:pPr algn="ctr"/>
            <a:endParaRPr lang="en-GB" sz="4000" b="1" dirty="0">
              <a:latin typeface="NJFont Book" panose="020B05030203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750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85830" y="1903917"/>
            <a:ext cx="3756648" cy="2327683"/>
          </a:xfrm>
        </p:spPr>
        <p:txBody>
          <a:bodyPr/>
          <a:lstStyle/>
          <a:p>
            <a:r>
              <a:rPr lang="en-US" sz="2800" dirty="0" smtClean="0">
                <a:solidFill>
                  <a:schemeClr val="tx1"/>
                </a:solidFill>
              </a:rPr>
              <a:t>Hosted by: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Screen Shot 2015-12-03 at 4.52.56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2"/>
          <a:stretch/>
        </p:blipFill>
        <p:spPr>
          <a:xfrm>
            <a:off x="0" y="2135"/>
            <a:ext cx="9906000" cy="1677977"/>
          </a:xfrm>
          <a:prstGeom prst="rect">
            <a:avLst/>
          </a:prstGeom>
        </p:spPr>
      </p:pic>
      <p:pic>
        <p:nvPicPr>
          <p:cNvPr id="6" name="Picture 5" descr="Screen Shot 2015-12-05 at 5.59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79360"/>
            <a:ext cx="9135533" cy="878640"/>
          </a:xfrm>
          <a:prstGeom prst="rect">
            <a:avLst/>
          </a:prstGeom>
        </p:spPr>
      </p:pic>
      <p:pic>
        <p:nvPicPr>
          <p:cNvPr id="7" name="Picture 6" descr="Logos_Transp Nud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610" y="2668202"/>
            <a:ext cx="4569447" cy="301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71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12389</TotalTime>
  <Words>838</Words>
  <Application>Microsoft Macintosh PowerPoint</Application>
  <PresentationFormat>A4 Paper (210x297 mm)</PresentationFormat>
  <Paragraphs>216</Paragraphs>
  <Slides>24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Transport For London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</dc:title>
  <dc:creator>henrycresser</dc:creator>
  <cp:lastModifiedBy>BU</cp:lastModifiedBy>
  <cp:revision>968</cp:revision>
  <cp:lastPrinted>2015-12-03T14:37:17Z</cp:lastPrinted>
  <dcterms:created xsi:type="dcterms:W3CDTF">2015-07-30T10:10:56Z</dcterms:created>
  <dcterms:modified xsi:type="dcterms:W3CDTF">2015-12-07T13:03:56Z</dcterms:modified>
</cp:coreProperties>
</file>