
<file path=[Content_Types].xml><?xml version="1.0" encoding="utf-8"?>
<Types xmlns="http://schemas.openxmlformats.org/package/2006/content-types">
  <Default Extension="jpg" ContentType="image/jpeg"/>
  <Default Extension="emf" ContentType="image/x-emf"/>
  <Default Extension="jpeg" ContentType="image/jpeg"/>
  <Default Extension="xml" ContentType="application/xml"/>
  <Default Extension="mp4" ContentType="video/unknown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Default Extension="wav" ContentType="audio/x-wav"/>
  <Default Extension="gif" ContentType="image/gif"/>
  <Default Extension="mov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4" r:id="rId2"/>
    <p:sldMasterId id="2147483957" r:id="rId3"/>
    <p:sldMasterId id="2147484005" r:id="rId4"/>
    <p:sldMasterId id="2147484078" r:id="rId5"/>
    <p:sldMasterId id="2147484090" r:id="rId6"/>
    <p:sldMasterId id="2147484102" r:id="rId7"/>
    <p:sldMasterId id="2147484114" r:id="rId8"/>
    <p:sldMasterId id="2147484126" r:id="rId9"/>
    <p:sldMasterId id="2147484150" r:id="rId10"/>
    <p:sldMasterId id="2147484162" r:id="rId11"/>
  </p:sldMasterIdLst>
  <p:notesMasterIdLst>
    <p:notesMasterId r:id="rId33"/>
  </p:notesMasterIdLst>
  <p:sldIdLst>
    <p:sldId id="1106" r:id="rId12"/>
    <p:sldId id="524" r:id="rId13"/>
    <p:sldId id="1089" r:id="rId14"/>
    <p:sldId id="1090" r:id="rId15"/>
    <p:sldId id="1093" r:id="rId16"/>
    <p:sldId id="1024" r:id="rId17"/>
    <p:sldId id="984" r:id="rId18"/>
    <p:sldId id="1100" r:id="rId19"/>
    <p:sldId id="1101" r:id="rId20"/>
    <p:sldId id="968" r:id="rId21"/>
    <p:sldId id="959" r:id="rId22"/>
    <p:sldId id="1102" r:id="rId23"/>
    <p:sldId id="1103" r:id="rId24"/>
    <p:sldId id="1104" r:id="rId25"/>
    <p:sldId id="1105" r:id="rId26"/>
    <p:sldId id="977" r:id="rId27"/>
    <p:sldId id="1094" r:id="rId28"/>
    <p:sldId id="1095" r:id="rId29"/>
    <p:sldId id="1096" r:id="rId30"/>
    <p:sldId id="1086" r:id="rId31"/>
    <p:sldId id="1123" r:id="rId32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FF"/>
    <a:srgbClr val="FF0000"/>
    <a:srgbClr val="800000"/>
    <a:srgbClr val="000000"/>
    <a:srgbClr val="D30B2C"/>
    <a:srgbClr val="000066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15620"/>
    <p:restoredTop sz="88256" autoAdjust="0"/>
  </p:normalViewPr>
  <p:slideViewPr>
    <p:cSldViewPr snapToGrid="0">
      <p:cViewPr varScale="1">
        <p:scale>
          <a:sx n="66" d="100"/>
          <a:sy n="66" d="100"/>
        </p:scale>
        <p:origin x="-146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9.xml"/><Relationship Id="rId21" Type="http://schemas.openxmlformats.org/officeDocument/2006/relationships/slide" Target="slides/slide10.xml"/><Relationship Id="rId22" Type="http://schemas.openxmlformats.org/officeDocument/2006/relationships/slide" Target="slides/slide11.xml"/><Relationship Id="rId23" Type="http://schemas.openxmlformats.org/officeDocument/2006/relationships/slide" Target="slides/slide12.xml"/><Relationship Id="rId24" Type="http://schemas.openxmlformats.org/officeDocument/2006/relationships/slide" Target="slides/slide13.xml"/><Relationship Id="rId25" Type="http://schemas.openxmlformats.org/officeDocument/2006/relationships/slide" Target="slides/slide14.xml"/><Relationship Id="rId26" Type="http://schemas.openxmlformats.org/officeDocument/2006/relationships/slide" Target="slides/slide15.xml"/><Relationship Id="rId27" Type="http://schemas.openxmlformats.org/officeDocument/2006/relationships/slide" Target="slides/slide16.xml"/><Relationship Id="rId28" Type="http://schemas.openxmlformats.org/officeDocument/2006/relationships/slide" Target="slides/slide17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19.xml"/><Relationship Id="rId31" Type="http://schemas.openxmlformats.org/officeDocument/2006/relationships/slide" Target="slides/slide20.xml"/><Relationship Id="rId32" Type="http://schemas.openxmlformats.org/officeDocument/2006/relationships/slide" Target="slides/slide21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notesMaster" Target="notesMasters/notes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" Target="slides/slide1.xml"/><Relationship Id="rId13" Type="http://schemas.openxmlformats.org/officeDocument/2006/relationships/slide" Target="slides/slide2.xml"/><Relationship Id="rId14" Type="http://schemas.openxmlformats.org/officeDocument/2006/relationships/slide" Target="slides/slide3.xml"/><Relationship Id="rId15" Type="http://schemas.openxmlformats.org/officeDocument/2006/relationships/slide" Target="slides/slide4.xml"/><Relationship Id="rId16" Type="http://schemas.openxmlformats.org/officeDocument/2006/relationships/slide" Target="slides/slide5.xml"/><Relationship Id="rId17" Type="http://schemas.openxmlformats.org/officeDocument/2006/relationships/slide" Target="slides/slide6.xml"/><Relationship Id="rId18" Type="http://schemas.openxmlformats.org/officeDocument/2006/relationships/slide" Target="slides/slide7.xml"/><Relationship Id="rId19" Type="http://schemas.openxmlformats.org/officeDocument/2006/relationships/slide" Target="slides/slide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9.xml"/><Relationship Id="rId4" Type="http://schemas.openxmlformats.org/officeDocument/2006/relationships/slide" Target="slides/slide20.xml"/><Relationship Id="rId1" Type="http://schemas.openxmlformats.org/officeDocument/2006/relationships/slide" Target="slides/slide2.xml"/><Relationship Id="rId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 b="1"/>
            </a:lvl1pPr>
          </a:lstStyle>
          <a:p>
            <a:pPr>
              <a:defRPr/>
            </a:pPr>
            <a:fld id="{FBAB08D7-9E9A-4994-8BCF-792417978E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2692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3478277-1C15-4BED-8368-6D6873E7FF7B}" type="slidenum">
              <a:rPr lang="en-US" sz="1200" smtClean="0"/>
              <a:pPr/>
              <a:t>2</a:t>
            </a:fld>
            <a:endParaRPr lang="en-US" sz="1200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22835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389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31073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943240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97838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810595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421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11091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389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134800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3" tIns="46582" rIns="93163" bIns="46582" anchor="b"/>
          <a:lstStyle>
            <a:lvl1pPr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238" indent="-292100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5225" indent="-233363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363" indent="-233363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7088" indent="-233363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54288" indent="-233363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11488" indent="-233363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68688" indent="-233363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25888" indent="-233363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1814BF46-0EDB-4FA9-90B0-76CECA56334A}" type="slidenum">
              <a:rPr lang="en-US" sz="1200" b="1">
                <a:ea typeface="MS PGothic" pitchFamily="34" charset="-128"/>
              </a:rPr>
              <a:pPr algn="r"/>
              <a:t>11</a:t>
            </a:fld>
            <a:endParaRPr lang="en-US" sz="1200" b="1">
              <a:ea typeface="MS PGothic" pitchFamily="34" charset="-128"/>
            </a:endParaRPr>
          </a:p>
        </p:txBody>
      </p:sp>
      <p:sp>
        <p:nvSpPr>
          <p:cNvPr id="360451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51" tIns="46576" rIns="93151" bIns="46576" anchor="b"/>
          <a:lstStyle>
            <a:lvl1pPr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238" indent="-292100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5225" indent="-233363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363" indent="-233363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7088" indent="-233363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54288" indent="-233363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11488" indent="-233363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68688" indent="-233363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25888" indent="-233363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7A952979-D4D5-4B22-A39A-28F9EA29FB13}" type="slidenum">
              <a:rPr lang="en-US" sz="1200" b="1">
                <a:ea typeface="MS PGothic" pitchFamily="34" charset="-128"/>
              </a:rPr>
              <a:pPr algn="r"/>
              <a:t>11</a:t>
            </a:fld>
            <a:endParaRPr lang="en-US" sz="1200" b="1">
              <a:ea typeface="MS PGothic" pitchFamily="34" charset="-128"/>
            </a:endParaRPr>
          </a:p>
        </p:txBody>
      </p:sp>
      <p:sp>
        <p:nvSpPr>
          <p:cNvPr id="3604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36045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51" tIns="46576" rIns="93151" bIns="4657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638597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9D2BFCA-0F1A-4302-9519-C57D8E69A0AD}" type="slidenum">
              <a:rPr lang="en-US" altLang="en-US" sz="1200">
                <a:solidFill>
                  <a:prstClr val="black"/>
                </a:solidFill>
              </a:rPr>
              <a:pPr/>
              <a:t>12</a:t>
            </a:fld>
            <a:endParaRPr lang="en-US" altLang="en-US" sz="1200">
              <a:solidFill>
                <a:prstClr val="black"/>
              </a:solidFill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70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AE7BE68-5FCD-4252-8CE2-925E75449C60}" type="slidenum">
              <a:rPr lang="en-US" altLang="en-US" sz="1200">
                <a:solidFill>
                  <a:prstClr val="black"/>
                </a:solidFill>
              </a:rPr>
              <a:pPr/>
              <a:t>13</a:t>
            </a:fld>
            <a:endParaRPr lang="en-US" altLang="en-US" sz="1200">
              <a:solidFill>
                <a:prstClr val="black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70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B5A5A61-61F7-4796-B59A-D72A5B14ACA1}" type="slidenum">
              <a:rPr lang="en-US" altLang="en-US" sz="1200">
                <a:solidFill>
                  <a:prstClr val="black"/>
                </a:solidFill>
              </a:rPr>
              <a:pPr/>
              <a:t>14</a:t>
            </a:fld>
            <a:endParaRPr lang="en-US" altLang="en-US" sz="1200">
              <a:solidFill>
                <a:prstClr val="black"/>
              </a:solidFill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70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810595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210259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571353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046257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438815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3" tIns="46582" rIns="93163" bIns="46582" anchor="b"/>
          <a:lstStyle>
            <a:lvl1pPr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238" indent="-292100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5225" indent="-233363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363" indent="-233363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7088" indent="-233363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54288" indent="-233363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11488" indent="-233363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68688" indent="-233363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25888" indent="-233363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6F2DA96D-A04B-42E9-AF3D-F91E2214B4B2}" type="slidenum">
              <a:rPr lang="en-US" altLang="en-US" sz="1200" b="1">
                <a:solidFill>
                  <a:prstClr val="black"/>
                </a:solidFill>
                <a:ea typeface="MS PGothic" pitchFamily="34" charset="-128"/>
              </a:rPr>
              <a:pPr algn="r"/>
              <a:t>20</a:t>
            </a:fld>
            <a:endParaRPr lang="en-US" altLang="en-US" sz="1200" b="1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364547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51" tIns="46576" rIns="93151" bIns="46576" anchor="b"/>
          <a:lstStyle>
            <a:lvl1pPr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238" indent="-292100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5225" indent="-233363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363" indent="-233363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7088" indent="-233363" defTabSz="9318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54288" indent="-233363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11488" indent="-233363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68688" indent="-233363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25888" indent="-233363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95C1E6AA-F8C5-4F8E-A2F1-EEF6745C1D33}" type="slidenum">
              <a:rPr lang="en-US" altLang="en-US" sz="1200" b="1">
                <a:solidFill>
                  <a:prstClr val="black"/>
                </a:solidFill>
                <a:ea typeface="MS PGothic" pitchFamily="34" charset="-128"/>
              </a:rPr>
              <a:pPr algn="r"/>
              <a:t>20</a:t>
            </a:fld>
            <a:endParaRPr lang="en-US" altLang="en-US" sz="1200" b="1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3645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3645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51" tIns="46576" rIns="93151" bIns="46576"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15630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4.emf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F2F6D-8234-4801-B4E5-DEB5F1DC78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459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12E21-6519-4891-AB89-673BB884C0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15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40623-0DF8-427A-BAE2-6B73390838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122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13483-63B7-4C2A-9789-4A38278FF5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429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8CF14-AEA4-47AE-AE38-534BED69FB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698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0CF049-27E7-44D9-8E9C-12023A8929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701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5EC30-D750-4F34-A6B8-7F41ECF95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701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2E97E-E7FA-41FB-BC40-986ED93CC0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544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3C3FF-F692-4E1D-A466-9A9D6C30F4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270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4819AF-4091-4CDE-97FF-618C6C22EB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497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70C5B6-F630-4D68-9BBF-0D2468583C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936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Control Of Discrete Event Systems (CODES) Laboratory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4193C-F1BA-4CCF-825F-7A75A24AC503}" type="slidenum">
              <a:rPr lang="en-US"/>
              <a:pPr>
                <a:defRPr/>
              </a:pPr>
              <a:t>‹#›</a:t>
            </a:fld>
            <a:r>
              <a:rPr lang="en-US"/>
              <a:t>/23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366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Control Of Discrete Event Systems (CODES) Laboratory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2B258-07FE-4E2D-A761-14D201679464}" type="slidenum">
              <a:rPr lang="en-US"/>
              <a:pPr>
                <a:defRPr/>
              </a:pPr>
              <a:t>‹#›</a:t>
            </a:fld>
            <a:r>
              <a:rPr lang="en-US"/>
              <a:t>/23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295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Control Of Discrete Event Systems (CODES) Laboratory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C7254-F586-4ED4-8913-18CF048A0A4A}" type="slidenum">
              <a:rPr lang="en-US"/>
              <a:pPr>
                <a:defRPr/>
              </a:pPr>
              <a:t>‹#›</a:t>
            </a:fld>
            <a:r>
              <a:rPr lang="en-US"/>
              <a:t>/23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943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Control Of Discrete Event Systems (CODES) Laboratory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678A6-DC39-4A1C-8949-014A0B483D35}" type="slidenum">
              <a:rPr lang="en-US"/>
              <a:pPr>
                <a:defRPr/>
              </a:pPr>
              <a:t>‹#›</a:t>
            </a:fld>
            <a:r>
              <a:rPr lang="en-US"/>
              <a:t>/23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3105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Control Of Discrete Event Systems (CODES) Laboratory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7932B-85F7-4899-A3C4-34E4FE9A1E33}" type="slidenum">
              <a:rPr lang="en-US"/>
              <a:pPr>
                <a:defRPr/>
              </a:pPr>
              <a:t>‹#›</a:t>
            </a:fld>
            <a:r>
              <a:rPr lang="en-US"/>
              <a:t>/23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8593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Control Of Discrete Event Systems (CODES) Laboratory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654F0-610A-4B51-B1F2-184A8D16E327}" type="slidenum">
              <a:rPr lang="en-US"/>
              <a:pPr>
                <a:defRPr/>
              </a:pPr>
              <a:t>‹#›</a:t>
            </a:fld>
            <a:r>
              <a:rPr lang="en-US"/>
              <a:t>/23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506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Control Of Discrete Event Systems (CODES) Laboratory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238D-5C5F-4ACE-8BA8-54C732EB8750}" type="slidenum">
              <a:rPr lang="en-US"/>
              <a:pPr>
                <a:defRPr/>
              </a:pPr>
              <a:t>‹#›</a:t>
            </a:fld>
            <a:r>
              <a:rPr lang="en-US"/>
              <a:t>/23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4727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Control Of Discrete Event Systems (CODES) Laboratory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8EFA8-8D74-46E9-92A5-3C82183BC969}" type="slidenum">
              <a:rPr lang="en-US"/>
              <a:pPr>
                <a:defRPr/>
              </a:pPr>
              <a:t>‹#›</a:t>
            </a:fld>
            <a:r>
              <a:rPr lang="en-US"/>
              <a:t>/23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32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Control Of Discrete Event Systems (CODES) Laboratory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8E88C-8F07-48FE-AC89-495B8707BDCF}" type="slidenum">
              <a:rPr lang="en-US"/>
              <a:pPr>
                <a:defRPr/>
              </a:pPr>
              <a:t>‹#›</a:t>
            </a:fld>
            <a:r>
              <a:rPr lang="en-US"/>
              <a:t>/23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8749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26"/>
            <a:ext cx="2057400" cy="5897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26"/>
            <a:ext cx="6019800" cy="58975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Control Of Discrete Event Systems (CODES) Laboratory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B16D2-ABE1-4CE1-B5E7-2A3DDFF8809A}" type="slidenum">
              <a:rPr lang="en-US"/>
              <a:pPr>
                <a:defRPr/>
              </a:pPr>
              <a:t>‹#›</a:t>
            </a:fld>
            <a:r>
              <a:rPr lang="en-US"/>
              <a:t>/23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0949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872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yannisp\Pictures\BU-related\CISE_Small_LOGO.g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4" y="6270625"/>
            <a:ext cx="2314575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3736975" y="6399239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ABFE8-AA95-4433-85B7-D7E69ACAF74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12/10/15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415114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3790E-0AA9-4BAD-AF0A-5983575DE80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440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yannisp\Pictures\BU-related\CISE_Small_LOGO.g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4" y="6270625"/>
            <a:ext cx="2314575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3736975" y="6399239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13D168-91A9-4D70-8841-85F3BAC77DA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12/10/15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415114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9F6B4-6CA3-4C0A-82E8-6B3B757025A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271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5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3736975" y="6399239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D871E5-4711-4B3B-80F1-E8E80681568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12/10/15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415114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08AAC-85BB-4365-B552-7726192C6C1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330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36975" y="6399239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BBEB3A-A6B8-4267-BAC7-19BB85828DB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12/10/15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415114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8856E-2B3F-4602-AC56-D324030EE59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89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3736975" y="6399239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F901EF-038A-4F50-B977-FFD6DC4D8E8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12/10/15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415114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4DBD5-45ED-475E-B605-18B6D98A981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474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77649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1_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yannisp\Pictures\BU-related\CISE_Small_LOGO.g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4" y="6270625"/>
            <a:ext cx="2314575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239000" y="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Slide </a:t>
            </a:r>
            <a:fld id="{821266A9-D892-4323-9083-E04AA91F96F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257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"/>
          <p:cNvSpPr txBox="1">
            <a:spLocks noChangeArrowheads="1"/>
          </p:cNvSpPr>
          <p:nvPr userDrawn="1"/>
        </p:nvSpPr>
        <p:spPr bwMode="auto">
          <a:xfrm>
            <a:off x="1600200" y="30480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endParaRPr kumimoji="0" lang="en-US" b="0" smtClean="0">
              <a:solidFill>
                <a:prstClr val="black"/>
              </a:solidFill>
            </a:endParaRPr>
          </a:p>
        </p:txBody>
      </p:sp>
      <p:sp>
        <p:nvSpPr>
          <p:cNvPr id="12288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415114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474263-9FBD-4C81-B09A-72966DAB6A7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493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yannisp\Pictures\BU-related\CISE_Small_LOGO.g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4" y="6270625"/>
            <a:ext cx="2314575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95400"/>
            <a:ext cx="40386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33800"/>
            <a:ext cx="40386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6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5451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" y="0"/>
            <a:ext cx="1331913" cy="68580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path path="rect">
              <a:fillToRect t="100000" r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algn="ctr" eaLnBrk="1" hangingPunct="1"/>
            <a:endParaRPr lang="zh-CN" altLang="en-US" sz="1800" smtClean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 flipV="1">
            <a:off x="1403350" y="3141689"/>
            <a:ext cx="6624638" cy="71437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algn="ctr" eaLnBrk="1" hangingPunct="1"/>
            <a:endParaRPr lang="zh-CN" altLang="en-US" sz="1800" smtClean="0">
              <a:solidFill>
                <a:srgbClr val="000000"/>
              </a:solidFill>
            </a:endParaRPr>
          </a:p>
        </p:txBody>
      </p:sp>
      <p:pic>
        <p:nvPicPr>
          <p:cNvPr id="6" name="Picture 9" descr="礼堂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BF3"/>
              </a:clrFrom>
              <a:clrTo>
                <a:srgbClr val="FCFB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5384800"/>
            <a:ext cx="52197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"/>
            <a:ext cx="914400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55650" y="1535139"/>
            <a:ext cx="7772400" cy="1462087"/>
          </a:xfrm>
        </p:spPr>
        <p:txBody>
          <a:bodyPr/>
          <a:lstStyle>
            <a:lvl1pPr>
              <a:defRPr i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6449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1C1C1C"/>
                </a:solidFill>
                <a:latin typeface="Times New Roman" pitchFamily="18" charset="0"/>
                <a:ea typeface="华文行楷" pitchFamily="2" charset="-122"/>
              </a:defRPr>
            </a:lvl1pPr>
          </a:lstStyle>
          <a:p>
            <a:pPr eaLnBrk="1" hangingPunct="1"/>
            <a:endParaRPr lang="en-US" altLang="zh-CN" smtClean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rgbClr val="1C1C1C"/>
                </a:solidFill>
              </a:defRPr>
            </a:lvl1pPr>
          </a:lstStyle>
          <a:p>
            <a:endParaRPr lang="en-US" altLang="zh-CN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rgbClr val="1C1C1C"/>
                </a:solidFill>
              </a:defRPr>
            </a:lvl1pPr>
          </a:lstStyle>
          <a:p>
            <a:fld id="{108BACE7-2A97-4171-8052-1836EED5D30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8238194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2F2D79-EDB3-4CE3-B1A8-04AD6BFE3574}" type="slidenum">
              <a:rPr lang="en-US" altLang="zh-CN"/>
              <a:pPr/>
              <a:t>‹#›</a:t>
            </a:fld>
            <a:endParaRPr lang="en-US" altLang="zh-CN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716763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6D86B0D6-FB80-47F5-977A-8800E038CB50}" type="slidenum">
              <a:rPr lang="en-US" altLang="zh-CN"/>
              <a:pPr>
                <a:defRPr/>
              </a:pPr>
              <a:t>‹#›</a:t>
            </a:fld>
            <a:r>
              <a:rPr lang="en-US" altLang="zh-CN">
                <a:solidFill>
                  <a:srgbClr val="000000"/>
                </a:solidFill>
              </a:rPr>
              <a:t>/</a:t>
            </a:r>
            <a:r>
              <a:rPr lang="en-US" altLang="zh-CN">
                <a:solidFill>
                  <a:srgbClr val="3333CC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523675331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55650" y="1341439"/>
            <a:ext cx="3843338" cy="4791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51401" y="1341439"/>
            <a:ext cx="3843337" cy="4791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2DB80013-538D-415B-B27B-0D9167C1BCB7}" type="slidenum">
              <a:rPr lang="en-US" altLang="zh-CN"/>
              <a:pPr>
                <a:defRPr/>
              </a:pPr>
              <a:t>‹#›</a:t>
            </a:fld>
            <a:r>
              <a:rPr lang="en-US" altLang="zh-CN">
                <a:solidFill>
                  <a:srgbClr val="000000"/>
                </a:solidFill>
              </a:rPr>
              <a:t>/</a:t>
            </a:r>
            <a:r>
              <a:rPr lang="en-US" altLang="zh-CN">
                <a:solidFill>
                  <a:srgbClr val="3333CC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964478942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324D6B20-89D4-4482-BE45-2259CECC0EC1}" type="slidenum">
              <a:rPr lang="en-US" altLang="zh-CN"/>
              <a:pPr>
                <a:defRPr/>
              </a:pPr>
              <a:t>‹#›</a:t>
            </a:fld>
            <a:r>
              <a:rPr lang="en-US" altLang="zh-CN">
                <a:solidFill>
                  <a:srgbClr val="000000"/>
                </a:solidFill>
              </a:rPr>
              <a:t>/</a:t>
            </a:r>
            <a:r>
              <a:rPr lang="en-US" altLang="zh-CN">
                <a:solidFill>
                  <a:srgbClr val="3333CC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12080974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58FB61C-5C3A-472C-ABC1-932C847ED6A4}" type="slidenum">
              <a:rPr lang="en-US" altLang="zh-CN"/>
              <a:pPr>
                <a:defRPr/>
              </a:pPr>
              <a:t>‹#›</a:t>
            </a:fld>
            <a:r>
              <a:rPr lang="en-US" altLang="zh-CN">
                <a:solidFill>
                  <a:srgbClr val="000000"/>
                </a:solidFill>
              </a:rPr>
              <a:t>/</a:t>
            </a:r>
            <a:r>
              <a:rPr lang="en-US" altLang="zh-CN">
                <a:solidFill>
                  <a:srgbClr val="3333CC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4108239091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5DD1B6D-36B9-4D0D-A62F-30CA1CC81B4B}" type="slidenum">
              <a:rPr lang="en-US" altLang="zh-CN"/>
              <a:pPr>
                <a:defRPr/>
              </a:pPr>
              <a:t>‹#›</a:t>
            </a:fld>
            <a:r>
              <a:rPr lang="en-US" altLang="zh-CN">
                <a:solidFill>
                  <a:srgbClr val="000000"/>
                </a:solidFill>
              </a:rPr>
              <a:t>/</a:t>
            </a:r>
            <a:r>
              <a:rPr lang="en-US" altLang="zh-CN">
                <a:solidFill>
                  <a:srgbClr val="3333CC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215920289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E97EF14-F47C-4674-BD7C-5669FA29B128}" type="slidenum">
              <a:rPr lang="en-US" altLang="zh-CN"/>
              <a:pPr>
                <a:defRPr/>
              </a:pPr>
              <a:t>‹#›</a:t>
            </a:fld>
            <a:r>
              <a:rPr lang="en-US" altLang="zh-CN">
                <a:solidFill>
                  <a:srgbClr val="000000"/>
                </a:solidFill>
              </a:rPr>
              <a:t>/</a:t>
            </a:r>
            <a:r>
              <a:rPr lang="en-US" altLang="zh-CN">
                <a:solidFill>
                  <a:srgbClr val="3333CC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71877206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8DE871C-40AD-4CA8-A592-8EBF21D0062E}" type="slidenum">
              <a:rPr lang="en-US" altLang="zh-CN"/>
              <a:pPr>
                <a:defRPr/>
              </a:pPr>
              <a:t>‹#›</a:t>
            </a:fld>
            <a:r>
              <a:rPr lang="en-US" altLang="zh-CN">
                <a:solidFill>
                  <a:srgbClr val="000000"/>
                </a:solidFill>
              </a:rPr>
              <a:t>/</a:t>
            </a:r>
            <a:r>
              <a:rPr lang="en-US" altLang="zh-CN">
                <a:solidFill>
                  <a:srgbClr val="3333CC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891064362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FCF002A-7F20-4778-B4F5-0E579383BA95}" type="slidenum">
              <a:rPr lang="en-US" altLang="zh-CN"/>
              <a:pPr>
                <a:defRPr/>
              </a:pPr>
              <a:t>‹#›</a:t>
            </a:fld>
            <a:r>
              <a:rPr lang="en-US" altLang="zh-CN">
                <a:solidFill>
                  <a:srgbClr val="000000"/>
                </a:solidFill>
              </a:rPr>
              <a:t>/</a:t>
            </a:r>
            <a:r>
              <a:rPr lang="en-US" altLang="zh-CN">
                <a:solidFill>
                  <a:srgbClr val="3333CC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416075386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18301" y="214313"/>
            <a:ext cx="1976437" cy="59182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4215" y="214313"/>
            <a:ext cx="5781675" cy="59182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5ED683EF-A2EA-4759-B685-26D4B7DE0FF9}" type="slidenum">
              <a:rPr lang="en-US" altLang="zh-CN"/>
              <a:pPr>
                <a:defRPr/>
              </a:pPr>
              <a:t>‹#›</a:t>
            </a:fld>
            <a:r>
              <a:rPr lang="en-US" altLang="zh-CN">
                <a:solidFill>
                  <a:srgbClr val="000000"/>
                </a:solidFill>
              </a:rPr>
              <a:t>/</a:t>
            </a:r>
            <a:r>
              <a:rPr lang="en-US" altLang="zh-CN">
                <a:solidFill>
                  <a:srgbClr val="3333CC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328578575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标题和文本在内容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4214" y="214313"/>
            <a:ext cx="7827962" cy="8382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755651" y="1341464"/>
            <a:ext cx="7839075" cy="231933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55651" y="3813175"/>
            <a:ext cx="7839075" cy="2319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73845D9-60F7-4F85-8C99-29A250ACCB6E}" type="slidenum">
              <a:rPr lang="en-US" altLang="zh-CN"/>
              <a:pPr>
                <a:defRPr/>
              </a:pPr>
              <a:t>‹#›</a:t>
            </a:fld>
            <a:r>
              <a:rPr lang="en-US" altLang="zh-CN">
                <a:solidFill>
                  <a:srgbClr val="000000"/>
                </a:solidFill>
              </a:rPr>
              <a:t>/</a:t>
            </a:r>
            <a:r>
              <a:rPr lang="en-US" altLang="zh-CN">
                <a:solidFill>
                  <a:srgbClr val="3333CC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179177620"/>
      </p:ext>
    </p:extLst>
  </p:cSld>
  <p:clrMapOvr>
    <a:masterClrMapping/>
  </p:clrMapOvr>
  <p:transition xmlns:p14="http://schemas.microsoft.com/office/powerpoint/2010/main">
    <p:zoom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17D80-DC10-4C30-9970-5BB33698416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DE6F5-5D0E-4979-9E1A-DE11E2D27C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2487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E35A-4074-440E-B9A9-C81F9ADBB5E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DE6F5-5D0E-4979-9E1A-DE11E2D27C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86345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913E-C39C-4F0E-8997-B723DF63095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DE6F5-5D0E-4979-9E1A-DE11E2D27C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011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79806-BE21-433E-B6EA-94A29527741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DE6F5-5D0E-4979-9E1A-DE11E2D27C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690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28CF8-0900-4F34-8258-90A27A6597C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DE6F5-5D0E-4979-9E1A-DE11E2D27C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7646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4D864-EF0D-4CB2-B3E8-2D40FD1BE53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DE6F5-5D0E-4979-9E1A-DE11E2D27C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6044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002F-CF73-46A1-ABDA-D8489A2B036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DE6F5-5D0E-4979-9E1A-DE11E2D27C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2789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2D987-B1AC-4183-BE7F-15D1ED10E57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DE6F5-5D0E-4979-9E1A-DE11E2D27C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9258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9529-669F-478B-A62C-2190CEBEFD6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DE6F5-5D0E-4979-9E1A-DE11E2D27C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2824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7F199-8E72-4C1E-9370-B8A74C4FC3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DE6F5-5D0E-4979-9E1A-DE11E2D27C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9174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2D5C0-D1B7-4914-81ED-746AD0F3C0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DE6F5-5D0E-4979-9E1A-DE11E2D27C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17795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9441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48334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95932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33208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21469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15161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2689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69868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29418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21549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41230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Control Of Discrete Event Systems (CODES) Laboratory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3AC8D-3583-48CB-8BF0-0D287F43F5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</a:rPr>
              <a:t>/23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85833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Control Of Discrete Event Systems (CODES) Laboratory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6A80B-CCA5-4548-B644-445D7936041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</a:rPr>
              <a:t>/23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55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Control Of Discrete Event Systems (CODES) Laboratory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ACBF4-869A-45FD-A8F0-005BD81817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</a:rPr>
              <a:t>/23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27120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Control Of Discrete Event Systems (CODES) Laboratory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816CC-B12B-4328-96A9-643AA758C79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</a:rPr>
              <a:t>/23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71424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Control Of Discrete Event Systems (CODES) Laboratory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99F74-D2D3-4180-9880-8DD0A5C3F07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</a:rPr>
              <a:t>/23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8192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Control Of Discrete Event Systems (CODES) Laboratory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3997A-D4C1-4E70-9414-707330D5346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</a:rPr>
              <a:t>/23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43811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Control Of Discrete Event Systems (CODES) Laboratory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1B8DEE-01B2-46D3-8C27-D38F4211907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</a:rPr>
              <a:t>/23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33896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Control Of Discrete Event Systems (CODES) Laboratory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5A22F-720C-4C15-A359-0D9AE6058A6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</a:rPr>
              <a:t>/23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53351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Control Of Discrete Event Systems (CODES) Laboratory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C5541-FDCC-41DE-8D8E-6E3D68147A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</a:rPr>
              <a:t>/23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96991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Control Of Discrete Event Systems (CODES) Laboratory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7FB10-16F3-475C-8C17-5422F2474B2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</a:rPr>
              <a:t>/23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03524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26"/>
            <a:ext cx="2057400" cy="5897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26"/>
            <a:ext cx="6019800" cy="58975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Control Of Discrete Event Systems (CODES) Laboratory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51F60-B332-44A8-8C15-5A0476E451F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</a:rPr>
              <a:t>/23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05565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F2F6D-8234-4801-B4E5-DEB5F1DC78C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38175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12E21-6519-4891-AB89-673BB884C0F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4491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40623-0DF8-427A-BAE2-6B733908389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07245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13483-63B7-4C2A-9789-4A38278FF54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38131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8CF14-AEA4-47AE-AE38-534BED69FB5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20327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0CF049-27E7-44D9-8E9C-12023A89290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53157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5EC30-D750-4F34-A6B8-7F41ECF95B5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22874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2E97E-E7FA-41FB-BC40-986ED93CC0A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58357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3C3FF-F692-4E1D-A466-9A9D6C30F47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44404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4819AF-4091-4CDE-97FF-618C6C22EB5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96931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70C5B6-F630-4D68-9BBF-0D2468583CB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53078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686125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742225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73808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212592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988548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586514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323308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625453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36077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052848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382468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283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44"/>
            <a:ext cx="8229600" cy="4525963"/>
          </a:xfrm>
        </p:spPr>
        <p:txBody>
          <a:bodyPr>
            <a:noAutofit/>
          </a:bodyPr>
          <a:lstStyle>
            <a:lvl1pPr marL="457200" indent="-457200">
              <a:buFont typeface="Arial" panose="020B0604020202020204" pitchFamily="34" charset="0"/>
              <a:buChar char="•"/>
              <a:defRPr>
                <a:solidFill>
                  <a:schemeClr val="accent6"/>
                </a:solidFill>
              </a:defRPr>
            </a:lvl1pPr>
            <a:lvl2pPr marL="742950" indent="-285750">
              <a:buFont typeface="Arial" pitchFamily="34" charset="0"/>
              <a:buChar char="-"/>
              <a:defRPr>
                <a:solidFill>
                  <a:schemeClr val="accent6"/>
                </a:solidFill>
              </a:defRPr>
            </a:lvl2pPr>
            <a:lvl3pPr>
              <a:buFont typeface="Arial" pitchFamily="34" charset="0"/>
              <a:buChar char="•"/>
              <a:defRPr>
                <a:solidFill>
                  <a:schemeClr val="accent6"/>
                </a:solidFill>
              </a:defRPr>
            </a:lvl3pPr>
            <a:lvl4pPr>
              <a:buFont typeface="Arial" pitchFamily="34" charset="0"/>
              <a:buChar char="•"/>
              <a:defRPr>
                <a:solidFill>
                  <a:schemeClr val="accent6"/>
                </a:solidFill>
              </a:defRPr>
            </a:lvl4pPr>
            <a:lvl5pPr>
              <a:buFont typeface="Arial" pitchFamily="34" charset="0"/>
              <a:buChar char="•"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B0F0"/>
              </a:solidFill>
              <a:latin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782" y="6508984"/>
            <a:ext cx="550631" cy="323291"/>
          </a:xfrm>
          <a:prstGeom prst="rect">
            <a:avLst/>
          </a:prstGeom>
        </p:spPr>
      </p:pic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508958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i="1" dirty="0" smtClean="0">
                <a:solidFill>
                  <a:srgbClr val="FFFFFF"/>
                </a:solidFill>
                <a:latin typeface="Arial"/>
              </a:rPr>
              <a:t>Transportation Nudges: Experiments in Improving Urban Mobility</a:t>
            </a:r>
            <a:endParaRPr lang="en-US" sz="1800" b="1" i="1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5888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9894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30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939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32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9744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8" y="273075"/>
            <a:ext cx="3008313" cy="1162051"/>
          </a:xfrm>
        </p:spPr>
        <p:txBody>
          <a:bodyPr anchor="b"/>
          <a:lstStyle>
            <a:lvl1pPr algn="l"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7" y="273080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8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517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27"/>
            <a:ext cx="5486400" cy="566739"/>
          </a:xfrm>
        </p:spPr>
        <p:txBody>
          <a:bodyPr anchor="b"/>
          <a:lstStyle>
            <a:lvl1pPr algn="l"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6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618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887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742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686125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742225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73808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212592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988548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586514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323308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625453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36077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052848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382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1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9.xml"/><Relationship Id="rId8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1" Type="http://schemas.openxmlformats.org/officeDocument/2006/relationships/slideLayout" Target="../slideLayouts/slideLayout89.xml"/><Relationship Id="rId2" Type="http://schemas.openxmlformats.org/officeDocument/2006/relationships/slideLayout" Target="../slideLayouts/slideLayout90.xml"/><Relationship Id="rId3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2.xml"/><Relationship Id="rId5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5.xml"/><Relationship Id="rId8" Type="http://schemas.openxmlformats.org/officeDocument/2006/relationships/slideLayout" Target="../slideLayouts/slideLayout96.xml"/><Relationship Id="rId9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13" Type="http://schemas.openxmlformats.org/officeDocument/2006/relationships/image" Target="../media/image4.emf"/><Relationship Id="rId1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6.xml"/><Relationship Id="rId8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1.xml"/><Relationship Id="rId12" Type="http://schemas.openxmlformats.org/officeDocument/2006/relationships/theme" Target="../theme/theme11.xml"/><Relationship Id="rId1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17.xml"/><Relationship Id="rId8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230338"/>
            </a:gs>
            <a:gs pos="50000">
              <a:srgbClr val="4B067A"/>
            </a:gs>
            <a:gs pos="100000">
              <a:srgbClr val="230338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009F6E6-04C3-43AF-87F8-832058D016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24" r:id="rId1"/>
    <p:sldLayoutId id="2147483923" r:id="rId2"/>
    <p:sldLayoutId id="2147483922" r:id="rId3"/>
    <p:sldLayoutId id="2147483921" r:id="rId4"/>
    <p:sldLayoutId id="2147483920" r:id="rId5"/>
    <p:sldLayoutId id="2147483919" r:id="rId6"/>
    <p:sldLayoutId id="2147483918" r:id="rId7"/>
    <p:sldLayoutId id="2147483917" r:id="rId8"/>
    <p:sldLayoutId id="2147483916" r:id="rId9"/>
    <p:sldLayoutId id="2147483915" r:id="rId10"/>
    <p:sldLayoutId id="214748391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914400"/>
          </a:xfrm>
          <a:prstGeom prst="rect">
            <a:avLst/>
          </a:prstGeom>
          <a:gradFill rotWithShape="1">
            <a:gsLst>
              <a:gs pos="0">
                <a:srgbClr val="182F76">
                  <a:alpha val="32999"/>
                </a:srgbClr>
              </a:gs>
              <a:gs pos="100000">
                <a:srgbClr val="3366FF">
                  <a:alpha val="35001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324600"/>
            <a:ext cx="8229600" cy="304800"/>
          </a:xfrm>
          <a:prstGeom prst="rect">
            <a:avLst/>
          </a:prstGeom>
          <a:gradFill rotWithShape="1">
            <a:gsLst>
              <a:gs pos="0">
                <a:srgbClr val="3366FF">
                  <a:alpha val="36000"/>
                </a:srgbClr>
              </a:gs>
              <a:gs pos="100000">
                <a:srgbClr val="3366FF">
                  <a:gamma/>
                  <a:shade val="46275"/>
                  <a:invGamma/>
                  <a:alpha val="3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Control Of Discrete Event Systems (CODES) Laboratory 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45263" y="6308751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fld id="{96C918D5-35F4-4309-9A1F-E2600D95269E}" type="slidenum">
              <a:rPr lang="en-US"/>
              <a:pPr>
                <a:defRPr/>
              </a:pPr>
              <a:t>‹#›</a:t>
            </a:fld>
            <a:r>
              <a:rPr lang="en-US" dirty="0"/>
              <a:t>/23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457200" y="5410226"/>
            <a:ext cx="822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1800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81425" y="634208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163AE97-35CA-470D-B3A1-DA58A3ACF401}" type="datetime1">
              <a:rPr kumimoji="1" lang="en-US" b="1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12/10/15</a:t>
            </a:fld>
            <a:endParaRPr kumimoji="1" lang="en-US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5F2EB84-B73A-4D5B-9C35-F22ABB11224E}" type="slidenum">
              <a:rPr kumimoji="1" lang="en-US" b="1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kumimoji="1" lang="en-US" b="1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434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413501"/>
            <a:ext cx="9144000" cy="369974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algn="ctr" eaLnBrk="1" hangingPunct="1"/>
            <a:endParaRPr lang="zh-CN" altLang="en-US" sz="1800" smtClean="0">
              <a:solidFill>
                <a:srgbClr val="000000"/>
              </a:solidFill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gray">
          <a:xfrm>
            <a:off x="395301" y="1196975"/>
            <a:ext cx="8226425" cy="3175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100000">
                <a:srgbClr val="33CC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algn="ctr" eaLnBrk="1" hangingPunct="1"/>
            <a:endParaRPr kumimoji="1" lang="zh-CN" altLang="zh-CN" smtClean="0">
              <a:solidFill>
                <a:srgbClr val="000000"/>
              </a:solidFill>
              <a:latin typeface="Times New Roman" pitchFamily="18" charset="0"/>
              <a:ea typeface="华文行楷" pitchFamily="2" charset="-122"/>
            </a:endParaRP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84214" y="214313"/>
            <a:ext cx="782796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1" y="1341439"/>
            <a:ext cx="7839075" cy="479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08175" y="6524651"/>
            <a:ext cx="51133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imes New Roman" pitchFamily="18" charset="0"/>
                <a:ea typeface="华文行楷" pitchFamily="2" charset="-122"/>
              </a:defRPr>
            </a:lvl1pPr>
          </a:lstStyle>
          <a:p>
            <a:pPr eaLnBrk="1" hangingPunct="1"/>
            <a:endParaRPr lang="en-US" altLang="zh-CN" smtClean="0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C00CC"/>
                </a:solidFill>
                <a:latin typeface="Times New Roman" pitchFamily="18" charset="0"/>
                <a:ea typeface="华文行楷" pitchFamily="2" charset="-122"/>
              </a:defRPr>
            </a:lvl1pPr>
          </a:lstStyle>
          <a:p>
            <a:pPr eaLnBrk="1" hangingPunct="1"/>
            <a:fld id="{10D4989C-F7D9-4969-8929-7A2B09173FD1}" type="slidenum">
              <a:rPr lang="en-US" altLang="zh-CN" smtClean="0"/>
              <a:pPr eaLnBrk="1" hangingPunct="1"/>
              <a:t>‹#›</a:t>
            </a:fld>
            <a:endParaRPr lang="en-US" altLang="zh-CN" smtClean="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066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  <p:sldLayoutId id="2147484017" r:id="rId12"/>
  </p:sldLayoutIdLst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华文行楷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华文行楷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华文行楷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华文行楷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华文行楷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华文行楷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华文行楷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华文行楷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A2248A23-A8B1-443E-A182-0519F486C991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7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CCBDE6F5-5D0E-4979-9E1A-DE11E2D27C1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6691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457200" y="5410226"/>
            <a:ext cx="822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180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330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  <p:sldLayoutId id="2147484092" r:id="rId2"/>
    <p:sldLayoutId id="2147484093" r:id="rId3"/>
    <p:sldLayoutId id="2147484094" r:id="rId4"/>
    <p:sldLayoutId id="2147484095" r:id="rId5"/>
    <p:sldLayoutId id="2147484096" r:id="rId6"/>
    <p:sldLayoutId id="2147484097" r:id="rId7"/>
    <p:sldLayoutId id="2147484098" r:id="rId8"/>
    <p:sldLayoutId id="2147484099" r:id="rId9"/>
    <p:sldLayoutId id="2147484100" r:id="rId10"/>
    <p:sldLayoutId id="2147484101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914400"/>
          </a:xfrm>
          <a:prstGeom prst="rect">
            <a:avLst/>
          </a:prstGeom>
          <a:gradFill rotWithShape="1">
            <a:gsLst>
              <a:gs pos="0">
                <a:srgbClr val="182F76">
                  <a:alpha val="32999"/>
                </a:srgbClr>
              </a:gs>
              <a:gs pos="100000">
                <a:srgbClr val="3366FF">
                  <a:alpha val="35001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324600"/>
            <a:ext cx="8229600" cy="304800"/>
          </a:xfrm>
          <a:prstGeom prst="rect">
            <a:avLst/>
          </a:prstGeom>
          <a:gradFill rotWithShape="1">
            <a:gsLst>
              <a:gs pos="0">
                <a:srgbClr val="3366FF">
                  <a:alpha val="36000"/>
                </a:srgbClr>
              </a:gs>
              <a:gs pos="100000">
                <a:srgbClr val="3366FF">
                  <a:gamma/>
                  <a:shade val="46275"/>
                  <a:invGamma/>
                  <a:alpha val="3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latin typeface="+mn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Control Of Discrete Event Systems (CODES) Laboratory 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45263" y="6308751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fld id="{49CAC5B8-008D-4321-9010-E6F3744E12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</a:rPr>
              <a:t>/23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457200" y="5410226"/>
            <a:ext cx="822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180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01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104" r:id="rId2"/>
    <p:sldLayoutId id="2147484105" r:id="rId3"/>
    <p:sldLayoutId id="2147484106" r:id="rId4"/>
    <p:sldLayoutId id="2147484107" r:id="rId5"/>
    <p:sldLayoutId id="2147484108" r:id="rId6"/>
    <p:sldLayoutId id="2147484109" r:id="rId7"/>
    <p:sldLayoutId id="2147484110" r:id="rId8"/>
    <p:sldLayoutId id="2147484111" r:id="rId9"/>
    <p:sldLayoutId id="2147484112" r:id="rId10"/>
    <p:sldLayoutId id="2147484113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230338"/>
            </a:gs>
            <a:gs pos="50000">
              <a:srgbClr val="4B067A"/>
            </a:gs>
            <a:gs pos="100000">
              <a:srgbClr val="230338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009F6E6-04C3-43AF-87F8-832058D016A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14828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15" r:id="rId1"/>
    <p:sldLayoutId id="2147484116" r:id="rId2"/>
    <p:sldLayoutId id="2147484117" r:id="rId3"/>
    <p:sldLayoutId id="2147484118" r:id="rId4"/>
    <p:sldLayoutId id="2147484119" r:id="rId5"/>
    <p:sldLayoutId id="2147484120" r:id="rId6"/>
    <p:sldLayoutId id="2147484121" r:id="rId7"/>
    <p:sldLayoutId id="2147484122" r:id="rId8"/>
    <p:sldLayoutId id="2147484123" r:id="rId9"/>
    <p:sldLayoutId id="2147484124" r:id="rId10"/>
    <p:sldLayoutId id="214748412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7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878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7" r:id="rId1"/>
    <p:sldLayoutId id="2147484128" r:id="rId2"/>
    <p:sldLayoutId id="2147484129" r:id="rId3"/>
    <p:sldLayoutId id="2147484130" r:id="rId4"/>
    <p:sldLayoutId id="2147484131" r:id="rId5"/>
    <p:sldLayoutId id="2147484132" r:id="rId6"/>
    <p:sldLayoutId id="2147484133" r:id="rId7"/>
    <p:sldLayoutId id="2147484134" r:id="rId8"/>
    <p:sldLayoutId id="2147484135" r:id="rId9"/>
    <p:sldLayoutId id="2147484136" r:id="rId10"/>
    <p:sldLayoutId id="214748413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6480103"/>
            <a:ext cx="9144000" cy="381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B0F0"/>
              </a:solidFill>
              <a:latin typeface="Arial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782" y="6508984"/>
            <a:ext cx="550631" cy="323291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0" y="6508958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i="1" dirty="0" smtClean="0">
                <a:solidFill>
                  <a:srgbClr val="FFFFFF"/>
                </a:solidFill>
                <a:latin typeface="Arial"/>
              </a:rPr>
              <a:t>Transportation Nudges: Experiments in Improving Urban Mobility</a:t>
            </a:r>
            <a:endParaRPr lang="en-US" sz="1800" b="1" i="1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359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1" r:id="rId1"/>
    <p:sldLayoutId id="2147484152" r:id="rId2"/>
    <p:sldLayoutId id="2147484153" r:id="rId3"/>
    <p:sldLayoutId id="2147484154" r:id="rId4"/>
    <p:sldLayoutId id="2147484155" r:id="rId5"/>
    <p:sldLayoutId id="2147484156" r:id="rId6"/>
    <p:sldLayoutId id="2147484157" r:id="rId7"/>
    <p:sldLayoutId id="2147484158" r:id="rId8"/>
    <p:sldLayoutId id="2147484159" r:id="rId9"/>
    <p:sldLayoutId id="2147484160" r:id="rId10"/>
    <p:sldLayoutId id="214748416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BEBAE6A4-1B95-8845-90B2-633985CEC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12/10/15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7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3DFD379E-389C-E34A-B42D-1B38A212ED8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878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3" r:id="rId1"/>
    <p:sldLayoutId id="2147484164" r:id="rId2"/>
    <p:sldLayoutId id="2147484165" r:id="rId3"/>
    <p:sldLayoutId id="2147484166" r:id="rId4"/>
    <p:sldLayoutId id="2147484167" r:id="rId5"/>
    <p:sldLayoutId id="2147484168" r:id="rId6"/>
    <p:sldLayoutId id="2147484169" r:id="rId7"/>
    <p:sldLayoutId id="2147484170" r:id="rId8"/>
    <p:sldLayoutId id="2147484171" r:id="rId9"/>
    <p:sldLayoutId id="2147484172" r:id="rId10"/>
    <p:sldLayoutId id="214748417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jpg"/><Relationship Id="rId1" Type="http://schemas.openxmlformats.org/officeDocument/2006/relationships/slideLayout" Target="../slideLayouts/slideLayout89.xml"/><Relationship Id="rId2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image" Target="../media/image16.jpeg"/><Relationship Id="rId3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9.jpeg"/><Relationship Id="rId5" Type="http://schemas.openxmlformats.org/officeDocument/2006/relationships/image" Target="../media/image20.png"/><Relationship Id="rId6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jpeg"/><Relationship Id="rId5" Type="http://schemas.openxmlformats.org/officeDocument/2006/relationships/image" Target="../media/image24.w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media" Target="../media/media2.mov"/><Relationship Id="rId4" Type="http://schemas.openxmlformats.org/officeDocument/2006/relationships/video" Target="../media/media2.mov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14.xml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9" Type="http://schemas.openxmlformats.org/officeDocument/2006/relationships/image" Target="../media/image30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6.xml"/><Relationship Id="rId5" Type="http://schemas.openxmlformats.org/officeDocument/2006/relationships/image" Target="../media/image33.png"/><Relationship Id="rId1" Type="http://schemas.microsoft.com/office/2007/relationships/media" Target="../media/media3.mp4"/><Relationship Id="rId2" Type="http://schemas.openxmlformats.org/officeDocument/2006/relationships/video" Target="../media/media3.mp4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4" Type="http://schemas.openxmlformats.org/officeDocument/2006/relationships/image" Target="../media/image34.png"/><Relationship Id="rId5" Type="http://schemas.openxmlformats.org/officeDocument/2006/relationships/image" Target="../media/image35.jpeg"/><Relationship Id="rId6" Type="http://schemas.openxmlformats.org/officeDocument/2006/relationships/image" Target="../media/image36.png"/><Relationship Id="rId7" Type="http://schemas.openxmlformats.org/officeDocument/2006/relationships/image" Target="../media/image13.jpeg"/><Relationship Id="rId8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jpg"/><Relationship Id="rId1" Type="http://schemas.openxmlformats.org/officeDocument/2006/relationships/slideLayout" Target="../slideLayouts/slideLayout111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8470" y="1903940"/>
            <a:ext cx="3467675" cy="2327683"/>
          </a:xfrm>
        </p:spPr>
        <p:txBody>
          <a:bodyPr/>
          <a:lstStyle/>
          <a:p>
            <a:r>
              <a:rPr lang="en-US" sz="2800" dirty="0" smtClean="0">
                <a:solidFill>
                  <a:schemeClr val="tx1"/>
                </a:solidFill>
              </a:rPr>
              <a:t>Hosted by: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Screen Shot 2015-12-03 at 4.52.56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2"/>
          <a:stretch/>
        </p:blipFill>
        <p:spPr>
          <a:xfrm>
            <a:off x="0" y="2158"/>
            <a:ext cx="9144000" cy="1677977"/>
          </a:xfrm>
          <a:prstGeom prst="rect">
            <a:avLst/>
          </a:prstGeom>
        </p:spPr>
      </p:pic>
      <p:pic>
        <p:nvPicPr>
          <p:cNvPr id="6" name="Picture 5" descr="Screen Shot 2015-12-05 at 5.59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79360"/>
            <a:ext cx="8432800" cy="878640"/>
          </a:xfrm>
          <a:prstGeom prst="rect">
            <a:avLst/>
          </a:prstGeom>
        </p:spPr>
      </p:pic>
      <p:pic>
        <p:nvPicPr>
          <p:cNvPr id="7" name="Picture 6" descr="Logos_Transp Nud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728" y="2668202"/>
            <a:ext cx="4217951" cy="301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371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79388" y="26"/>
            <a:ext cx="9064625" cy="5946775"/>
          </a:xfrm>
          <a:prstGeom prst="rect">
            <a:avLst/>
          </a:prstGeom>
          <a:gradFill rotWithShape="0">
            <a:gsLst>
              <a:gs pos="0">
                <a:srgbClr val="0000CC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76200" cmpd="tri">
            <a:solidFill>
              <a:srgbClr val="CC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lnSpc>
                <a:spcPct val="130000"/>
              </a:lnSpc>
            </a:pPr>
            <a:endParaRPr lang="en-US" sz="3200" b="1" dirty="0">
              <a:solidFill>
                <a:schemeClr val="tx2"/>
              </a:solidFill>
              <a:latin typeface="Arial Black" pitchFamily="34" charset="0"/>
            </a:endParaRPr>
          </a:p>
          <a:p>
            <a:pPr algn="ctr">
              <a:lnSpc>
                <a:spcPct val="130000"/>
              </a:lnSpc>
            </a:pPr>
            <a:endParaRPr lang="en-US" sz="3200" b="1" dirty="0">
              <a:solidFill>
                <a:schemeClr val="tx2"/>
              </a:solidFill>
              <a:latin typeface="Arial Black" pitchFamily="34" charset="0"/>
            </a:endParaRPr>
          </a:p>
          <a:p>
            <a:pPr algn="ctr">
              <a:lnSpc>
                <a:spcPct val="130000"/>
              </a:lnSpc>
            </a:pPr>
            <a:endParaRPr lang="en-US" sz="3200" b="1" dirty="0">
              <a:solidFill>
                <a:schemeClr val="tx2"/>
              </a:solidFill>
              <a:latin typeface="Arial Black" pitchFamily="34" charset="0"/>
            </a:endParaRPr>
          </a:p>
          <a:p>
            <a:pPr algn="ctr">
              <a:lnSpc>
                <a:spcPct val="130000"/>
              </a:lnSpc>
            </a:pPr>
            <a:endParaRPr lang="en-US" sz="3200" b="1" dirty="0">
              <a:solidFill>
                <a:schemeClr val="tx2"/>
              </a:solidFill>
              <a:latin typeface="Arial Black" pitchFamily="34" charset="0"/>
            </a:endParaRPr>
          </a:p>
          <a:p>
            <a:pPr algn="ctr">
              <a:lnSpc>
                <a:spcPct val="90000"/>
              </a:lnSpc>
            </a:pPr>
            <a:endParaRPr lang="en-US" sz="4000" b="1" dirty="0">
              <a:solidFill>
                <a:schemeClr val="tx2"/>
              </a:solidFill>
              <a:latin typeface="Arial Black" pitchFamily="34" charset="0"/>
            </a:endParaRPr>
          </a:p>
          <a:p>
            <a:pPr algn="ctr">
              <a:lnSpc>
                <a:spcPct val="90000"/>
              </a:lnSpc>
            </a:pPr>
            <a:endParaRPr lang="en-US" sz="4000" b="1" dirty="0" smtClean="0">
              <a:solidFill>
                <a:schemeClr val="tx2"/>
              </a:solidFill>
              <a:latin typeface="Arial Black" pitchFamily="34" charset="0"/>
            </a:endParaRPr>
          </a:p>
          <a:p>
            <a:pPr algn="ctr">
              <a:lnSpc>
                <a:spcPct val="90000"/>
              </a:lnSpc>
            </a:pPr>
            <a:endParaRPr lang="en-US" sz="4000" b="1" dirty="0">
              <a:solidFill>
                <a:schemeClr val="tx2"/>
              </a:solidFill>
              <a:latin typeface="Arial Black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4000" b="1" dirty="0" smtClean="0">
                <a:solidFill>
                  <a:schemeClr val="tx2"/>
                </a:solidFill>
                <a:latin typeface="Arial Black" pitchFamily="34" charset="0"/>
              </a:rPr>
              <a:t>C</a:t>
            </a:r>
            <a:r>
              <a:rPr lang="en-US" sz="4000" b="1" dirty="0">
                <a:solidFill>
                  <a:schemeClr val="tx2"/>
                </a:solidFill>
                <a:latin typeface="Arial Black" pitchFamily="34" charset="0"/>
              </a:rPr>
              <a:t>. G. Cassandras</a:t>
            </a:r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dirty="0">
                <a:solidFill>
                  <a:srgbClr val="FFFFFF"/>
                </a:solidFill>
                <a:latin typeface="Arial Black" pitchFamily="34" charset="0"/>
              </a:rPr>
              <a:t>Division of Systems </a:t>
            </a:r>
            <a:r>
              <a:rPr lang="en-US" dirty="0" smtClean="0">
                <a:solidFill>
                  <a:srgbClr val="FFFFFF"/>
                </a:solidFill>
                <a:latin typeface="Arial Black" pitchFamily="34" charset="0"/>
              </a:rPr>
              <a:t>Engineering, Dept</a:t>
            </a:r>
            <a:r>
              <a:rPr lang="en-US" dirty="0">
                <a:solidFill>
                  <a:srgbClr val="FFFFFF"/>
                </a:solidFill>
                <a:latin typeface="Arial Black" pitchFamily="34" charset="0"/>
              </a:rPr>
              <a:t>. of </a:t>
            </a:r>
            <a:r>
              <a:rPr lang="en-US" dirty="0" smtClean="0">
                <a:solidFill>
                  <a:srgbClr val="FFFFFF"/>
                </a:solidFill>
                <a:latin typeface="Arial Black" pitchFamily="34" charset="0"/>
              </a:rPr>
              <a:t>ECE</a:t>
            </a:r>
            <a:endParaRPr lang="en-US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r>
              <a:rPr lang="en-US" dirty="0" smtClean="0">
                <a:solidFill>
                  <a:srgbClr val="FFFFFF"/>
                </a:solidFill>
                <a:latin typeface="Arial Black" pitchFamily="34" charset="0"/>
              </a:rPr>
              <a:t>Center </a:t>
            </a:r>
            <a:r>
              <a:rPr lang="en-US" dirty="0">
                <a:solidFill>
                  <a:srgbClr val="FFFFFF"/>
                </a:solidFill>
                <a:latin typeface="Arial Black" pitchFamily="34" charset="0"/>
              </a:rPr>
              <a:t>for Information and Systems </a:t>
            </a:r>
            <a:r>
              <a:rPr lang="en-US" dirty="0" smtClean="0">
                <a:solidFill>
                  <a:srgbClr val="FFFFFF"/>
                </a:solidFill>
                <a:latin typeface="Arial Black" pitchFamily="34" charset="0"/>
              </a:rPr>
              <a:t>Engineering</a:t>
            </a:r>
          </a:p>
          <a:p>
            <a:pPr algn="ctr"/>
            <a:r>
              <a:rPr lang="en-US" dirty="0" smtClean="0">
                <a:solidFill>
                  <a:srgbClr val="FFFFFF"/>
                </a:solidFill>
                <a:latin typeface="Arial Black" pitchFamily="34" charset="0"/>
              </a:rPr>
              <a:t>Boston University</a:t>
            </a:r>
          </a:p>
          <a:p>
            <a:pPr algn="ctr">
              <a:spcBef>
                <a:spcPts val="600"/>
              </a:spcBef>
            </a:pPr>
            <a:r>
              <a:rPr lang="en-US" dirty="0"/>
              <a:t>	</a:t>
            </a:r>
            <a:endParaRPr lang="en-US" dirty="0" smtClean="0">
              <a:solidFill>
                <a:srgbClr val="FFFFFF"/>
              </a:solidFill>
              <a:latin typeface="Arial Black" pitchFamily="34" charset="0"/>
            </a:endParaRPr>
          </a:p>
          <a:p>
            <a:pPr algn="ctr">
              <a:lnSpc>
                <a:spcPct val="10000"/>
              </a:lnSpc>
            </a:pPr>
            <a:endParaRPr lang="en-US" i="1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1695452" y="6440488"/>
            <a:ext cx="1979613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r>
              <a:rPr lang="en-US" sz="1200" i="1">
                <a:solidFill>
                  <a:srgbClr val="FFFFFF"/>
                </a:solidFill>
                <a:latin typeface="Franklin Gothic Medium" pitchFamily="34" charset="0"/>
              </a:rPr>
              <a:t> </a:t>
            </a:r>
            <a:r>
              <a:rPr lang="en-US" sz="1400" i="1">
                <a:solidFill>
                  <a:srgbClr val="FFFFFF"/>
                </a:solidFill>
                <a:latin typeface="Franklin Gothic Medium" pitchFamily="34" charset="0"/>
              </a:rPr>
              <a:t>Christos G. Cassandras</a:t>
            </a:r>
            <a:r>
              <a:rPr lang="en-US" sz="1200" i="1">
                <a:solidFill>
                  <a:srgbClr val="990000"/>
                </a:solidFill>
                <a:latin typeface="Arial" pitchFamily="34" charset="0"/>
              </a:rPr>
              <a:t> </a:t>
            </a:r>
            <a:r>
              <a:rPr lang="en-US" sz="1200" i="1">
                <a:solidFill>
                  <a:srgbClr val="990000"/>
                </a:solidFill>
                <a:latin typeface="MS Sans Serif" charset="0"/>
              </a:rPr>
              <a:t>       </a:t>
            </a:r>
            <a:endParaRPr lang="en-US" sz="1400" i="1">
              <a:solidFill>
                <a:srgbClr val="FFFFFF"/>
              </a:solidFill>
              <a:latin typeface="Franklin Gothic Heavy" pitchFamily="34" charset="0"/>
            </a:endParaRPr>
          </a:p>
        </p:txBody>
      </p:sp>
      <p:sp>
        <p:nvSpPr>
          <p:cNvPr id="40964" name="Text Box 5"/>
          <p:cNvSpPr txBox="1">
            <a:spLocks noChangeArrowheads="1"/>
          </p:cNvSpPr>
          <p:nvPr/>
        </p:nvSpPr>
        <p:spPr bwMode="auto">
          <a:xfrm>
            <a:off x="4006868" y="6386514"/>
            <a:ext cx="39532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i="1">
                <a:latin typeface="Franklin Gothic Heavy" pitchFamily="34" charset="0"/>
              </a:rPr>
              <a:t>CODES Lab. - Boston University</a:t>
            </a:r>
          </a:p>
        </p:txBody>
      </p:sp>
      <p:sp>
        <p:nvSpPr>
          <p:cNvPr id="40965" name="Line 6"/>
          <p:cNvSpPr>
            <a:spLocks noChangeShapeType="1"/>
          </p:cNvSpPr>
          <p:nvPr/>
        </p:nvSpPr>
        <p:spPr bwMode="auto">
          <a:xfrm>
            <a:off x="1308100" y="6577013"/>
            <a:ext cx="4651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Line 8"/>
          <p:cNvSpPr>
            <a:spLocks noChangeShapeType="1"/>
          </p:cNvSpPr>
          <p:nvPr/>
        </p:nvSpPr>
        <p:spPr bwMode="auto">
          <a:xfrm>
            <a:off x="3636963" y="6602413"/>
            <a:ext cx="35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Line 9"/>
          <p:cNvSpPr>
            <a:spLocks noChangeShapeType="1"/>
          </p:cNvSpPr>
          <p:nvPr/>
        </p:nvSpPr>
        <p:spPr bwMode="auto">
          <a:xfrm>
            <a:off x="8453438" y="6629400"/>
            <a:ext cx="190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Line 11"/>
          <p:cNvSpPr>
            <a:spLocks noChangeShapeType="1"/>
          </p:cNvSpPr>
          <p:nvPr/>
        </p:nvSpPr>
        <p:spPr bwMode="auto">
          <a:xfrm>
            <a:off x="0" y="6276975"/>
            <a:ext cx="9144000" cy="0"/>
          </a:xfrm>
          <a:prstGeom prst="line">
            <a:avLst/>
          </a:prstGeom>
          <a:noFill/>
          <a:ln w="38100" cmpd="dbl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0969" name="Picture 12" descr="CISE-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882"/>
          <a:stretch>
            <a:fillRect/>
          </a:stretch>
        </p:blipFill>
        <p:spPr bwMode="auto">
          <a:xfrm>
            <a:off x="13" y="6313514"/>
            <a:ext cx="157797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70" name="AutoShape 13"/>
          <p:cNvSpPr>
            <a:spLocks noChangeArrowheads="1"/>
          </p:cNvSpPr>
          <p:nvPr/>
        </p:nvSpPr>
        <p:spPr bwMode="auto">
          <a:xfrm>
            <a:off x="25180" y="144379"/>
            <a:ext cx="8961437" cy="3488054"/>
          </a:xfrm>
          <a:prstGeom prst="plaque">
            <a:avLst>
              <a:gd name="adj" fmla="val 12343"/>
            </a:avLst>
          </a:prstGeom>
          <a:gradFill rotWithShape="0">
            <a:gsLst>
              <a:gs pos="0">
                <a:srgbClr val="D30B2C"/>
              </a:gs>
              <a:gs pos="100000">
                <a:srgbClr val="5E005E"/>
              </a:gs>
            </a:gsLst>
            <a:path path="shape">
              <a:fillToRect l="50000" t="50000" r="50000" b="50000"/>
            </a:path>
          </a:gradFill>
          <a:ln w="76200" cmpd="tri">
            <a:solidFill>
              <a:srgbClr val="D30B2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3600" b="1">
              <a:latin typeface="Arial Black" pitchFamily="34" charset="0"/>
            </a:endParaRPr>
          </a:p>
        </p:txBody>
      </p:sp>
      <p:pic>
        <p:nvPicPr>
          <p:cNvPr id="40971" name="Picture 22" descr="BU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6289" y="6110288"/>
            <a:ext cx="747712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0" name="Text Box 20"/>
          <p:cNvSpPr txBox="1">
            <a:spLocks noChangeArrowheads="1"/>
          </p:cNvSpPr>
          <p:nvPr/>
        </p:nvSpPr>
        <p:spPr bwMode="auto">
          <a:xfrm>
            <a:off x="105722" y="144378"/>
            <a:ext cx="878205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5400" b="1" dirty="0" smtClean="0">
                <a:solidFill>
                  <a:schemeClr val="tx2"/>
                </a:solidFill>
                <a:latin typeface="Arial Black" pitchFamily="34" charset="0"/>
              </a:rPr>
              <a:t>LOW AND </a:t>
            </a:r>
            <a:r>
              <a:rPr lang="en-US" sz="5400" b="1" dirty="0">
                <a:solidFill>
                  <a:schemeClr val="tx2"/>
                </a:solidFill>
                <a:latin typeface="Arial Black" pitchFamily="34" charset="0"/>
              </a:rPr>
              <a:t>HIGH TECH REMEDIES TO EASE CONGESTION AND IMPROVE SAFETY</a:t>
            </a:r>
            <a:endParaRPr lang="en-US" sz="4400" b="1" dirty="0">
              <a:solidFill>
                <a:schemeClr val="tx2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Rectangle 2"/>
          <p:cNvSpPr>
            <a:spLocks noChangeArrowheads="1"/>
          </p:cNvSpPr>
          <p:nvPr/>
        </p:nvSpPr>
        <p:spPr bwMode="auto">
          <a:xfrm>
            <a:off x="79388" y="833425"/>
            <a:ext cx="9064625" cy="2695575"/>
          </a:xfrm>
          <a:prstGeom prst="rect">
            <a:avLst/>
          </a:prstGeom>
          <a:gradFill rotWithShape="0">
            <a:gsLst>
              <a:gs pos="0">
                <a:srgbClr val="0000CC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76200" cmpd="tri">
            <a:solidFill>
              <a:srgbClr val="D30B2C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40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r>
              <a:rPr lang="en-US" sz="6000" b="1" dirty="0" smtClean="0">
                <a:solidFill>
                  <a:schemeClr val="tx2"/>
                </a:solidFill>
                <a:latin typeface="Arial Black" pitchFamily="34" charset="0"/>
              </a:rPr>
              <a:t>TRAFFIC NETWORKS:</a:t>
            </a:r>
          </a:p>
          <a:p>
            <a:pPr algn="ctr"/>
            <a:r>
              <a:rPr lang="en-US" sz="4800" b="1" i="1" dirty="0" smtClean="0">
                <a:solidFill>
                  <a:schemeClr val="tx2"/>
                </a:solidFill>
                <a:latin typeface="Arial Black" pitchFamily="34" charset="0"/>
              </a:rPr>
              <a:t>WHY IS IT SO HARD</a:t>
            </a:r>
          </a:p>
          <a:p>
            <a:pPr algn="ctr"/>
            <a:r>
              <a:rPr lang="en-US" sz="4800" b="1" i="1" dirty="0" smtClean="0">
                <a:solidFill>
                  <a:schemeClr val="tx2"/>
                </a:solidFill>
                <a:latin typeface="Arial Black" pitchFamily="34" charset="0"/>
              </a:rPr>
              <a:t>TO CONTROL THEM</a:t>
            </a:r>
            <a:r>
              <a:rPr lang="en-US" sz="4800" b="1" dirty="0" smtClean="0">
                <a:solidFill>
                  <a:schemeClr val="tx2"/>
                </a:solidFill>
                <a:latin typeface="Arial Black" pitchFamily="34" charset="0"/>
              </a:rPr>
              <a:t>?</a:t>
            </a:r>
            <a:endParaRPr lang="en-US" sz="5400" b="1" dirty="0">
              <a:solidFill>
                <a:schemeClr val="tx2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</p:txBody>
      </p:sp>
      <p:pic>
        <p:nvPicPr>
          <p:cNvPr id="4474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973" y="3657600"/>
            <a:ext cx="5591175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4551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0" y="6557989"/>
            <a:ext cx="9144000" cy="300037"/>
          </a:xfrm>
          <a:prstGeom prst="rect">
            <a:avLst/>
          </a:prstGeom>
          <a:solidFill>
            <a:srgbClr val="D30B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lnSpc>
                <a:spcPct val="90000"/>
              </a:lnSpc>
            </a:pPr>
            <a:r>
              <a:rPr lang="en-US" sz="2800" b="1">
                <a:solidFill>
                  <a:srgbClr val="FFFFFF"/>
                </a:solidFill>
                <a:latin typeface="Arial" pitchFamily="34" charset="0"/>
              </a:rPr>
              <a:t> </a:t>
            </a:r>
            <a:r>
              <a:rPr lang="en-US" sz="1200" i="1">
                <a:solidFill>
                  <a:srgbClr val="FFFFFF"/>
                </a:solidFill>
                <a:latin typeface="Franklin Gothic Medium" pitchFamily="34" charset="0"/>
              </a:rPr>
              <a:t> </a:t>
            </a:r>
            <a:r>
              <a:rPr lang="en-US" sz="1400" i="1">
                <a:solidFill>
                  <a:srgbClr val="FFFFFF"/>
                </a:solidFill>
                <a:latin typeface="Franklin Gothic Medium" pitchFamily="34" charset="0"/>
              </a:rPr>
              <a:t>Christos G. Cassandras				</a:t>
            </a:r>
            <a:r>
              <a:rPr lang="en-US" sz="1400" b="1" i="1">
                <a:solidFill>
                  <a:srgbClr val="FFFFFF"/>
                </a:solidFill>
                <a:latin typeface="Franklin Gothic Medium" pitchFamily="34" charset="0"/>
              </a:rPr>
              <a:t>CISE - </a:t>
            </a:r>
            <a:r>
              <a:rPr lang="en-US" sz="1400" i="1">
                <a:solidFill>
                  <a:srgbClr val="FFFFFF"/>
                </a:solidFill>
                <a:latin typeface="Franklin Gothic Heavy" pitchFamily="34" charset="0"/>
              </a:rPr>
              <a:t>CODES Lab. - Boston University</a:t>
            </a:r>
          </a:p>
          <a:p>
            <a:pPr>
              <a:lnSpc>
                <a:spcPct val="90000"/>
              </a:lnSpc>
            </a:pPr>
            <a:endParaRPr lang="en-US" sz="1400" i="1">
              <a:solidFill>
                <a:srgbClr val="FFFFFF"/>
              </a:solidFill>
              <a:latin typeface="Franklin Gothic Medium" pitchFamily="34" charset="0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0" y="0"/>
            <a:ext cx="9144000" cy="522288"/>
          </a:xfrm>
          <a:prstGeom prst="rect">
            <a:avLst/>
          </a:prstGeom>
          <a:solidFill>
            <a:srgbClr val="D30B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1" hangingPunct="1">
              <a:lnSpc>
                <a:spcPct val="90000"/>
              </a:lnSpc>
            </a:pPr>
            <a:r>
              <a:rPr lang="en-US" sz="2800" b="1" dirty="0" smtClean="0">
                <a:solidFill>
                  <a:schemeClr val="tx2"/>
                </a:solidFill>
                <a:latin typeface="Arial" pitchFamily="34" charset="0"/>
              </a:rPr>
              <a:t>BECAUSE…</a:t>
            </a:r>
            <a:endParaRPr lang="en-US" sz="2800" b="1" dirty="0">
              <a:latin typeface="MS Sans Serif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889398"/>
            <a:ext cx="91440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b="1" dirty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Not enough controls </a:t>
            </a:r>
            <a:r>
              <a:rPr lang="en-US" sz="3200" b="1" dirty="0" smtClean="0">
                <a:latin typeface="Arial Narrow" panose="020B0606020202030204" pitchFamily="34" charset="0"/>
              </a:rPr>
              <a:t>(traffic lights, tolls, speed fines)</a:t>
            </a:r>
          </a:p>
          <a:p>
            <a:r>
              <a:rPr lang="en-US" sz="3200" b="1" dirty="0">
                <a:latin typeface="Arial Narrow" panose="020B0606020202030204" pitchFamily="34" charset="0"/>
              </a:rPr>
              <a:t>	</a:t>
            </a:r>
            <a:r>
              <a:rPr lang="en-US" sz="4000" b="1" dirty="0" smtClean="0">
                <a:latin typeface="Cambria Math"/>
                <a:ea typeface="Cambria Math"/>
              </a:rPr>
              <a:t>→</a:t>
            </a:r>
            <a:r>
              <a:rPr lang="en-US" sz="3200" b="1" dirty="0" smtClean="0">
                <a:latin typeface="Cambria Math"/>
                <a:ea typeface="Cambria Math"/>
              </a:rPr>
              <a:t> </a:t>
            </a:r>
            <a:r>
              <a:rPr lang="en-US" sz="3200" b="1" dirty="0" smtClean="0">
                <a:latin typeface="Arial Narrow" panose="020B0606020202030204" pitchFamily="34" charset="0"/>
              </a:rPr>
              <a:t>No chance to unleash the power of feedback!</a:t>
            </a:r>
          </a:p>
          <a:p>
            <a:endParaRPr lang="en-US" sz="3200" b="1" dirty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Not </a:t>
            </a:r>
            <a:r>
              <a:rPr lang="en-US" sz="3200" b="1" dirty="0">
                <a:solidFill>
                  <a:schemeClr val="tx2"/>
                </a:solidFill>
                <a:latin typeface="Arial Narrow" panose="020B0606020202030204" pitchFamily="34" charset="0"/>
              </a:rPr>
              <a:t>knowing other </a:t>
            </a:r>
            <a:r>
              <a:rPr lang="en-US" sz="3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drivers’ </a:t>
            </a:r>
            <a:r>
              <a:rPr lang="en-US" sz="3200" b="1" dirty="0">
                <a:solidFill>
                  <a:schemeClr val="tx2"/>
                </a:solidFill>
                <a:latin typeface="Arial Narrow" panose="020B0606020202030204" pitchFamily="34" charset="0"/>
              </a:rPr>
              <a:t>behavior </a:t>
            </a:r>
            <a:r>
              <a:rPr lang="en-US" sz="3200" b="1" dirty="0">
                <a:latin typeface="Arial Narrow" panose="020B0606020202030204" pitchFamily="34" charset="0"/>
              </a:rPr>
              <a:t>leads to poor </a:t>
            </a:r>
            <a:r>
              <a:rPr lang="en-US" sz="3200" b="1" dirty="0" smtClean="0">
                <a:latin typeface="Arial Narrow" panose="020B0606020202030204" pitchFamily="34" charset="0"/>
              </a:rPr>
              <a:t>decisions (a simple game-theoretic fact)</a:t>
            </a:r>
            <a:endParaRPr lang="en-US" sz="3200" b="1" dirty="0">
              <a:latin typeface="Arial Narrow" panose="020B0606020202030204" pitchFamily="34" charset="0"/>
            </a:endParaRPr>
          </a:p>
          <a:p>
            <a:r>
              <a:rPr lang="en-US" sz="3200" b="1" dirty="0" smtClean="0">
                <a:latin typeface="Arial Narrow" panose="020B0606020202030204" pitchFamily="34" charset="0"/>
              </a:rPr>
              <a:t>	</a:t>
            </a:r>
            <a:r>
              <a:rPr lang="en-US" sz="4000" b="1" dirty="0">
                <a:solidFill>
                  <a:srgbClr val="FFFFFF"/>
                </a:solidFill>
                <a:latin typeface="Cambria Math"/>
                <a:ea typeface="Cambria Math"/>
              </a:rPr>
              <a:t> →</a:t>
            </a:r>
            <a:r>
              <a:rPr lang="en-US" sz="3200" b="1" dirty="0">
                <a:solidFill>
                  <a:srgbClr val="FFFFFF"/>
                </a:solidFill>
                <a:latin typeface="Cambria Math"/>
                <a:ea typeface="Cambria Math"/>
              </a:rPr>
              <a:t> </a:t>
            </a:r>
            <a:r>
              <a:rPr lang="en-US" sz="3200" b="1" dirty="0" smtClean="0">
                <a:latin typeface="Arial Narrow" panose="020B0606020202030204" pitchFamily="34" charset="0"/>
              </a:rPr>
              <a:t>Drivers </a:t>
            </a:r>
            <a:r>
              <a:rPr lang="en-US" sz="3200" b="1" dirty="0">
                <a:latin typeface="Arial Narrow" panose="020B0606020202030204" pitchFamily="34" charset="0"/>
              </a:rPr>
              <a:t>seek individual (</a:t>
            </a:r>
            <a:r>
              <a:rPr lang="en-US" sz="3200" b="1" dirty="0">
                <a:solidFill>
                  <a:schemeClr val="tx2"/>
                </a:solidFill>
                <a:latin typeface="Arial Narrow" panose="020B0606020202030204" pitchFamily="34" charset="0"/>
              </a:rPr>
              <a:t>selfish</a:t>
            </a:r>
            <a:r>
              <a:rPr lang="en-US" sz="3200" b="1" dirty="0">
                <a:latin typeface="Arial Narrow" panose="020B0606020202030204" pitchFamily="34" charset="0"/>
              </a:rPr>
              <a:t>) </a:t>
            </a:r>
            <a:r>
              <a:rPr lang="en-US" sz="3200" b="1" dirty="0" smtClean="0">
                <a:latin typeface="Arial Narrow" panose="020B0606020202030204" pitchFamily="34" charset="0"/>
              </a:rPr>
              <a:t>optimum,</a:t>
            </a:r>
          </a:p>
          <a:p>
            <a:r>
              <a:rPr lang="en-US" sz="3200" b="1" dirty="0">
                <a:latin typeface="Arial Narrow" panose="020B0606020202030204" pitchFamily="34" charset="0"/>
              </a:rPr>
              <a:t>	</a:t>
            </a:r>
            <a:r>
              <a:rPr lang="en-US" sz="3200" b="1" dirty="0" smtClean="0">
                <a:latin typeface="Arial Narrow" panose="020B0606020202030204" pitchFamily="34" charset="0"/>
              </a:rPr>
              <a:t>        not </a:t>
            </a:r>
            <a:r>
              <a:rPr lang="en-US" sz="3200" b="1" dirty="0">
                <a:latin typeface="Arial Narrow" panose="020B0606020202030204" pitchFamily="34" charset="0"/>
              </a:rPr>
              <a:t>system-wide </a:t>
            </a:r>
            <a:r>
              <a:rPr lang="en-US" sz="3200" b="1" dirty="0" smtClean="0">
                <a:latin typeface="Arial Narrow" panose="020B0606020202030204" pitchFamily="34" charset="0"/>
              </a:rPr>
              <a:t>(</a:t>
            </a:r>
            <a:r>
              <a:rPr lang="en-US" sz="3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social</a:t>
            </a:r>
            <a:r>
              <a:rPr lang="en-US" sz="3200" b="1" dirty="0" smtClean="0">
                <a:latin typeface="Arial Narrow" panose="020B0606020202030204" pitchFamily="34" charset="0"/>
              </a:rPr>
              <a:t>) optimum</a:t>
            </a:r>
            <a:endParaRPr lang="en-US" sz="32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248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209008" y="888274"/>
            <a:ext cx="3439886" cy="28651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0" y="6557989"/>
            <a:ext cx="9144000" cy="300037"/>
          </a:xfrm>
          <a:prstGeom prst="rect">
            <a:avLst/>
          </a:prstGeom>
          <a:solidFill>
            <a:srgbClr val="D30B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lnSpc>
                <a:spcPct val="90000"/>
              </a:lnSpc>
            </a:pPr>
            <a:r>
              <a:rPr lang="en-US" sz="2800" b="1">
                <a:solidFill>
                  <a:srgbClr val="FFFFFF"/>
                </a:solidFill>
                <a:latin typeface="Arial" pitchFamily="34" charset="0"/>
              </a:rPr>
              <a:t> </a:t>
            </a:r>
            <a:r>
              <a:rPr lang="en-US" sz="1200" i="1">
                <a:solidFill>
                  <a:srgbClr val="FFFFFF"/>
                </a:solidFill>
                <a:latin typeface="Franklin Gothic Medium" pitchFamily="34" charset="0"/>
              </a:rPr>
              <a:t> </a:t>
            </a:r>
            <a:r>
              <a:rPr lang="en-US" sz="1400" i="1">
                <a:solidFill>
                  <a:srgbClr val="FFFFFF"/>
                </a:solidFill>
                <a:latin typeface="Franklin Gothic Medium" pitchFamily="34" charset="0"/>
              </a:rPr>
              <a:t>Christos G. Cassandras				</a:t>
            </a:r>
            <a:r>
              <a:rPr lang="en-US" sz="1400" b="1" i="1">
                <a:solidFill>
                  <a:srgbClr val="FFFFFF"/>
                </a:solidFill>
                <a:latin typeface="Franklin Gothic Medium" pitchFamily="34" charset="0"/>
              </a:rPr>
              <a:t>CISE - </a:t>
            </a:r>
            <a:r>
              <a:rPr lang="en-US" sz="1400" i="1">
                <a:solidFill>
                  <a:srgbClr val="FFFFFF"/>
                </a:solidFill>
                <a:latin typeface="Franklin Gothic Heavy" pitchFamily="34" charset="0"/>
              </a:rPr>
              <a:t>CODES Lab. - Boston University</a:t>
            </a:r>
          </a:p>
          <a:p>
            <a:pPr>
              <a:lnSpc>
                <a:spcPct val="90000"/>
              </a:lnSpc>
            </a:pPr>
            <a:endParaRPr lang="en-US" sz="1400" i="1">
              <a:solidFill>
                <a:srgbClr val="FFFFFF"/>
              </a:solidFill>
              <a:latin typeface="Franklin Gothic Medium" pitchFamily="34" charset="0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0" y="0"/>
            <a:ext cx="9144000" cy="522288"/>
          </a:xfrm>
          <a:prstGeom prst="rect">
            <a:avLst/>
          </a:prstGeom>
          <a:solidFill>
            <a:srgbClr val="D30B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1" hangingPunct="1">
              <a:lnSpc>
                <a:spcPct val="90000"/>
              </a:lnSpc>
            </a:pPr>
            <a:r>
              <a:rPr lang="en-US" sz="2800" b="1" dirty="0" smtClean="0">
                <a:solidFill>
                  <a:schemeClr val="tx2"/>
                </a:solidFill>
                <a:latin typeface="Arial" pitchFamily="34" charset="0"/>
              </a:rPr>
              <a:t>HELP IS HERE OR ON THE WAY…</a:t>
            </a:r>
            <a:endParaRPr lang="en-US" sz="2800" b="1" dirty="0">
              <a:latin typeface="MS Sans Serif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646605" y="1428204"/>
            <a:ext cx="2416630" cy="1132116"/>
          </a:xfrm>
          <a:prstGeom prst="ellipse">
            <a:avLst/>
          </a:prstGeom>
          <a:solidFill>
            <a:srgbClr val="00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effectLst/>
                <a:latin typeface="Arial Narrow" panose="020B0606020202030204" pitchFamily="34" charset="0"/>
              </a:rPr>
              <a:t>INDUCTIVE LOOP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b="1" dirty="0" smtClean="0">
                <a:latin typeface="Arial Narrow" panose="020B0606020202030204" pitchFamily="34" charset="0"/>
              </a:rPr>
              <a:t>DETECTORS</a:t>
            </a:r>
            <a:endParaRPr kumimoji="0" lang="en-US" sz="1800" b="1" i="0" u="none" strike="noStrike" cap="none" normalizeH="0" baseline="0" dirty="0" smtClean="0">
              <a:ln>
                <a:noFill/>
              </a:ln>
              <a:effectLst/>
              <a:latin typeface="Arial Narrow" panose="020B0606020202030204" pitchFamily="34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563891" y="2625658"/>
            <a:ext cx="2621281" cy="927465"/>
          </a:xfrm>
          <a:prstGeom prst="ellipse">
            <a:avLst/>
          </a:prstGeom>
          <a:solidFill>
            <a:srgbClr val="00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effectLst/>
                <a:latin typeface="Arial Narrow" panose="020B0606020202030204" pitchFamily="34" charset="0"/>
              </a:rPr>
              <a:t>CAMERAS/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effectLst/>
                <a:latin typeface="Arial Narrow" panose="020B0606020202030204" pitchFamily="34" charset="0"/>
              </a:rPr>
              <a:t>IMAGING</a:t>
            </a:r>
            <a:r>
              <a:rPr kumimoji="0" lang="en-US" sz="1800" b="1" i="0" u="none" strike="noStrike" cap="none" normalizeH="0" dirty="0" smtClean="0">
                <a:ln>
                  <a:noFill/>
                </a:ln>
                <a:effectLst/>
                <a:latin typeface="Arial Narrow" panose="020B0606020202030204" pitchFamily="34" charset="0"/>
              </a:rPr>
              <a:t> BASED</a:t>
            </a:r>
            <a:endParaRPr kumimoji="0" lang="en-US" sz="1800" b="1" i="0" u="none" strike="noStrike" cap="none" normalizeH="0" baseline="0" dirty="0" smtClean="0">
              <a:ln>
                <a:noFill/>
              </a:ln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1611" y="892927"/>
            <a:ext cx="2511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66FF"/>
                </a:solidFill>
                <a:latin typeface="Arial Narrow" panose="020B0606020202030204" pitchFamily="34" charset="0"/>
              </a:rPr>
              <a:t>INFRASTRUCTURE</a:t>
            </a:r>
            <a:endParaRPr lang="en-US" b="1" dirty="0">
              <a:solidFill>
                <a:srgbClr val="0066FF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032070" y="832054"/>
            <a:ext cx="4659086" cy="2257310"/>
            <a:chOff x="4032069" y="832054"/>
            <a:chExt cx="4659086" cy="2257310"/>
          </a:xfrm>
        </p:grpSpPr>
        <p:sp>
          <p:nvSpPr>
            <p:cNvPr id="18" name="Rectangle 17"/>
            <p:cNvSpPr/>
            <p:nvPr/>
          </p:nvSpPr>
          <p:spPr bwMode="auto">
            <a:xfrm>
              <a:off x="5251269" y="832054"/>
              <a:ext cx="3439886" cy="22573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518731" y="836681"/>
              <a:ext cx="29599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66FF"/>
                  </a:solidFill>
                  <a:latin typeface="Arial Narrow" panose="020B0606020202030204" pitchFamily="34" charset="0"/>
                </a:rPr>
                <a:t>NO INFRASTRUCTURE</a:t>
              </a:r>
              <a:endParaRPr lang="en-US" b="1" dirty="0">
                <a:solidFill>
                  <a:srgbClr val="0066FF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5353594" y="1452512"/>
              <a:ext cx="3235236" cy="1411004"/>
            </a:xfrm>
            <a:prstGeom prst="ellipse">
              <a:avLst/>
            </a:prstGeom>
            <a:solidFill>
              <a:srgbClr val="0066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800" b="1" dirty="0" smtClean="0">
                  <a:latin typeface="Arial Narrow" panose="020B0606020202030204" pitchFamily="34" charset="0"/>
                </a:rPr>
                <a:t>GPS DEVICES, ACCELEROMETERS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 smtClean="0">
                  <a:ln>
                    <a:noFill/>
                  </a:ln>
                  <a:effectLst/>
                  <a:latin typeface="Arial Narrow" panose="020B0606020202030204" pitchFamily="34" charset="0"/>
                </a:rPr>
                <a:t>(IN MOBILE</a:t>
              </a:r>
              <a:r>
                <a:rPr kumimoji="0" lang="en-US" sz="1800" b="1" i="0" u="none" strike="noStrike" cap="none" normalizeH="0" dirty="0" smtClean="0">
                  <a:ln>
                    <a:noFill/>
                  </a:ln>
                  <a:effectLst/>
                  <a:latin typeface="Arial Narrow" panose="020B0606020202030204" pitchFamily="34" charset="0"/>
                </a:rPr>
                <a:t> PHONES, VEHICLES)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8" name="Right Arrow 7"/>
            <p:cNvSpPr/>
            <p:nvPr/>
          </p:nvSpPr>
          <p:spPr bwMode="auto">
            <a:xfrm>
              <a:off x="4032069" y="2018597"/>
              <a:ext cx="818605" cy="707186"/>
            </a:xfrm>
            <a:prstGeom prst="rightArrow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9" name="AutoShape 2" descr="data:image/png;base64,iVBORw0KGgoAAAANSUhEUgAAARIAAAC4CAMAAAAYGZMtAAAAk1BMVEX///8AAAD7+/v5+fn29vby8vLu7u7w8PDo6OjLy8vIyMj09PTg4ODr6+t1dXXj4+Pa2trU1NS0tLS7u7vBwcGAgICZmZlfX1+np6dra2uJiYlRUVEbGxvJycmurq56enqVlZWhoaFbW1tDQ0OEhIROTk4wMDAfHx88PDwNDQ0pKSk0NDQkJCRvb29AQEALCwsUFBi1UfsTAAAVZ0lEQVR4nO1dZ2OiTBBmABUU6R1Cla6S///r3l1aNJdEBSy5954Pp16SFYbZ6TNLEP/wy0B6xyhEr3Rw5J99La8BNgaeQ69yCcHq2RfzClCPwDOIU2SA3bOv5SXARmBI6FVOQOOefTGvANECh0WvigOG+OyLeQVIRzAwZ4gR8NtnX8wrgDtArKJX0QDrH4cgsAdI8JYRD60s+YfVoQbHkxCHHIRnX8vLQFCNvQvHfxxyDlF59hX8wz/8b0B6/l+htDf0POtsVT6D6i8w7CjzGFs7T6KpScuQkn8EcP8G99B0Qfd2EQBYE1Zh7RSgcDMXmNmu7DmgPRd8xOmcA45Cjl7GqwHqwnWLonDGr/ISkI9wQL6d4IPzNmXbcAm4RV28Fy54s13cMyDnTRhk60PETl0rrRFJitqFOS7sSaDUCg5o3zMaJJMNd84AtGugKCbJoydjnTRxIdqGSp28+5U9kiQFlHuA9RwX9wyoCViINZgAqun3sNhB7dY1BMSGd3+p6yy1HLI14DidQwixArd2iz2OOBG/kyILAyokTTc2uPIMClMpC6R9a3fGQMI0k/FmbIMmgoi2jBvOsNzSB6R5XYhmNNDCh2qtZQixjF7sIjXn8GuEBGkZ973QFjMs1kGGyRbBDQj3gDiE1AswZ7kHBeldrHz1ORbr1wR5xtV+Bm3CEZmWmxAgmGVB6gDYYAVQZ1muRfA4HtmY2RFJ002Y7YPlLCsivVW8IxbJ51muhTIrfX+EXAFWL2YF4Ux3oBT1u1u/gzVn7twEHPB9QNB34aVgop0jA9gzLUkijYVU77xihPAAR+TWD9A46xJAWysx7OZSlYwDTSQA5lDkA8xGsq4Lc85Fv8GC1Y8A/mzJfw4QRXAkYFbl4DVyhAN/zkV/xIymA7H2AQqoZk19mYCXY+dlvEeCkWNnVofGbiSr5AZzLvpgULNGFPVm1zD1v3K4DlTQ6BoVgidfyOvA37+hf6VCe/aFvAzshke4O6WAWF3Gy18RciBfJStHG4AFtQp3sUdEA/KyiOTlZdEnOWUUzqmYx4KMEmxBsvMawh0kRJA1Mhp4gOjCr240MFT0e4enh49JC7AJyc3ma5yANSBpHCbEKsbPd7rQIW18cJV3wVafmbIk0xxTRLkDj2x5SNZYguC9cyHIrOZgbjpxw5g5uDr3tKylEWORxhbz2qwkSSw1qBsOWR1gfyHisDKaLLCd8x0rcWEJsfmU6mfayDCLCrPziMg3EVXEKmH35nsgIeIgX0Ku91oEWdB5KRxfwlF5eMaBTh0cAVbnliNbDUoPr0yH+8z7OchMyuXeIwnWAX5JbDgzA0Nu/2Ir8bXLqw/NF9Cxgb9cmtnTW+2gc9HN4qKvjkhh08QyAEMgvDRGj2htA2hdFGsh81DbjyurEiHGL9y89gijQdWQeBEC+Juff5nTcFX8woQcbxcL2gQuqRo4wNTyCiWjD7z0EF7hWhfPm5VHFnrx3mQfaDNt6kR+AhlAhkih5CA3pFuFTq+YOC+GOOgkieilRRLcX9iqblNkoMzJI0sfwGvuDqchLt2DBwXaVkIM9pfhaEkvkFjpTHwBLZiH9xW2ndPLwnyxZ8aGLGyeMhuDdsldYVPQKGLFg/O9qJAO7rCBCM7OIZHvZ8OxrZKZcdfQYVEHDR3Y6HLtP8NDhEihl8XPeXFBQQaK3q22QCtnvngfG05pnV55tjIuCjG23Xhsb9bldhnahBJxp1Rdo/05tHTSb6Clh2SwfYfsm9fqRmWuXYMzmLsmnyRFbdvMj1D2+FEIBzhcl9MipcMeDlKXsKJNB1JvZmEbtMwRzEQRyqtAa3ibQY/wYsUMc8AFaRRy825weRnVQbq9oyAphTVE4QUFfwsCwCE0Qp+JInIJdiP0kEWSX1xy1dYqqvXN344N29TrpbaC7MGDMlPm1G4T4fPkwxfIP2vamLG+iS/e5SaAxGvS2WPKP0hW24P11lGFYv0SDGV6yIk03MZA5Gcp9FMqsNpdHbigXKyYecshQC88JGNtdEa1INVWw6cIcntqNmvXBBUJ3p2hQgBxcitD6BCyy7qLM5qqVg/2k3bsyoyRBuqZY2MakOkTYra00ZbYt/HnSaBx3W7DISsVOTMXOWSrQ46+lDvCbmr9Fbn249oYyskZ9CnxRoqVVVQ1sXJ7uhxBBmrccixyZq5odVcL8FbEsrXQpoNGG8gZdA7F8lCO6kNaOlnDb8bkuho17u0xPAzhMtsi6x2Z+sg3rt4mfnOPLavbDtpAg5mMmPb2IhABDExWKsqm6q4AOmdRTMC4vBjSzpg32BI8OrAOlja9clGqARyGOYn7S5DcfFuC62MrijayyQ7lQnfBUoehCBeATFu2MeMQY7GAMd2xUvEygglWbxh6cLjZdBPLJqi4qNJZSjBUH10Tf8X2VRuOQh5vhL93tUuPlT2HNf7GEdFgSCC1cXuMo3N9qfg4w+U0EOwrLBsBGWXIivCyvdk9z81mJkN8uc97FuWO5e2ylYUAv1BO/MgEIx1AprbDNWb/WuVDdigQ3y4dTWiCiss8e2QaLQRc9rbgrxHBN4GiafujfoyH4PYlwjYYwNWX8rJzgk1waI32inT+8Mb2MHiNK2uE+0rqLUWW7tiWrhFG0MaHBElRMYbdjE58B64c+ly5/RhD3GrDI2IZj4r8SzZWm7d5EbQGMRK+HFK8dwghKx+iyQR/RNzRb613dVzxJvL5U5nzS/eWml2z3JsU7jiaoSftD1D8h11jjckvbIyWIhKMKcyTLChCzFsLE/b8lca4aDTTm+QKwpkGB5yCSdxediydUZ6J07ZzKWNaQ9UEouE7zSsnu213TTQEKd4Z7PYvrqmIe3ZVIRohpgSnaP5KhuDmv1WQ/yL1G5WNC/4aqUAq7l4hCdIeHyX6ESHs+ksyIRghRsQ0bZ7UiOJNOYLjoDwlA/yrxKQQNQpmnd+pqX03pN1JbVTomHqvGorItxdL5OD3/EmyxsXsbgtBawZ8iRUc7rFnCM6t+6fEQDbGUZKyVusGIwpqlF5VkG/xlVEfMnBxBHGlXZHJGQW1Hpo612CMMcNZ1+p4ZEKok3WunYegVqCT2Emv79QbqH/Iaxu0MVlQCQ7NqzehQ2UdXzsdUnSa0IWSgn6fShDmODxZJhoXFQxbeUxa4ynCRhBfRxCqVTBbfvb5mpxt8SaS7NI+7WUHW+1HudVmJ/JtGBswWlvtlMgr4LVxxwCyuYXIsgTLgXTjfbQwemCMWipoeYPmYWQAS0ohudIYZ1MI0GZRy/oOBed6AZBbbcwM78jlYaR6t1ojfuOOCDa1CPZv1+nRrlBka9xpBKsgcmqW9rexyG7JrZ/gUDR/t4zje5eNIiGCHQYyhKts21FYQ9I/HRmiUfU2lAMdRar5IxVnIBXAbIybfWsjqargHt8XDHYmuYNg1BJksm84WIDkzkFFLmlyvAQPhfsOWQ53sOIpY1h0OSZ8hiEk7cZj9tF9R7TTuzYNgTvDXajfAQxv9iqyt6zqxYgEI+PGXOY0PLLdJ/ftVAhOE1SkZ9xUU3QtzlJXIweSiIXTvKpg3VmOsBVYp09NzUGbeaNuNAj69/7Y8tx13Upk9iOqcD/I6bmakZFombOXe5kM9Q1cXo/kwa50E/HIQ0ZXknKE7LkT2q+jq+27y2Ah6QkugzFSLnodJcJ79KR9DTYH59TqVyOI5lE7Nm7AaKHhMupR0KFNuwb36eT8Brif8VQ3Mjuop2seJhluYuuMDm7YXRo9eOAsowYCD6V5kuHcaq4bTJO0bDl4IgocR9rFtNHSknw4RYimay07fZJCAEUwIWwif+jLMWUjLSi+CwLwD50ANoDTYH/6KFaBC7uRT3fDDwbrJhr9gBGPtEEAa2wwYDK4XVGZJ74wLZfjDBXOzXpVLuzTsZ78tsybP11powNGM0DwoQ5PBOvKBNBuvh4V4v6pqkU+ViQt4qpR23TyNB5psbQ/5dOVCIzbNnIw5GlJf7wtIUHZWv/J5ErFyWDCqj4zadcxOMrVkpYxBtnBRcVoPSF2bZaC8RKzXmncq3RCA5K1rs7riOXA5muA0XfDdflvZr9/lfPadDiflibxcJSvCFuaYPTOrjcuUdMt0xrxAiQPntL6A5ZmXp8ddcT4RWZeeGLIjuiTkvSospEOfbuilDqvMArlA0gFn3X4NfNtf+KURT6IEbbMxpeV9wEFFZLXogjRJESjUwWIDyE4fBvElyHquRztn/E+kt+5NcpLjoejPScz2JO724RlEXwtNHeD7qW1CX48teuM99cd/bVGnHIaQFl6cLKf6EXPNIdBjCAXeHxSn4y7P9YfOFTxZqwjOC97VeJm3Dw2pzCONC5x2H/o3tsM1rMdRsdZS2P9Ca7vDcB2SWyeaEN6jQckkUgOQukCMkSQ39ubmMHYmDOGmECr1PTXP9dDOnzqDZViSFRClmNLZundIDsoY8qwHRHilkesl5Ssn8HxAN7p85f6ERZMVvT76g32ExySdWeyks6THb2rIWhZepZHF2wobVquh3GkJkQTDAkT2pIrImrz4eSaex3T9TsshkENHRhciD64Q/ykiHHYbblFVbdWM+LCWP8F7KJXnyYjy72GltJiQvkS2UfgRffYuMBMVkpLPYG9/vKn0y3k/N36KqpkQDUhgN2HFJb71tGTIMLbkRKDPHPMl6cKsvO/Gm+CU4cj+Zyy2rESOCDXUOTUUBP5OZor7w0l+bJu1IzHEYUpu/5NpXUKKP7ULFkliV4YrzIz9VtQanQyxHLRC1hadevbA9hUXrWqu9PCQnQaf94mLkWwD831jYUUNS1MyBW0ujcYpPd+66h+tipbFuiyvxJUJ6y2qaotwVSvb802kCwoFYrNqpCHSh0iKXJ8U/nB0FOjtRLDOxtuJ8QlRXBZkv0GLsGQdnUMuJ1bMrB934H2stq4VqZIfQ1s188ZnAUW2DRbEouyYpLXF7A9NnbH0dLxtOwYec/XtKljQrSqhbTbCvIQTseBS5iDuPS4JeLfQ5ITiNbplFw2gi/Nl3P0MQC6akNpKljgmr2DoGIFtHWPSHpHv5IkjXD5CDeR4vE8+PQnaLtTJLTThtLkwiPEANxDF44xSCRZm/CLdY+p2A8B4o0PmYLnTjs/1fBHXUxRcLqMD+ybUVGyAfuQ4TBFWGiGtxLRw0qQ5oeEVfKwfcRTBf0J1KHrmF4OOWSIwMWjC8lVUEHRUqT9ifWLSdK0RBkngjb+Jqe8jDuPl0mTzjQlQeT0AngcAF/owBBi15CESPOww7LuA6yS2dNP8Z+CdlXmbZhB/CjvpRq2UUrIlQ3B7CWu7kyWvlfrNwOTYX366TOnCG43nEM6KXUk251EcofC1bnEL7uRE1Lxiw/P/QAbw0kClc3PVbIIVrtZzjrkqcG34QLI3KGRyZ2QKHspIHPtRAnjiWGDPFD6jSCfdciTpxMqvCRu39DH/J6X+Vis+Dr/0D4MnlXffNJ7EzU4L3imzoZ2mC2TrJLy6TU3c0LkwfhIdnBG09kR9mmrz6Wbm7OiNDNpXvLyF8Rfb8JGOzXelhpUQ5Jm99njJ78giQ3PPC7kTmB49/hR2CXhw/k0aUOQX3Q9umX4QQAlJTFHPeCcyidA0D5E6wHWoulCrPhfTPtBiqYYAlAyIsljK+cfiuUOUnwwBgNuIxlEA76pDDDz3vaVY+QKv3SyfCJWNpSylCZtxExMc/ubozIp0YEKF/TL8foXROYngcPzD8umlYSrUxoZJ82JOn9CAgdce/EGSFdTqvIxYeOkVE7tiwnJNXlW/kKoL1fM9QNU2LEBgEcuIWpuiI3A+aKkLUmRoZZDs7W2cRjuOgP3YxosGdlhV8mwiBcn3fpsSMi/yIoJISCwwebG/fYhSDaB6FOZ8cpqEqk0x+Os+Ra7Oby02Wmq4FjE2rcxq9iIHNuAWNo2TTv0gdjawYLY7hTiYEjhlgw1hggV/+XlkAVB+2YH8NFLQkrZedOAlJ9pooYkir6TJIM5eNJONG1cVt/+MJHX1hKTxFDf+E3E2p5n0xbnK+yROgTS1SHx54C0ejJ4yByJYChqWpyqWdKse3+wQ0cSWvcrCm2ctR1peN/gH9Eioo4lRTTPGZ5pKSbmOpM4iIhg5hr92j0OiZgPzDDY2cdahArrqj2sanMyV42W80z7ZKw0JDFEg2N42ufW/ELG7pGODwDnWeQyOiIiiWCtViIbEIt1Q5KcJDTJp1+bJHRZdrujn1XJ8ND8Fz5UOWh/pMbwZ/PcNrZta0dYNu9SFmKAIG9k7eEQxDKh8X6wOSLxurO0iOJ3sSkliHomv7MIJIj8uYZc3wFcmnf+8ElH2mIHhqRDULdGG+Ij7Yt6dFKUWKxV19xGoNbEiiXa86kkFisWUUC/QOIJX5i80hZ9WnE0sUWf8H/eufV8AqQsb292cz4XnXVwlcQyyIDfLJPildl8ZgjQNwfEn6cKsY3jx+hunpd/SeDsGgyBs2VcftepgYeWp/6XyUF6sVicUutV2nMmwOvHMHLH9+9uh3RSZu0dv/LxltbhYJ3ylv0NNy1+TTpwOKt1uU++LSQKsoZY5hfdwNs+SE8zG4GgOIIjOZojKIFkCAbrJ5EmkAZGFsuYkaDPgA9B+0Ysne9/qyeb/mcIZRu9qSrac7tIX+8IwSIiJuYtTzj6hs07ayqyE2ad7ywvSH5H8kvrNQxb/DDhWRyKod//SHNuI1PXCdMjvJC1CQHZ7kxMUA5jEdKBWAemTEmaGhArnvsVya/NYMQrP540E+a9P5//Mfa43Tg6Swg6Mk8ZRBIB/U+EaMPuCDXUdVkWVQ+RRPwN2a9FnXdPX/6510DvvXvhz8zv1uEkiREcgQ9FizPxxjmyKjLhCdYn1ECyOMVUTUySuQfl3wGLvBoo8nPa33Q7wRvkf4R/VtrBsjxCsTy0fSy0RWzGMPkNExBiSCCPRj3sNqyC9M3m9WMBLLx3j82+FFKm4dAImrefmEnsybr9rbk/ccj1+pcPScPTJH3V+nGY5bJX0PTLc8PXWA+53quOFtx6vpvF8uv3moyH2fNIP1nxfw+vFwpk7L58k8RDMMz+pqL3Jw5jeSHseuuCq545nuZ1sOq7wYktOH+zvLwaW6enyGp/+4lzfyMWcdHRQYH4uZfyIhCztKt/Vx43UfGlIbw7HY+oZw0T/198GPH2Px5pIA9BkV8wROEh+JAef2t92a3YDUb87u+tL7sJdp9xmOnE9N+PIUxE+v+M+AZx79bQ1vQT0/8GUFGfdRDy8h+PEM1phL2jl8JfkLKdDhHyzmSl4c8I+/8RUpn2bznnFeaQPh+6c5fz/e6B/wBo1Wg9koBxaA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4" descr="data:image/png;base64,iVBORw0KGgoAAAANSUhEUgAAARIAAAC4CAMAAAAYGZMtAAAAk1BMVEX///8AAAD7+/v5+fn29vby8vLu7u7w8PDo6OjLy8vIyMj09PTg4ODr6+t1dXXj4+Pa2trU1NS0tLS7u7vBwcGAgICZmZlfX1+np6dra2uJiYlRUVEbGxvJycmurq56enqVlZWhoaFbW1tDQ0OEhIROTk4wMDAfHx88PDwNDQ0pKSk0NDQkJCRvb29AQEALCwsUFBi1UfsTAAAVZ0lEQVR4nO1dZ2OiTBBmABUU6R1Cla6S///r3l1aNJdEBSy5954Pp16SFYbZ6TNLEP/wy0B6xyhEr3Rw5J99La8BNgaeQ69yCcHq2RfzClCPwDOIU2SA3bOv5SXARmBI6FVOQOOefTGvANECh0WvigOG+OyLeQVIRzAwZ4gR8NtnX8wrgDtArKJX0QDrH4cgsAdI8JYRD60s+YfVoQbHkxCHHIRnX8vLQFCNvQvHfxxyDlF59hX8wz/8b0B6/l+htDf0POtsVT6D6i8w7CjzGFs7T6KpScuQkn8EcP8G99B0Qfd2EQBYE1Zh7RSgcDMXmNmu7DmgPRd8xOmcA45Cjl7GqwHqwnWLonDGr/ISkI9wQL6d4IPzNmXbcAm4RV28Fy54s13cMyDnTRhk60PETl0rrRFJitqFOS7sSaDUCg5o3zMaJJMNd84AtGugKCbJoydjnTRxIdqGSp28+5U9kiQFlHuA9RwX9wyoCViINZgAqun3sNhB7dY1BMSGd3+p6yy1HLI14DidQwixArd2iz2OOBG/kyILAyokTTc2uPIMClMpC6R9a3fGQMI0k/FmbIMmgoi2jBvOsNzSB6R5XYhmNNDCh2qtZQixjF7sIjXn8GuEBGkZ973QFjMs1kGGyRbBDQj3gDiE1AswZ7kHBeldrHz1ORbr1wR5xtV+Bm3CEZmWmxAgmGVB6gDYYAVQZ1muRfA4HtmY2RFJ002Y7YPlLCsivVW8IxbJ51muhTIrfX+EXAFWL2YF4Ux3oBT1u1u/gzVn7twEHPB9QNB34aVgop0jA9gzLUkijYVU77xihPAAR+TWD9A46xJAWysx7OZSlYwDTSQA5lDkA8xGsq4Lc85Fv8GC1Y8A/mzJfw4QRXAkYFbl4DVyhAN/zkV/xIymA7H2AQqoZk19mYCXY+dlvEeCkWNnVofGbiSr5AZzLvpgULNGFPVm1zD1v3K4DlTQ6BoVgidfyOvA37+hf6VCe/aFvAzshke4O6WAWF3Gy18RciBfJStHG4AFtQp3sUdEA/KyiOTlZdEnOWUUzqmYx4KMEmxBsvMawh0kRJA1Mhp4gOjCr240MFT0e4enh49JC7AJyc3ma5yANSBpHCbEKsbPd7rQIW18cJV3wVafmbIk0xxTRLkDj2x5SNZYguC9cyHIrOZgbjpxw5g5uDr3tKylEWORxhbz2qwkSSw1qBsOWR1gfyHisDKaLLCd8x0rcWEJsfmU6mfayDCLCrPziMg3EVXEKmH35nsgIeIgX0Ku91oEWdB5KRxfwlF5eMaBTh0cAVbnliNbDUoPr0yH+8z7OchMyuXeIwnWAX5JbDgzA0Nu/2Ir8bXLqw/NF9Cxgb9cmtnTW+2gc9HN4qKvjkhh08QyAEMgvDRGj2htA2hdFGsh81DbjyurEiHGL9y89gijQdWQeBEC+Juff5nTcFX8woQcbxcL2gQuqRo4wNTyCiWjD7z0EF7hWhfPm5VHFnrx3mQfaDNt6kR+AhlAhkih5CA3pFuFTq+YOC+GOOgkieilRRLcX9iqblNkoMzJI0sfwGvuDqchLt2DBwXaVkIM9pfhaEkvkFjpTHwBLZiH9xW2ndPLwnyxZ8aGLGyeMhuDdsldYVPQKGLFg/O9qJAO7rCBCM7OIZHvZ8OxrZKZcdfQYVEHDR3Y6HLtP8NDhEihl8XPeXFBQQaK3q22QCtnvngfG05pnV55tjIuCjG23Xhsb9bldhnahBJxp1Rdo/05tHTSb6Clh2SwfYfsm9fqRmWuXYMzmLsmnyRFbdvMj1D2+FEIBzhcl9MipcMeDlKXsKJNB1JvZmEbtMwRzEQRyqtAa3ibQY/wYsUMc8AFaRRy825weRnVQbq9oyAphTVE4QUFfwsCwCE0Qp+JInIJdiP0kEWSX1xy1dYqqvXN344N29TrpbaC7MGDMlPm1G4T4fPkwxfIP2vamLG+iS/e5SaAxGvS2WPKP0hW24P11lGFYv0SDGV6yIk03MZA5Gcp9FMqsNpdHbigXKyYecshQC88JGNtdEa1INVWw6cIcntqNmvXBBUJ3p2hQgBxcitD6BCyy7qLM5qqVg/2k3bsyoyRBuqZY2MakOkTYra00ZbYt/HnSaBx3W7DISsVOTMXOWSrQ46+lDvCbmr9Fbn249oYyskZ9CnxRoqVVVQ1sXJ7uhxBBmrccixyZq5odVcL8FbEsrXQpoNGG8gZdA7F8lCO6kNaOlnDb8bkuho17u0xPAzhMtsi6x2Z+sg3rt4mfnOPLavbDtpAg5mMmPb2IhABDExWKsqm6q4AOmdRTMC4vBjSzpg32BI8OrAOlja9clGqARyGOYn7S5DcfFuC62MrijayyQ7lQnfBUoehCBeATFu2MeMQY7GAMd2xUvEygglWbxh6cLjZdBPLJqi4qNJZSjBUH10Tf8X2VRuOQh5vhL93tUuPlT2HNf7GEdFgSCC1cXuMo3N9qfg4w+U0EOwrLBsBGWXIivCyvdk9z81mJkN8uc97FuWO5e2ylYUAv1BO/MgEIx1AprbDNWb/WuVDdigQ3y4dTWiCiss8e2QaLQRc9rbgrxHBN4GiafujfoyH4PYlwjYYwNWX8rJzgk1waI32inT+8Mb2MHiNK2uE+0rqLUWW7tiWrhFG0MaHBElRMYbdjE58B64c+ly5/RhD3GrDI2IZj4r8SzZWm7d5EbQGMRK+HFK8dwghKx+iyQR/RNzRb613dVzxJvL5U5nzS/eWml2z3JsU7jiaoSftD1D8h11jjckvbIyWIhKMKcyTLChCzFsLE/b8lca4aDTTm+QKwpkGB5yCSdxediydUZ6J07ZzKWNaQ9UEouE7zSsnu213TTQEKd4Z7PYvrqmIe3ZVIRohpgSnaP5KhuDmv1WQ/yL1G5WNC/4aqUAq7l4hCdIeHyX6ESHs+ksyIRghRsQ0bZ7UiOJNOYLjoDwlA/yrxKQQNQpmnd+pqX03pN1JbVTomHqvGorItxdL5OD3/EmyxsXsbgtBawZ8iRUc7rFnCM6t+6fEQDbGUZKyVusGIwpqlF5VkG/xlVEfMnBxBHGlXZHJGQW1Hpo612CMMcNZ1+p4ZEKok3WunYegVqCT2Emv79QbqH/Iaxu0MVlQCQ7NqzehQ2UdXzsdUnSa0IWSgn6fShDmODxZJhoXFQxbeUxa4ynCRhBfRxCqVTBbfvb5mpxt8SaS7NI+7WUHW+1HudVmJ/JtGBswWlvtlMgr4LVxxwCyuYXIsgTLgXTjfbQwemCMWipoeYPmYWQAS0ohudIYZ1MI0GZRy/oOBed6AZBbbcwM78jlYaR6t1ojfuOOCDa1CPZv1+nRrlBka9xpBKsgcmqW9rexyG7JrZ/gUDR/t4zje5eNIiGCHQYyhKts21FYQ9I/HRmiUfU2lAMdRar5IxVnIBXAbIybfWsjqargHt8XDHYmuYNg1BJksm84WIDkzkFFLmlyvAQPhfsOWQ53sOIpY1h0OSZ8hiEk7cZj9tF9R7TTuzYNgTvDXajfAQxv9iqyt6zqxYgEI+PGXOY0PLLdJ/ftVAhOE1SkZ9xUU3QtzlJXIweSiIXTvKpg3VmOsBVYp09NzUGbeaNuNAj69/7Y8tx13Upk9iOqcD/I6bmakZFombOXe5kM9Q1cXo/kwa50E/HIQ0ZXknKE7LkT2q+jq+27y2Ah6QkugzFSLnodJcJ79KR9DTYH59TqVyOI5lE7Nm7AaKHhMupR0KFNuwb36eT8Brif8VQ3Mjuop2seJhluYuuMDm7YXRo9eOAsowYCD6V5kuHcaq4bTJO0bDl4IgocR9rFtNHSknw4RYimay07fZJCAEUwIWwif+jLMWUjLSi+CwLwD50ANoDTYH/6KFaBC7uRT3fDDwbrJhr9gBGPtEEAa2wwYDK4XVGZJ74wLZfjDBXOzXpVLuzTsZ78tsybP11powNGM0DwoQ5PBOvKBNBuvh4V4v6pqkU+ViQt4qpR23TyNB5psbQ/5dOVCIzbNnIw5GlJf7wtIUHZWv/J5ErFyWDCqj4zadcxOMrVkpYxBtnBRcVoPSF2bZaC8RKzXmncq3RCA5K1rs7riOXA5muA0XfDdflvZr9/lfPadDiflibxcJSvCFuaYPTOrjcuUdMt0xrxAiQPntL6A5ZmXp8ddcT4RWZeeGLIjuiTkvSospEOfbuilDqvMArlA0gFn3X4NfNtf+KURT6IEbbMxpeV9wEFFZLXogjRJESjUwWIDyE4fBvElyHquRztn/E+kt+5NcpLjoejPScz2JO724RlEXwtNHeD7qW1CX48teuM99cd/bVGnHIaQFl6cLKf6EXPNIdBjCAXeHxSn4y7P9YfOFTxZqwjOC97VeJm3Dw2pzCONC5x2H/o3tsM1rMdRsdZS2P9Ca7vDcB2SWyeaEN6jQckkUgOQukCMkSQ39ubmMHYmDOGmECr1PTXP9dDOnzqDZViSFRClmNLZundIDsoY8qwHRHilkesl5Ssn8HxAN7p85f6ERZMVvT76g32ExySdWeyks6THb2rIWhZepZHF2wobVquh3GkJkQTDAkT2pIrImrz4eSaex3T9TsshkENHRhciD64Q/ykiHHYbblFVbdWM+LCWP8F7KJXnyYjy72GltJiQvkS2UfgRffYuMBMVkpLPYG9/vKn0y3k/N36KqpkQDUhgN2HFJb71tGTIMLbkRKDPHPMl6cKsvO/Gm+CU4cj+Zyy2rESOCDXUOTUUBP5OZor7w0l+bJu1IzHEYUpu/5NpXUKKP7ULFkliV4YrzIz9VtQanQyxHLRC1hadevbA9hUXrWqu9PCQnQaf94mLkWwD831jYUUNS1MyBW0ujcYpPd+66h+tipbFuiyvxJUJ6y2qaotwVSvb802kCwoFYrNqpCHSh0iKXJ8U/nB0FOjtRLDOxtuJ8QlRXBZkv0GLsGQdnUMuJ1bMrB934H2stq4VqZIfQ1s188ZnAUW2DRbEouyYpLXF7A9NnbH0dLxtOwYec/XtKljQrSqhbTbCvIQTseBS5iDuPS4JeLfQ5ITiNbplFw2gi/Nl3P0MQC6akNpKljgmr2DoGIFtHWPSHpHv5IkjXD5CDeR4vE8+PQnaLtTJLTThtLkwiPEANxDF44xSCRZm/CLdY+p2A8B4o0PmYLnTjs/1fBHXUxRcLqMD+ybUVGyAfuQ4TBFWGiGtxLRw0qQ5oeEVfKwfcRTBf0J1KHrmF4OOWSIwMWjC8lVUEHRUqT9ifWLSdK0RBkngjb+Jqe8jDuPl0mTzjQlQeT0AngcAF/owBBi15CESPOww7LuA6yS2dNP8Z+CdlXmbZhB/CjvpRq2UUrIlQ3B7CWu7kyWvlfrNwOTYX366TOnCG43nEM6KXUk251EcofC1bnEL7uRE1Lxiw/P/QAbw0kClc3PVbIIVrtZzjrkqcG34QLI3KGRyZ2QKHspIHPtRAnjiWGDPFD6jSCfdciTpxMqvCRu39DH/J6X+Vis+Dr/0D4MnlXffNJ7EzU4L3imzoZ2mC2TrJLy6TU3c0LkwfhIdnBG09kR9mmrz6Wbm7OiNDNpXvLyF8Rfb8JGOzXelhpUQ5Jm99njJ78giQ3PPC7kTmB49/hR2CXhw/k0aUOQX3Q9umX4QQAlJTFHPeCcyidA0D5E6wHWoulCrPhfTPtBiqYYAlAyIsljK+cfiuUOUnwwBgNuIxlEA76pDDDz3vaVY+QKv3SyfCJWNpSylCZtxExMc/ubozIp0YEKF/TL8foXROYngcPzD8umlYSrUxoZJ82JOn9CAgdce/EGSFdTqvIxYeOkVE7tiwnJNXlW/kKoL1fM9QNU2LEBgEcuIWpuiI3A+aKkLUmRoZZDs7W2cRjuOgP3YxosGdlhV8mwiBcn3fpsSMi/yIoJISCwwebG/fYhSDaB6FOZ8cpqEqk0x+Os+Ra7Oby02Wmq4FjE2rcxq9iIHNuAWNo2TTv0gdjawYLY7hTiYEjhlgw1hggV/+XlkAVB+2YH8NFLQkrZedOAlJ9pooYkir6TJIM5eNJONG1cVt/+MJHX1hKTxFDf+E3E2p5n0xbnK+yROgTS1SHx54C0ejJ4yByJYChqWpyqWdKse3+wQ0cSWvcrCm2ctR1peN/gH9Eioo4lRTTPGZ5pKSbmOpM4iIhg5hr92j0OiZgPzDDY2cdahArrqj2sanMyV42W80z7ZKw0JDFEg2N42ufW/ELG7pGODwDnWeQyOiIiiWCtViIbEIt1Q5KcJDTJp1+bJHRZdrujn1XJ8ND8Fz5UOWh/pMbwZ/PcNrZta0dYNu9SFmKAIG9k7eEQxDKh8X6wOSLxurO0iOJ3sSkliHomv7MIJIj8uYZc3wFcmnf+8ElH2mIHhqRDULdGG+Ij7Yt6dFKUWKxV19xGoNbEiiXa86kkFisWUUC/QOIJX5i80hZ9WnE0sUWf8H/eufV8AqQsb292cz4XnXVwlcQyyIDfLJPildl8ZgjQNwfEn6cKsY3jx+hunpd/SeDsGgyBs2VcftepgYeWp/6XyUF6sVicUutV2nMmwOvHMHLH9+9uh3RSZu0dv/LxltbhYJ3ylv0NNy1+TTpwOKt1uU++LSQKsoZY5hfdwNs+SE8zG4GgOIIjOZojKIFkCAbrJ5EmkAZGFsuYkaDPgA9B+0Ysne9/qyeb/mcIZRu9qSrac7tIX+8IwSIiJuYtTzj6hs07ayqyE2ad7ywvSH5H8kvrNQxb/DDhWRyKod//SHNuI1PXCdMjvJC1CQHZ7kxMUA5jEdKBWAemTEmaGhArnvsVya/NYMQrP540E+a9P5//Mfa43Tg6Swg6Mk8ZRBIB/U+EaMPuCDXUdVkWVQ+RRPwN2a9FnXdPX/6510DvvXvhz8zv1uEkiREcgQ9FizPxxjmyKjLhCdYn1ECyOMVUTUySuQfl3wGLvBoo8nPa33Q7wRvkf4R/VtrBsjxCsTy0fSy0RWzGMPkNExBiSCCPRj3sNqyC9M3m9WMBLLx3j82+FFKm4dAImrefmEnsybr9rbk/ccj1+pcPScPTJH3V+nGY5bJX0PTLc8PXWA+53quOFtx6vpvF8uv3moyH2fNIP1nxfw+vFwpk7L58k8RDMMz+pqL3Jw5jeSHseuuCq545nuZ1sOq7wYktOH+zvLwaW6enyGp/+4lzfyMWcdHRQYH4uZfyIhCztKt/Vx43UfGlIbw7HY+oZw0T/198GPH2Px5pIA9BkV8wROEh+JAef2t92a3YDUb87u+tL7sJdp9xmOnE9N+PIUxE+v+M+AZx79bQ1vQT0/8GUFGfdRDy8h+PEM1phL2jl8JfkLKdDhHyzmSl4c8I+/8RUpn2bznnFeaQPh+6c5fz/e6B/wBo1Wg9koBxaAAAAABJRU5ErkJggg=="/>
          <p:cNvSpPr>
            <a:spLocks noChangeAspect="1" noChangeArrowheads="1"/>
          </p:cNvSpPr>
          <p:nvPr/>
        </p:nvSpPr>
        <p:spPr bwMode="auto">
          <a:xfrm>
            <a:off x="307975" y="79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6" descr="data:image/png;base64,iVBORw0KGgoAAAANSUhEUgAAARIAAAC4CAMAAAAYGZMtAAAAk1BMVEX///8AAAD7+/v5+fn29vby8vLu7u7w8PDo6OjLy8vIyMj09PTg4ODr6+t1dXXj4+Pa2trU1NS0tLS7u7vBwcGAgICZmZlfX1+np6dra2uJiYlRUVEbGxvJycmurq56enqVlZWhoaFbW1tDQ0OEhIROTk4wMDAfHx88PDwNDQ0pKSk0NDQkJCRvb29AQEALCwsUFBi1UfsTAAAVZ0lEQVR4nO1dZ2OiTBBmABUU6R1Cla6S///r3l1aNJdEBSy5954Pp16SFYbZ6TNLEP/wy0B6xyhEr3Rw5J99La8BNgaeQ69yCcHq2RfzClCPwDOIU2SA3bOv5SXARmBI6FVOQOOefTGvANECh0WvigOG+OyLeQVIRzAwZ4gR8NtnX8wrgDtArKJX0QDrH4cgsAdI8JYRD60s+YfVoQbHkxCHHIRnX8vLQFCNvQvHfxxyDlF59hX8wz/8b0B6/l+htDf0POtsVT6D6i8w7CjzGFs7T6KpScuQkn8EcP8G99B0Qfd2EQBYE1Zh7RSgcDMXmNmu7DmgPRd8xOmcA45Cjl7GqwHqwnWLonDGr/ISkI9wQL6d4IPzNmXbcAm4RV28Fy54s13cMyDnTRhk60PETl0rrRFJitqFOS7sSaDUCg5o3zMaJJMNd84AtGugKCbJoydjnTRxIdqGSp28+5U9kiQFlHuA9RwX9wyoCViINZgAqun3sNhB7dY1BMSGd3+p6yy1HLI14DidQwixArd2iz2OOBG/kyILAyokTTc2uPIMClMpC6R9a3fGQMI0k/FmbIMmgoi2jBvOsNzSB6R5XYhmNNDCh2qtZQixjF7sIjXn8GuEBGkZ973QFjMs1kGGyRbBDQj3gDiE1AswZ7kHBeldrHz1ORbr1wR5xtV+Bm3CEZmWmxAgmGVB6gDYYAVQZ1muRfA4HtmY2RFJ002Y7YPlLCsivVW8IxbJ51muhTIrfX+EXAFWL2YF4Ux3oBT1u1u/gzVn7twEHPB9QNB34aVgop0jA9gzLUkijYVU77xihPAAR+TWD9A46xJAWysx7OZSlYwDTSQA5lDkA8xGsq4Lc85Fv8GC1Y8A/mzJfw4QRXAkYFbl4DVyhAN/zkV/xIymA7H2AQqoZk19mYCXY+dlvEeCkWNnVofGbiSr5AZzLvpgULNGFPVm1zD1v3K4DlTQ6BoVgidfyOvA37+hf6VCe/aFvAzshke4O6WAWF3Gy18RciBfJStHG4AFtQp3sUdEA/KyiOTlZdEnOWUUzqmYx4KMEmxBsvMawh0kRJA1Mhp4gOjCr240MFT0e4enh49JC7AJyc3ma5yANSBpHCbEKsbPd7rQIW18cJV3wVafmbIk0xxTRLkDj2x5SNZYguC9cyHIrOZgbjpxw5g5uDr3tKylEWORxhbz2qwkSSw1qBsOWR1gfyHisDKaLLCd8x0rcWEJsfmU6mfayDCLCrPziMg3EVXEKmH35nsgIeIgX0Ku91oEWdB5KRxfwlF5eMaBTh0cAVbnliNbDUoPr0yH+8z7OchMyuXeIwnWAX5JbDgzA0Nu/2Ir8bXLqw/NF9Cxgb9cmtnTW+2gc9HN4qKvjkhh08QyAEMgvDRGj2htA2hdFGsh81DbjyurEiHGL9y89gijQdWQeBEC+Juff5nTcFX8woQcbxcL2gQuqRo4wNTyCiWjD7z0EF7hWhfPm5VHFnrx3mQfaDNt6kR+AhlAhkih5CA3pFuFTq+YOC+GOOgkieilRRLcX9iqblNkoMzJI0sfwGvuDqchLt2DBwXaVkIM9pfhaEkvkFjpTHwBLZiH9xW2ndPLwnyxZ8aGLGyeMhuDdsldYVPQKGLFg/O9qJAO7rCBCM7OIZHvZ8OxrZKZcdfQYVEHDR3Y6HLtP8NDhEihl8XPeXFBQQaK3q22QCtnvngfG05pnV55tjIuCjG23Xhsb9bldhnahBJxp1Rdo/05tHTSb6Clh2SwfYfsm9fqRmWuXYMzmLsmnyRFbdvMj1D2+FEIBzhcl9MipcMeDlKXsKJNB1JvZmEbtMwRzEQRyqtAa3ibQY/wYsUMc8AFaRRy825weRnVQbq9oyAphTVE4QUFfwsCwCE0Qp+JInIJdiP0kEWSX1xy1dYqqvXN344N29TrpbaC7MGDMlPm1G4T4fPkwxfIP2vamLG+iS/e5SaAxGvS2WPKP0hW24P11lGFYv0SDGV6yIk03MZA5Gcp9FMqsNpdHbigXKyYecshQC88JGNtdEa1INVWw6cIcntqNmvXBBUJ3p2hQgBxcitD6BCyy7qLM5qqVg/2k3bsyoyRBuqZY2MakOkTYra00ZbYt/HnSaBx3W7DISsVOTMXOWSrQ46+lDvCbmr9Fbn249oYyskZ9CnxRoqVVVQ1sXJ7uhxBBmrccixyZq5odVcL8FbEsrXQpoNGG8gZdA7F8lCO6kNaOlnDb8bkuho17u0xPAzhMtsi6x2Z+sg3rt4mfnOPLavbDtpAg5mMmPb2IhABDExWKsqm6q4AOmdRTMC4vBjSzpg32BI8OrAOlja9clGqARyGOYn7S5DcfFuC62MrijayyQ7lQnfBUoehCBeATFu2MeMQY7GAMd2xUvEygglWbxh6cLjZdBPLJqi4qNJZSjBUH10Tf8X2VRuOQh5vhL93tUuPlT2HNf7GEdFgSCC1cXuMo3N9qfg4w+U0EOwrLBsBGWXIivCyvdk9z81mJkN8uc97FuWO5e2ylYUAv1BO/MgEIx1AprbDNWb/WuVDdigQ3y4dTWiCiss8e2QaLQRc9rbgrxHBN4GiafujfoyH4PYlwjYYwNWX8rJzgk1waI32inT+8Mb2MHiNK2uE+0rqLUWW7tiWrhFG0MaHBElRMYbdjE58B64c+ly5/RhD3GrDI2IZj4r8SzZWm7d5EbQGMRK+HFK8dwghKx+iyQR/RNzRb613dVzxJvL5U5nzS/eWml2z3JsU7jiaoSftD1D8h11jjckvbIyWIhKMKcyTLChCzFsLE/b8lca4aDTTm+QKwpkGB5yCSdxediydUZ6J07ZzKWNaQ9UEouE7zSsnu213TTQEKd4Z7PYvrqmIe3ZVIRohpgSnaP5KhuDmv1WQ/yL1G5WNC/4aqUAq7l4hCdIeHyX6ESHs+ksyIRghRsQ0bZ7UiOJNOYLjoDwlA/yrxKQQNQpmnd+pqX03pN1JbVTomHqvGorItxdL5OD3/EmyxsXsbgtBawZ8iRUc7rFnCM6t+6fEQDbGUZKyVusGIwpqlF5VkG/xlVEfMnBxBHGlXZHJGQW1Hpo612CMMcNZ1+p4ZEKok3WunYegVqCT2Emv79QbqH/Iaxu0MVlQCQ7NqzehQ2UdXzsdUnSa0IWSgn6fShDmODxZJhoXFQxbeUxa4ynCRhBfRxCqVTBbfvb5mpxt8SaS7NI+7WUHW+1HudVmJ/JtGBswWlvtlMgr4LVxxwCyuYXIsgTLgXTjfbQwemCMWipoeYPmYWQAS0ohudIYZ1MI0GZRy/oOBed6AZBbbcwM78jlYaR6t1ojfuOOCDa1CPZv1+nRrlBka9xpBKsgcmqW9rexyG7JrZ/gUDR/t4zje5eNIiGCHQYyhKts21FYQ9I/HRmiUfU2lAMdRar5IxVnIBXAbIybfWsjqargHt8XDHYmuYNg1BJksm84WIDkzkFFLmlyvAQPhfsOWQ53sOIpY1h0OSZ8hiEk7cZj9tF9R7TTuzYNgTvDXajfAQxv9iqyt6zqxYgEI+PGXOY0PLLdJ/ftVAhOE1SkZ9xUU3QtzlJXIweSiIXTvKpg3VmOsBVYp09NzUGbeaNuNAj69/7Y8tx13Upk9iOqcD/I6bmakZFombOXe5kM9Q1cXo/kwa50E/HIQ0ZXknKE7LkT2q+jq+27y2Ah6QkugzFSLnodJcJ79KR9DTYH59TqVyOI5lE7Nm7AaKHhMupR0KFNuwb36eT8Brif8VQ3Mjuop2seJhluYuuMDm7YXRo9eOAsowYCD6V5kuHcaq4bTJO0bDl4IgocR9rFtNHSknw4RYimay07fZJCAEUwIWwif+jLMWUjLSi+CwLwD50ANoDTYH/6KFaBC7uRT3fDDwbrJhr9gBGPtEEAa2wwYDK4XVGZJ74wLZfjDBXOzXpVLuzTsZ78tsybP11powNGM0DwoQ5PBOvKBNBuvh4V4v6pqkU+ViQt4qpR23TyNB5psbQ/5dOVCIzbNnIw5GlJf7wtIUHZWv/J5ErFyWDCqj4zadcxOMrVkpYxBtnBRcVoPSF2bZaC8RKzXmncq3RCA5K1rs7riOXA5muA0XfDdflvZr9/lfPadDiflibxcJSvCFuaYPTOrjcuUdMt0xrxAiQPntL6A5ZmXp8ddcT4RWZeeGLIjuiTkvSospEOfbuilDqvMArlA0gFn3X4NfNtf+KURT6IEbbMxpeV9wEFFZLXogjRJESjUwWIDyE4fBvElyHquRztn/E+kt+5NcpLjoejPScz2JO724RlEXwtNHeD7qW1CX48teuM99cd/bVGnHIaQFl6cLKf6EXPNIdBjCAXeHxSn4y7P9YfOFTxZqwjOC97VeJm3Dw2pzCONC5x2H/o3tsM1rMdRsdZS2P9Ca7vDcB2SWyeaEN6jQckkUgOQukCMkSQ39ubmMHYmDOGmECr1PTXP9dDOnzqDZViSFRClmNLZundIDsoY8qwHRHilkesl5Ssn8HxAN7p85f6ERZMVvT76g32ExySdWeyks6THb2rIWhZepZHF2wobVquh3GkJkQTDAkT2pIrImrz4eSaex3T9TsshkENHRhciD64Q/ykiHHYbblFVbdWM+LCWP8F7KJXnyYjy72GltJiQvkS2UfgRffYuMBMVkpLPYG9/vKn0y3k/N36KqpkQDUhgN2HFJb71tGTIMLbkRKDPHPMl6cKsvO/Gm+CU4cj+Zyy2rESOCDXUOTUUBP5OZor7w0l+bJu1IzHEYUpu/5NpXUKKP7ULFkliV4YrzIz9VtQanQyxHLRC1hadevbA9hUXrWqu9PCQnQaf94mLkWwD831jYUUNS1MyBW0ujcYpPd+66h+tipbFuiyvxJUJ6y2qaotwVSvb802kCwoFYrNqpCHSh0iKXJ8U/nB0FOjtRLDOxtuJ8QlRXBZkv0GLsGQdnUMuJ1bMrB934H2stq4VqZIfQ1s188ZnAUW2DRbEouyYpLXF7A9NnbH0dLxtOwYec/XtKljQrSqhbTbCvIQTseBS5iDuPS4JeLfQ5ITiNbplFw2gi/Nl3P0MQC6akNpKljgmr2DoGIFtHWPSHpHv5IkjXD5CDeR4vE8+PQnaLtTJLTThtLkwiPEANxDF44xSCRZm/CLdY+p2A8B4o0PmYLnTjs/1fBHXUxRcLqMD+ybUVGyAfuQ4TBFWGiGtxLRw0qQ5oeEVfKwfcRTBf0J1KHrmF4OOWSIwMWjC8lVUEHRUqT9ifWLSdK0RBkngjb+Jqe8jDuPl0mTzjQlQeT0AngcAF/owBBi15CESPOww7LuA6yS2dNP8Z+CdlXmbZhB/CjvpRq2UUrIlQ3B7CWu7kyWvlfrNwOTYX366TOnCG43nEM6KXUk251EcofC1bnEL7uRE1Lxiw/P/QAbw0kClc3PVbIIVrtZzjrkqcG34QLI3KGRyZ2QKHspIHPtRAnjiWGDPFD6jSCfdciTpxMqvCRu39DH/J6X+Vis+Dr/0D4MnlXffNJ7EzU4L3imzoZ2mC2TrJLy6TU3c0LkwfhIdnBG09kR9mmrz6Wbm7OiNDNpXvLyF8Rfb8JGOzXelhpUQ5Jm99njJ78giQ3PPC7kTmB49/hR2CXhw/k0aUOQX3Q9umX4QQAlJTFHPeCcyidA0D5E6wHWoulCrPhfTPtBiqYYAlAyIsljK+cfiuUOUnwwBgNuIxlEA76pDDDz3vaVY+QKv3SyfCJWNpSylCZtxExMc/ubozIp0YEKF/TL8foXROYngcPzD8umlYSrUxoZJ82JOn9CAgdce/EGSFdTqvIxYeOkVE7tiwnJNXlW/kKoL1fM9QNU2LEBgEcuIWpuiI3A+aKkLUmRoZZDs7W2cRjuOgP3YxosGdlhV8mwiBcn3fpsSMi/yIoJISCwwebG/fYhSDaB6FOZ8cpqEqk0x+Os+Ra7Oby02Wmq4FjE2rcxq9iIHNuAWNo2TTv0gdjawYLY7hTiYEjhlgw1hggV/+XlkAVB+2YH8NFLQkrZedOAlJ9pooYkir6TJIM5eNJONG1cVt/+MJHX1hKTxFDf+E3E2p5n0xbnK+yROgTS1SHx54C0ejJ4yByJYChqWpyqWdKse3+wQ0cSWvcrCm2ctR1peN/gH9Eioo4lRTTPGZ5pKSbmOpM4iIhg5hr92j0OiZgPzDDY2cdahArrqj2sanMyV42W80z7ZKw0JDFEg2N42ufW/ELG7pGODwDnWeQyOiIiiWCtViIbEIt1Q5KcJDTJp1+bJHRZdrujn1XJ8ND8Fz5UOWh/pMbwZ/PcNrZta0dYNu9SFmKAIG9k7eEQxDKh8X6wOSLxurO0iOJ3sSkliHomv7MIJIj8uYZc3wFcmnf+8ElH2mIHhqRDULdGG+Ij7Yt6dFKUWKxV19xGoNbEiiXa86kkFisWUUC/QOIJX5i80hZ9WnE0sUWf8H/eufV8AqQsb292cz4XnXVwlcQyyIDfLJPildl8ZgjQNwfEn6cKsY3jx+hunpd/SeDsGgyBs2VcftepgYeWp/6XyUF6sVicUutV2nMmwOvHMHLH9+9uh3RSZu0dv/LxltbhYJ3ylv0NNy1+TTpwOKt1uU++LSQKsoZY5hfdwNs+SE8zG4GgOIIjOZojKIFkCAbrJ5EmkAZGFsuYkaDPgA9B+0Ysne9/qyeb/mcIZRu9qSrac7tIX+8IwSIiJuYtTzj6hs07ayqyE2ad7ywvSH5H8kvrNQxb/DDhWRyKod//SHNuI1PXCdMjvJC1CQHZ7kxMUA5jEdKBWAemTEmaGhArnvsVya/NYMQrP540E+a9P5//Mfa43Tg6Swg6Mk8ZRBIB/U+EaMPuCDXUdVkWVQ+RRPwN2a9FnXdPX/6510DvvXvhz8zv1uEkiREcgQ9FizPxxjmyKjLhCdYn1ECyOMVUTUySuQfl3wGLvBoo8nPa33Q7wRvkf4R/VtrBsjxCsTy0fSy0RWzGMPkNExBiSCCPRj3sNqyC9M3m9WMBLLx3j82+FFKm4dAImrefmEnsybr9rbk/ccj1+pcPScPTJH3V+nGY5bJX0PTLc8PXWA+53quOFtx6vpvF8uv3moyH2fNIP1nxfw+vFwpk7L58k8RDMMz+pqL3Jw5jeSHseuuCq545nuZ1sOq7wYktOH+zvLwaW6enyGp/+4lzfyMWcdHRQYH4uZfyIhCztKt/Vx43UfGlIbw7HY+oZw0T/198GPH2Px5pIA9BkV8wROEh+JAef2t92a3YDUb87u+tL7sJdp9xmOnE9N+PIUxE+v+M+AZx79bQ1vQT0/8GUFGfdRDy8h+PEM1phL2jl8JfkLKdDhHyzmSl4c8I+/8RUpn2bznnFeaQPh+6c5fz/e6B/wBo1Wg9koBxaAAAAABJRU5ErkJggg=="/>
          <p:cNvSpPr>
            <a:spLocks noChangeAspect="1" noChangeArrowheads="1"/>
          </p:cNvSpPr>
          <p:nvPr/>
        </p:nvSpPr>
        <p:spPr bwMode="auto">
          <a:xfrm>
            <a:off x="460375" y="1603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47496" name="Picture 8" descr="http://www.fhwa.dot.gov/publications/research/operations/its/06108/images/fig2_23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79" y="4199402"/>
            <a:ext cx="2914377" cy="195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/>
          <p:cNvGrpSpPr/>
          <p:nvPr/>
        </p:nvGrpSpPr>
        <p:grpSpPr>
          <a:xfrm>
            <a:off x="4850687" y="3100274"/>
            <a:ext cx="4147459" cy="3229143"/>
            <a:chOff x="4850674" y="3100248"/>
            <a:chExt cx="4147459" cy="3229143"/>
          </a:xfrm>
        </p:grpSpPr>
        <p:pic>
          <p:nvPicPr>
            <p:cNvPr id="25" name="Picture 18" descr="https://encrypted-tbn1.gstatic.com/images?q=tbn:ANd9GcRVsQ1y4Uajbodc7G-ICCAGhrvRBwiPFFNMxI5GR7IchE_9wNZ-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0" t="11813" r="3884" b="6180"/>
            <a:stretch/>
          </p:blipFill>
          <p:spPr bwMode="auto">
            <a:xfrm>
              <a:off x="5521444" y="4617386"/>
              <a:ext cx="2963164" cy="1712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4850674" y="3500400"/>
              <a:ext cx="414745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latin typeface="Arial Narrow" panose="020B0606020202030204" pitchFamily="34" charset="0"/>
                </a:rPr>
                <a:t>Knowledge of every vehicle’s state (position, velocity, destination, fuel/battery status)</a:t>
              </a:r>
              <a:endParaRPr lang="en-US" sz="2000" b="1" dirty="0">
                <a:latin typeface="Arial Narrow" panose="020B0606020202030204" pitchFamily="34" charset="0"/>
              </a:endParaRPr>
            </a:p>
          </p:txBody>
        </p:sp>
        <p:sp>
          <p:nvSpPr>
            <p:cNvPr id="21" name="Down Arrow 20"/>
            <p:cNvSpPr/>
            <p:nvPr/>
          </p:nvSpPr>
          <p:spPr bwMode="auto">
            <a:xfrm>
              <a:off x="6814450" y="3100248"/>
              <a:ext cx="404948" cy="435428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177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/>
          <p:cNvSpPr>
            <a:spLocks noChangeArrowheads="1"/>
          </p:cNvSpPr>
          <p:nvPr/>
        </p:nvSpPr>
        <p:spPr bwMode="auto">
          <a:xfrm>
            <a:off x="45832" y="1694831"/>
            <a:ext cx="9064625" cy="4014787"/>
          </a:xfrm>
          <a:prstGeom prst="rect">
            <a:avLst/>
          </a:prstGeom>
          <a:gradFill rotWithShape="0">
            <a:gsLst>
              <a:gs pos="0">
                <a:srgbClr val="0000CC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76200" cmpd="tri">
            <a:solidFill>
              <a:srgbClr val="D30B2C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40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r>
              <a:rPr lang="en-US" sz="5400" b="1" dirty="0" smtClean="0">
                <a:solidFill>
                  <a:schemeClr val="tx2"/>
                </a:solidFill>
                <a:latin typeface="Arial Black" pitchFamily="34" charset="0"/>
              </a:rPr>
              <a:t>SHORT TERM</a:t>
            </a:r>
          </a:p>
          <a:p>
            <a:pPr algn="ctr"/>
            <a:r>
              <a:rPr lang="en-US" sz="5400" b="1" dirty="0" smtClean="0">
                <a:solidFill>
                  <a:schemeClr val="tx2"/>
                </a:solidFill>
                <a:latin typeface="Arial Black" pitchFamily="34" charset="0"/>
              </a:rPr>
              <a:t>NUDGES…</a:t>
            </a:r>
            <a:endParaRPr lang="en-US" sz="4800" b="1" dirty="0">
              <a:solidFill>
                <a:schemeClr val="tx2"/>
              </a:solidFill>
              <a:latin typeface="Arial Black" pitchFamily="34" charset="0"/>
            </a:endParaRPr>
          </a:p>
          <a:p>
            <a:pPr algn="ctr"/>
            <a:endParaRPr lang="en-US" sz="3600" b="1" dirty="0" smtClean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669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/>
          <p:cNvSpPr>
            <a:spLocks noChangeArrowheads="1"/>
          </p:cNvSpPr>
          <p:nvPr/>
        </p:nvSpPr>
        <p:spPr bwMode="auto">
          <a:xfrm>
            <a:off x="79388" y="165100"/>
            <a:ext cx="9064625" cy="3408680"/>
          </a:xfrm>
          <a:prstGeom prst="rect">
            <a:avLst/>
          </a:prstGeom>
          <a:gradFill rotWithShape="0">
            <a:gsLst>
              <a:gs pos="0">
                <a:srgbClr val="0000CC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76200" cmpd="tri">
            <a:solidFill>
              <a:srgbClr val="D30B2C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40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r>
              <a:rPr lang="en-US" sz="5400" b="1" dirty="0" smtClean="0">
                <a:solidFill>
                  <a:schemeClr val="tx2"/>
                </a:solidFill>
                <a:latin typeface="Arial Black" pitchFamily="34" charset="0"/>
              </a:rPr>
              <a:t>STREET </a:t>
            </a:r>
            <a:r>
              <a:rPr lang="en-US" sz="5400" b="1" dirty="0">
                <a:solidFill>
                  <a:schemeClr val="tx2"/>
                </a:solidFill>
                <a:latin typeface="Arial Black" pitchFamily="34" charset="0"/>
              </a:rPr>
              <a:t>BUMP:</a:t>
            </a:r>
          </a:p>
          <a:p>
            <a:pPr algn="ctr"/>
            <a:r>
              <a:rPr lang="en-US" sz="4800" b="1" dirty="0">
                <a:solidFill>
                  <a:schemeClr val="tx2"/>
                </a:solidFill>
                <a:latin typeface="Arial Black" pitchFamily="34" charset="0"/>
              </a:rPr>
              <a:t>DETECTING “BUMPS”</a:t>
            </a:r>
          </a:p>
          <a:p>
            <a:pPr algn="ctr"/>
            <a:r>
              <a:rPr lang="en-US" sz="4800" b="1" dirty="0">
                <a:solidFill>
                  <a:schemeClr val="tx2"/>
                </a:solidFill>
                <a:latin typeface="Arial Black" pitchFamily="34" charset="0"/>
              </a:rPr>
              <a:t>THROUGH SMARTPHONES</a:t>
            </a:r>
          </a:p>
          <a:p>
            <a:pPr algn="ctr"/>
            <a:r>
              <a:rPr lang="en-US" sz="4800" b="1" dirty="0">
                <a:solidFill>
                  <a:schemeClr val="tx2"/>
                </a:solidFill>
                <a:latin typeface="Arial Black" pitchFamily="34" charset="0"/>
              </a:rPr>
              <a:t>+ </a:t>
            </a:r>
            <a:r>
              <a:rPr lang="en-US" sz="4800" b="1" dirty="0" smtClean="0">
                <a:solidFill>
                  <a:schemeClr val="tx2"/>
                </a:solidFill>
                <a:latin typeface="Arial Black" pitchFamily="34" charset="0"/>
              </a:rPr>
              <a:t>DATA ANALYTICS</a:t>
            </a:r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60511" y="3768120"/>
            <a:ext cx="199846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Arial Narrow" pitchFamily="34" charset="0"/>
              </a:rPr>
              <a:t>iPhone app</a:t>
            </a:r>
            <a:endParaRPr lang="en-US" sz="3200" b="1" dirty="0">
              <a:latin typeface="Arial Narrow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713578" y="3370953"/>
            <a:ext cx="1866901" cy="3487073"/>
            <a:chOff x="3558539" y="3340447"/>
            <a:chExt cx="1866901" cy="3487073"/>
          </a:xfrm>
        </p:grpSpPr>
        <p:pic>
          <p:nvPicPr>
            <p:cNvPr id="7" name="Picture 8" descr="http://ts4.mm.bing.net/th?id=H.4586652706080478&amp;w=230&amp;h=177&amp;c=7&amp;rs=1&amp;pid=1.7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34" t="3618" r="30676" b="3206"/>
            <a:stretch/>
          </p:blipFill>
          <p:spPr bwMode="auto">
            <a:xfrm>
              <a:off x="3558539" y="3340447"/>
              <a:ext cx="1866901" cy="3487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0869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4908" y="4030028"/>
              <a:ext cx="1589782" cy="27060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392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029" y="3879609"/>
            <a:ext cx="2104787" cy="2856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 Diagonal Corner Rectangle 8"/>
          <p:cNvSpPr/>
          <p:nvPr/>
        </p:nvSpPr>
        <p:spPr bwMode="auto">
          <a:xfrm>
            <a:off x="231775" y="5307857"/>
            <a:ext cx="4107614" cy="1226669"/>
          </a:xfrm>
          <a:prstGeom prst="round2DiagRect">
            <a:avLst>
              <a:gd name="adj1" fmla="val 38572"/>
              <a:gd name="adj2" fmla="val 23810"/>
            </a:avLst>
          </a:prstGeom>
          <a:solidFill>
            <a:srgbClr val="0066FF"/>
          </a:solidFill>
          <a:ln w="28575" cap="flat" cmpd="thickThin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58750" indent="-158750">
              <a:spcBef>
                <a:spcPct val="20000"/>
              </a:spcBef>
            </a:pPr>
            <a:r>
              <a:rPr lang="en-US" b="1" i="1" dirty="0" smtClean="0">
                <a:solidFill>
                  <a:srgbClr val="FFFFFF"/>
                </a:solidFill>
                <a:latin typeface="Arial Narrow" pitchFamily="34" charset="0"/>
                <a:ea typeface="MS PGothic" pitchFamily="34" charset="-128"/>
              </a:rPr>
              <a:t>2014 </a:t>
            </a:r>
            <a:r>
              <a:rPr lang="en-US" b="1" i="1" dirty="0">
                <a:solidFill>
                  <a:srgbClr val="FFFFFF"/>
                </a:solidFill>
                <a:latin typeface="Arial Narrow" pitchFamily="34" charset="0"/>
                <a:ea typeface="MS PGothic" pitchFamily="34" charset="-128"/>
              </a:rPr>
              <a:t>IBM/IEEE </a:t>
            </a:r>
            <a:r>
              <a:rPr lang="en-US" b="1" i="1" dirty="0" smtClean="0">
                <a:solidFill>
                  <a:srgbClr val="FFFF00"/>
                </a:solidFill>
                <a:latin typeface="Arial Narrow" pitchFamily="34" charset="0"/>
                <a:ea typeface="MS PGothic" pitchFamily="34" charset="-128"/>
              </a:rPr>
              <a:t>Smarter </a:t>
            </a:r>
            <a:r>
              <a:rPr lang="en-US" b="1" i="1" dirty="0">
                <a:solidFill>
                  <a:srgbClr val="FFFF00"/>
                </a:solidFill>
                <a:latin typeface="Arial Narrow" pitchFamily="34" charset="0"/>
                <a:ea typeface="MS PGothic" pitchFamily="34" charset="-128"/>
              </a:rPr>
              <a:t>Planet </a:t>
            </a:r>
            <a:r>
              <a:rPr lang="en-US" b="1" i="1" dirty="0" smtClean="0">
                <a:solidFill>
                  <a:srgbClr val="FFFF00"/>
                </a:solidFill>
                <a:latin typeface="Arial Narrow" pitchFamily="34" charset="0"/>
                <a:ea typeface="MS PGothic" pitchFamily="34" charset="-128"/>
              </a:rPr>
              <a:t>Challenge</a:t>
            </a:r>
            <a:r>
              <a:rPr lang="en-US" b="1" i="1" dirty="0">
                <a:solidFill>
                  <a:srgbClr val="FFFFFF"/>
                </a:solidFill>
                <a:latin typeface="Arial Narrow" pitchFamily="34" charset="0"/>
                <a:ea typeface="MS PGothic" pitchFamily="34" charset="-128"/>
              </a:rPr>
              <a:t> </a:t>
            </a:r>
            <a:r>
              <a:rPr lang="en-US" b="1" i="1" dirty="0" smtClean="0">
                <a:solidFill>
                  <a:srgbClr val="FFFFFF"/>
                </a:solidFill>
                <a:latin typeface="Arial Narrow" pitchFamily="34" charset="0"/>
                <a:ea typeface="MS PGothic" pitchFamily="34" charset="-128"/>
              </a:rPr>
              <a:t>prize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rowdsourc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590" y="4168478"/>
            <a:ext cx="2895600" cy="2243200"/>
          </a:xfrm>
          <a:prstGeom prst="rect">
            <a:avLst/>
          </a:prstGeom>
          <a:noFill/>
          <a:ln w="19050"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228600" y="852220"/>
            <a:ext cx="3352800" cy="15316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C0504D">
                    <a:lumMod val="75000"/>
                  </a:srgbClr>
                </a:solidFill>
              </a:rPr>
              <a:t>TRADITIONAL SENSING: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C0504D">
                    <a:lumMod val="75000"/>
                  </a:srgbClr>
                </a:solidFill>
              </a:rPr>
              <a:t>Expensive</a:t>
            </a:r>
            <a:r>
              <a:rPr lang="en-US" dirty="0" smtClean="0">
                <a:solidFill>
                  <a:srgbClr val="C0504D">
                    <a:lumMod val="75000"/>
                  </a:srgbClr>
                </a:solidFill>
              </a:rPr>
              <a:t> (hence, few) very </a:t>
            </a:r>
            <a:r>
              <a:rPr lang="en-US" b="1" dirty="0" smtClean="0">
                <a:solidFill>
                  <a:srgbClr val="C0504D">
                    <a:lumMod val="75000"/>
                  </a:srgbClr>
                </a:solidFill>
              </a:rPr>
              <a:t>reliable</a:t>
            </a:r>
            <a:r>
              <a:rPr lang="en-US" dirty="0" smtClean="0">
                <a:solidFill>
                  <a:srgbClr val="C0504D">
                    <a:lumMod val="75000"/>
                  </a:srgbClr>
                </a:solidFill>
              </a:rPr>
              <a:t> sensors</a:t>
            </a:r>
            <a:endParaRPr lang="en-US" dirty="0">
              <a:solidFill>
                <a:srgbClr val="C0504D">
                  <a:lumMod val="75000"/>
                </a:srgbClr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361831" y="2871803"/>
            <a:ext cx="3352800" cy="15316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FF"/>
                </a:solidFill>
              </a:rPr>
              <a:t>MODERN TREND: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0000FF"/>
                </a:solidFill>
              </a:rPr>
              <a:t>Many </a:t>
            </a:r>
            <a:r>
              <a:rPr lang="en-US" dirty="0" smtClean="0">
                <a:solidFill>
                  <a:srgbClr val="0000FF"/>
                </a:solidFill>
              </a:rPr>
              <a:t>cheap sensors + </a:t>
            </a:r>
            <a:r>
              <a:rPr lang="en-US" b="1" dirty="0" smtClean="0">
                <a:solidFill>
                  <a:srgbClr val="0000FF"/>
                </a:solidFill>
              </a:rPr>
              <a:t>Intelligent</a:t>
            </a:r>
            <a:endParaRPr lang="en-US" dirty="0">
              <a:solidFill>
                <a:srgbClr val="0000FF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FF"/>
                </a:solidFill>
              </a:rPr>
              <a:t>Information Processing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3202" y="2438400"/>
            <a:ext cx="379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vs</a:t>
            </a: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90866" y="4340156"/>
            <a:ext cx="1509347" cy="1381478"/>
            <a:chOff x="90853" y="4340156"/>
            <a:chExt cx="1509347" cy="1381478"/>
          </a:xfrm>
          <a:effectLst>
            <a:glow rad="635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8" name="Down Arrow 7"/>
            <p:cNvSpPr/>
            <p:nvPr/>
          </p:nvSpPr>
          <p:spPr>
            <a:xfrm rot="1799194">
              <a:off x="1119808" y="4340156"/>
              <a:ext cx="295031" cy="457200"/>
            </a:xfrm>
            <a:prstGeom prst="downArrow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0853" y="4798304"/>
              <a:ext cx="1509347" cy="923330"/>
            </a:xfrm>
            <a:prstGeom prst="rect">
              <a:avLst/>
            </a:prstGeom>
            <a:noFill/>
            <a:ln w="19050"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Minimal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(or No)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Infrastructure</a:t>
              </a:r>
              <a:endParaRPr lang="en-US" sz="1800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2722143" y="4446551"/>
            <a:ext cx="1759241" cy="1136000"/>
            <a:chOff x="2722145" y="4446551"/>
            <a:chExt cx="1759240" cy="113600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5" name="TextBox 14"/>
            <p:cNvSpPr txBox="1"/>
            <p:nvPr/>
          </p:nvSpPr>
          <p:spPr>
            <a:xfrm>
              <a:off x="2722145" y="4936220"/>
              <a:ext cx="1759240" cy="646331"/>
            </a:xfrm>
            <a:prstGeom prst="rect">
              <a:avLst/>
            </a:prstGeom>
            <a:noFill/>
            <a:ln w="19050"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Better Coverage: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Crowd Sourcing</a:t>
              </a:r>
              <a:endParaRPr lang="en-US" sz="18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Down Arrow 15"/>
            <p:cNvSpPr/>
            <p:nvPr/>
          </p:nvSpPr>
          <p:spPr>
            <a:xfrm>
              <a:off x="3362569" y="4446551"/>
              <a:ext cx="295031" cy="457200"/>
            </a:xfrm>
            <a:prstGeom prst="downArrow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22846" y="852246"/>
            <a:ext cx="3744954" cy="3166855"/>
            <a:chOff x="4800600" y="852220"/>
            <a:chExt cx="4267200" cy="3351521"/>
          </a:xfrm>
        </p:grpSpPr>
        <p:pic>
          <p:nvPicPr>
            <p:cNvPr id="1032" name="Picture 8" descr="http://mfs2.cdnsw.com/fs/Root/8wbjv-VANET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5400" y="1010335"/>
              <a:ext cx="3886200" cy="2747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5697778" y="3834409"/>
              <a:ext cx="2679910" cy="35829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srgbClr val="0070C0"/>
                  </a:solidFill>
                  <a:latin typeface="Calibri"/>
                </a:rPr>
                <a:t>Vehicular Sensor Network</a:t>
              </a:r>
              <a:endParaRPr lang="en-US" sz="1600" dirty="0">
                <a:solidFill>
                  <a:srgbClr val="0070C0"/>
                </a:solidFill>
                <a:latin typeface="Calibri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800600" y="852220"/>
              <a:ext cx="4267200" cy="3351521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676463" y="4479046"/>
            <a:ext cx="957188" cy="1120311"/>
            <a:chOff x="1676463" y="4479020"/>
            <a:chExt cx="957188" cy="1120311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20" name="TextBox 19"/>
            <p:cNvSpPr txBox="1"/>
            <p:nvPr/>
          </p:nvSpPr>
          <p:spPr>
            <a:xfrm>
              <a:off x="1676463" y="4953000"/>
              <a:ext cx="957188" cy="646331"/>
            </a:xfrm>
            <a:prstGeom prst="rect">
              <a:avLst/>
            </a:prstGeom>
            <a:noFill/>
            <a:ln w="19050"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Minimal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Cost</a:t>
              </a:r>
              <a:endParaRPr lang="en-US" sz="18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Down Arrow 20"/>
            <p:cNvSpPr/>
            <p:nvPr/>
          </p:nvSpPr>
          <p:spPr>
            <a:xfrm>
              <a:off x="2076475" y="4479020"/>
              <a:ext cx="295031" cy="457200"/>
            </a:xfrm>
            <a:prstGeom prst="downArrow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103041" y="5900472"/>
            <a:ext cx="4288642" cy="861774"/>
            <a:chOff x="103040" y="5900472"/>
            <a:chExt cx="4288642" cy="861774"/>
          </a:xfrm>
          <a:effectLst>
            <a:glow rad="63500">
              <a:schemeClr val="accent6">
                <a:satMod val="175000"/>
                <a:alpha val="40000"/>
              </a:schemeClr>
            </a:glow>
          </a:effectLst>
        </p:grpSpPr>
        <p:sp>
          <p:nvSpPr>
            <p:cNvPr id="23" name="TextBox 22"/>
            <p:cNvSpPr txBox="1"/>
            <p:nvPr/>
          </p:nvSpPr>
          <p:spPr>
            <a:xfrm>
              <a:off x="103040" y="5900472"/>
              <a:ext cx="3785064" cy="861774"/>
            </a:xfrm>
            <a:prstGeom prst="rect">
              <a:avLst/>
            </a:prstGeom>
            <a:noFill/>
            <a:ln w="19050"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Incentives for further citizen participation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 smtClean="0">
                  <a:solidFill>
                    <a:prstClr val="black"/>
                  </a:solidFill>
                  <a:latin typeface="Calibri"/>
                </a:rPr>
                <a:t>(‘thank you’ message, free city services, lotteries)</a:t>
              </a:r>
              <a:endParaRPr lang="en-US" sz="14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Down Arrow 23"/>
            <p:cNvSpPr/>
            <p:nvPr/>
          </p:nvSpPr>
          <p:spPr>
            <a:xfrm rot="5400000">
              <a:off x="4015566" y="6019800"/>
              <a:ext cx="295031" cy="457200"/>
            </a:xfrm>
            <a:prstGeom prst="downArrow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567947" y="4419626"/>
            <a:ext cx="880432" cy="1158317"/>
            <a:chOff x="4567962" y="4419600"/>
            <a:chExt cx="880432" cy="1158317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32" name="TextBox 31"/>
            <p:cNvSpPr txBox="1"/>
            <p:nvPr/>
          </p:nvSpPr>
          <p:spPr>
            <a:xfrm>
              <a:off x="4567962" y="4931586"/>
              <a:ext cx="880432" cy="646331"/>
            </a:xfrm>
            <a:prstGeom prst="rect">
              <a:avLst/>
            </a:prstGeom>
            <a:noFill/>
            <a:ln w="19050">
              <a:solidFill>
                <a:srgbClr val="0000FF"/>
              </a:solidFill>
            </a:ln>
            <a:effectLst/>
          </p:spPr>
          <p:txBody>
            <a:bodyPr wrap="non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Faster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Repairs</a:t>
              </a:r>
              <a:endParaRPr lang="en-US" sz="18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Down Arrow 32"/>
            <p:cNvSpPr/>
            <p:nvPr/>
          </p:nvSpPr>
          <p:spPr>
            <a:xfrm rot="19952363">
              <a:off x="4572000" y="4419600"/>
              <a:ext cx="295031" cy="457200"/>
            </a:xfrm>
            <a:prstGeom prst="downArrow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476686" y="3962426"/>
            <a:ext cx="1504964" cy="2607783"/>
            <a:chOff x="4476684" y="3962400"/>
            <a:chExt cx="1504964" cy="2607783"/>
          </a:xfrm>
          <a:effectLst>
            <a:glow rad="63500">
              <a:schemeClr val="accent6">
                <a:satMod val="175000"/>
                <a:alpha val="40000"/>
              </a:schemeClr>
            </a:glow>
          </a:effectLst>
        </p:grpSpPr>
        <p:sp>
          <p:nvSpPr>
            <p:cNvPr id="17" name="TextBox 16"/>
            <p:cNvSpPr txBox="1"/>
            <p:nvPr/>
          </p:nvSpPr>
          <p:spPr>
            <a:xfrm>
              <a:off x="4476684" y="5923852"/>
              <a:ext cx="1504964" cy="646331"/>
            </a:xfrm>
            <a:prstGeom prst="rect">
              <a:avLst/>
            </a:prstGeom>
            <a:noFill/>
            <a:ln w="19050"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Citizen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Participation !</a:t>
              </a:r>
              <a:endParaRPr lang="en-US" sz="18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4790831" y="3962400"/>
              <a:ext cx="1047261" cy="1883508"/>
            </a:xfrm>
            <a:custGeom>
              <a:avLst/>
              <a:gdLst>
                <a:gd name="connsiteX0" fmla="*/ 0 w 1047261"/>
                <a:gd name="connsiteY0" fmla="*/ 0 h 1883508"/>
                <a:gd name="connsiteX1" fmla="*/ 1031631 w 1047261"/>
                <a:gd name="connsiteY1" fmla="*/ 875323 h 1883508"/>
                <a:gd name="connsiteX2" fmla="*/ 1047261 w 1047261"/>
                <a:gd name="connsiteY2" fmla="*/ 1883508 h 1883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7261" h="1883508">
                  <a:moveTo>
                    <a:pt x="0" y="0"/>
                  </a:moveTo>
                  <a:lnTo>
                    <a:pt x="1031631" y="875323"/>
                  </a:lnTo>
                  <a:lnTo>
                    <a:pt x="1047261" y="1883508"/>
                  </a:lnTo>
                </a:path>
              </a:pathLst>
            </a:custGeom>
            <a:noFill/>
            <a:ln w="762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  <p:sp>
        <p:nvSpPr>
          <p:cNvPr id="30" name="Rectangle 2"/>
          <p:cNvSpPr>
            <a:spLocks noChangeArrowheads="1"/>
          </p:cNvSpPr>
          <p:nvPr/>
        </p:nvSpPr>
        <p:spPr bwMode="auto">
          <a:xfrm>
            <a:off x="-16300" y="4726"/>
            <a:ext cx="9144000" cy="522288"/>
          </a:xfrm>
          <a:prstGeom prst="rect">
            <a:avLst/>
          </a:prstGeom>
          <a:solidFill>
            <a:srgbClr val="D30B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1" hangingPunct="1">
              <a:lnSpc>
                <a:spcPct val="90000"/>
              </a:lnSpc>
            </a:pPr>
            <a:r>
              <a:rPr lang="en-US" b="1" dirty="0">
                <a:solidFill>
                  <a:srgbClr val="FFFF00"/>
                </a:solidFill>
                <a:latin typeface="Arial" pitchFamily="34" charset="0"/>
              </a:rPr>
              <a:t>Let the DATA SPEAK:  Less $$ Hardware, More Intelligence</a:t>
            </a:r>
          </a:p>
        </p:txBody>
      </p:sp>
    </p:spTree>
    <p:extLst>
      <p:ext uri="{BB962C8B-B14F-4D97-AF65-F5344CB8AC3E}">
        <p14:creationId xmlns:p14="http://schemas.microsoft.com/office/powerpoint/2010/main" val="3983119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Theodora\Dropbox\Research\Projects\StreetBump\CASE2015\CASE2015v8\figs\orderedli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85" y="1066800"/>
            <a:ext cx="6335713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3200413" y="1291415"/>
            <a:ext cx="5885973" cy="3585411"/>
            <a:chOff x="3200400" y="1291389"/>
            <a:chExt cx="5885973" cy="3585411"/>
          </a:xfrm>
        </p:grpSpPr>
        <p:sp>
          <p:nvSpPr>
            <p:cNvPr id="10" name="Rectangle 9"/>
            <p:cNvSpPr/>
            <p:nvPr/>
          </p:nvSpPr>
          <p:spPr bwMode="auto">
            <a:xfrm>
              <a:off x="3200400" y="1291389"/>
              <a:ext cx="3886200" cy="3585411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163150" y="2667000"/>
              <a:ext cx="1923223" cy="80021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TOP-20 ACTIONABLE</a:t>
              </a:r>
            </a:p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OBSTACLES:</a:t>
              </a:r>
            </a:p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i="1" kern="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ONLY 1 FALSE ALARM</a:t>
              </a:r>
              <a:endParaRPr kumimoji="0" lang="en-US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</p:grp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16300" y="4726"/>
            <a:ext cx="9144000" cy="522288"/>
          </a:xfrm>
          <a:prstGeom prst="rect">
            <a:avLst/>
          </a:prstGeom>
          <a:solidFill>
            <a:srgbClr val="D30B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1" hangingPunct="1">
              <a:lnSpc>
                <a:spcPct val="90000"/>
              </a:lnSpc>
            </a:pPr>
            <a:r>
              <a:rPr lang="en-US" b="1" dirty="0" smtClean="0">
                <a:solidFill>
                  <a:srgbClr val="FFFF00"/>
                </a:solidFill>
                <a:latin typeface="Arial" pitchFamily="34" charset="0"/>
              </a:rPr>
              <a:t>PRIORITIZED LIST OF BUMPS</a:t>
            </a:r>
            <a:endParaRPr lang="en-US" b="1" dirty="0">
              <a:solidFill>
                <a:srgbClr val="FFFF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998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Rectangle 2"/>
          <p:cNvSpPr>
            <a:spLocks noChangeArrowheads="1"/>
          </p:cNvSpPr>
          <p:nvPr/>
        </p:nvSpPr>
        <p:spPr bwMode="auto">
          <a:xfrm>
            <a:off x="79388" y="531815"/>
            <a:ext cx="9064625" cy="2695575"/>
          </a:xfrm>
          <a:prstGeom prst="rect">
            <a:avLst/>
          </a:prstGeom>
          <a:gradFill rotWithShape="0">
            <a:gsLst>
              <a:gs pos="0">
                <a:srgbClr val="0000CC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76200" cmpd="tri">
            <a:solidFill>
              <a:srgbClr val="D30B2C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40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r>
              <a:rPr lang="en-US" sz="6000" b="1" dirty="0">
                <a:solidFill>
                  <a:schemeClr val="tx2"/>
                </a:solidFill>
                <a:latin typeface="Arial Black" pitchFamily="34" charset="0"/>
              </a:rPr>
              <a:t>SMART PARKING</a:t>
            </a:r>
            <a:endParaRPr lang="en-US" sz="5400" b="1" dirty="0">
              <a:solidFill>
                <a:schemeClr val="tx2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52246" y="5603854"/>
            <a:ext cx="199846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Arial Narrow" pitchFamily="34" charset="0"/>
              </a:rPr>
              <a:t>iPhone app</a:t>
            </a:r>
            <a:endParaRPr lang="en-US" sz="3200" b="1" dirty="0">
              <a:latin typeface="Arial Narrow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648304" y="3163421"/>
            <a:ext cx="1483520" cy="3149389"/>
            <a:chOff x="5844539" y="3352800"/>
            <a:chExt cx="1866901" cy="3487073"/>
          </a:xfrm>
        </p:grpSpPr>
        <p:pic>
          <p:nvPicPr>
            <p:cNvPr id="388104" name="Picture 8" descr="http://ts4.mm.bing.net/th?id=H.4586652706080478&amp;w=230&amp;h=177&amp;c=7&amp;rs=1&amp;pid=1.7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34" t="3618" r="30676" b="3206"/>
            <a:stretch/>
          </p:blipFill>
          <p:spPr bwMode="auto">
            <a:xfrm>
              <a:off x="5844539" y="3352800"/>
              <a:ext cx="1866901" cy="3487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88102" name="Group 6"/>
            <p:cNvGrpSpPr>
              <a:grpSpLocks/>
            </p:cNvGrpSpPr>
            <p:nvPr/>
          </p:nvGrpSpPr>
          <p:grpSpPr bwMode="auto">
            <a:xfrm>
              <a:off x="5951695" y="3947160"/>
              <a:ext cx="1652587" cy="2755245"/>
              <a:chOff x="4156" y="2470"/>
              <a:chExt cx="1041" cy="1850"/>
            </a:xfrm>
          </p:grpSpPr>
          <p:pic>
            <p:nvPicPr>
              <p:cNvPr id="388100" name="Picture 4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6" y="2470"/>
                <a:ext cx="1041" cy="18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88101" name="Rectangle 5"/>
              <p:cNvSpPr>
                <a:spLocks noChangeArrowheads="1"/>
              </p:cNvSpPr>
              <p:nvPr/>
            </p:nvSpPr>
            <p:spPr bwMode="auto">
              <a:xfrm>
                <a:off x="4162" y="4174"/>
                <a:ext cx="168" cy="14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pic>
        <p:nvPicPr>
          <p:cNvPr id="9" name="Picture 1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5" t="17168" r="11819" b="13348"/>
          <a:stretch>
            <a:fillRect/>
          </a:stretch>
        </p:blipFill>
        <p:spPr bwMode="auto">
          <a:xfrm>
            <a:off x="5289394" y="3678131"/>
            <a:ext cx="3612446" cy="244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" t="27406" r="65289" b="27406"/>
          <a:stretch>
            <a:fillRect/>
          </a:stretch>
        </p:blipFill>
        <p:spPr bwMode="auto">
          <a:xfrm>
            <a:off x="7182247" y="5535322"/>
            <a:ext cx="1295951" cy="114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ound Diagonal Corner Rectangle 11"/>
          <p:cNvSpPr/>
          <p:nvPr/>
        </p:nvSpPr>
        <p:spPr bwMode="auto">
          <a:xfrm>
            <a:off x="43291" y="3781061"/>
            <a:ext cx="3359095" cy="1226669"/>
          </a:xfrm>
          <a:prstGeom prst="round2DiagRect">
            <a:avLst>
              <a:gd name="adj1" fmla="val 38572"/>
              <a:gd name="adj2" fmla="val 23810"/>
            </a:avLst>
          </a:prstGeom>
          <a:solidFill>
            <a:srgbClr val="0066FF"/>
          </a:solidFill>
          <a:ln w="28575" cap="flat" cmpd="thickThin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58750" indent="-158750">
              <a:spcBef>
                <a:spcPct val="20000"/>
              </a:spcBef>
            </a:pPr>
            <a:r>
              <a:rPr lang="en-US" b="1" i="1" dirty="0" smtClean="0">
                <a:solidFill>
                  <a:srgbClr val="FFFFFF"/>
                </a:solidFill>
                <a:latin typeface="Arial Narrow" pitchFamily="34" charset="0"/>
                <a:ea typeface="MS PGothic" pitchFamily="34" charset="-128"/>
              </a:rPr>
              <a:t>2011 </a:t>
            </a:r>
            <a:r>
              <a:rPr lang="en-US" b="1" i="1" dirty="0">
                <a:solidFill>
                  <a:srgbClr val="FFFFFF"/>
                </a:solidFill>
                <a:latin typeface="Arial Narrow" pitchFamily="34" charset="0"/>
                <a:ea typeface="MS PGothic" pitchFamily="34" charset="-128"/>
              </a:rPr>
              <a:t>IBM/IEEE </a:t>
            </a:r>
            <a:r>
              <a:rPr lang="en-US" b="1" i="1" dirty="0" smtClean="0">
                <a:solidFill>
                  <a:srgbClr val="FFFF00"/>
                </a:solidFill>
                <a:latin typeface="Arial Narrow" pitchFamily="34" charset="0"/>
                <a:ea typeface="MS PGothic" pitchFamily="34" charset="-128"/>
              </a:rPr>
              <a:t>Smarter</a:t>
            </a:r>
          </a:p>
          <a:p>
            <a:pPr marL="158750" indent="-158750">
              <a:spcBef>
                <a:spcPct val="20000"/>
              </a:spcBef>
            </a:pPr>
            <a:r>
              <a:rPr lang="en-US" b="1" i="1" dirty="0" smtClean="0">
                <a:solidFill>
                  <a:srgbClr val="FFFF00"/>
                </a:solidFill>
                <a:latin typeface="Arial Narrow" pitchFamily="34" charset="0"/>
                <a:ea typeface="MS PGothic" pitchFamily="34" charset="-128"/>
              </a:rPr>
              <a:t>Planet Challenge</a:t>
            </a:r>
            <a:r>
              <a:rPr lang="en-US" b="1" i="1" dirty="0">
                <a:solidFill>
                  <a:srgbClr val="FFFFFF"/>
                </a:solidFill>
                <a:latin typeface="Arial Narrow" pitchFamily="34" charset="0"/>
                <a:ea typeface="MS PGothic" pitchFamily="34" charset="-128"/>
              </a:rPr>
              <a:t> </a:t>
            </a:r>
            <a:r>
              <a:rPr lang="en-US" b="1" i="1" dirty="0" smtClean="0">
                <a:solidFill>
                  <a:srgbClr val="FFFFFF"/>
                </a:solidFill>
                <a:latin typeface="Arial Narrow" pitchFamily="34" charset="0"/>
                <a:ea typeface="MS PGothic" pitchFamily="34" charset="-128"/>
              </a:rPr>
              <a:t>prize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427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30" t="31598" r="203" b="15729"/>
          <a:stretch>
            <a:fillRect/>
          </a:stretch>
        </p:blipFill>
        <p:spPr bwMode="auto">
          <a:xfrm>
            <a:off x="1931988" y="614389"/>
            <a:ext cx="5715000" cy="556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428" name="Picture 13" descr="j043871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00" y="5473700"/>
            <a:ext cx="7048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9429" name="AutoShape 22"/>
          <p:cNvSpPr>
            <a:spLocks noChangeArrowheads="1"/>
          </p:cNvSpPr>
          <p:nvPr/>
        </p:nvSpPr>
        <p:spPr bwMode="auto">
          <a:xfrm rot="-1263496">
            <a:off x="-82550" y="2244751"/>
            <a:ext cx="2636838" cy="1116013"/>
          </a:xfrm>
          <a:prstGeom prst="wedgeEllipseCallout">
            <a:avLst>
              <a:gd name="adj1" fmla="val -24806"/>
              <a:gd name="adj2" fmla="val 244620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sz="1600">
                <a:solidFill>
                  <a:srgbClr val="000066"/>
                </a:solidFill>
                <a:latin typeface="Arial" pitchFamily="34" charset="0"/>
                <a:ea typeface="MS PGothic" pitchFamily="34" charset="-128"/>
              </a:rPr>
              <a:t>Find best parking spot for DESTINATION </a:t>
            </a:r>
            <a:r>
              <a:rPr lang="en-US" sz="1600" b="1">
                <a:solidFill>
                  <a:srgbClr val="000066"/>
                </a:solidFill>
                <a:latin typeface="Arial" pitchFamily="34" charset="0"/>
                <a:ea typeface="MS PGothic" pitchFamily="34" charset="-128"/>
              </a:rPr>
              <a:t>A</a:t>
            </a:r>
          </a:p>
        </p:txBody>
      </p:sp>
      <p:grpSp>
        <p:nvGrpSpPr>
          <p:cNvPr id="49180" name="Group 28"/>
          <p:cNvGrpSpPr>
            <a:grpSpLocks/>
          </p:cNvGrpSpPr>
          <p:nvPr/>
        </p:nvGrpSpPr>
        <p:grpSpPr bwMode="auto">
          <a:xfrm>
            <a:off x="6494476" y="1152551"/>
            <a:ext cx="2624137" cy="2151063"/>
            <a:chOff x="4091" y="726"/>
            <a:chExt cx="1653" cy="1355"/>
          </a:xfrm>
        </p:grpSpPr>
        <p:grpSp>
          <p:nvGrpSpPr>
            <p:cNvPr id="359431" name="Group 27"/>
            <p:cNvGrpSpPr>
              <a:grpSpLocks/>
            </p:cNvGrpSpPr>
            <p:nvPr/>
          </p:nvGrpSpPr>
          <p:grpSpPr bwMode="auto">
            <a:xfrm>
              <a:off x="4091" y="726"/>
              <a:ext cx="1404" cy="363"/>
              <a:chOff x="4091" y="726"/>
              <a:chExt cx="1404" cy="363"/>
            </a:xfrm>
          </p:grpSpPr>
          <p:grpSp>
            <p:nvGrpSpPr>
              <p:cNvPr id="359432" name="Group 17"/>
              <p:cNvGrpSpPr>
                <a:grpSpLocks/>
              </p:cNvGrpSpPr>
              <p:nvPr/>
            </p:nvGrpSpPr>
            <p:grpSpPr bwMode="auto">
              <a:xfrm>
                <a:off x="4091" y="726"/>
                <a:ext cx="277" cy="222"/>
                <a:chOff x="4027" y="355"/>
                <a:chExt cx="277" cy="222"/>
              </a:xfrm>
            </p:grpSpPr>
            <p:sp>
              <p:nvSpPr>
                <p:cNvPr id="359433" name="AutoShape 18"/>
                <p:cNvSpPr>
                  <a:spLocks noChangeArrowheads="1"/>
                </p:cNvSpPr>
                <p:nvPr/>
              </p:nvSpPr>
              <p:spPr bwMode="auto">
                <a:xfrm rot="4160845">
                  <a:off x="4055" y="327"/>
                  <a:ext cx="222" cy="277"/>
                </a:xfrm>
                <a:prstGeom prst="wedgeEllipseCallout">
                  <a:avLst>
                    <a:gd name="adj1" fmla="val -43750"/>
                    <a:gd name="adj2" fmla="val 70000"/>
                  </a:avLst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/>
                  <a:endParaRPr lang="en-US" sz="1800">
                    <a:latin typeface="Arial" pitchFamily="34" charset="0"/>
                    <a:ea typeface="MS PGothic" pitchFamily="34" charset="-128"/>
                  </a:endParaRPr>
                </a:p>
              </p:txBody>
            </p:sp>
            <p:pic>
              <p:nvPicPr>
                <p:cNvPr id="359434" name="Picture 19" descr="j0411410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8" y="374"/>
                  <a:ext cx="159" cy="1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359435" name="Text Box 20"/>
              <p:cNvSpPr txBox="1">
                <a:spLocks noChangeArrowheads="1"/>
              </p:cNvSpPr>
              <p:nvPr/>
            </p:nvSpPr>
            <p:spPr bwMode="auto">
              <a:xfrm>
                <a:off x="4680" y="759"/>
                <a:ext cx="815" cy="33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US" sz="1400" b="1">
                    <a:solidFill>
                      <a:srgbClr val="000066"/>
                    </a:solidFill>
                    <a:latin typeface="Arial Narrow" pitchFamily="34" charset="0"/>
                    <a:ea typeface="MS PGothic" pitchFamily="34" charset="-128"/>
                  </a:rPr>
                  <a:t>BEST</a:t>
                </a:r>
              </a:p>
              <a:p>
                <a:pPr eaLnBrk="1" hangingPunct="1"/>
                <a:r>
                  <a:rPr lang="en-US" sz="1400" b="1">
                    <a:solidFill>
                      <a:srgbClr val="000066"/>
                    </a:solidFill>
                    <a:latin typeface="Arial Narrow" pitchFamily="34" charset="0"/>
                    <a:ea typeface="MS PGothic" pitchFamily="34" charset="-128"/>
                  </a:rPr>
                  <a:t>PARKING SPOT</a:t>
                </a:r>
              </a:p>
            </p:txBody>
          </p:sp>
          <p:sp>
            <p:nvSpPr>
              <p:cNvPr id="359436" name="Line 21"/>
              <p:cNvSpPr>
                <a:spLocks noChangeShapeType="1"/>
              </p:cNvSpPr>
              <p:nvPr/>
            </p:nvSpPr>
            <p:spPr bwMode="auto">
              <a:xfrm>
                <a:off x="4379" y="841"/>
                <a:ext cx="301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59437" name="AutoShape 24"/>
            <p:cNvSpPr>
              <a:spLocks noChangeArrowheads="1"/>
            </p:cNvSpPr>
            <p:nvPr/>
          </p:nvSpPr>
          <p:spPr bwMode="auto">
            <a:xfrm>
              <a:off x="4923" y="1127"/>
              <a:ext cx="243" cy="326"/>
            </a:xfrm>
            <a:prstGeom prst="downArrow">
              <a:avLst>
                <a:gd name="adj1" fmla="val 50000"/>
                <a:gd name="adj2" fmla="val 33539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ea typeface="MS PGothic" pitchFamily="34" charset="-128"/>
              </a:endParaRPr>
            </a:p>
          </p:txBody>
        </p:sp>
        <p:sp>
          <p:nvSpPr>
            <p:cNvPr id="359438" name="Text Box 25"/>
            <p:cNvSpPr txBox="1">
              <a:spLocks noChangeArrowheads="1"/>
            </p:cNvSpPr>
            <p:nvPr/>
          </p:nvSpPr>
          <p:spPr bwMode="auto">
            <a:xfrm>
              <a:off x="4488" y="1480"/>
              <a:ext cx="1256" cy="60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 b="1">
                  <a:solidFill>
                    <a:srgbClr val="000066"/>
                  </a:solidFill>
                  <a:latin typeface="Arial Narrow" pitchFamily="34" charset="0"/>
                  <a:ea typeface="MS PGothic" pitchFamily="34" charset="-128"/>
                </a:rPr>
                <a:t>LEAST DISTANCE from A</a:t>
              </a:r>
            </a:p>
            <a:p>
              <a:pPr eaLnBrk="1" hangingPunct="1"/>
              <a:r>
                <a:rPr lang="en-US" sz="1400" b="1">
                  <a:solidFill>
                    <a:srgbClr val="000066"/>
                  </a:solidFill>
                  <a:latin typeface="Arial Narrow" pitchFamily="34" charset="0"/>
                  <a:ea typeface="MS PGothic" pitchFamily="34" charset="-128"/>
                </a:rPr>
                <a:t>           </a:t>
              </a:r>
              <a:r>
                <a:rPr lang="en-US" sz="2800" b="1">
                  <a:solidFill>
                    <a:srgbClr val="000066"/>
                  </a:solidFill>
                  <a:latin typeface="Arial Narrow" pitchFamily="34" charset="0"/>
                  <a:ea typeface="MS PGothic" pitchFamily="34" charset="-128"/>
                </a:rPr>
                <a:t>+</a:t>
              </a:r>
            </a:p>
            <a:p>
              <a:pPr eaLnBrk="1" hangingPunct="1"/>
              <a:r>
                <a:rPr lang="en-US" sz="1400" b="1">
                  <a:solidFill>
                    <a:srgbClr val="000066"/>
                  </a:solidFill>
                  <a:latin typeface="Arial Narrow" pitchFamily="34" charset="0"/>
                  <a:ea typeface="MS PGothic" pitchFamily="34" charset="-128"/>
                </a:rPr>
                <a:t>LEAST COST</a:t>
              </a:r>
            </a:p>
          </p:txBody>
        </p:sp>
      </p:grpSp>
      <p:sp>
        <p:nvSpPr>
          <p:cNvPr id="49189" name="Text Box 25"/>
          <p:cNvSpPr txBox="1">
            <a:spLocks noChangeArrowheads="1"/>
          </p:cNvSpPr>
          <p:nvPr/>
        </p:nvSpPr>
        <p:spPr bwMode="auto">
          <a:xfrm>
            <a:off x="7124700" y="3398843"/>
            <a:ext cx="1993900" cy="803275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b="1">
                <a:solidFill>
                  <a:srgbClr val="000066"/>
                </a:solidFill>
                <a:latin typeface="Arial Narrow" pitchFamily="34" charset="0"/>
                <a:ea typeface="MS PGothic" pitchFamily="34" charset="-128"/>
              </a:rPr>
              <a:t>                  </a:t>
            </a:r>
            <a:r>
              <a:rPr lang="en-US" sz="2800" b="1">
                <a:solidFill>
                  <a:srgbClr val="000066"/>
                </a:solidFill>
                <a:latin typeface="Arial Narrow" pitchFamily="34" charset="0"/>
                <a:ea typeface="MS PGothic" pitchFamily="34" charset="-128"/>
              </a:rPr>
              <a:t>+</a:t>
            </a:r>
          </a:p>
          <a:p>
            <a:pPr eaLnBrk="1" hangingPunct="1"/>
            <a:r>
              <a:rPr lang="en-US" sz="1800" b="1">
                <a:solidFill>
                  <a:srgbClr val="000066"/>
                </a:solidFill>
                <a:latin typeface="Arial Narrow" pitchFamily="34" charset="0"/>
                <a:ea typeface="MS PGothic" pitchFamily="34" charset="-128"/>
              </a:rPr>
              <a:t>     RESERVE IT</a:t>
            </a:r>
          </a:p>
        </p:txBody>
      </p:sp>
      <p:sp>
        <p:nvSpPr>
          <p:cNvPr id="359440" name="Rectangle 6"/>
          <p:cNvSpPr>
            <a:spLocks noChangeArrowheads="1"/>
          </p:cNvSpPr>
          <p:nvPr/>
        </p:nvSpPr>
        <p:spPr bwMode="auto">
          <a:xfrm>
            <a:off x="0" y="6557989"/>
            <a:ext cx="9144000" cy="300037"/>
          </a:xfrm>
          <a:prstGeom prst="rect">
            <a:avLst/>
          </a:prstGeom>
          <a:solidFill>
            <a:srgbClr val="D30B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lnSpc>
                <a:spcPct val="90000"/>
              </a:lnSpc>
            </a:pPr>
            <a:r>
              <a:rPr lang="en-US" sz="2800" b="1">
                <a:solidFill>
                  <a:srgbClr val="FFFFFF"/>
                </a:solidFill>
                <a:latin typeface="Arial" pitchFamily="34" charset="0"/>
              </a:rPr>
              <a:t> </a:t>
            </a:r>
            <a:r>
              <a:rPr lang="en-US" sz="1200" i="1">
                <a:solidFill>
                  <a:srgbClr val="FFFFFF"/>
                </a:solidFill>
                <a:latin typeface="Franklin Gothic Medium" pitchFamily="34" charset="0"/>
              </a:rPr>
              <a:t> </a:t>
            </a:r>
            <a:r>
              <a:rPr lang="en-US" sz="1400" i="1">
                <a:solidFill>
                  <a:srgbClr val="FFFFFF"/>
                </a:solidFill>
                <a:latin typeface="Franklin Gothic Medium" pitchFamily="34" charset="0"/>
              </a:rPr>
              <a:t>Christos G. Cassandras				</a:t>
            </a:r>
            <a:r>
              <a:rPr lang="en-US" sz="1400" b="1" i="1">
                <a:solidFill>
                  <a:srgbClr val="FFFFFF"/>
                </a:solidFill>
                <a:latin typeface="Franklin Gothic Medium" pitchFamily="34" charset="0"/>
              </a:rPr>
              <a:t>CISE - </a:t>
            </a:r>
            <a:r>
              <a:rPr lang="en-US" sz="1400" i="1">
                <a:solidFill>
                  <a:srgbClr val="FFFFFF"/>
                </a:solidFill>
                <a:latin typeface="Franklin Gothic Heavy" pitchFamily="34" charset="0"/>
              </a:rPr>
              <a:t>CODES Lab. - Boston University</a:t>
            </a:r>
          </a:p>
          <a:p>
            <a:pPr>
              <a:lnSpc>
                <a:spcPct val="90000"/>
              </a:lnSpc>
            </a:pPr>
            <a:endParaRPr lang="en-US" sz="1400" i="1">
              <a:solidFill>
                <a:srgbClr val="FFFFFF"/>
              </a:solidFill>
              <a:latin typeface="Franklin Gothic Medium" pitchFamily="34" charset="0"/>
            </a:endParaRPr>
          </a:p>
        </p:txBody>
      </p:sp>
      <p:sp>
        <p:nvSpPr>
          <p:cNvPr id="359441" name="Rectangle 2"/>
          <p:cNvSpPr>
            <a:spLocks noChangeArrowheads="1"/>
          </p:cNvSpPr>
          <p:nvPr/>
        </p:nvSpPr>
        <p:spPr bwMode="auto">
          <a:xfrm>
            <a:off x="0" y="0"/>
            <a:ext cx="9144000" cy="522288"/>
          </a:xfrm>
          <a:prstGeom prst="rect">
            <a:avLst/>
          </a:prstGeom>
          <a:solidFill>
            <a:srgbClr val="D30B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1" hangingPunct="1">
              <a:lnSpc>
                <a:spcPct val="90000"/>
              </a:lnSpc>
            </a:pPr>
            <a:r>
              <a:rPr lang="en-US" sz="2800" b="1" dirty="0" smtClean="0">
                <a:solidFill>
                  <a:schemeClr val="tx2"/>
                </a:solidFill>
                <a:latin typeface="Arial" pitchFamily="34" charset="0"/>
              </a:rPr>
              <a:t>SMART PARKING</a:t>
            </a:r>
            <a:endParaRPr lang="en-US" sz="2800" b="1" dirty="0">
              <a:latin typeface="MS Sans Serif" charset="0"/>
            </a:endParaRPr>
          </a:p>
        </p:txBody>
      </p:sp>
      <p:sp>
        <p:nvSpPr>
          <p:cNvPr id="19" name="Rectangle 30"/>
          <p:cNvSpPr>
            <a:spLocks noChangeArrowheads="1"/>
          </p:cNvSpPr>
          <p:nvPr/>
        </p:nvSpPr>
        <p:spPr bwMode="auto">
          <a:xfrm>
            <a:off x="3492845" y="6171869"/>
            <a:ext cx="5609854" cy="311150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dist="107763" dir="2700000" algn="ctr" rotWithShape="0">
              <a:schemeClr val="folHlink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FFCC66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1" hangingPunct="1"/>
            <a:r>
              <a:rPr lang="en-US" altLang="en-US" sz="1400" dirty="0" smtClean="0">
                <a:solidFill>
                  <a:srgbClr val="0000FF"/>
                </a:solidFill>
                <a:latin typeface="Arial Narrow" pitchFamily="34" charset="0"/>
              </a:rPr>
              <a:t>[</a:t>
            </a:r>
            <a:r>
              <a:rPr lang="en-US" sz="1400" dirty="0" err="1">
                <a:solidFill>
                  <a:srgbClr val="0000FF"/>
                </a:solidFill>
                <a:latin typeface="Arial Narrow" pitchFamily="34" charset="0"/>
              </a:rPr>
              <a:t>Geng</a:t>
            </a:r>
            <a:r>
              <a:rPr lang="en-US" sz="1400" dirty="0">
                <a:solidFill>
                  <a:srgbClr val="0000FF"/>
                </a:solidFill>
                <a:latin typeface="Arial Narrow" pitchFamily="34" charset="0"/>
              </a:rPr>
              <a:t> and </a:t>
            </a:r>
            <a:r>
              <a:rPr lang="en-US" sz="1400" dirty="0" err="1">
                <a:solidFill>
                  <a:srgbClr val="0000FF"/>
                </a:solidFill>
                <a:latin typeface="Arial Narrow" pitchFamily="34" charset="0"/>
              </a:rPr>
              <a:t>Cassandras</a:t>
            </a:r>
            <a:r>
              <a:rPr lang="en-US" sz="1400" dirty="0">
                <a:solidFill>
                  <a:srgbClr val="0000FF"/>
                </a:solidFill>
                <a:latin typeface="Arial Narrow" pitchFamily="34" charset="0"/>
              </a:rPr>
              <a:t>, </a:t>
            </a:r>
            <a:r>
              <a:rPr lang="en-US" sz="1400" i="1" dirty="0">
                <a:solidFill>
                  <a:srgbClr val="0000FF"/>
                </a:solidFill>
                <a:latin typeface="Arial Narrow" pitchFamily="34" charset="0"/>
              </a:rPr>
              <a:t>IEEE Trans. on Intelligent Transportation Systems</a:t>
            </a:r>
            <a:r>
              <a:rPr lang="en-US" sz="1400" dirty="0">
                <a:solidFill>
                  <a:srgbClr val="0000FF"/>
                </a:solidFill>
                <a:latin typeface="Arial Narrow" pitchFamily="34" charset="0"/>
              </a:rPr>
              <a:t>, </a:t>
            </a:r>
            <a:r>
              <a:rPr lang="en-US" sz="1400" dirty="0" smtClean="0">
                <a:solidFill>
                  <a:srgbClr val="0000FF"/>
                </a:solidFill>
                <a:latin typeface="Arial Narrow" pitchFamily="34" charset="0"/>
              </a:rPr>
              <a:t>2013]</a:t>
            </a:r>
            <a:endParaRPr lang="en-US" altLang="en-US" sz="1400" i="1" dirty="0">
              <a:solidFill>
                <a:srgbClr val="0000FF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89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 txBox="1">
            <a:spLocks noChangeArrowheads="1"/>
          </p:cNvSpPr>
          <p:nvPr/>
        </p:nvSpPr>
        <p:spPr bwMode="auto">
          <a:xfrm>
            <a:off x="1" y="854076"/>
            <a:ext cx="4292600" cy="549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b="1" smtClean="0">
                <a:solidFill>
                  <a:srgbClr val="000000"/>
                </a:solidFill>
                <a:latin typeface="Arial Narrow" pitchFamily="34" charset="0"/>
              </a:rPr>
              <a:t>Parking space availability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en-US" b="1" smtClean="0">
                <a:solidFill>
                  <a:srgbClr val="000000"/>
                </a:solidFill>
                <a:latin typeface="Arial Narrow" pitchFamily="34" charset="0"/>
              </a:rPr>
              <a:t>     detection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en-US" b="1" smtClean="0">
              <a:solidFill>
                <a:srgbClr val="000000"/>
              </a:solidFill>
              <a:latin typeface="Arial Narrow" pitchFamily="34" charset="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en-US" b="1" smtClean="0">
              <a:solidFill>
                <a:srgbClr val="000000"/>
              </a:solidFill>
              <a:latin typeface="Arial Narrow" pitchFamily="34" charset="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b="1" smtClean="0">
                <a:solidFill>
                  <a:srgbClr val="000000"/>
                </a:solidFill>
                <a:latin typeface="Arial Narrow" pitchFamily="34" charset="0"/>
              </a:rPr>
              <a:t>Vehicle localization</a:t>
            </a:r>
          </a:p>
          <a:p>
            <a:pPr lvl="1" eaLnBrk="1" hangingPunct="1">
              <a:spcBef>
                <a:spcPct val="20000"/>
              </a:spcBef>
            </a:pPr>
            <a:endParaRPr lang="en-US" altLang="en-US" b="1" smtClean="0">
              <a:solidFill>
                <a:srgbClr val="000000"/>
              </a:solidFill>
              <a:latin typeface="Arial Narrow" pitchFamily="34" charset="0"/>
            </a:endParaRPr>
          </a:p>
          <a:p>
            <a:pPr lvl="1" eaLnBrk="1" hangingPunct="1">
              <a:spcBef>
                <a:spcPct val="20000"/>
              </a:spcBef>
            </a:pPr>
            <a:endParaRPr lang="en-US" altLang="en-US" b="1" smtClean="0">
              <a:solidFill>
                <a:srgbClr val="000000"/>
              </a:solidFill>
              <a:latin typeface="Arial Narrow" pitchFamily="34" charset="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b="1" smtClean="0">
                <a:solidFill>
                  <a:srgbClr val="000000"/>
                </a:solidFill>
                <a:latin typeface="Arial Narrow" pitchFamily="34" charset="0"/>
              </a:rPr>
              <a:t>System-Driver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b="1" smtClean="0">
                <a:solidFill>
                  <a:srgbClr val="000000"/>
                </a:solidFill>
                <a:latin typeface="Arial Narrow" pitchFamily="34" charset="0"/>
              </a:rPr>
              <a:t>     communication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b="1" smtClean="0">
                <a:solidFill>
                  <a:srgbClr val="000000"/>
                </a:solidFill>
                <a:latin typeface="Arial Narrow" pitchFamily="34" charset="0"/>
              </a:rPr>
              <a:t> </a:t>
            </a:r>
          </a:p>
          <a:p>
            <a:pPr eaLnBrk="1" hangingPunct="1">
              <a:spcBef>
                <a:spcPct val="20000"/>
              </a:spcBef>
            </a:pPr>
            <a:endParaRPr lang="en-US" altLang="en-US" b="1" smtClean="0">
              <a:solidFill>
                <a:srgbClr val="000000"/>
              </a:solidFill>
              <a:latin typeface="Arial Narrow" pitchFamily="34" charset="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b="1" smtClean="0">
                <a:solidFill>
                  <a:srgbClr val="FF0000"/>
                </a:solidFill>
                <a:latin typeface="Arial Narrow" pitchFamily="34" charset="0"/>
              </a:rPr>
              <a:t>Parking reservation</a:t>
            </a:r>
            <a:endParaRPr lang="en-US" altLang="en-US" b="1" smtClean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29700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solidFill>
            <a:srgbClr val="D30B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2800" b="1" smtClean="0">
                <a:solidFill>
                  <a:srgbClr val="FFFF00"/>
                </a:solidFill>
                <a:latin typeface="Arial" pitchFamily="34" charset="0"/>
              </a:rPr>
              <a:t>SMART PARKING – IMPLEMENTATION</a:t>
            </a:r>
            <a:endParaRPr lang="en-US" altLang="en-US" sz="2800" b="1" smtClean="0">
              <a:solidFill>
                <a:srgbClr val="FFFF00"/>
              </a:solidFill>
              <a:latin typeface="MS Sans Serif" charset="0"/>
            </a:endParaRPr>
          </a:p>
        </p:txBody>
      </p:sp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4397929" y="839599"/>
            <a:ext cx="4330700" cy="550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en-US" b="1" dirty="0" smtClean="0">
                <a:solidFill>
                  <a:srgbClr val="000000"/>
                </a:solidFill>
                <a:latin typeface="Arial Narrow" pitchFamily="34" charset="0"/>
              </a:rPr>
              <a:t>Standard sensors 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None/>
            </a:pPr>
            <a:r>
              <a:rPr lang="en-US" altLang="en-US" b="1" dirty="0" smtClean="0">
                <a:solidFill>
                  <a:srgbClr val="000000"/>
                </a:solidFill>
                <a:latin typeface="Arial Narrow" pitchFamily="34" charset="0"/>
              </a:rPr>
              <a:t>     (e.g., magnetic, cameras)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en-US" b="1" dirty="0" smtClean="0">
                <a:solidFill>
                  <a:srgbClr val="000000"/>
                </a:solidFill>
                <a:latin typeface="Arial Narrow" pitchFamily="34" charset="0"/>
              </a:rPr>
              <a:t>Wireless sensor networking 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§"/>
            </a:pPr>
            <a:endParaRPr lang="en-US" altLang="en-US" b="1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en-US" b="1" dirty="0" smtClean="0">
                <a:solidFill>
                  <a:srgbClr val="000000"/>
                </a:solidFill>
                <a:latin typeface="Arial Narrow" pitchFamily="34" charset="0"/>
              </a:rPr>
              <a:t>GPS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§"/>
            </a:pPr>
            <a:endParaRPr lang="en-US" altLang="en-US" b="1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§"/>
            </a:pPr>
            <a:endParaRPr lang="en-US" altLang="en-US" b="1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en-US" b="1" dirty="0" smtClean="0">
                <a:solidFill>
                  <a:srgbClr val="000000"/>
                </a:solidFill>
                <a:latin typeface="Arial Narrow" pitchFamily="34" charset="0"/>
              </a:rPr>
              <a:t>Smartphone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en-US" b="1" dirty="0" smtClean="0">
                <a:solidFill>
                  <a:srgbClr val="000000"/>
                </a:solidFill>
                <a:latin typeface="Arial Narrow" pitchFamily="34" charset="0"/>
              </a:rPr>
              <a:t>Vehicle navigation system</a:t>
            </a:r>
          </a:p>
          <a:p>
            <a:pPr marL="0" indent="0" eaLnBrk="1" hangingPunct="1">
              <a:lnSpc>
                <a:spcPct val="180000"/>
              </a:lnSpc>
              <a:spcBef>
                <a:spcPct val="20000"/>
              </a:spcBef>
            </a:pPr>
            <a:endParaRPr lang="en-US" altLang="en-US" b="1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en-US" b="1" dirty="0" smtClean="0">
                <a:solidFill>
                  <a:srgbClr val="000000"/>
                </a:solidFill>
                <a:latin typeface="Arial Narrow" pitchFamily="34" charset="0"/>
              </a:rPr>
              <a:t>Red/Green/Yellow light system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endParaRPr lang="en-US" altLang="en-US" b="1" dirty="0" smtClean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862213" name="AutoShape 5"/>
          <p:cNvSpPr>
            <a:spLocks noChangeArrowheads="1"/>
          </p:cNvSpPr>
          <p:nvPr/>
        </p:nvSpPr>
        <p:spPr bwMode="auto">
          <a:xfrm>
            <a:off x="3619500" y="990600"/>
            <a:ext cx="660400" cy="342900"/>
          </a:xfrm>
          <a:prstGeom prst="rightArrow">
            <a:avLst>
              <a:gd name="adj1" fmla="val 50000"/>
              <a:gd name="adj2" fmla="val 48148"/>
            </a:avLst>
          </a:prstGeom>
          <a:solidFill>
            <a:srgbClr val="CC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62214" name="AutoShape 6"/>
          <p:cNvSpPr>
            <a:spLocks noChangeArrowheads="1"/>
          </p:cNvSpPr>
          <p:nvPr/>
        </p:nvSpPr>
        <p:spPr bwMode="auto">
          <a:xfrm>
            <a:off x="3619500" y="2730500"/>
            <a:ext cx="660400" cy="342900"/>
          </a:xfrm>
          <a:prstGeom prst="rightArrow">
            <a:avLst>
              <a:gd name="adj1" fmla="val 50000"/>
              <a:gd name="adj2" fmla="val 48148"/>
            </a:avLst>
          </a:prstGeom>
          <a:solidFill>
            <a:srgbClr val="CC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62215" name="AutoShape 7"/>
          <p:cNvSpPr>
            <a:spLocks noChangeArrowheads="1"/>
          </p:cNvSpPr>
          <p:nvPr/>
        </p:nvSpPr>
        <p:spPr bwMode="auto">
          <a:xfrm>
            <a:off x="3619500" y="4051300"/>
            <a:ext cx="660400" cy="342900"/>
          </a:xfrm>
          <a:prstGeom prst="rightArrow">
            <a:avLst>
              <a:gd name="adj1" fmla="val 50000"/>
              <a:gd name="adj2" fmla="val 48148"/>
            </a:avLst>
          </a:prstGeom>
          <a:solidFill>
            <a:srgbClr val="CC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62216" name="AutoShape 8"/>
          <p:cNvSpPr>
            <a:spLocks noChangeArrowheads="1"/>
          </p:cNvSpPr>
          <p:nvPr/>
        </p:nvSpPr>
        <p:spPr bwMode="auto">
          <a:xfrm>
            <a:off x="3619500" y="5651500"/>
            <a:ext cx="660400" cy="342900"/>
          </a:xfrm>
          <a:prstGeom prst="rightArrow">
            <a:avLst>
              <a:gd name="adj1" fmla="val 50000"/>
              <a:gd name="adj2" fmla="val 48148"/>
            </a:avLst>
          </a:prstGeom>
          <a:solidFill>
            <a:srgbClr val="CC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000000"/>
              </a:solidFill>
            </a:endParaRPr>
          </a:p>
        </p:txBody>
      </p:sp>
      <p:pic>
        <p:nvPicPr>
          <p:cNvPr id="86221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3" t="13853" r="24272" b="15930"/>
          <a:stretch>
            <a:fillRect/>
          </a:stretch>
        </p:blipFill>
        <p:spPr bwMode="auto">
          <a:xfrm>
            <a:off x="8483600" y="5254651"/>
            <a:ext cx="647700" cy="128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7" name="Rectangle 10"/>
          <p:cNvSpPr>
            <a:spLocks noChangeArrowheads="1"/>
          </p:cNvSpPr>
          <p:nvPr/>
        </p:nvSpPr>
        <p:spPr bwMode="auto">
          <a:xfrm>
            <a:off x="0" y="6557989"/>
            <a:ext cx="9144000" cy="300037"/>
          </a:xfrm>
          <a:prstGeom prst="rect">
            <a:avLst/>
          </a:prstGeom>
          <a:solidFill>
            <a:srgbClr val="D30B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b="1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altLang="en-US" sz="1200" i="1" smtClean="0">
                <a:solidFill>
                  <a:srgbClr val="FFFFFF"/>
                </a:solidFill>
                <a:latin typeface="Franklin Gothic Medium" pitchFamily="34" charset="0"/>
              </a:rPr>
              <a:t> </a:t>
            </a:r>
            <a:r>
              <a:rPr lang="en-US" altLang="en-US" sz="1400" i="1" smtClean="0">
                <a:solidFill>
                  <a:srgbClr val="FFFFFF"/>
                </a:solidFill>
                <a:latin typeface="Franklin Gothic Medium" pitchFamily="34" charset="0"/>
              </a:rPr>
              <a:t>Christos G. Cassandras				</a:t>
            </a:r>
            <a:r>
              <a:rPr lang="en-US" altLang="en-US" sz="1400" b="1" i="1" smtClean="0">
                <a:solidFill>
                  <a:srgbClr val="FFFFFF"/>
                </a:solidFill>
                <a:latin typeface="Franklin Gothic Medium" pitchFamily="34" charset="0"/>
              </a:rPr>
              <a:t>CISE - </a:t>
            </a:r>
            <a:r>
              <a:rPr lang="en-US" altLang="en-US" sz="1400" i="1" smtClean="0">
                <a:solidFill>
                  <a:srgbClr val="FFFFFF"/>
                </a:solidFill>
                <a:latin typeface="Franklin Gothic Heavy" pitchFamily="34" charset="0"/>
              </a:rPr>
              <a:t>CODES Lab. - Boston University</a:t>
            </a:r>
          </a:p>
          <a:p>
            <a:pPr>
              <a:lnSpc>
                <a:spcPct val="90000"/>
              </a:lnSpc>
            </a:pPr>
            <a:endParaRPr lang="en-US" altLang="en-US" sz="1400" i="1" smtClean="0">
              <a:solidFill>
                <a:srgbClr val="FFFFFF"/>
              </a:solidFill>
              <a:latin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214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2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2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62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62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62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62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62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62213" grpId="0" animBg="1"/>
      <p:bldP spid="862214" grpId="0" animBg="1"/>
      <p:bldP spid="862215" grpId="0" animBg="1"/>
      <p:bldP spid="8622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7" descr="BU_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3" y="1839939"/>
            <a:ext cx="8077200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Line 8"/>
          <p:cNvSpPr>
            <a:spLocks noChangeShapeType="1"/>
          </p:cNvSpPr>
          <p:nvPr/>
        </p:nvSpPr>
        <p:spPr bwMode="auto">
          <a:xfrm>
            <a:off x="1484313" y="3802063"/>
            <a:ext cx="0" cy="1408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820" name="Line 9"/>
          <p:cNvSpPr>
            <a:spLocks noChangeShapeType="1"/>
          </p:cNvSpPr>
          <p:nvPr/>
        </p:nvSpPr>
        <p:spPr bwMode="auto">
          <a:xfrm>
            <a:off x="1490676" y="5207000"/>
            <a:ext cx="2619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821" name="Line 10"/>
          <p:cNvSpPr>
            <a:spLocks noChangeShapeType="1"/>
          </p:cNvSpPr>
          <p:nvPr/>
        </p:nvSpPr>
        <p:spPr bwMode="auto">
          <a:xfrm>
            <a:off x="4803775" y="4019576"/>
            <a:ext cx="0" cy="1393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822" name="Line 11"/>
          <p:cNvSpPr>
            <a:spLocks noChangeShapeType="1"/>
          </p:cNvSpPr>
          <p:nvPr/>
        </p:nvSpPr>
        <p:spPr bwMode="auto">
          <a:xfrm>
            <a:off x="4806963" y="5410200"/>
            <a:ext cx="2905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823" name="Text Box 12"/>
          <p:cNvSpPr txBox="1">
            <a:spLocks noChangeArrowheads="1"/>
          </p:cNvSpPr>
          <p:nvPr/>
        </p:nvSpPr>
        <p:spPr bwMode="auto">
          <a:xfrm>
            <a:off x="1741501" y="5029226"/>
            <a:ext cx="29035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smtClean="0">
                <a:solidFill>
                  <a:srgbClr val="000000"/>
                </a:solidFill>
                <a:latin typeface="Arial" pitchFamily="34" charset="0"/>
              </a:rPr>
              <a:t>On-street parking spaces</a:t>
            </a:r>
          </a:p>
        </p:txBody>
      </p:sp>
      <p:sp>
        <p:nvSpPr>
          <p:cNvPr id="34824" name="Text Box 13"/>
          <p:cNvSpPr txBox="1">
            <a:spLocks noChangeArrowheads="1"/>
          </p:cNvSpPr>
          <p:nvPr/>
        </p:nvSpPr>
        <p:spPr bwMode="auto">
          <a:xfrm>
            <a:off x="5114925" y="5245126"/>
            <a:ext cx="29035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smtClean="0">
                <a:solidFill>
                  <a:srgbClr val="000000"/>
                </a:solidFill>
                <a:latin typeface="Arial" pitchFamily="34" charset="0"/>
              </a:rPr>
              <a:t>Off-street parking spaces</a:t>
            </a:r>
          </a:p>
        </p:txBody>
      </p:sp>
      <p:sp>
        <p:nvSpPr>
          <p:cNvPr id="34825" name="Line 14"/>
          <p:cNvSpPr>
            <a:spLocks noChangeShapeType="1"/>
          </p:cNvSpPr>
          <p:nvPr/>
        </p:nvSpPr>
        <p:spPr bwMode="auto">
          <a:xfrm>
            <a:off x="1068388" y="3441726"/>
            <a:ext cx="0" cy="2481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826" name="Line 15"/>
          <p:cNvSpPr>
            <a:spLocks noChangeShapeType="1"/>
          </p:cNvSpPr>
          <p:nvPr/>
        </p:nvSpPr>
        <p:spPr bwMode="auto">
          <a:xfrm>
            <a:off x="1068401" y="5922963"/>
            <a:ext cx="522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827" name="Text Box 16"/>
          <p:cNvSpPr txBox="1">
            <a:spLocks noChangeArrowheads="1"/>
          </p:cNvSpPr>
          <p:nvPr/>
        </p:nvSpPr>
        <p:spPr bwMode="auto">
          <a:xfrm>
            <a:off x="1612900" y="5716588"/>
            <a:ext cx="2032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smtClean="0">
                <a:solidFill>
                  <a:srgbClr val="000000"/>
                </a:solidFill>
                <a:latin typeface="Arial" pitchFamily="34" charset="0"/>
              </a:rPr>
              <a:t>Points of interest</a:t>
            </a:r>
          </a:p>
        </p:txBody>
      </p:sp>
      <p:sp>
        <p:nvSpPr>
          <p:cNvPr id="34828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solidFill>
            <a:srgbClr val="D30B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2800" b="1" smtClean="0">
                <a:solidFill>
                  <a:srgbClr val="FFFF00"/>
                </a:solidFill>
                <a:latin typeface="Arial" pitchFamily="34" charset="0"/>
              </a:rPr>
              <a:t>SIMULATION CASE STUDY</a:t>
            </a:r>
            <a:endParaRPr lang="en-US" altLang="en-US" sz="2800" b="1" smtClean="0">
              <a:solidFill>
                <a:srgbClr val="FFFF00"/>
              </a:solidFill>
              <a:latin typeface="MS Sans Serif" charset="0"/>
            </a:endParaRPr>
          </a:p>
        </p:txBody>
      </p:sp>
      <p:sp>
        <p:nvSpPr>
          <p:cNvPr id="34829" name="Rectangle 3"/>
          <p:cNvSpPr>
            <a:spLocks noChangeArrowheads="1"/>
          </p:cNvSpPr>
          <p:nvPr/>
        </p:nvSpPr>
        <p:spPr bwMode="auto">
          <a:xfrm>
            <a:off x="0" y="6557989"/>
            <a:ext cx="9144000" cy="300037"/>
          </a:xfrm>
          <a:prstGeom prst="rect">
            <a:avLst/>
          </a:prstGeom>
          <a:solidFill>
            <a:srgbClr val="D30B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b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1200" i="1" smtClean="0">
                <a:solidFill>
                  <a:srgbClr val="FFFFFF"/>
                </a:solidFill>
                <a:latin typeface="Franklin Gothic Medium" pitchFamily="34" charset="0"/>
                <a:cs typeface="Arial" pitchFamily="34" charset="0"/>
              </a:rPr>
              <a:t> </a:t>
            </a:r>
            <a:r>
              <a:rPr lang="en-US" altLang="en-US" sz="1400" i="1" smtClean="0">
                <a:solidFill>
                  <a:srgbClr val="FFFFFF"/>
                </a:solidFill>
                <a:latin typeface="Franklin Gothic Medium" pitchFamily="34" charset="0"/>
                <a:cs typeface="Arial" pitchFamily="34" charset="0"/>
              </a:rPr>
              <a:t>Christos G. Cassandras				</a:t>
            </a:r>
            <a:r>
              <a:rPr lang="en-US" altLang="en-US" sz="1400" i="1" smtClean="0">
                <a:solidFill>
                  <a:srgbClr val="FFFFFF"/>
                </a:solidFill>
                <a:latin typeface="Franklin Gothic Heavy" pitchFamily="34" charset="0"/>
                <a:cs typeface="Arial" pitchFamily="34" charset="0"/>
              </a:rPr>
              <a:t>CODES Lab. - Boston University</a:t>
            </a:r>
          </a:p>
          <a:p>
            <a:pPr>
              <a:lnSpc>
                <a:spcPct val="90000"/>
              </a:lnSpc>
            </a:pPr>
            <a:endParaRPr lang="en-US" altLang="en-US" sz="1400" i="1" smtClean="0">
              <a:solidFill>
                <a:srgbClr val="FFFFFF"/>
              </a:solidFill>
              <a:latin typeface="Franklin Gothic Medium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396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731839" y="662578"/>
            <a:ext cx="7524090" cy="586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marL="342900" indent="-342900">
              <a:tabLst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en-US" sz="2800" b="1" smtClean="0">
                <a:solidFill>
                  <a:srgbClr val="000000"/>
                </a:solidFill>
                <a:latin typeface="Arial Narrow" pitchFamily="34" charset="0"/>
              </a:rPr>
              <a:t> </a:t>
            </a:r>
            <a:r>
              <a:rPr lang="en-US" altLang="en-US" sz="2800" b="1" smtClean="0">
                <a:solidFill>
                  <a:srgbClr val="CC0000"/>
                </a:solidFill>
                <a:latin typeface="Arial Narrow" pitchFamily="34" charset="0"/>
              </a:rPr>
              <a:t>10-20%</a:t>
            </a:r>
            <a:r>
              <a:rPr lang="en-US" altLang="en-US" sz="2800" b="1" smtClean="0">
                <a:solidFill>
                  <a:srgbClr val="000000"/>
                </a:solidFill>
                <a:latin typeface="Arial Narrow" pitchFamily="34" charset="0"/>
              </a:rPr>
              <a:t> higher parking utilization  </a:t>
            </a:r>
          </a:p>
          <a:p>
            <a:pPr eaLnBrk="1" hangingPunct="1"/>
            <a:r>
              <a:rPr lang="en-US" altLang="en-US" sz="2800" b="1" smtClean="0">
                <a:solidFill>
                  <a:srgbClr val="000000"/>
                </a:solidFill>
                <a:latin typeface="Arial Narrow" pitchFamily="34" charset="0"/>
                <a:sym typeface="Symbol" pitchFamily="18" charset="2"/>
              </a:rPr>
              <a:t>					  </a:t>
            </a:r>
            <a:r>
              <a:rPr lang="en-US" altLang="en-US" sz="2800" b="1" smtClean="0">
                <a:solidFill>
                  <a:srgbClr val="000000"/>
                </a:solidFill>
                <a:latin typeface="Arial Narrow" pitchFamily="34" charset="0"/>
              </a:rPr>
              <a:t>HIGHER REVENUE,</a:t>
            </a:r>
          </a:p>
          <a:p>
            <a:pPr eaLnBrk="1" hangingPunct="1"/>
            <a:r>
              <a:rPr lang="en-US" altLang="en-US" sz="2800" b="1" smtClean="0">
                <a:solidFill>
                  <a:srgbClr val="000000"/>
                </a:solidFill>
                <a:latin typeface="Arial Narrow" pitchFamily="34" charset="0"/>
              </a:rPr>
              <a:t>						LOWER CONGESTION</a:t>
            </a:r>
          </a:p>
          <a:p>
            <a:pPr eaLnBrk="1" hangingPunct="1">
              <a:lnSpc>
                <a:spcPct val="70000"/>
              </a:lnSpc>
              <a:buFontTx/>
              <a:buAutoNum type="arabicPeriod"/>
            </a:pPr>
            <a:endParaRPr lang="en-US" altLang="en-US" sz="2800" b="1" smtClean="0">
              <a:solidFill>
                <a:srgbClr val="000000"/>
              </a:solidFill>
              <a:latin typeface="Arial Narrow" pitchFamily="34" charset="0"/>
            </a:endParaRPr>
          </a:p>
          <a:p>
            <a:pPr eaLnBrk="1" hangingPunct="1">
              <a:buFontTx/>
              <a:buAutoNum type="arabicPeriod"/>
            </a:pPr>
            <a:endParaRPr lang="en-US" altLang="en-US" sz="2800" b="1" smtClean="0">
              <a:solidFill>
                <a:srgbClr val="000000"/>
              </a:solidFill>
              <a:latin typeface="Arial Narrow" pitchFamily="34" charset="0"/>
            </a:endParaRPr>
          </a:p>
          <a:p>
            <a:pPr eaLnBrk="1" hangingPunct="1"/>
            <a:r>
              <a:rPr lang="en-US" altLang="en-US" sz="2800" b="1" smtClean="0">
                <a:solidFill>
                  <a:srgbClr val="000000"/>
                </a:solidFill>
                <a:latin typeface="Arial Narrow" pitchFamily="34" charset="0"/>
              </a:rPr>
              <a:t>2.  % drivers searching for parking (wandering) </a:t>
            </a:r>
            <a:r>
              <a:rPr lang="en-US" altLang="en-US" sz="2800" b="1" smtClean="0">
                <a:solidFill>
                  <a:srgbClr val="CC0000"/>
                </a:solidFill>
                <a:latin typeface="Arial Narrow" pitchFamily="34" charset="0"/>
              </a:rPr>
              <a:t>&lt; 2%</a:t>
            </a:r>
          </a:p>
          <a:p>
            <a:pPr eaLnBrk="1" hangingPunct="1"/>
            <a:r>
              <a:rPr lang="en-US" altLang="en-US" sz="2800" b="1" smtClean="0">
                <a:solidFill>
                  <a:srgbClr val="000000"/>
                </a:solidFill>
                <a:latin typeface="Arial Narrow" pitchFamily="34" charset="0"/>
              </a:rPr>
              <a:t>					 </a:t>
            </a:r>
            <a:r>
              <a:rPr lang="en-US" altLang="en-US" sz="2800" b="1" smtClean="0">
                <a:solidFill>
                  <a:srgbClr val="000000"/>
                </a:solidFill>
                <a:latin typeface="Arial Narrow" pitchFamily="34" charset="0"/>
                <a:sym typeface="Symbol" pitchFamily="18" charset="2"/>
              </a:rPr>
              <a:t> </a:t>
            </a:r>
            <a:r>
              <a:rPr lang="en-US" altLang="en-US" sz="2800" b="1" smtClean="0">
                <a:solidFill>
                  <a:srgbClr val="000000"/>
                </a:solidFill>
                <a:latin typeface="Arial Narrow" pitchFamily="34" charset="0"/>
              </a:rPr>
              <a:t> HIGHER REVENUE,</a:t>
            </a:r>
          </a:p>
          <a:p>
            <a:pPr eaLnBrk="1" hangingPunct="1"/>
            <a:r>
              <a:rPr lang="en-US" altLang="en-US" sz="2800" b="1" smtClean="0">
                <a:solidFill>
                  <a:srgbClr val="000000"/>
                </a:solidFill>
                <a:latin typeface="Arial Narrow" pitchFamily="34" charset="0"/>
              </a:rPr>
              <a:t>						LOWER CONGESTION</a:t>
            </a:r>
          </a:p>
          <a:p>
            <a:pPr eaLnBrk="1" hangingPunct="1">
              <a:lnSpc>
                <a:spcPct val="70000"/>
              </a:lnSpc>
            </a:pPr>
            <a:endParaRPr lang="en-US" altLang="en-US" sz="2800" b="1" smtClean="0">
              <a:solidFill>
                <a:srgbClr val="000000"/>
              </a:solidFill>
              <a:latin typeface="Arial Narrow" pitchFamily="34" charset="0"/>
            </a:endParaRPr>
          </a:p>
          <a:p>
            <a:pPr eaLnBrk="1" hangingPunct="1"/>
            <a:endParaRPr lang="en-US" altLang="en-US" sz="2800" b="1" smtClean="0">
              <a:solidFill>
                <a:srgbClr val="000000"/>
              </a:solidFill>
              <a:latin typeface="Arial Narrow" pitchFamily="34" charset="0"/>
            </a:endParaRPr>
          </a:p>
          <a:p>
            <a:pPr eaLnBrk="1" hangingPunct="1"/>
            <a:r>
              <a:rPr lang="en-US" altLang="en-US" sz="2800" b="1" smtClean="0">
                <a:solidFill>
                  <a:srgbClr val="000000"/>
                </a:solidFill>
                <a:latin typeface="Arial Narrow" pitchFamily="34" charset="0"/>
              </a:rPr>
              <a:t>3.  </a:t>
            </a:r>
            <a:r>
              <a:rPr lang="en-US" altLang="en-US" sz="2800" b="1" smtClean="0">
                <a:solidFill>
                  <a:srgbClr val="CC0000"/>
                </a:solidFill>
                <a:latin typeface="Arial Narrow" pitchFamily="34" charset="0"/>
              </a:rPr>
              <a:t>50%</a:t>
            </a:r>
            <a:r>
              <a:rPr lang="en-US" altLang="en-US" sz="2800" b="1" smtClean="0">
                <a:solidFill>
                  <a:srgbClr val="000000"/>
                </a:solidFill>
                <a:latin typeface="Arial Narrow" pitchFamily="34" charset="0"/>
              </a:rPr>
              <a:t> reduction in parking time under heavy traffic</a:t>
            </a:r>
          </a:p>
          <a:p>
            <a:pPr eaLnBrk="1" hangingPunct="1"/>
            <a:r>
              <a:rPr lang="en-US" altLang="en-US" sz="2800" b="1" smtClean="0">
                <a:solidFill>
                  <a:srgbClr val="000000"/>
                </a:solidFill>
                <a:latin typeface="Arial Narrow" pitchFamily="34" charset="0"/>
              </a:rPr>
              <a:t>					 </a:t>
            </a:r>
            <a:r>
              <a:rPr lang="en-US" altLang="en-US" sz="2800" b="1" smtClean="0">
                <a:solidFill>
                  <a:srgbClr val="000000"/>
                </a:solidFill>
                <a:latin typeface="Arial Narrow" pitchFamily="34" charset="0"/>
                <a:sym typeface="Symbol" pitchFamily="18" charset="2"/>
              </a:rPr>
              <a:t> </a:t>
            </a:r>
            <a:r>
              <a:rPr lang="en-US" altLang="en-US" sz="2800" b="1" smtClean="0">
                <a:solidFill>
                  <a:srgbClr val="000000"/>
                </a:solidFill>
                <a:latin typeface="Arial Narrow" pitchFamily="34" charset="0"/>
              </a:rPr>
              <a:t> LOWER CONGESTION,</a:t>
            </a:r>
          </a:p>
          <a:p>
            <a:pPr eaLnBrk="1" hangingPunct="1"/>
            <a:r>
              <a:rPr lang="en-US" altLang="en-US" sz="2800" b="1" smtClean="0">
                <a:solidFill>
                  <a:srgbClr val="000000"/>
                </a:solidFill>
                <a:latin typeface="Arial Narrow" pitchFamily="34" charset="0"/>
              </a:rPr>
              <a:t>					          LESS FUEL,</a:t>
            </a:r>
          </a:p>
          <a:p>
            <a:pPr eaLnBrk="1" hangingPunct="1"/>
            <a:r>
              <a:rPr lang="en-US" altLang="en-US" sz="2800" b="1" smtClean="0">
                <a:solidFill>
                  <a:srgbClr val="000000"/>
                </a:solidFill>
                <a:latin typeface="Arial Narrow" pitchFamily="34" charset="0"/>
              </a:rPr>
              <a:t>					             DRIVER COMFORT</a:t>
            </a: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solidFill>
            <a:srgbClr val="D30B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2800" b="1" smtClean="0">
                <a:solidFill>
                  <a:srgbClr val="FFFF00"/>
                </a:solidFill>
                <a:latin typeface="Arial" pitchFamily="34" charset="0"/>
              </a:rPr>
              <a:t>KEY CONCLUSIONS</a:t>
            </a:r>
            <a:endParaRPr lang="en-US" altLang="en-US" sz="2800" b="1" smtClean="0">
              <a:solidFill>
                <a:srgbClr val="FFFF00"/>
              </a:solidFill>
              <a:latin typeface="MS Sans Serif" charset="0"/>
            </a:endParaRPr>
          </a:p>
        </p:txBody>
      </p:sp>
      <p:sp>
        <p:nvSpPr>
          <p:cNvPr id="36868" name="Rectangle 3"/>
          <p:cNvSpPr>
            <a:spLocks noChangeArrowheads="1"/>
          </p:cNvSpPr>
          <p:nvPr/>
        </p:nvSpPr>
        <p:spPr bwMode="auto">
          <a:xfrm>
            <a:off x="0" y="6557989"/>
            <a:ext cx="9144000" cy="300037"/>
          </a:xfrm>
          <a:prstGeom prst="rect">
            <a:avLst/>
          </a:prstGeom>
          <a:solidFill>
            <a:srgbClr val="D30B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b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1200" i="1" smtClean="0">
                <a:solidFill>
                  <a:srgbClr val="FFFFFF"/>
                </a:solidFill>
                <a:latin typeface="Franklin Gothic Medium" pitchFamily="34" charset="0"/>
                <a:cs typeface="Arial" pitchFamily="34" charset="0"/>
              </a:rPr>
              <a:t> </a:t>
            </a:r>
            <a:r>
              <a:rPr lang="en-US" altLang="en-US" sz="1400" i="1" smtClean="0">
                <a:solidFill>
                  <a:srgbClr val="FFFFFF"/>
                </a:solidFill>
                <a:latin typeface="Franklin Gothic Medium" pitchFamily="34" charset="0"/>
                <a:cs typeface="Arial" pitchFamily="34" charset="0"/>
              </a:rPr>
              <a:t>Christos G. Cassandras				</a:t>
            </a:r>
            <a:r>
              <a:rPr lang="en-US" altLang="en-US" sz="1400" i="1" smtClean="0">
                <a:solidFill>
                  <a:srgbClr val="FFFFFF"/>
                </a:solidFill>
                <a:latin typeface="Franklin Gothic Heavy" pitchFamily="34" charset="0"/>
                <a:cs typeface="Arial" pitchFamily="34" charset="0"/>
              </a:rPr>
              <a:t>CODES Lab. - Boston University</a:t>
            </a:r>
          </a:p>
          <a:p>
            <a:pPr>
              <a:lnSpc>
                <a:spcPct val="90000"/>
              </a:lnSpc>
            </a:pPr>
            <a:endParaRPr lang="en-US" altLang="en-US" sz="1400" i="1" smtClean="0">
              <a:solidFill>
                <a:srgbClr val="FFFFFF"/>
              </a:solidFill>
              <a:latin typeface="Franklin Gothic Medium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084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/>
          <p:cNvSpPr>
            <a:spLocks noChangeArrowheads="1"/>
          </p:cNvSpPr>
          <p:nvPr/>
        </p:nvSpPr>
        <p:spPr bwMode="auto">
          <a:xfrm>
            <a:off x="45832" y="1694831"/>
            <a:ext cx="9064625" cy="4014787"/>
          </a:xfrm>
          <a:prstGeom prst="rect">
            <a:avLst/>
          </a:prstGeom>
          <a:gradFill rotWithShape="0">
            <a:gsLst>
              <a:gs pos="0">
                <a:srgbClr val="0000CC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76200" cmpd="tri">
            <a:solidFill>
              <a:srgbClr val="D30B2C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40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r>
              <a:rPr lang="en-US" sz="5400" b="1" dirty="0" smtClean="0">
                <a:solidFill>
                  <a:srgbClr val="FFFF00"/>
                </a:solidFill>
                <a:latin typeface="Arial Black" pitchFamily="34" charset="0"/>
              </a:rPr>
              <a:t>LONGER TERM</a:t>
            </a:r>
          </a:p>
          <a:p>
            <a:pPr algn="ctr"/>
            <a:r>
              <a:rPr lang="en-US" sz="5400" b="1" dirty="0" smtClean="0">
                <a:solidFill>
                  <a:srgbClr val="FFFF00"/>
                </a:solidFill>
                <a:latin typeface="Arial Black" pitchFamily="34" charset="0"/>
              </a:rPr>
              <a:t>NUDGES…</a:t>
            </a:r>
            <a:endParaRPr lang="en-US" sz="4800" b="1" dirty="0">
              <a:solidFill>
                <a:srgbClr val="FFFF00"/>
              </a:solidFill>
              <a:latin typeface="Arial Black" pitchFamily="34" charset="0"/>
            </a:endParaRPr>
          </a:p>
          <a:p>
            <a:pPr algn="ctr"/>
            <a:endParaRPr lang="en-US" sz="3600" b="1" dirty="0" smtClean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959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2"/>
          <p:cNvSpPr>
            <a:spLocks noChangeArrowheads="1"/>
          </p:cNvSpPr>
          <p:nvPr/>
        </p:nvSpPr>
        <p:spPr bwMode="auto">
          <a:xfrm>
            <a:off x="79388" y="67359"/>
            <a:ext cx="9064625" cy="4014787"/>
          </a:xfrm>
          <a:prstGeom prst="rect">
            <a:avLst/>
          </a:prstGeom>
          <a:gradFill rotWithShape="0">
            <a:gsLst>
              <a:gs pos="0">
                <a:srgbClr val="0000CC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76200" cmpd="tri">
            <a:solidFill>
              <a:srgbClr val="D30B2C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40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44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r>
              <a:rPr lang="en-US" sz="5400" b="1" dirty="0">
                <a:solidFill>
                  <a:schemeClr val="tx2"/>
                </a:solidFill>
                <a:latin typeface="Arial Black" pitchFamily="34" charset="0"/>
              </a:rPr>
              <a:t>ADAPTIVE</a:t>
            </a:r>
          </a:p>
          <a:p>
            <a:pPr algn="ctr"/>
            <a:r>
              <a:rPr lang="en-US" sz="5400" b="1" dirty="0">
                <a:solidFill>
                  <a:schemeClr val="tx2"/>
                </a:solidFill>
                <a:latin typeface="Arial Black" pitchFamily="34" charset="0"/>
              </a:rPr>
              <a:t>TRAFFIC LIGHT</a:t>
            </a:r>
          </a:p>
          <a:p>
            <a:pPr algn="ctr"/>
            <a:r>
              <a:rPr lang="en-US" sz="5400" b="1" dirty="0">
                <a:solidFill>
                  <a:schemeClr val="tx2"/>
                </a:solidFill>
                <a:latin typeface="Arial Black" pitchFamily="34" charset="0"/>
              </a:rPr>
              <a:t>CONTROL</a:t>
            </a:r>
            <a:endParaRPr lang="en-US" sz="4800" b="1" dirty="0">
              <a:solidFill>
                <a:schemeClr val="tx2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  <a:p>
            <a:pPr algn="ctr"/>
            <a:endParaRPr lang="en-US" sz="3600" b="1" dirty="0">
              <a:solidFill>
                <a:srgbClr val="FFFFFF"/>
              </a:solidFill>
              <a:latin typeface="Arial Black" pitchFamily="34" charset="0"/>
            </a:endParaRPr>
          </a:p>
        </p:txBody>
      </p:sp>
      <p:pic>
        <p:nvPicPr>
          <p:cNvPr id="4" name="Picture 52" descr="Traffic signal light on gre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01" r="46181" b="13976"/>
          <a:stretch>
            <a:fillRect/>
          </a:stretch>
        </p:blipFill>
        <p:spPr bwMode="auto">
          <a:xfrm>
            <a:off x="3456664" y="4209367"/>
            <a:ext cx="1878662" cy="2406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0" y="6557989"/>
            <a:ext cx="9144000" cy="300037"/>
          </a:xfrm>
          <a:prstGeom prst="rect">
            <a:avLst/>
          </a:prstGeom>
          <a:solidFill>
            <a:srgbClr val="D30B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lnSpc>
                <a:spcPct val="90000"/>
              </a:lnSpc>
            </a:pPr>
            <a:r>
              <a:rPr lang="en-US" sz="2800" b="1">
                <a:solidFill>
                  <a:srgbClr val="FFFFFF"/>
                </a:solidFill>
                <a:latin typeface="Arial" pitchFamily="34" charset="0"/>
              </a:rPr>
              <a:t> </a:t>
            </a:r>
            <a:r>
              <a:rPr lang="en-US" sz="1200" i="1">
                <a:solidFill>
                  <a:srgbClr val="FFFFFF"/>
                </a:solidFill>
                <a:latin typeface="Franklin Gothic Medium" pitchFamily="34" charset="0"/>
              </a:rPr>
              <a:t> </a:t>
            </a:r>
            <a:r>
              <a:rPr lang="en-US" sz="1400" i="1">
                <a:solidFill>
                  <a:srgbClr val="FFFFFF"/>
                </a:solidFill>
                <a:latin typeface="Franklin Gothic Medium" pitchFamily="34" charset="0"/>
              </a:rPr>
              <a:t>Christos G. Cassandras				</a:t>
            </a:r>
            <a:r>
              <a:rPr lang="en-US" sz="1400" b="1" i="1">
                <a:solidFill>
                  <a:srgbClr val="FFFFFF"/>
                </a:solidFill>
                <a:latin typeface="Franklin Gothic Medium" pitchFamily="34" charset="0"/>
              </a:rPr>
              <a:t>CISE - </a:t>
            </a:r>
            <a:r>
              <a:rPr lang="en-US" sz="1400" i="1">
                <a:solidFill>
                  <a:srgbClr val="FFFFFF"/>
                </a:solidFill>
                <a:latin typeface="Franklin Gothic Heavy" pitchFamily="34" charset="0"/>
              </a:rPr>
              <a:t>CODES Lab. - Boston University</a:t>
            </a:r>
          </a:p>
          <a:p>
            <a:pPr>
              <a:lnSpc>
                <a:spcPct val="90000"/>
              </a:lnSpc>
            </a:pPr>
            <a:endParaRPr lang="en-US" sz="1400" i="1">
              <a:solidFill>
                <a:srgbClr val="FFFFFF"/>
              </a:solidFill>
              <a:latin typeface="Franklin Gothic Medium" pitchFamily="34" charset="0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0" y="0"/>
            <a:ext cx="9144000" cy="687898"/>
          </a:xfrm>
          <a:prstGeom prst="rect">
            <a:avLst/>
          </a:prstGeom>
          <a:solidFill>
            <a:srgbClr val="D30B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1" hangingPunct="1">
              <a:lnSpc>
                <a:spcPct val="90000"/>
              </a:lnSpc>
            </a:pPr>
            <a:r>
              <a:rPr lang="en-US" sz="2800" b="1" dirty="0" smtClean="0">
                <a:solidFill>
                  <a:srgbClr val="FFFF00"/>
                </a:solidFill>
                <a:latin typeface="Arial" pitchFamily="34" charset="0"/>
              </a:rPr>
              <a:t>WHO NEEDS TRAFFIC LIGHTS ?</a:t>
            </a:r>
            <a:endParaRPr lang="en-US" sz="2800" b="1" dirty="0">
              <a:solidFill>
                <a:srgbClr val="FFFFFF"/>
              </a:solidFill>
              <a:latin typeface="MS Sans Serif" charset="0"/>
            </a:endParaRPr>
          </a:p>
        </p:txBody>
      </p:sp>
      <p:sp>
        <p:nvSpPr>
          <p:cNvPr id="9" name="AutoShape 2" descr="data:image/png;base64,iVBORw0KGgoAAAANSUhEUgAAARIAAAC4CAMAAAAYGZMtAAAAk1BMVEX///8AAAD7+/v5+fn29vby8vLu7u7w8PDo6OjLy8vIyMj09PTg4ODr6+t1dXXj4+Pa2trU1NS0tLS7u7vBwcGAgICZmZlfX1+np6dra2uJiYlRUVEbGxvJycmurq56enqVlZWhoaFbW1tDQ0OEhIROTk4wMDAfHx88PDwNDQ0pKSk0NDQkJCRvb29AQEALCwsUFBi1UfsTAAAVZ0lEQVR4nO1dZ2OiTBBmABUU6R1Cla6S///r3l1aNJdEBSy5954Pp16SFYbZ6TNLEP/wy0B6xyhEr3Rw5J99La8BNgaeQ69yCcHq2RfzClCPwDOIU2SA3bOv5SXARmBI6FVOQOOefTGvANECh0WvigOG+OyLeQVIRzAwZ4gR8NtnX8wrgDtArKJX0QDrH4cgsAdI8JYRD60s+YfVoQbHkxCHHIRnX8vLQFCNvQvHfxxyDlF59hX8wz/8b0B6/l+htDf0POtsVT6D6i8w7CjzGFs7T6KpScuQkn8EcP8G99B0Qfd2EQBYE1Zh7RSgcDMXmNmu7DmgPRd8xOmcA45Cjl7GqwHqwnWLonDGr/ISkI9wQL6d4IPzNmXbcAm4RV28Fy54s13cMyDnTRhk60PETl0rrRFJitqFOS7sSaDUCg5o3zMaJJMNd84AtGugKCbJoydjnTRxIdqGSp28+5U9kiQFlHuA9RwX9wyoCViINZgAqun3sNhB7dY1BMSGd3+p6yy1HLI14DidQwixArd2iz2OOBG/kyILAyokTTc2uPIMClMpC6R9a3fGQMI0k/FmbIMmgoi2jBvOsNzSB6R5XYhmNNDCh2qtZQixjF7sIjXn8GuEBGkZ973QFjMs1kGGyRbBDQj3gDiE1AswZ7kHBeldrHz1ORbr1wR5xtV+Bm3CEZmWmxAgmGVB6gDYYAVQZ1muRfA4HtmY2RFJ002Y7YPlLCsivVW8IxbJ51muhTIrfX+EXAFWL2YF4Ux3oBT1u1u/gzVn7twEHPB9QNB34aVgop0jA9gzLUkijYVU77xihPAAR+TWD9A46xJAWysx7OZSlYwDTSQA5lDkA8xGsq4Lc85Fv8GC1Y8A/mzJfw4QRXAkYFbl4DVyhAN/zkV/xIymA7H2AQqoZk19mYCXY+dlvEeCkWNnVofGbiSr5AZzLvpgULNGFPVm1zD1v3K4DlTQ6BoVgidfyOvA37+hf6VCe/aFvAzshke4O6WAWF3Gy18RciBfJStHG4AFtQp3sUdEA/KyiOTlZdEnOWUUzqmYx4KMEmxBsvMawh0kRJA1Mhp4gOjCr240MFT0e4enh49JC7AJyc3ma5yANSBpHCbEKsbPd7rQIW18cJV3wVafmbIk0xxTRLkDj2x5SNZYguC9cyHIrOZgbjpxw5g5uDr3tKylEWORxhbz2qwkSSw1qBsOWR1gfyHisDKaLLCd8x0rcWEJsfmU6mfayDCLCrPziMg3EVXEKmH35nsgIeIgX0Ku91oEWdB5KRxfwlF5eMaBTh0cAVbnliNbDUoPr0yH+8z7OchMyuXeIwnWAX5JbDgzA0Nu/2Ir8bXLqw/NF9Cxgb9cmtnTW+2gc9HN4qKvjkhh08QyAEMgvDRGj2htA2hdFGsh81DbjyurEiHGL9y89gijQdWQeBEC+Juff5nTcFX8woQcbxcL2gQuqRo4wNTyCiWjD7z0EF7hWhfPm5VHFnrx3mQfaDNt6kR+AhlAhkih5CA3pFuFTq+YOC+GOOgkieilRRLcX9iqblNkoMzJI0sfwGvuDqchLt2DBwXaVkIM9pfhaEkvkFjpTHwBLZiH9xW2ndPLwnyxZ8aGLGyeMhuDdsldYVPQKGLFg/O9qJAO7rCBCM7OIZHvZ8OxrZKZcdfQYVEHDR3Y6HLtP8NDhEihl8XPeXFBQQaK3q22QCtnvngfG05pnV55tjIuCjG23Xhsb9bldhnahBJxp1Rdo/05tHTSb6Clh2SwfYfsm9fqRmWuXYMzmLsmnyRFbdvMj1D2+FEIBzhcl9MipcMeDlKXsKJNB1JvZmEbtMwRzEQRyqtAa3ibQY/wYsUMc8AFaRRy825weRnVQbq9oyAphTVE4QUFfwsCwCE0Qp+JInIJdiP0kEWSX1xy1dYqqvXN344N29TrpbaC7MGDMlPm1G4T4fPkwxfIP2vamLG+iS/e5SaAxGvS2WPKP0hW24P11lGFYv0SDGV6yIk03MZA5Gcp9FMqsNpdHbigXKyYecshQC88JGNtdEa1INVWw6cIcntqNmvXBBUJ3p2hQgBxcitD6BCyy7qLM5qqVg/2k3bsyoyRBuqZY2MakOkTYra00ZbYt/HnSaBx3W7DISsVOTMXOWSrQ46+lDvCbmr9Fbn249oYyskZ9CnxRoqVVVQ1sXJ7uhxBBmrccixyZq5odVcL8FbEsrXQpoNGG8gZdA7F8lCO6kNaOlnDb8bkuho17u0xPAzhMtsi6x2Z+sg3rt4mfnOPLavbDtpAg5mMmPb2IhABDExWKsqm6q4AOmdRTMC4vBjSzpg32BI8OrAOlja9clGqARyGOYn7S5DcfFuC62MrijayyQ7lQnfBUoehCBeATFu2MeMQY7GAMd2xUvEygglWbxh6cLjZdBPLJqi4qNJZSjBUH10Tf8X2VRuOQh5vhL93tUuPlT2HNf7GEdFgSCC1cXuMo3N9qfg4w+U0EOwrLBsBGWXIivCyvdk9z81mJkN8uc97FuWO5e2ylYUAv1BO/MgEIx1AprbDNWb/WuVDdigQ3y4dTWiCiss8e2QaLQRc9rbgrxHBN4GiafujfoyH4PYlwjYYwNWX8rJzgk1waI32inT+8Mb2MHiNK2uE+0rqLUWW7tiWrhFG0MaHBElRMYbdjE58B64c+ly5/RhD3GrDI2IZj4r8SzZWm7d5EbQGMRK+HFK8dwghKx+iyQR/RNzRb613dVzxJvL5U5nzS/eWml2z3JsU7jiaoSftD1D8h11jjckvbIyWIhKMKcyTLChCzFsLE/b8lca4aDTTm+QKwpkGB5yCSdxediydUZ6J07ZzKWNaQ9UEouE7zSsnu213TTQEKd4Z7PYvrqmIe3ZVIRohpgSnaP5KhuDmv1WQ/yL1G5WNC/4aqUAq7l4hCdIeHyX6ESHs+ksyIRghRsQ0bZ7UiOJNOYLjoDwlA/yrxKQQNQpmnd+pqX03pN1JbVTomHqvGorItxdL5OD3/EmyxsXsbgtBawZ8iRUc7rFnCM6t+6fEQDbGUZKyVusGIwpqlF5VkG/xlVEfMnBxBHGlXZHJGQW1Hpo612CMMcNZ1+p4ZEKok3WunYegVqCT2Emv79QbqH/Iaxu0MVlQCQ7NqzehQ2UdXzsdUnSa0IWSgn6fShDmODxZJhoXFQxbeUxa4ynCRhBfRxCqVTBbfvb5mpxt8SaS7NI+7WUHW+1HudVmJ/JtGBswWlvtlMgr4LVxxwCyuYXIsgTLgXTjfbQwemCMWipoeYPmYWQAS0ohudIYZ1MI0GZRy/oOBed6AZBbbcwM78jlYaR6t1ojfuOOCDa1CPZv1+nRrlBka9xpBKsgcmqW9rexyG7JrZ/gUDR/t4zje5eNIiGCHQYyhKts21FYQ9I/HRmiUfU2lAMdRar5IxVnIBXAbIybfWsjqargHt8XDHYmuYNg1BJksm84WIDkzkFFLmlyvAQPhfsOWQ53sOIpY1h0OSZ8hiEk7cZj9tF9R7TTuzYNgTvDXajfAQxv9iqyt6zqxYgEI+PGXOY0PLLdJ/ftVAhOE1SkZ9xUU3QtzlJXIweSiIXTvKpg3VmOsBVYp09NzUGbeaNuNAj69/7Y8tx13Upk9iOqcD/I6bmakZFombOXe5kM9Q1cXo/kwa50E/HIQ0ZXknKE7LkT2q+jq+27y2Ah6QkugzFSLnodJcJ79KR9DTYH59TqVyOI5lE7Nm7AaKHhMupR0KFNuwb36eT8Brif8VQ3Mjuop2seJhluYuuMDm7YXRo9eOAsowYCD6V5kuHcaq4bTJO0bDl4IgocR9rFtNHSknw4RYimay07fZJCAEUwIWwif+jLMWUjLSi+CwLwD50ANoDTYH/6KFaBC7uRT3fDDwbrJhr9gBGPtEEAa2wwYDK4XVGZJ74wLZfjDBXOzXpVLuzTsZ78tsybP11powNGM0DwoQ5PBOvKBNBuvh4V4v6pqkU+ViQt4qpR23TyNB5psbQ/5dOVCIzbNnIw5GlJf7wtIUHZWv/J5ErFyWDCqj4zadcxOMrVkpYxBtnBRcVoPSF2bZaC8RKzXmncq3RCA5K1rs7riOXA5muA0XfDdflvZr9/lfPadDiflibxcJSvCFuaYPTOrjcuUdMt0xrxAiQPntL6A5ZmXp8ddcT4RWZeeGLIjuiTkvSospEOfbuilDqvMArlA0gFn3X4NfNtf+KURT6IEbbMxpeV9wEFFZLXogjRJESjUwWIDyE4fBvElyHquRztn/E+kt+5NcpLjoejPScz2JO724RlEXwtNHeD7qW1CX48teuM99cd/bVGnHIaQFl6cLKf6EXPNIdBjCAXeHxSn4y7P9YfOFTxZqwjOC97VeJm3Dw2pzCONC5x2H/o3tsM1rMdRsdZS2P9Ca7vDcB2SWyeaEN6jQckkUgOQukCMkSQ39ubmMHYmDOGmECr1PTXP9dDOnzqDZViSFRClmNLZundIDsoY8qwHRHilkesl5Ssn8HxAN7p85f6ERZMVvT76g32ExySdWeyks6THb2rIWhZepZHF2wobVquh3GkJkQTDAkT2pIrImrz4eSaex3T9TsshkENHRhciD64Q/ykiHHYbblFVbdWM+LCWP8F7KJXnyYjy72GltJiQvkS2UfgRffYuMBMVkpLPYG9/vKn0y3k/N36KqpkQDUhgN2HFJb71tGTIMLbkRKDPHPMl6cKsvO/Gm+CU4cj+Zyy2rESOCDXUOTUUBP5OZor7w0l+bJu1IzHEYUpu/5NpXUKKP7ULFkliV4YrzIz9VtQanQyxHLRC1hadevbA9hUXrWqu9PCQnQaf94mLkWwD831jYUUNS1MyBW0ujcYpPd+66h+tipbFuiyvxJUJ6y2qaotwVSvb802kCwoFYrNqpCHSh0iKXJ8U/nB0FOjtRLDOxtuJ8QlRXBZkv0GLsGQdnUMuJ1bMrB934H2stq4VqZIfQ1s188ZnAUW2DRbEouyYpLXF7A9NnbH0dLxtOwYec/XtKljQrSqhbTbCvIQTseBS5iDuPS4JeLfQ5ITiNbplFw2gi/Nl3P0MQC6akNpKljgmr2DoGIFtHWPSHpHv5IkjXD5CDeR4vE8+PQnaLtTJLTThtLkwiPEANxDF44xSCRZm/CLdY+p2A8B4o0PmYLnTjs/1fBHXUxRcLqMD+ybUVGyAfuQ4TBFWGiGtxLRw0qQ5oeEVfKwfcRTBf0J1KHrmF4OOWSIwMWjC8lVUEHRUqT9ifWLSdK0RBkngjb+Jqe8jDuPl0mTzjQlQeT0AngcAF/owBBi15CESPOww7LuA6yS2dNP8Z+CdlXmbZhB/CjvpRq2UUrIlQ3B7CWu7kyWvlfrNwOTYX366TOnCG43nEM6KXUk251EcofC1bnEL7uRE1Lxiw/P/QAbw0kClc3PVbIIVrtZzjrkqcG34QLI3KGRyZ2QKHspIHPtRAnjiWGDPFD6jSCfdciTpxMqvCRu39DH/J6X+Vis+Dr/0D4MnlXffNJ7EzU4L3imzoZ2mC2TrJLy6TU3c0LkwfhIdnBG09kR9mmrz6Wbm7OiNDNpXvLyF8Rfb8JGOzXelhpUQ5Jm99njJ78giQ3PPC7kTmB49/hR2CXhw/k0aUOQX3Q9umX4QQAlJTFHPeCcyidA0D5E6wHWoulCrPhfTPtBiqYYAlAyIsljK+cfiuUOUnwwBgNuIxlEA76pDDDz3vaVY+QKv3SyfCJWNpSylCZtxExMc/ubozIp0YEKF/TL8foXROYngcPzD8umlYSrUxoZJ82JOn9CAgdce/EGSFdTqvIxYeOkVE7tiwnJNXlW/kKoL1fM9QNU2LEBgEcuIWpuiI3A+aKkLUmRoZZDs7W2cRjuOgP3YxosGdlhV8mwiBcn3fpsSMi/yIoJISCwwebG/fYhSDaB6FOZ8cpqEqk0x+Os+Ra7Oby02Wmq4FjE2rcxq9iIHNuAWNo2TTv0gdjawYLY7hTiYEjhlgw1hggV/+XlkAVB+2YH8NFLQkrZedOAlJ9pooYkir6TJIM5eNJONG1cVt/+MJHX1hKTxFDf+E3E2p5n0xbnK+yROgTS1SHx54C0ejJ4yByJYChqWpyqWdKse3+wQ0cSWvcrCm2ctR1peN/gH9Eioo4lRTTPGZ5pKSbmOpM4iIhg5hr92j0OiZgPzDDY2cdahArrqj2sanMyV42W80z7ZKw0JDFEg2N42ufW/ELG7pGODwDnWeQyOiIiiWCtViIbEIt1Q5KcJDTJp1+bJHRZdrujn1XJ8ND8Fz5UOWh/pMbwZ/PcNrZta0dYNu9SFmKAIG9k7eEQxDKh8X6wOSLxurO0iOJ3sSkliHomv7MIJIj8uYZc3wFcmnf+8ElH2mIHhqRDULdGG+Ij7Yt6dFKUWKxV19xGoNbEiiXa86kkFisWUUC/QOIJX5i80hZ9WnE0sUWf8H/eufV8AqQsb292cz4XnXVwlcQyyIDfLJPildl8ZgjQNwfEn6cKsY3jx+hunpd/SeDsGgyBs2VcftepgYeWp/6XyUF6sVicUutV2nMmwOvHMHLH9+9uh3RSZu0dv/LxltbhYJ3ylv0NNy1+TTpwOKt1uU++LSQKsoZY5hfdwNs+SE8zG4GgOIIjOZojKIFkCAbrJ5EmkAZGFsuYkaDPgA9B+0Ysne9/qyeb/mcIZRu9qSrac7tIX+8IwSIiJuYtTzj6hs07ayqyE2ad7ywvSH5H8kvrNQxb/DDhWRyKod//SHNuI1PXCdMjvJC1CQHZ7kxMUA5jEdKBWAemTEmaGhArnvsVya/NYMQrP540E+a9P5//Mfa43Tg6Swg6Mk8ZRBIB/U+EaMPuCDXUdVkWVQ+RRPwN2a9FnXdPX/6510DvvXvhz8zv1uEkiREcgQ9FizPxxjmyKjLhCdYn1ECyOMVUTUySuQfl3wGLvBoo8nPa33Q7wRvkf4R/VtrBsjxCsTy0fSy0RWzGMPkNExBiSCCPRj3sNqyC9M3m9WMBLLx3j82+FFKm4dAImrefmEnsybr9rbk/ccj1+pcPScPTJH3V+nGY5bJX0PTLc8PXWA+53quOFtx6vpvF8uv3moyH2fNIP1nxfw+vFwpk7L58k8RDMMz+pqL3Jw5jeSHseuuCq545nuZ1sOq7wYktOH+zvLwaW6enyGp/+4lzfyMWcdHRQYH4uZfyIhCztKt/Vx43UfGlIbw7HY+oZw0T/198GPH2Px5pIA9BkV8wROEh+JAef2t92a3YDUb87u+tL7sJdp9xmOnE9N+PIUxE+v+M+AZx79bQ1vQT0/8GUFGfdRDy8h+PEM1phL2jl8JfkLKdDhHyzmSl4c8I+/8RUpn2bznnFeaQPh+6c5fz/e6B/wBo1Wg9koBxaA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AutoShape 4" descr="data:image/png;base64,iVBORw0KGgoAAAANSUhEUgAAARIAAAC4CAMAAAAYGZMtAAAAk1BMVEX///8AAAD7+/v5+fn29vby8vLu7u7w8PDo6OjLy8vIyMj09PTg4ODr6+t1dXXj4+Pa2trU1NS0tLS7u7vBwcGAgICZmZlfX1+np6dra2uJiYlRUVEbGxvJycmurq56enqVlZWhoaFbW1tDQ0OEhIROTk4wMDAfHx88PDwNDQ0pKSk0NDQkJCRvb29AQEALCwsUFBi1UfsTAAAVZ0lEQVR4nO1dZ2OiTBBmABUU6R1Cla6S///r3l1aNJdEBSy5954Pp16SFYbZ6TNLEP/wy0B6xyhEr3Rw5J99La8BNgaeQ69yCcHq2RfzClCPwDOIU2SA3bOv5SXARmBI6FVOQOOefTGvANECh0WvigOG+OyLeQVIRzAwZ4gR8NtnX8wrgDtArKJX0QDrH4cgsAdI8JYRD60s+YfVoQbHkxCHHIRnX8vLQFCNvQvHfxxyDlF59hX8wz/8b0B6/l+htDf0POtsVT6D6i8w7CjzGFs7T6KpScuQkn8EcP8G99B0Qfd2EQBYE1Zh7RSgcDMXmNmu7DmgPRd8xOmcA45Cjl7GqwHqwnWLonDGr/ISkI9wQL6d4IPzNmXbcAm4RV28Fy54s13cMyDnTRhk60PETl0rrRFJitqFOS7sSaDUCg5o3zMaJJMNd84AtGugKCbJoydjnTRxIdqGSp28+5U9kiQFlHuA9RwX9wyoCViINZgAqun3sNhB7dY1BMSGd3+p6yy1HLI14DidQwixArd2iz2OOBG/kyILAyokTTc2uPIMClMpC6R9a3fGQMI0k/FmbIMmgoi2jBvOsNzSB6R5XYhmNNDCh2qtZQixjF7sIjXn8GuEBGkZ973QFjMs1kGGyRbBDQj3gDiE1AswZ7kHBeldrHz1ORbr1wR5xtV+Bm3CEZmWmxAgmGVB6gDYYAVQZ1muRfA4HtmY2RFJ002Y7YPlLCsivVW8IxbJ51muhTIrfX+EXAFWL2YF4Ux3oBT1u1u/gzVn7twEHPB9QNB34aVgop0jA9gzLUkijYVU77xihPAAR+TWD9A46xJAWysx7OZSlYwDTSQA5lDkA8xGsq4Lc85Fv8GC1Y8A/mzJfw4QRXAkYFbl4DVyhAN/zkV/xIymA7H2AQqoZk19mYCXY+dlvEeCkWNnVofGbiSr5AZzLvpgULNGFPVm1zD1v3K4DlTQ6BoVgidfyOvA37+hf6VCe/aFvAzshke4O6WAWF3Gy18RciBfJStHG4AFtQp3sUdEA/KyiOTlZdEnOWUUzqmYx4KMEmxBsvMawh0kRJA1Mhp4gOjCr240MFT0e4enh49JC7AJyc3ma5yANSBpHCbEKsbPd7rQIW18cJV3wVafmbIk0xxTRLkDj2x5SNZYguC9cyHIrOZgbjpxw5g5uDr3tKylEWORxhbz2qwkSSw1qBsOWR1gfyHisDKaLLCd8x0rcWEJsfmU6mfayDCLCrPziMg3EVXEKmH35nsgIeIgX0Ku91oEWdB5KRxfwlF5eMaBTh0cAVbnliNbDUoPr0yH+8z7OchMyuXeIwnWAX5JbDgzA0Nu/2Ir8bXLqw/NF9Cxgb9cmtnTW+2gc9HN4qKvjkhh08QyAEMgvDRGj2htA2hdFGsh81DbjyurEiHGL9y89gijQdWQeBEC+Juff5nTcFX8woQcbxcL2gQuqRo4wNTyCiWjD7z0EF7hWhfPm5VHFnrx3mQfaDNt6kR+AhlAhkih5CA3pFuFTq+YOC+GOOgkieilRRLcX9iqblNkoMzJI0sfwGvuDqchLt2DBwXaVkIM9pfhaEkvkFjpTHwBLZiH9xW2ndPLwnyxZ8aGLGyeMhuDdsldYVPQKGLFg/O9qJAO7rCBCM7OIZHvZ8OxrZKZcdfQYVEHDR3Y6HLtP8NDhEihl8XPeXFBQQaK3q22QCtnvngfG05pnV55tjIuCjG23Xhsb9bldhnahBJxp1Rdo/05tHTSb6Clh2SwfYfsm9fqRmWuXYMzmLsmnyRFbdvMj1D2+FEIBzhcl9MipcMeDlKXsKJNB1JvZmEbtMwRzEQRyqtAa3ibQY/wYsUMc8AFaRRy825weRnVQbq9oyAphTVE4QUFfwsCwCE0Qp+JInIJdiP0kEWSX1xy1dYqqvXN344N29TrpbaC7MGDMlPm1G4T4fPkwxfIP2vamLG+iS/e5SaAxGvS2WPKP0hW24P11lGFYv0SDGV6yIk03MZA5Gcp9FMqsNpdHbigXKyYecshQC88JGNtdEa1INVWw6cIcntqNmvXBBUJ3p2hQgBxcitD6BCyy7qLM5qqVg/2k3bsyoyRBuqZY2MakOkTYra00ZbYt/HnSaBx3W7DISsVOTMXOWSrQ46+lDvCbmr9Fbn249oYyskZ9CnxRoqVVVQ1sXJ7uhxBBmrccixyZq5odVcL8FbEsrXQpoNGG8gZdA7F8lCO6kNaOlnDb8bkuho17u0xPAzhMtsi6x2Z+sg3rt4mfnOPLavbDtpAg5mMmPb2IhABDExWKsqm6q4AOmdRTMC4vBjSzpg32BI8OrAOlja9clGqARyGOYn7S5DcfFuC62MrijayyQ7lQnfBUoehCBeATFu2MeMQY7GAMd2xUvEygglWbxh6cLjZdBPLJqi4qNJZSjBUH10Tf8X2VRuOQh5vhL93tUuPlT2HNf7GEdFgSCC1cXuMo3N9qfg4w+U0EOwrLBsBGWXIivCyvdk9z81mJkN8uc97FuWO5e2ylYUAv1BO/MgEIx1AprbDNWb/WuVDdigQ3y4dTWiCiss8e2QaLQRc9rbgrxHBN4GiafujfoyH4PYlwjYYwNWX8rJzgk1waI32inT+8Mb2MHiNK2uE+0rqLUWW7tiWrhFG0MaHBElRMYbdjE58B64c+ly5/RhD3GrDI2IZj4r8SzZWm7d5EbQGMRK+HFK8dwghKx+iyQR/RNzRb613dVzxJvL5U5nzS/eWml2z3JsU7jiaoSftD1D8h11jjckvbIyWIhKMKcyTLChCzFsLE/b8lca4aDTTm+QKwpkGB5yCSdxediydUZ6J07ZzKWNaQ9UEouE7zSsnu213TTQEKd4Z7PYvrqmIe3ZVIRohpgSnaP5KhuDmv1WQ/yL1G5WNC/4aqUAq7l4hCdIeHyX6ESHs+ksyIRghRsQ0bZ7UiOJNOYLjoDwlA/yrxKQQNQpmnd+pqX03pN1JbVTomHqvGorItxdL5OD3/EmyxsXsbgtBawZ8iRUc7rFnCM6t+6fEQDbGUZKyVusGIwpqlF5VkG/xlVEfMnBxBHGlXZHJGQW1Hpo612CMMcNZ1+p4ZEKok3WunYegVqCT2Emv79QbqH/Iaxu0MVlQCQ7NqzehQ2UdXzsdUnSa0IWSgn6fShDmODxZJhoXFQxbeUxa4ynCRhBfRxCqVTBbfvb5mpxt8SaS7NI+7WUHW+1HudVmJ/JtGBswWlvtlMgr4LVxxwCyuYXIsgTLgXTjfbQwemCMWipoeYPmYWQAS0ohudIYZ1MI0GZRy/oOBed6AZBbbcwM78jlYaR6t1ojfuOOCDa1CPZv1+nRrlBka9xpBKsgcmqW9rexyG7JrZ/gUDR/t4zje5eNIiGCHQYyhKts21FYQ9I/HRmiUfU2lAMdRar5IxVnIBXAbIybfWsjqargHt8XDHYmuYNg1BJksm84WIDkzkFFLmlyvAQPhfsOWQ53sOIpY1h0OSZ8hiEk7cZj9tF9R7TTuzYNgTvDXajfAQxv9iqyt6zqxYgEI+PGXOY0PLLdJ/ftVAhOE1SkZ9xUU3QtzlJXIweSiIXTvKpg3VmOsBVYp09NzUGbeaNuNAj69/7Y8tx13Upk9iOqcD/I6bmakZFombOXe5kM9Q1cXo/kwa50E/HIQ0ZXknKE7LkT2q+jq+27y2Ah6QkugzFSLnodJcJ79KR9DTYH59TqVyOI5lE7Nm7AaKHhMupR0KFNuwb36eT8Brif8VQ3Mjuop2seJhluYuuMDm7YXRo9eOAsowYCD6V5kuHcaq4bTJO0bDl4IgocR9rFtNHSknw4RYimay07fZJCAEUwIWwif+jLMWUjLSi+CwLwD50ANoDTYH/6KFaBC7uRT3fDDwbrJhr9gBGPtEEAa2wwYDK4XVGZJ74wLZfjDBXOzXpVLuzTsZ78tsybP11powNGM0DwoQ5PBOvKBNBuvh4V4v6pqkU+ViQt4qpR23TyNB5psbQ/5dOVCIzbNnIw5GlJf7wtIUHZWv/J5ErFyWDCqj4zadcxOMrVkpYxBtnBRcVoPSF2bZaC8RKzXmncq3RCA5K1rs7riOXA5muA0XfDdflvZr9/lfPadDiflibxcJSvCFuaYPTOrjcuUdMt0xrxAiQPntL6A5ZmXp8ddcT4RWZeeGLIjuiTkvSospEOfbuilDqvMArlA0gFn3X4NfNtf+KURT6IEbbMxpeV9wEFFZLXogjRJESjUwWIDyE4fBvElyHquRztn/E+kt+5NcpLjoejPScz2JO724RlEXwtNHeD7qW1CX48teuM99cd/bVGnHIaQFl6cLKf6EXPNIdBjCAXeHxSn4y7P9YfOFTxZqwjOC97VeJm3Dw2pzCONC5x2H/o3tsM1rMdRsdZS2P9Ca7vDcB2SWyeaEN6jQckkUgOQukCMkSQ39ubmMHYmDOGmECr1PTXP9dDOnzqDZViSFRClmNLZundIDsoY8qwHRHilkesl5Ssn8HxAN7p85f6ERZMVvT76g32ExySdWeyks6THb2rIWhZepZHF2wobVquh3GkJkQTDAkT2pIrImrz4eSaex3T9TsshkENHRhciD64Q/ykiHHYbblFVbdWM+LCWP8F7KJXnyYjy72GltJiQvkS2UfgRffYuMBMVkpLPYG9/vKn0y3k/N36KqpkQDUhgN2HFJb71tGTIMLbkRKDPHPMl6cKsvO/Gm+CU4cj+Zyy2rESOCDXUOTUUBP5OZor7w0l+bJu1IzHEYUpu/5NpXUKKP7ULFkliV4YrzIz9VtQanQyxHLRC1hadevbA9hUXrWqu9PCQnQaf94mLkWwD831jYUUNS1MyBW0ujcYpPd+66h+tipbFuiyvxJUJ6y2qaotwVSvb802kCwoFYrNqpCHSh0iKXJ8U/nB0FOjtRLDOxtuJ8QlRXBZkv0GLsGQdnUMuJ1bMrB934H2stq4VqZIfQ1s188ZnAUW2DRbEouyYpLXF7A9NnbH0dLxtOwYec/XtKljQrSqhbTbCvIQTseBS5iDuPS4JeLfQ5ITiNbplFw2gi/Nl3P0MQC6akNpKljgmr2DoGIFtHWPSHpHv5IkjXD5CDeR4vE8+PQnaLtTJLTThtLkwiPEANxDF44xSCRZm/CLdY+p2A8B4o0PmYLnTjs/1fBHXUxRcLqMD+ybUVGyAfuQ4TBFWGiGtxLRw0qQ5oeEVfKwfcRTBf0J1KHrmF4OOWSIwMWjC8lVUEHRUqT9ifWLSdK0RBkngjb+Jqe8jDuPl0mTzjQlQeT0AngcAF/owBBi15CESPOww7LuA6yS2dNP8Z+CdlXmbZhB/CjvpRq2UUrIlQ3B7CWu7kyWvlfrNwOTYX366TOnCG43nEM6KXUk251EcofC1bnEL7uRE1Lxiw/P/QAbw0kClc3PVbIIVrtZzjrkqcG34QLI3KGRyZ2QKHspIHPtRAnjiWGDPFD6jSCfdciTpxMqvCRu39DH/J6X+Vis+Dr/0D4MnlXffNJ7EzU4L3imzoZ2mC2TrJLy6TU3c0LkwfhIdnBG09kR9mmrz6Wbm7OiNDNpXvLyF8Rfb8JGOzXelhpUQ5Jm99njJ78giQ3PPC7kTmB49/hR2CXhw/k0aUOQX3Q9umX4QQAlJTFHPeCcyidA0D5E6wHWoulCrPhfTPtBiqYYAlAyIsljK+cfiuUOUnwwBgNuIxlEA76pDDDz3vaVY+QKv3SyfCJWNpSylCZtxExMc/ubozIp0YEKF/TL8foXROYngcPzD8umlYSrUxoZJ82JOn9CAgdce/EGSFdTqvIxYeOkVE7tiwnJNXlW/kKoL1fM9QNU2LEBgEcuIWpuiI3A+aKkLUmRoZZDs7W2cRjuOgP3YxosGdlhV8mwiBcn3fpsSMi/yIoJISCwwebG/fYhSDaB6FOZ8cpqEqk0x+Os+Ra7Oby02Wmq4FjE2rcxq9iIHNuAWNo2TTv0gdjawYLY7hTiYEjhlgw1hggV/+XlkAVB+2YH8NFLQkrZedOAlJ9pooYkir6TJIM5eNJONG1cVt/+MJHX1hKTxFDf+E3E2p5n0xbnK+yROgTS1SHx54C0ejJ4yByJYChqWpyqWdKse3+wQ0cSWvcrCm2ctR1peN/gH9Eioo4lRTTPGZ5pKSbmOpM4iIhg5hr92j0OiZgPzDDY2cdahArrqj2sanMyV42W80z7ZKw0JDFEg2N42ufW/ELG7pGODwDnWeQyOiIiiWCtViIbEIt1Q5KcJDTJp1+bJHRZdrujn1XJ8ND8Fz5UOWh/pMbwZ/PcNrZta0dYNu9SFmKAIG9k7eEQxDKh8X6wOSLxurO0iOJ3sSkliHomv7MIJIj8uYZc3wFcmnf+8ElH2mIHhqRDULdGG+Ij7Yt6dFKUWKxV19xGoNbEiiXa86kkFisWUUC/QOIJX5i80hZ9WnE0sUWf8H/eufV8AqQsb292cz4XnXVwlcQyyIDfLJPildl8ZgjQNwfEn6cKsY3jx+hunpd/SeDsGgyBs2VcftepgYeWp/6XyUF6sVicUutV2nMmwOvHMHLH9+9uh3RSZu0dv/LxltbhYJ3ylv0NNy1+TTpwOKt1uU++LSQKsoZY5hfdwNs+SE8zG4GgOIIjOZojKIFkCAbrJ5EmkAZGFsuYkaDPgA9B+0Ysne9/qyeb/mcIZRu9qSrac7tIX+8IwSIiJuYtTzj6hs07ayqyE2ad7ywvSH5H8kvrNQxb/DDhWRyKod//SHNuI1PXCdMjvJC1CQHZ7kxMUA5jEdKBWAemTEmaGhArnvsVya/NYMQrP540E+a9P5//Mfa43Tg6Swg6Mk8ZRBIB/U+EaMPuCDXUdVkWVQ+RRPwN2a9FnXdPX/6510DvvXvhz8zv1uEkiREcgQ9FizPxxjmyKjLhCdYn1ECyOMVUTUySuQfl3wGLvBoo8nPa33Q7wRvkf4R/VtrBsjxCsTy0fSy0RWzGMPkNExBiSCCPRj3sNqyC9M3m9WMBLLx3j82+FFKm4dAImrefmEnsybr9rbk/ccj1+pcPScPTJH3V+nGY5bJX0PTLc8PXWA+53quOFtx6vpvF8uv3moyH2fNIP1nxfw+vFwpk7L58k8RDMMz+pqL3Jw5jeSHseuuCq545nuZ1sOq7wYktOH+zvLwaW6enyGp/+4lzfyMWcdHRQYH4uZfyIhCztKt/Vx43UfGlIbw7HY+oZw0T/198GPH2Px5pIA9BkV8wROEh+JAef2t92a3YDUb87u+tL7sJdp9xmOnE9N+PIUxE+v+M+AZx79bQ1vQT0/8GUFGfdRDy8h+PEM1phL2jl8JfkLKdDhHyzmSl4c8I+/8RUpn2bznnFeaQPh+6c5fz/e6B/wBo1Wg9koBxaAAAAABJRU5ErkJggg=="/>
          <p:cNvSpPr>
            <a:spLocks noChangeAspect="1" noChangeArrowheads="1"/>
          </p:cNvSpPr>
          <p:nvPr/>
        </p:nvSpPr>
        <p:spPr bwMode="auto">
          <a:xfrm>
            <a:off x="307975" y="79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AutoShape 6" descr="data:image/png;base64,iVBORw0KGgoAAAANSUhEUgAAARIAAAC4CAMAAAAYGZMtAAAAk1BMVEX///8AAAD7+/v5+fn29vby8vLu7u7w8PDo6OjLy8vIyMj09PTg4ODr6+t1dXXj4+Pa2trU1NS0tLS7u7vBwcGAgICZmZlfX1+np6dra2uJiYlRUVEbGxvJycmurq56enqVlZWhoaFbW1tDQ0OEhIROTk4wMDAfHx88PDwNDQ0pKSk0NDQkJCRvb29AQEALCwsUFBi1UfsTAAAVZ0lEQVR4nO1dZ2OiTBBmABUU6R1Cla6S///r3l1aNJdEBSy5954Pp16SFYbZ6TNLEP/wy0B6xyhEr3Rw5J99La8BNgaeQ69yCcHq2RfzClCPwDOIU2SA3bOv5SXARmBI6FVOQOOefTGvANECh0WvigOG+OyLeQVIRzAwZ4gR8NtnX8wrgDtArKJX0QDrH4cgsAdI8JYRD60s+YfVoQbHkxCHHIRnX8vLQFCNvQvHfxxyDlF59hX8wz/8b0B6/l+htDf0POtsVT6D6i8w7CjzGFs7T6KpScuQkn8EcP8G99B0Qfd2EQBYE1Zh7RSgcDMXmNmu7DmgPRd8xOmcA45Cjl7GqwHqwnWLonDGr/ISkI9wQL6d4IPzNmXbcAm4RV28Fy54s13cMyDnTRhk60PETl0rrRFJitqFOS7sSaDUCg5o3zMaJJMNd84AtGugKCbJoydjnTRxIdqGSp28+5U9kiQFlHuA9RwX9wyoCViINZgAqun3sNhB7dY1BMSGd3+p6yy1HLI14DidQwixArd2iz2OOBG/kyILAyokTTc2uPIMClMpC6R9a3fGQMI0k/FmbIMmgoi2jBvOsNzSB6R5XYhmNNDCh2qtZQixjF7sIjXn8GuEBGkZ973QFjMs1kGGyRbBDQj3gDiE1AswZ7kHBeldrHz1ORbr1wR5xtV+Bm3CEZmWmxAgmGVB6gDYYAVQZ1muRfA4HtmY2RFJ002Y7YPlLCsivVW8IxbJ51muhTIrfX+EXAFWL2YF4Ux3oBT1u1u/gzVn7twEHPB9QNB34aVgop0jA9gzLUkijYVU77xihPAAR+TWD9A46xJAWysx7OZSlYwDTSQA5lDkA8xGsq4Lc85Fv8GC1Y8A/mzJfw4QRXAkYFbl4DVyhAN/zkV/xIymA7H2AQqoZk19mYCXY+dlvEeCkWNnVofGbiSr5AZzLvpgULNGFPVm1zD1v3K4DlTQ6BoVgidfyOvA37+hf6VCe/aFvAzshke4O6WAWF3Gy18RciBfJStHG4AFtQp3sUdEA/KyiOTlZdEnOWUUzqmYx4KMEmxBsvMawh0kRJA1Mhp4gOjCr240MFT0e4enh49JC7AJyc3ma5yANSBpHCbEKsbPd7rQIW18cJV3wVafmbIk0xxTRLkDj2x5SNZYguC9cyHIrOZgbjpxw5g5uDr3tKylEWORxhbz2qwkSSw1qBsOWR1gfyHisDKaLLCd8x0rcWEJsfmU6mfayDCLCrPziMg3EVXEKmH35nsgIeIgX0Ku91oEWdB5KRxfwlF5eMaBTh0cAVbnliNbDUoPr0yH+8z7OchMyuXeIwnWAX5JbDgzA0Nu/2Ir8bXLqw/NF9Cxgb9cmtnTW+2gc9HN4qKvjkhh08QyAEMgvDRGj2htA2hdFGsh81DbjyurEiHGL9y89gijQdWQeBEC+Juff5nTcFX8woQcbxcL2gQuqRo4wNTyCiWjD7z0EF7hWhfPm5VHFnrx3mQfaDNt6kR+AhlAhkih5CA3pFuFTq+YOC+GOOgkieilRRLcX9iqblNkoMzJI0sfwGvuDqchLt2DBwXaVkIM9pfhaEkvkFjpTHwBLZiH9xW2ndPLwnyxZ8aGLGyeMhuDdsldYVPQKGLFg/O9qJAO7rCBCM7OIZHvZ8OxrZKZcdfQYVEHDR3Y6HLtP8NDhEihl8XPeXFBQQaK3q22QCtnvngfG05pnV55tjIuCjG23Xhsb9bldhnahBJxp1Rdo/05tHTSb6Clh2SwfYfsm9fqRmWuXYMzmLsmnyRFbdvMj1D2+FEIBzhcl9MipcMeDlKXsKJNB1JvZmEbtMwRzEQRyqtAa3ibQY/wYsUMc8AFaRRy825weRnVQbq9oyAphTVE4QUFfwsCwCE0Qp+JInIJdiP0kEWSX1xy1dYqqvXN344N29TrpbaC7MGDMlPm1G4T4fPkwxfIP2vamLG+iS/e5SaAxGvS2WPKP0hW24P11lGFYv0SDGV6yIk03MZA5Gcp9FMqsNpdHbigXKyYecshQC88JGNtdEa1INVWw6cIcntqNmvXBBUJ3p2hQgBxcitD6BCyy7qLM5qqVg/2k3bsyoyRBuqZY2MakOkTYra00ZbYt/HnSaBx3W7DISsVOTMXOWSrQ46+lDvCbmr9Fbn249oYyskZ9CnxRoqVVVQ1sXJ7uhxBBmrccixyZq5odVcL8FbEsrXQpoNGG8gZdA7F8lCO6kNaOlnDb8bkuho17u0xPAzhMtsi6x2Z+sg3rt4mfnOPLavbDtpAg5mMmPb2IhABDExWKsqm6q4AOmdRTMC4vBjSzpg32BI8OrAOlja9clGqARyGOYn7S5DcfFuC62MrijayyQ7lQnfBUoehCBeATFu2MeMQY7GAMd2xUvEygglWbxh6cLjZdBPLJqi4qNJZSjBUH10Tf8X2VRuOQh5vhL93tUuPlT2HNf7GEdFgSCC1cXuMo3N9qfg4w+U0EOwrLBsBGWXIivCyvdk9z81mJkN8uc97FuWO5e2ylYUAv1BO/MgEIx1AprbDNWb/WuVDdigQ3y4dTWiCiss8e2QaLQRc9rbgrxHBN4GiafujfoyH4PYlwjYYwNWX8rJzgk1waI32inT+8Mb2MHiNK2uE+0rqLUWW7tiWrhFG0MaHBElRMYbdjE58B64c+ly5/RhD3GrDI2IZj4r8SzZWm7d5EbQGMRK+HFK8dwghKx+iyQR/RNzRb613dVzxJvL5U5nzS/eWml2z3JsU7jiaoSftD1D8h11jjckvbIyWIhKMKcyTLChCzFsLE/b8lca4aDTTm+QKwpkGB5yCSdxediydUZ6J07ZzKWNaQ9UEouE7zSsnu213TTQEKd4Z7PYvrqmIe3ZVIRohpgSnaP5KhuDmv1WQ/yL1G5WNC/4aqUAq7l4hCdIeHyX6ESHs+ksyIRghRsQ0bZ7UiOJNOYLjoDwlA/yrxKQQNQpmnd+pqX03pN1JbVTomHqvGorItxdL5OD3/EmyxsXsbgtBawZ8iRUc7rFnCM6t+6fEQDbGUZKyVusGIwpqlF5VkG/xlVEfMnBxBHGlXZHJGQW1Hpo612CMMcNZ1+p4ZEKok3WunYegVqCT2Emv79QbqH/Iaxu0MVlQCQ7NqzehQ2UdXzsdUnSa0IWSgn6fShDmODxZJhoXFQxbeUxa4ynCRhBfRxCqVTBbfvb5mpxt8SaS7NI+7WUHW+1HudVmJ/JtGBswWlvtlMgr4LVxxwCyuYXIsgTLgXTjfbQwemCMWipoeYPmYWQAS0ohudIYZ1MI0GZRy/oOBed6AZBbbcwM78jlYaR6t1ojfuOOCDa1CPZv1+nRrlBka9xpBKsgcmqW9rexyG7JrZ/gUDR/t4zje5eNIiGCHQYyhKts21FYQ9I/HRmiUfU2lAMdRar5IxVnIBXAbIybfWsjqargHt8XDHYmuYNg1BJksm84WIDkzkFFLmlyvAQPhfsOWQ53sOIpY1h0OSZ8hiEk7cZj9tF9R7TTuzYNgTvDXajfAQxv9iqyt6zqxYgEI+PGXOY0PLLdJ/ftVAhOE1SkZ9xUU3QtzlJXIweSiIXTvKpg3VmOsBVYp09NzUGbeaNuNAj69/7Y8tx13Upk9iOqcD/I6bmakZFombOXe5kM9Q1cXo/kwa50E/HIQ0ZXknKE7LkT2q+jq+27y2Ah6QkugzFSLnodJcJ79KR9DTYH59TqVyOI5lE7Nm7AaKHhMupR0KFNuwb36eT8Brif8VQ3Mjuop2seJhluYuuMDm7YXRo9eOAsowYCD6V5kuHcaq4bTJO0bDl4IgocR9rFtNHSknw4RYimay07fZJCAEUwIWwif+jLMWUjLSi+CwLwD50ANoDTYH/6KFaBC7uRT3fDDwbrJhr9gBGPtEEAa2wwYDK4XVGZJ74wLZfjDBXOzXpVLuzTsZ78tsybP11powNGM0DwoQ5PBOvKBNBuvh4V4v6pqkU+ViQt4qpR23TyNB5psbQ/5dOVCIzbNnIw5GlJf7wtIUHZWv/J5ErFyWDCqj4zadcxOMrVkpYxBtnBRcVoPSF2bZaC8RKzXmncq3RCA5K1rs7riOXA5muA0XfDdflvZr9/lfPadDiflibxcJSvCFuaYPTOrjcuUdMt0xrxAiQPntL6A5ZmXp8ddcT4RWZeeGLIjuiTkvSospEOfbuilDqvMArlA0gFn3X4NfNtf+KURT6IEbbMxpeV9wEFFZLXogjRJESjUwWIDyE4fBvElyHquRztn/E+kt+5NcpLjoejPScz2JO724RlEXwtNHeD7qW1CX48teuM99cd/bVGnHIaQFl6cLKf6EXPNIdBjCAXeHxSn4y7P9YfOFTxZqwjOC97VeJm3Dw2pzCONC5x2H/o3tsM1rMdRsdZS2P9Ca7vDcB2SWyeaEN6jQckkUgOQukCMkSQ39ubmMHYmDOGmECr1PTXP9dDOnzqDZViSFRClmNLZundIDsoY8qwHRHilkesl5Ssn8HxAN7p85f6ERZMVvT76g32ExySdWeyks6THb2rIWhZepZHF2wobVquh3GkJkQTDAkT2pIrImrz4eSaex3T9TsshkENHRhciD64Q/ykiHHYbblFVbdWM+LCWP8F7KJXnyYjy72GltJiQvkS2UfgRffYuMBMVkpLPYG9/vKn0y3k/N36KqpkQDUhgN2HFJb71tGTIMLbkRKDPHPMl6cKsvO/Gm+CU4cj+Zyy2rESOCDXUOTUUBP5OZor7w0l+bJu1IzHEYUpu/5NpXUKKP7ULFkliV4YrzIz9VtQanQyxHLRC1hadevbA9hUXrWqu9PCQnQaf94mLkWwD831jYUUNS1MyBW0ujcYpPd+66h+tipbFuiyvxJUJ6y2qaotwVSvb802kCwoFYrNqpCHSh0iKXJ8U/nB0FOjtRLDOxtuJ8QlRXBZkv0GLsGQdnUMuJ1bMrB934H2stq4VqZIfQ1s188ZnAUW2DRbEouyYpLXF7A9NnbH0dLxtOwYec/XtKljQrSqhbTbCvIQTseBS5iDuPS4JeLfQ5ITiNbplFw2gi/Nl3P0MQC6akNpKljgmr2DoGIFtHWPSHpHv5IkjXD5CDeR4vE8+PQnaLtTJLTThtLkwiPEANxDF44xSCRZm/CLdY+p2A8B4o0PmYLnTjs/1fBHXUxRcLqMD+ybUVGyAfuQ4TBFWGiGtxLRw0qQ5oeEVfKwfcRTBf0J1KHrmF4OOWSIwMWjC8lVUEHRUqT9ifWLSdK0RBkngjb+Jqe8jDuPl0mTzjQlQeT0AngcAF/owBBi15CESPOww7LuA6yS2dNP8Z+CdlXmbZhB/CjvpRq2UUrIlQ3B7CWu7kyWvlfrNwOTYX366TOnCG43nEM6KXUk251EcofC1bnEL7uRE1Lxiw/P/QAbw0kClc3PVbIIVrtZzjrkqcG34QLI3KGRyZ2QKHspIHPtRAnjiWGDPFD6jSCfdciTpxMqvCRu39DH/J6X+Vis+Dr/0D4MnlXffNJ7EzU4L3imzoZ2mC2TrJLy6TU3c0LkwfhIdnBG09kR9mmrz6Wbm7OiNDNpXvLyF8Rfb8JGOzXelhpUQ5Jm99njJ78giQ3PPC7kTmB49/hR2CXhw/k0aUOQX3Q9umX4QQAlJTFHPeCcyidA0D5E6wHWoulCrPhfTPtBiqYYAlAyIsljK+cfiuUOUnwwBgNuIxlEA76pDDDz3vaVY+QKv3SyfCJWNpSylCZtxExMc/ubozIp0YEKF/TL8foXROYngcPzD8umlYSrUxoZJ82JOn9CAgdce/EGSFdTqvIxYeOkVE7tiwnJNXlW/kKoL1fM9QNU2LEBgEcuIWpuiI3A+aKkLUmRoZZDs7W2cRjuOgP3YxosGdlhV8mwiBcn3fpsSMi/yIoJISCwwebG/fYhSDaB6FOZ8cpqEqk0x+Os+Ra7Oby02Wmq4FjE2rcxq9iIHNuAWNo2TTv0gdjawYLY7hTiYEjhlgw1hggV/+XlkAVB+2YH8NFLQkrZedOAlJ9pooYkir6TJIM5eNJONG1cVt/+MJHX1hKTxFDf+E3E2p5n0xbnK+yROgTS1SHx54C0ejJ4yByJYChqWpyqWdKse3+wQ0cSWvcrCm2ctR1peN/gH9Eioo4lRTTPGZ5pKSbmOpM4iIhg5hr92j0OiZgPzDDY2cdahArrqj2sanMyV42W80z7ZKw0JDFEg2N42ufW/ELG7pGODwDnWeQyOiIiiWCtViIbEIt1Q5KcJDTJp1+bJHRZdrujn1XJ8ND8Fz5UOWh/pMbwZ/PcNrZta0dYNu9SFmKAIG9k7eEQxDKh8X6wOSLxurO0iOJ3sSkliHomv7MIJIj8uYZc3wFcmnf+8ElH2mIHhqRDULdGG+Ij7Yt6dFKUWKxV19xGoNbEiiXa86kkFisWUUC/QOIJX5i80hZ9WnE0sUWf8H/eufV8AqQsb292cz4XnXVwlcQyyIDfLJPildl8ZgjQNwfEn6cKsY3jx+hunpd/SeDsGgyBs2VcftepgYeWp/6XyUF6sVicUutV2nMmwOvHMHLH9+9uh3RSZu0dv/LxltbhYJ3ylv0NNy1+TTpwOKt1uU++LSQKsoZY5hfdwNs+SE8zG4GgOIIjOZojKIFkCAbrJ5EmkAZGFsuYkaDPgA9B+0Ysne9/qyeb/mcIZRu9qSrac7tIX+8IwSIiJuYtTzj6hs07ayqyE2ad7ywvSH5H8kvrNQxb/DDhWRyKod//SHNuI1PXCdMjvJC1CQHZ7kxMUA5jEdKBWAemTEmaGhArnvsVya/NYMQrP540E+a9P5//Mfa43Tg6Swg6Mk8ZRBIB/U+EaMPuCDXUdVkWVQ+RRPwN2a9FnXdPX/6510DvvXvhz8zv1uEkiREcgQ9FizPxxjmyKjLhCdYn1ECyOMVUTUySuQfl3wGLvBoo8nPa33Q7wRvkf4R/VtrBsjxCsTy0fSy0RWzGMPkNExBiSCCPRj3sNqyC9M3m9WMBLLx3j82+FFKm4dAImrefmEnsybr9rbk/ccj1+pcPScPTJH3V+nGY5bJX0PTLc8PXWA+53quOFtx6vpvF8uv3moyH2fNIP1nxfw+vFwpk7L58k8RDMMz+pqL3Jw5jeSHseuuCq545nuZ1sOq7wYktOH+zvLwaW6enyGp/+4lzfyMWcdHRQYH4uZfyIhCztKt/Vx43UfGlIbw7HY+oZw0T/198GPH2Px5pIA9BkV8wROEh+JAef2t92a3YDUb87u+tL7sJdp9xmOnE9N+PIUxE+v+M+AZx79bQ1vQT0/8GUFGfdRDy8h+PEM1phL2jl8JfkLKdDhHyzmSl4c8I+/8RUpn2bznnFeaQPh+6c5fz/e6B/wBo1Wg9koBxaAAAAABJRU5ErkJggg=="/>
          <p:cNvSpPr>
            <a:spLocks noChangeAspect="1" noChangeArrowheads="1"/>
          </p:cNvSpPr>
          <p:nvPr/>
        </p:nvSpPr>
        <p:spPr bwMode="auto">
          <a:xfrm>
            <a:off x="460375" y="1603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pic>
        <p:nvPicPr>
          <p:cNvPr id="64" name="BU_TLC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108" y="1732352"/>
            <a:ext cx="4492892" cy="2995261"/>
          </a:xfrm>
          <a:prstGeom prst="rect">
            <a:avLst/>
          </a:prstGeom>
        </p:spPr>
      </p:pic>
      <p:pic>
        <p:nvPicPr>
          <p:cNvPr id="65" name="BU_DC.mo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38506" y="1732326"/>
            <a:ext cx="4457700" cy="2971800"/>
          </a:xfrm>
          <a:prstGeom prst="rect">
            <a:avLst/>
          </a:prstGeom>
        </p:spPr>
      </p:pic>
      <p:sp>
        <p:nvSpPr>
          <p:cNvPr id="66" name="Content Placeholder 2"/>
          <p:cNvSpPr txBox="1">
            <a:spLocks/>
          </p:cNvSpPr>
          <p:nvPr/>
        </p:nvSpPr>
        <p:spPr>
          <a:xfrm>
            <a:off x="307975" y="970352"/>
            <a:ext cx="2618232" cy="45719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SzPct val="50000"/>
              <a:buFontTx/>
              <a:buNone/>
            </a:pPr>
            <a:r>
              <a:rPr lang="en-US" sz="2200" b="1" kern="0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With</a:t>
            </a:r>
            <a:r>
              <a:rPr lang="en-US" sz="2200" b="1" kern="0" dirty="0" smtClean="0">
                <a:solidFill>
                  <a:srgbClr val="008000"/>
                </a:solidFill>
                <a:latin typeface="Arial Narrow" panose="020B0606020202030204" pitchFamily="34" charset="0"/>
              </a:rPr>
              <a:t> </a:t>
            </a:r>
            <a:r>
              <a:rPr lang="en-US" sz="2200" b="1" kern="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traffic lights</a:t>
            </a:r>
          </a:p>
        </p:txBody>
      </p:sp>
      <p:sp>
        <p:nvSpPr>
          <p:cNvPr id="67" name="Content Placeholder 2"/>
          <p:cNvSpPr txBox="1">
            <a:spLocks/>
          </p:cNvSpPr>
          <p:nvPr/>
        </p:nvSpPr>
        <p:spPr bwMode="auto">
          <a:xfrm>
            <a:off x="4808255" y="894125"/>
            <a:ext cx="411820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30188" indent="-230188" algn="l" rtl="0" eaLnBrk="1" fontAlgn="base" hangingPunct="1">
              <a:lnSpc>
                <a:spcPct val="90000"/>
              </a:lnSpc>
              <a:spcBef>
                <a:spcPts val="14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5475" indent="-2794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-23018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44588" indent="-17303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82725" indent="-22225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1E7640"/>
              </a:buClr>
              <a:buSzPct val="50000"/>
              <a:buFont typeface="Arial" charset="0"/>
              <a:buNone/>
            </a:pPr>
            <a:r>
              <a:rPr lang="en-US" sz="22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With </a:t>
            </a:r>
            <a:r>
              <a:rPr lang="en-US" sz="2200" b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control of Connected Autonomous Vehicles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378" y="4800484"/>
            <a:ext cx="2388685" cy="1688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53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083" fill="hold"/>
                                        <p:tgtEl>
                                          <p:spTgt spid="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5583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video>
              <p:cMediaNode vol="80000">
                <p:cTn id="19" repeatCount="10000" fill="hold" display="0">
                  <p:stCondLst>
                    <p:cond delay="indefinite"/>
                  </p:stCondLst>
                </p:cTn>
                <p:tgtEl>
                  <p:spTgt spid="64"/>
                </p:tgtEl>
              </p:cMediaNode>
            </p:video>
            <p:video>
              <p:cMediaNode vol="80000">
                <p:cTn id="20" repeatCount="10000" fill="hold" display="0">
                  <p:stCondLst>
                    <p:cond delay="indefinite"/>
                  </p:stCondLst>
                </p:cTn>
                <p:tgtEl>
                  <p:spTgt spid="65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2308562"/>
            <a:ext cx="9144000" cy="413537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0" y="6557989"/>
            <a:ext cx="9144000" cy="300037"/>
          </a:xfrm>
          <a:prstGeom prst="rect">
            <a:avLst/>
          </a:prstGeom>
          <a:solidFill>
            <a:srgbClr val="D30B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lnSpc>
                <a:spcPct val="90000"/>
              </a:lnSpc>
            </a:pPr>
            <a:r>
              <a:rPr lang="en-US" sz="2800" b="1">
                <a:solidFill>
                  <a:srgbClr val="FFFFFF"/>
                </a:solidFill>
                <a:latin typeface="Arial" pitchFamily="34" charset="0"/>
              </a:rPr>
              <a:t> </a:t>
            </a:r>
            <a:r>
              <a:rPr lang="en-US" sz="1200" i="1">
                <a:solidFill>
                  <a:srgbClr val="FFFFFF"/>
                </a:solidFill>
                <a:latin typeface="Franklin Gothic Medium" pitchFamily="34" charset="0"/>
              </a:rPr>
              <a:t> </a:t>
            </a:r>
            <a:r>
              <a:rPr lang="en-US" sz="1400" i="1">
                <a:solidFill>
                  <a:srgbClr val="FFFFFF"/>
                </a:solidFill>
                <a:latin typeface="Franklin Gothic Medium" pitchFamily="34" charset="0"/>
              </a:rPr>
              <a:t>Christos G. Cassandras				</a:t>
            </a:r>
            <a:r>
              <a:rPr lang="en-US" sz="1400" b="1" i="1">
                <a:solidFill>
                  <a:srgbClr val="FFFFFF"/>
                </a:solidFill>
                <a:latin typeface="Franklin Gothic Medium" pitchFamily="34" charset="0"/>
              </a:rPr>
              <a:t>CISE - </a:t>
            </a:r>
            <a:r>
              <a:rPr lang="en-US" sz="1400" i="1">
                <a:solidFill>
                  <a:srgbClr val="FFFFFF"/>
                </a:solidFill>
                <a:latin typeface="Franklin Gothic Heavy" pitchFamily="34" charset="0"/>
              </a:rPr>
              <a:t>CODES Lab. - Boston University</a:t>
            </a:r>
          </a:p>
          <a:p>
            <a:pPr>
              <a:lnSpc>
                <a:spcPct val="90000"/>
              </a:lnSpc>
            </a:pPr>
            <a:endParaRPr lang="en-US" sz="1400" i="1">
              <a:solidFill>
                <a:srgbClr val="FFFFFF"/>
              </a:solidFill>
              <a:latin typeface="Franklin Gothic Medium" pitchFamily="34" charset="0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0" y="0"/>
            <a:ext cx="9144000" cy="681488"/>
          </a:xfrm>
          <a:prstGeom prst="rect">
            <a:avLst/>
          </a:prstGeom>
          <a:solidFill>
            <a:srgbClr val="D30B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1" hangingPunct="1">
              <a:lnSpc>
                <a:spcPct val="90000"/>
              </a:lnSpc>
            </a:pPr>
            <a:r>
              <a:rPr lang="en-US" b="1" dirty="0" smtClean="0">
                <a:solidFill>
                  <a:srgbClr val="FFFF00"/>
                </a:solidFill>
                <a:latin typeface="Arial" pitchFamily="34" charset="0"/>
              </a:rPr>
              <a:t>IMPACT ON FUEL CONSUMPTION AND TRAVEL TIMES</a:t>
            </a:r>
            <a:endParaRPr lang="en-US" sz="2800" b="1" dirty="0">
              <a:solidFill>
                <a:srgbClr val="FFFFFF"/>
              </a:solidFill>
              <a:latin typeface="MS Sans Serif" charset="0"/>
            </a:endParaRPr>
          </a:p>
        </p:txBody>
      </p:sp>
      <p:sp>
        <p:nvSpPr>
          <p:cNvPr id="9" name="AutoShape 2" descr="data:image/png;base64,iVBORw0KGgoAAAANSUhEUgAAARIAAAC4CAMAAAAYGZMtAAAAk1BMVEX///8AAAD7+/v5+fn29vby8vLu7u7w8PDo6OjLy8vIyMj09PTg4ODr6+t1dXXj4+Pa2trU1NS0tLS7u7vBwcGAgICZmZlfX1+np6dra2uJiYlRUVEbGxvJycmurq56enqVlZWhoaFbW1tDQ0OEhIROTk4wMDAfHx88PDwNDQ0pKSk0NDQkJCRvb29AQEALCwsUFBi1UfsTAAAVZ0lEQVR4nO1dZ2OiTBBmABUU6R1Cla6S///r3l1aNJdEBSy5954Pp16SFYbZ6TNLEP/wy0B6xyhEr3Rw5J99La8BNgaeQ69yCcHq2RfzClCPwDOIU2SA3bOv5SXARmBI6FVOQOOefTGvANECh0WvigOG+OyLeQVIRzAwZ4gR8NtnX8wrgDtArKJX0QDrH4cgsAdI8JYRD60s+YfVoQbHkxCHHIRnX8vLQFCNvQvHfxxyDlF59hX8wz/8b0B6/l+htDf0POtsVT6D6i8w7CjzGFs7T6KpScuQkn8EcP8G99B0Qfd2EQBYE1Zh7RSgcDMXmNmu7DmgPRd8xOmcA45Cjl7GqwHqwnWLonDGr/ISkI9wQL6d4IPzNmXbcAm4RV28Fy54s13cMyDnTRhk60PETl0rrRFJitqFOS7sSaDUCg5o3zMaJJMNd84AtGugKCbJoydjnTRxIdqGSp28+5U9kiQFlHuA9RwX9wyoCViINZgAqun3sNhB7dY1BMSGd3+p6yy1HLI14DidQwixArd2iz2OOBG/kyILAyokTTc2uPIMClMpC6R9a3fGQMI0k/FmbIMmgoi2jBvOsNzSB6R5XYhmNNDCh2qtZQixjF7sIjXn8GuEBGkZ973QFjMs1kGGyRbBDQj3gDiE1AswZ7kHBeldrHz1ORbr1wR5xtV+Bm3CEZmWmxAgmGVB6gDYYAVQZ1muRfA4HtmY2RFJ002Y7YPlLCsivVW8IxbJ51muhTIrfX+EXAFWL2YF4Ux3oBT1u1u/gzVn7twEHPB9QNB34aVgop0jA9gzLUkijYVU77xihPAAR+TWD9A46xJAWysx7OZSlYwDTSQA5lDkA8xGsq4Lc85Fv8GC1Y8A/mzJfw4QRXAkYFbl4DVyhAN/zkV/xIymA7H2AQqoZk19mYCXY+dlvEeCkWNnVofGbiSr5AZzLvpgULNGFPVm1zD1v3K4DlTQ6BoVgidfyOvA37+hf6VCe/aFvAzshke4O6WAWF3Gy18RciBfJStHG4AFtQp3sUdEA/KyiOTlZdEnOWUUzqmYx4KMEmxBsvMawh0kRJA1Mhp4gOjCr240MFT0e4enh49JC7AJyc3ma5yANSBpHCbEKsbPd7rQIW18cJV3wVafmbIk0xxTRLkDj2x5SNZYguC9cyHIrOZgbjpxw5g5uDr3tKylEWORxhbz2qwkSSw1qBsOWR1gfyHisDKaLLCd8x0rcWEJsfmU6mfayDCLCrPziMg3EVXEKmH35nsgIeIgX0Ku91oEWdB5KRxfwlF5eMaBTh0cAVbnliNbDUoPr0yH+8z7OchMyuXeIwnWAX5JbDgzA0Nu/2Ir8bXLqw/NF9Cxgb9cmtnTW+2gc9HN4qKvjkhh08QyAEMgvDRGj2htA2hdFGsh81DbjyurEiHGL9y89gijQdWQeBEC+Juff5nTcFX8woQcbxcL2gQuqRo4wNTyCiWjD7z0EF7hWhfPm5VHFnrx3mQfaDNt6kR+AhlAhkih5CA3pFuFTq+YOC+GOOgkieilRRLcX9iqblNkoMzJI0sfwGvuDqchLt2DBwXaVkIM9pfhaEkvkFjpTHwBLZiH9xW2ndPLwnyxZ8aGLGyeMhuDdsldYVPQKGLFg/O9qJAO7rCBCM7OIZHvZ8OxrZKZcdfQYVEHDR3Y6HLtP8NDhEihl8XPeXFBQQaK3q22QCtnvngfG05pnV55tjIuCjG23Xhsb9bldhnahBJxp1Rdo/05tHTSb6Clh2SwfYfsm9fqRmWuXYMzmLsmnyRFbdvMj1D2+FEIBzhcl9MipcMeDlKXsKJNB1JvZmEbtMwRzEQRyqtAa3ibQY/wYsUMc8AFaRRy825weRnVQbq9oyAphTVE4QUFfwsCwCE0Qp+JInIJdiP0kEWSX1xy1dYqqvXN344N29TrpbaC7MGDMlPm1G4T4fPkwxfIP2vamLG+iS/e5SaAxGvS2WPKP0hW24P11lGFYv0SDGV6yIk03MZA5Gcp9FMqsNpdHbigXKyYecshQC88JGNtdEa1INVWw6cIcntqNmvXBBUJ3p2hQgBxcitD6BCyy7qLM5qqVg/2k3bsyoyRBuqZY2MakOkTYra00ZbYt/HnSaBx3W7DISsVOTMXOWSrQ46+lDvCbmr9Fbn249oYyskZ9CnxRoqVVVQ1sXJ7uhxBBmrccixyZq5odVcL8FbEsrXQpoNGG8gZdA7F8lCO6kNaOlnDb8bkuho17u0xPAzhMtsi6x2Z+sg3rt4mfnOPLavbDtpAg5mMmPb2IhABDExWKsqm6q4AOmdRTMC4vBjSzpg32BI8OrAOlja9clGqARyGOYn7S5DcfFuC62MrijayyQ7lQnfBUoehCBeATFu2MeMQY7GAMd2xUvEygglWbxh6cLjZdBPLJqi4qNJZSjBUH10Tf8X2VRuOQh5vhL93tUuPlT2HNf7GEdFgSCC1cXuMo3N9qfg4w+U0EOwrLBsBGWXIivCyvdk9z81mJkN8uc97FuWO5e2ylYUAv1BO/MgEIx1AprbDNWb/WuVDdigQ3y4dTWiCiss8e2QaLQRc9rbgrxHBN4GiafujfoyH4PYlwjYYwNWX8rJzgk1waI32inT+8Mb2MHiNK2uE+0rqLUWW7tiWrhFG0MaHBElRMYbdjE58B64c+ly5/RhD3GrDI2IZj4r8SzZWm7d5EbQGMRK+HFK8dwghKx+iyQR/RNzRb613dVzxJvL5U5nzS/eWml2z3JsU7jiaoSftD1D8h11jjckvbIyWIhKMKcyTLChCzFsLE/b8lca4aDTTm+QKwpkGB5yCSdxediydUZ6J07ZzKWNaQ9UEouE7zSsnu213TTQEKd4Z7PYvrqmIe3ZVIRohpgSnaP5KhuDmv1WQ/yL1G5WNC/4aqUAq7l4hCdIeHyX6ESHs+ksyIRghRsQ0bZ7UiOJNOYLjoDwlA/yrxKQQNQpmnd+pqX03pN1JbVTomHqvGorItxdL5OD3/EmyxsXsbgtBawZ8iRUc7rFnCM6t+6fEQDbGUZKyVusGIwpqlF5VkG/xlVEfMnBxBHGlXZHJGQW1Hpo612CMMcNZ1+p4ZEKok3WunYegVqCT2Emv79QbqH/Iaxu0MVlQCQ7NqzehQ2UdXzsdUnSa0IWSgn6fShDmODxZJhoXFQxbeUxa4ynCRhBfRxCqVTBbfvb5mpxt8SaS7NI+7WUHW+1HudVmJ/JtGBswWlvtlMgr4LVxxwCyuYXIsgTLgXTjfbQwemCMWipoeYPmYWQAS0ohudIYZ1MI0GZRy/oOBed6AZBbbcwM78jlYaR6t1ojfuOOCDa1CPZv1+nRrlBka9xpBKsgcmqW9rexyG7JrZ/gUDR/t4zje5eNIiGCHQYyhKts21FYQ9I/HRmiUfU2lAMdRar5IxVnIBXAbIybfWsjqargHt8XDHYmuYNg1BJksm84WIDkzkFFLmlyvAQPhfsOWQ53sOIpY1h0OSZ8hiEk7cZj9tF9R7TTuzYNgTvDXajfAQxv9iqyt6zqxYgEI+PGXOY0PLLdJ/ftVAhOE1SkZ9xUU3QtzlJXIweSiIXTvKpg3VmOsBVYp09NzUGbeaNuNAj69/7Y8tx13Upk9iOqcD/I6bmakZFombOXe5kM9Q1cXo/kwa50E/HIQ0ZXknKE7LkT2q+jq+27y2Ah6QkugzFSLnodJcJ79KR9DTYH59TqVyOI5lE7Nm7AaKHhMupR0KFNuwb36eT8Brif8VQ3Mjuop2seJhluYuuMDm7YXRo9eOAsowYCD6V5kuHcaq4bTJO0bDl4IgocR9rFtNHSknw4RYimay07fZJCAEUwIWwif+jLMWUjLSi+CwLwD50ANoDTYH/6KFaBC7uRT3fDDwbrJhr9gBGPtEEAa2wwYDK4XVGZJ74wLZfjDBXOzXpVLuzTsZ78tsybP11powNGM0DwoQ5PBOvKBNBuvh4V4v6pqkU+ViQt4qpR23TyNB5psbQ/5dOVCIzbNnIw5GlJf7wtIUHZWv/J5ErFyWDCqj4zadcxOMrVkpYxBtnBRcVoPSF2bZaC8RKzXmncq3RCA5K1rs7riOXA5muA0XfDdflvZr9/lfPadDiflibxcJSvCFuaYPTOrjcuUdMt0xrxAiQPntL6A5ZmXp8ddcT4RWZeeGLIjuiTkvSospEOfbuilDqvMArlA0gFn3X4NfNtf+KURT6IEbbMxpeV9wEFFZLXogjRJESjUwWIDyE4fBvElyHquRztn/E+kt+5NcpLjoejPScz2JO724RlEXwtNHeD7qW1CX48teuM99cd/bVGnHIaQFl6cLKf6EXPNIdBjCAXeHxSn4y7P9YfOFTxZqwjOC97VeJm3Dw2pzCONC5x2H/o3tsM1rMdRsdZS2P9Ca7vDcB2SWyeaEN6jQckkUgOQukCMkSQ39ubmMHYmDOGmECr1PTXP9dDOnzqDZViSFRClmNLZundIDsoY8qwHRHilkesl5Ssn8HxAN7p85f6ERZMVvT76g32ExySdWeyks6THb2rIWhZepZHF2wobVquh3GkJkQTDAkT2pIrImrz4eSaex3T9TsshkENHRhciD64Q/ykiHHYbblFVbdWM+LCWP8F7KJXnyYjy72GltJiQvkS2UfgRffYuMBMVkpLPYG9/vKn0y3k/N36KqpkQDUhgN2HFJb71tGTIMLbkRKDPHPMl6cKsvO/Gm+CU4cj+Zyy2rESOCDXUOTUUBP5OZor7w0l+bJu1IzHEYUpu/5NpXUKKP7ULFkliV4YrzIz9VtQanQyxHLRC1hadevbA9hUXrWqu9PCQnQaf94mLkWwD831jYUUNS1MyBW0ujcYpPd+66h+tipbFuiyvxJUJ6y2qaotwVSvb802kCwoFYrNqpCHSh0iKXJ8U/nB0FOjtRLDOxtuJ8QlRXBZkv0GLsGQdnUMuJ1bMrB934H2stq4VqZIfQ1s188ZnAUW2DRbEouyYpLXF7A9NnbH0dLxtOwYec/XtKljQrSqhbTbCvIQTseBS5iDuPS4JeLfQ5ITiNbplFw2gi/Nl3P0MQC6akNpKljgmr2DoGIFtHWPSHpHv5IkjXD5CDeR4vE8+PQnaLtTJLTThtLkwiPEANxDF44xSCRZm/CLdY+p2A8B4o0PmYLnTjs/1fBHXUxRcLqMD+ybUVGyAfuQ4TBFWGiGtxLRw0qQ5oeEVfKwfcRTBf0J1KHrmF4OOWSIwMWjC8lVUEHRUqT9ifWLSdK0RBkngjb+Jqe8jDuPl0mTzjQlQeT0AngcAF/owBBi15CESPOww7LuA6yS2dNP8Z+CdlXmbZhB/CjvpRq2UUrIlQ3B7CWu7kyWvlfrNwOTYX366TOnCG43nEM6KXUk251EcofC1bnEL7uRE1Lxiw/P/QAbw0kClc3PVbIIVrtZzjrkqcG34QLI3KGRyZ2QKHspIHPtRAnjiWGDPFD6jSCfdciTpxMqvCRu39DH/J6X+Vis+Dr/0D4MnlXffNJ7EzU4L3imzoZ2mC2TrJLy6TU3c0LkwfhIdnBG09kR9mmrz6Wbm7OiNDNpXvLyF8Rfb8JGOzXelhpUQ5Jm99njJ78giQ3PPC7kTmB49/hR2CXhw/k0aUOQX3Q9umX4QQAlJTFHPeCcyidA0D5E6wHWoulCrPhfTPtBiqYYAlAyIsljK+cfiuUOUnwwBgNuIxlEA76pDDDz3vaVY+QKv3SyfCJWNpSylCZtxExMc/ubozIp0YEKF/TL8foXROYngcPzD8umlYSrUxoZJ82JOn9CAgdce/EGSFdTqvIxYeOkVE7tiwnJNXlW/kKoL1fM9QNU2LEBgEcuIWpuiI3A+aKkLUmRoZZDs7W2cRjuOgP3YxosGdlhV8mwiBcn3fpsSMi/yIoJISCwwebG/fYhSDaB6FOZ8cpqEqk0x+Os+Ra7Oby02Wmq4FjE2rcxq9iIHNuAWNo2TTv0gdjawYLY7hTiYEjhlgw1hggV/+XlkAVB+2YH8NFLQkrZedOAlJ9pooYkir6TJIM5eNJONG1cVt/+MJHX1hKTxFDf+E3E2p5n0xbnK+yROgTS1SHx54C0ejJ4yByJYChqWpyqWdKse3+wQ0cSWvcrCm2ctR1peN/gH9Eioo4lRTTPGZ5pKSbmOpM4iIhg5hr92j0OiZgPzDDY2cdahArrqj2sanMyV42W80z7ZKw0JDFEg2N42ufW/ELG7pGODwDnWeQyOiIiiWCtViIbEIt1Q5KcJDTJp1+bJHRZdrujn1XJ8ND8Fz5UOWh/pMbwZ/PcNrZta0dYNu9SFmKAIG9k7eEQxDKh8X6wOSLxurO0iOJ3sSkliHomv7MIJIj8uYZc3wFcmnf+8ElH2mIHhqRDULdGG+Ij7Yt6dFKUWKxV19xGoNbEiiXa86kkFisWUUC/QOIJX5i80hZ9WnE0sUWf8H/eufV8AqQsb292cz4XnXVwlcQyyIDfLJPildl8ZgjQNwfEn6cKsY3jx+hunpd/SeDsGgyBs2VcftepgYeWp/6XyUF6sVicUutV2nMmwOvHMHLH9+9uh3RSZu0dv/LxltbhYJ3ylv0NNy1+TTpwOKt1uU++LSQKsoZY5hfdwNs+SE8zG4GgOIIjOZojKIFkCAbrJ5EmkAZGFsuYkaDPgA9B+0Ysne9/qyeb/mcIZRu9qSrac7tIX+8IwSIiJuYtTzj6hs07ayqyE2ad7ywvSH5H8kvrNQxb/DDhWRyKod//SHNuI1PXCdMjvJC1CQHZ7kxMUA5jEdKBWAemTEmaGhArnvsVya/NYMQrP540E+a9P5//Mfa43Tg6Swg6Mk8ZRBIB/U+EaMPuCDXUdVkWVQ+RRPwN2a9FnXdPX/6510DvvXvhz8zv1uEkiREcgQ9FizPxxjmyKjLhCdYn1ECyOMVUTUySuQfl3wGLvBoo8nPa33Q7wRvkf4R/VtrBsjxCsTy0fSy0RWzGMPkNExBiSCCPRj3sNqyC9M3m9WMBLLx3j82+FFKm4dAImrefmEnsybr9rbk/ccj1+pcPScPTJH3V+nGY5bJX0PTLc8PXWA+53quOFtx6vpvF8uv3moyH2fNIP1nxfw+vFwpk7L58k8RDMMz+pqL3Jw5jeSHseuuCq545nuZ1sOq7wYktOH+zvLwaW6enyGp/+4lzfyMWcdHRQYH4uZfyIhCztKt/Vx43UfGlIbw7HY+oZw0T/198GPH2Px5pIA9BkV8wROEh+JAef2t92a3YDUb87u+tL7sJdp9xmOnE9N+PIUxE+v+M+AZx79bQ1vQT0/8GUFGfdRDy8h+PEM1phL2jl8JfkLKdDhHyzmSl4c8I+/8RUpn2bznnFeaQPh+6c5fz/e6B/wBo1Wg9koBxaA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AutoShape 4" descr="data:image/png;base64,iVBORw0KGgoAAAANSUhEUgAAARIAAAC4CAMAAAAYGZMtAAAAk1BMVEX///8AAAD7+/v5+fn29vby8vLu7u7w8PDo6OjLy8vIyMj09PTg4ODr6+t1dXXj4+Pa2trU1NS0tLS7u7vBwcGAgICZmZlfX1+np6dra2uJiYlRUVEbGxvJycmurq56enqVlZWhoaFbW1tDQ0OEhIROTk4wMDAfHx88PDwNDQ0pKSk0NDQkJCRvb29AQEALCwsUFBi1UfsTAAAVZ0lEQVR4nO1dZ2OiTBBmABUU6R1Cla6S///r3l1aNJdEBSy5954Pp16SFYbZ6TNLEP/wy0B6xyhEr3Rw5J99La8BNgaeQ69yCcHq2RfzClCPwDOIU2SA3bOv5SXARmBI6FVOQOOefTGvANECh0WvigOG+OyLeQVIRzAwZ4gR8NtnX8wrgDtArKJX0QDrH4cgsAdI8JYRD60s+YfVoQbHkxCHHIRnX8vLQFCNvQvHfxxyDlF59hX8wz/8b0B6/l+htDf0POtsVT6D6i8w7CjzGFs7T6KpScuQkn8EcP8G99B0Qfd2EQBYE1Zh7RSgcDMXmNmu7DmgPRd8xOmcA45Cjl7GqwHqwnWLonDGr/ISkI9wQL6d4IPzNmXbcAm4RV28Fy54s13cMyDnTRhk60PETl0rrRFJitqFOS7sSaDUCg5o3zMaJJMNd84AtGugKCbJoydjnTRxIdqGSp28+5U9kiQFlHuA9RwX9wyoCViINZgAqun3sNhB7dY1BMSGd3+p6yy1HLI14DidQwixArd2iz2OOBG/kyILAyokTTc2uPIMClMpC6R9a3fGQMI0k/FmbIMmgoi2jBvOsNzSB6R5XYhmNNDCh2qtZQixjF7sIjXn8GuEBGkZ973QFjMs1kGGyRbBDQj3gDiE1AswZ7kHBeldrHz1ORbr1wR5xtV+Bm3CEZmWmxAgmGVB6gDYYAVQZ1muRfA4HtmY2RFJ002Y7YPlLCsivVW8IxbJ51muhTIrfX+EXAFWL2YF4Ux3oBT1u1u/gzVn7twEHPB9QNB34aVgop0jA9gzLUkijYVU77xihPAAR+TWD9A46xJAWysx7OZSlYwDTSQA5lDkA8xGsq4Lc85Fv8GC1Y8A/mzJfw4QRXAkYFbl4DVyhAN/zkV/xIymA7H2AQqoZk19mYCXY+dlvEeCkWNnVofGbiSr5AZzLvpgULNGFPVm1zD1v3K4DlTQ6BoVgidfyOvA37+hf6VCe/aFvAzshke4O6WAWF3Gy18RciBfJStHG4AFtQp3sUdEA/KyiOTlZdEnOWUUzqmYx4KMEmxBsvMawh0kRJA1Mhp4gOjCr240MFT0e4enh49JC7AJyc3ma5yANSBpHCbEKsbPd7rQIW18cJV3wVafmbIk0xxTRLkDj2x5SNZYguC9cyHIrOZgbjpxw5g5uDr3tKylEWORxhbz2qwkSSw1qBsOWR1gfyHisDKaLLCd8x0rcWEJsfmU6mfayDCLCrPziMg3EVXEKmH35nsgIeIgX0Ku91oEWdB5KRxfwlF5eMaBTh0cAVbnliNbDUoPr0yH+8z7OchMyuXeIwnWAX5JbDgzA0Nu/2Ir8bXLqw/NF9Cxgb9cmtnTW+2gc9HN4qKvjkhh08QyAEMgvDRGj2htA2hdFGsh81DbjyurEiHGL9y89gijQdWQeBEC+Juff5nTcFX8woQcbxcL2gQuqRo4wNTyCiWjD7z0EF7hWhfPm5VHFnrx3mQfaDNt6kR+AhlAhkih5CA3pFuFTq+YOC+GOOgkieilRRLcX9iqblNkoMzJI0sfwGvuDqchLt2DBwXaVkIM9pfhaEkvkFjpTHwBLZiH9xW2ndPLwnyxZ8aGLGyeMhuDdsldYVPQKGLFg/O9qJAO7rCBCM7OIZHvZ8OxrZKZcdfQYVEHDR3Y6HLtP8NDhEihl8XPeXFBQQaK3q22QCtnvngfG05pnV55tjIuCjG23Xhsb9bldhnahBJxp1Rdo/05tHTSb6Clh2SwfYfsm9fqRmWuXYMzmLsmnyRFbdvMj1D2+FEIBzhcl9MipcMeDlKXsKJNB1JvZmEbtMwRzEQRyqtAa3ibQY/wYsUMc8AFaRRy825weRnVQbq9oyAphTVE4QUFfwsCwCE0Qp+JInIJdiP0kEWSX1xy1dYqqvXN344N29TrpbaC7MGDMlPm1G4T4fPkwxfIP2vamLG+iS/e5SaAxGvS2WPKP0hW24P11lGFYv0SDGV6yIk03MZA5Gcp9FMqsNpdHbigXKyYecshQC88JGNtdEa1INVWw6cIcntqNmvXBBUJ3p2hQgBxcitD6BCyy7qLM5qqVg/2k3bsyoyRBuqZY2MakOkTYra00ZbYt/HnSaBx3W7DISsVOTMXOWSrQ46+lDvCbmr9Fbn249oYyskZ9CnxRoqVVVQ1sXJ7uhxBBmrccixyZq5odVcL8FbEsrXQpoNGG8gZdA7F8lCO6kNaOlnDb8bkuho17u0xPAzhMtsi6x2Z+sg3rt4mfnOPLavbDtpAg5mMmPb2IhABDExWKsqm6q4AOmdRTMC4vBjSzpg32BI8OrAOlja9clGqARyGOYn7S5DcfFuC62MrijayyQ7lQnfBUoehCBeATFu2MeMQY7GAMd2xUvEygglWbxh6cLjZdBPLJqi4qNJZSjBUH10Tf8X2VRuOQh5vhL93tUuPlT2HNf7GEdFgSCC1cXuMo3N9qfg4w+U0EOwrLBsBGWXIivCyvdk9z81mJkN8uc97FuWO5e2ylYUAv1BO/MgEIx1AprbDNWb/WuVDdigQ3y4dTWiCiss8e2QaLQRc9rbgrxHBN4GiafujfoyH4PYlwjYYwNWX8rJzgk1waI32inT+8Mb2MHiNK2uE+0rqLUWW7tiWrhFG0MaHBElRMYbdjE58B64c+ly5/RhD3GrDI2IZj4r8SzZWm7d5EbQGMRK+HFK8dwghKx+iyQR/RNzRb613dVzxJvL5U5nzS/eWml2z3JsU7jiaoSftD1D8h11jjckvbIyWIhKMKcyTLChCzFsLE/b8lca4aDTTm+QKwpkGB5yCSdxediydUZ6J07ZzKWNaQ9UEouE7zSsnu213TTQEKd4Z7PYvrqmIe3ZVIRohpgSnaP5KhuDmv1WQ/yL1G5WNC/4aqUAq7l4hCdIeHyX6ESHs+ksyIRghRsQ0bZ7UiOJNOYLjoDwlA/yrxKQQNQpmnd+pqX03pN1JbVTomHqvGorItxdL5OD3/EmyxsXsbgtBawZ8iRUc7rFnCM6t+6fEQDbGUZKyVusGIwpqlF5VkG/xlVEfMnBxBHGlXZHJGQW1Hpo612CMMcNZ1+p4ZEKok3WunYegVqCT2Emv79QbqH/Iaxu0MVlQCQ7NqzehQ2UdXzsdUnSa0IWSgn6fShDmODxZJhoXFQxbeUxa4ynCRhBfRxCqVTBbfvb5mpxt8SaS7NI+7WUHW+1HudVmJ/JtGBswWlvtlMgr4LVxxwCyuYXIsgTLgXTjfbQwemCMWipoeYPmYWQAS0ohudIYZ1MI0GZRy/oOBed6AZBbbcwM78jlYaR6t1ojfuOOCDa1CPZv1+nRrlBka9xpBKsgcmqW9rexyG7JrZ/gUDR/t4zje5eNIiGCHQYyhKts21FYQ9I/HRmiUfU2lAMdRar5IxVnIBXAbIybfWsjqargHt8XDHYmuYNg1BJksm84WIDkzkFFLmlyvAQPhfsOWQ53sOIpY1h0OSZ8hiEk7cZj9tF9R7TTuzYNgTvDXajfAQxv9iqyt6zqxYgEI+PGXOY0PLLdJ/ftVAhOE1SkZ9xUU3QtzlJXIweSiIXTvKpg3VmOsBVYp09NzUGbeaNuNAj69/7Y8tx13Upk9iOqcD/I6bmakZFombOXe5kM9Q1cXo/kwa50E/HIQ0ZXknKE7LkT2q+jq+27y2Ah6QkugzFSLnodJcJ79KR9DTYH59TqVyOI5lE7Nm7AaKHhMupR0KFNuwb36eT8Brif8VQ3Mjuop2seJhluYuuMDm7YXRo9eOAsowYCD6V5kuHcaq4bTJO0bDl4IgocR9rFtNHSknw4RYimay07fZJCAEUwIWwif+jLMWUjLSi+CwLwD50ANoDTYH/6KFaBC7uRT3fDDwbrJhr9gBGPtEEAa2wwYDK4XVGZJ74wLZfjDBXOzXpVLuzTsZ78tsybP11powNGM0DwoQ5PBOvKBNBuvh4V4v6pqkU+ViQt4qpR23TyNB5psbQ/5dOVCIzbNnIw5GlJf7wtIUHZWv/J5ErFyWDCqj4zadcxOMrVkpYxBtnBRcVoPSF2bZaC8RKzXmncq3RCA5K1rs7riOXA5muA0XfDdflvZr9/lfPadDiflibxcJSvCFuaYPTOrjcuUdMt0xrxAiQPntL6A5ZmXp8ddcT4RWZeeGLIjuiTkvSospEOfbuilDqvMArlA0gFn3X4NfNtf+KURT6IEbbMxpeV9wEFFZLXogjRJESjUwWIDyE4fBvElyHquRztn/E+kt+5NcpLjoejPScz2JO724RlEXwtNHeD7qW1CX48teuM99cd/bVGnHIaQFl6cLKf6EXPNIdBjCAXeHxSn4y7P9YfOFTxZqwjOC97VeJm3Dw2pzCONC5x2H/o3tsM1rMdRsdZS2P9Ca7vDcB2SWyeaEN6jQckkUgOQukCMkSQ39ubmMHYmDOGmECr1PTXP9dDOnzqDZViSFRClmNLZundIDsoY8qwHRHilkesl5Ssn8HxAN7p85f6ERZMVvT76g32ExySdWeyks6THb2rIWhZepZHF2wobVquh3GkJkQTDAkT2pIrImrz4eSaex3T9TsshkENHRhciD64Q/ykiHHYbblFVbdWM+LCWP8F7KJXnyYjy72GltJiQvkS2UfgRffYuMBMVkpLPYG9/vKn0y3k/N36KqpkQDUhgN2HFJb71tGTIMLbkRKDPHPMl6cKsvO/Gm+CU4cj+Zyy2rESOCDXUOTUUBP5OZor7w0l+bJu1IzHEYUpu/5NpXUKKP7ULFkliV4YrzIz9VtQanQyxHLRC1hadevbA9hUXrWqu9PCQnQaf94mLkWwD831jYUUNS1MyBW0ujcYpPd+66h+tipbFuiyvxJUJ6y2qaotwVSvb802kCwoFYrNqpCHSh0iKXJ8U/nB0FOjtRLDOxtuJ8QlRXBZkv0GLsGQdnUMuJ1bMrB934H2stq4VqZIfQ1s188ZnAUW2DRbEouyYpLXF7A9NnbH0dLxtOwYec/XtKljQrSqhbTbCvIQTseBS5iDuPS4JeLfQ5ITiNbplFw2gi/Nl3P0MQC6akNpKljgmr2DoGIFtHWPSHpHv5IkjXD5CDeR4vE8+PQnaLtTJLTThtLkwiPEANxDF44xSCRZm/CLdY+p2A8B4o0PmYLnTjs/1fBHXUxRcLqMD+ybUVGyAfuQ4TBFWGiGtxLRw0qQ5oeEVfKwfcRTBf0J1KHrmF4OOWSIwMWjC8lVUEHRUqT9ifWLSdK0RBkngjb+Jqe8jDuPl0mTzjQlQeT0AngcAF/owBBi15CESPOww7LuA6yS2dNP8Z+CdlXmbZhB/CjvpRq2UUrIlQ3B7CWu7kyWvlfrNwOTYX366TOnCG43nEM6KXUk251EcofC1bnEL7uRE1Lxiw/P/QAbw0kClc3PVbIIVrtZzjrkqcG34QLI3KGRyZ2QKHspIHPtRAnjiWGDPFD6jSCfdciTpxMqvCRu39DH/J6X+Vis+Dr/0D4MnlXffNJ7EzU4L3imzoZ2mC2TrJLy6TU3c0LkwfhIdnBG09kR9mmrz6Wbm7OiNDNpXvLyF8Rfb8JGOzXelhpUQ5Jm99njJ78giQ3PPC7kTmB49/hR2CXhw/k0aUOQX3Q9umX4QQAlJTFHPeCcyidA0D5E6wHWoulCrPhfTPtBiqYYAlAyIsljK+cfiuUOUnwwBgNuIxlEA76pDDDz3vaVY+QKv3SyfCJWNpSylCZtxExMc/ubozIp0YEKF/TL8foXROYngcPzD8umlYSrUxoZJ82JOn9CAgdce/EGSFdTqvIxYeOkVE7tiwnJNXlW/kKoL1fM9QNU2LEBgEcuIWpuiI3A+aKkLUmRoZZDs7W2cRjuOgP3YxosGdlhV8mwiBcn3fpsSMi/yIoJISCwwebG/fYhSDaB6FOZ8cpqEqk0x+Os+Ra7Oby02Wmq4FjE2rcxq9iIHNuAWNo2TTv0gdjawYLY7hTiYEjhlgw1hggV/+XlkAVB+2YH8NFLQkrZedOAlJ9pooYkir6TJIM5eNJONG1cVt/+MJHX1hKTxFDf+E3E2p5n0xbnK+yROgTS1SHx54C0ejJ4yByJYChqWpyqWdKse3+wQ0cSWvcrCm2ctR1peN/gH9Eioo4lRTTPGZ5pKSbmOpM4iIhg5hr92j0OiZgPzDDY2cdahArrqj2sanMyV42W80z7ZKw0JDFEg2N42ufW/ELG7pGODwDnWeQyOiIiiWCtViIbEIt1Q5KcJDTJp1+bJHRZdrujn1XJ8ND8Fz5UOWh/pMbwZ/PcNrZta0dYNu9SFmKAIG9k7eEQxDKh8X6wOSLxurO0iOJ3sSkliHomv7MIJIj8uYZc3wFcmnf+8ElH2mIHhqRDULdGG+Ij7Yt6dFKUWKxV19xGoNbEiiXa86kkFisWUUC/QOIJX5i80hZ9WnE0sUWf8H/eufV8AqQsb292cz4XnXVwlcQyyIDfLJPildl8ZgjQNwfEn6cKsY3jx+hunpd/SeDsGgyBs2VcftepgYeWp/6XyUF6sVicUutV2nMmwOvHMHLH9+9uh3RSZu0dv/LxltbhYJ3ylv0NNy1+TTpwOKt1uU++LSQKsoZY5hfdwNs+SE8zG4GgOIIjOZojKIFkCAbrJ5EmkAZGFsuYkaDPgA9B+0Ysne9/qyeb/mcIZRu9qSrac7tIX+8IwSIiJuYtTzj6hs07ayqyE2ad7ywvSH5H8kvrNQxb/DDhWRyKod//SHNuI1PXCdMjvJC1CQHZ7kxMUA5jEdKBWAemTEmaGhArnvsVya/NYMQrP540E+a9P5//Mfa43Tg6Swg6Mk8ZRBIB/U+EaMPuCDXUdVkWVQ+RRPwN2a9FnXdPX/6510DvvXvhz8zv1uEkiREcgQ9FizPxxjmyKjLhCdYn1ECyOMVUTUySuQfl3wGLvBoo8nPa33Q7wRvkf4R/VtrBsjxCsTy0fSy0RWzGMPkNExBiSCCPRj3sNqyC9M3m9WMBLLx3j82+FFKm4dAImrefmEnsybr9rbk/ccj1+pcPScPTJH3V+nGY5bJX0PTLc8PXWA+53quOFtx6vpvF8uv3moyH2fNIP1nxfw+vFwpk7L58k8RDMMz+pqL3Jw5jeSHseuuCq545nuZ1sOq7wYktOH+zvLwaW6enyGp/+4lzfyMWcdHRQYH4uZfyIhCztKt/Vx43UfGlIbw7HY+oZw0T/198GPH2Px5pIA9BkV8wROEh+JAef2t92a3YDUb87u+tL7sJdp9xmOnE9N+PIUxE+v+M+AZx79bQ1vQT0/8GUFGfdRDy8h+PEM1phL2jl8JfkLKdDhHyzmSl4c8I+/8RUpn2bznnFeaQPh+6c5fz/e6B/wBo1Wg9koBxaAAAAABJRU5ErkJggg=="/>
          <p:cNvSpPr>
            <a:spLocks noChangeAspect="1" noChangeArrowheads="1"/>
          </p:cNvSpPr>
          <p:nvPr/>
        </p:nvSpPr>
        <p:spPr bwMode="auto">
          <a:xfrm>
            <a:off x="307975" y="79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AutoShape 6" descr="data:image/png;base64,iVBORw0KGgoAAAANSUhEUgAAARIAAAC4CAMAAAAYGZMtAAAAk1BMVEX///8AAAD7+/v5+fn29vby8vLu7u7w8PDo6OjLy8vIyMj09PTg4ODr6+t1dXXj4+Pa2trU1NS0tLS7u7vBwcGAgICZmZlfX1+np6dra2uJiYlRUVEbGxvJycmurq56enqVlZWhoaFbW1tDQ0OEhIROTk4wMDAfHx88PDwNDQ0pKSk0NDQkJCRvb29AQEALCwsUFBi1UfsTAAAVZ0lEQVR4nO1dZ2OiTBBmABUU6R1Cla6S///r3l1aNJdEBSy5954Pp16SFYbZ6TNLEP/wy0B6xyhEr3Rw5J99La8BNgaeQ69yCcHq2RfzClCPwDOIU2SA3bOv5SXARmBI6FVOQOOefTGvANECh0WvigOG+OyLeQVIRzAwZ4gR8NtnX8wrgDtArKJX0QDrH4cgsAdI8JYRD60s+YfVoQbHkxCHHIRnX8vLQFCNvQvHfxxyDlF59hX8wz/8b0B6/l+htDf0POtsVT6D6i8w7CjzGFs7T6KpScuQkn8EcP8G99B0Qfd2EQBYE1Zh7RSgcDMXmNmu7DmgPRd8xOmcA45Cjl7GqwHqwnWLonDGr/ISkI9wQL6d4IPzNmXbcAm4RV28Fy54s13cMyDnTRhk60PETl0rrRFJitqFOS7sSaDUCg5o3zMaJJMNd84AtGugKCbJoydjnTRxIdqGSp28+5U9kiQFlHuA9RwX9wyoCViINZgAqun3sNhB7dY1BMSGd3+p6yy1HLI14DidQwixArd2iz2OOBG/kyILAyokTTc2uPIMClMpC6R9a3fGQMI0k/FmbIMmgoi2jBvOsNzSB6R5XYhmNNDCh2qtZQixjF7sIjXn8GuEBGkZ973QFjMs1kGGyRbBDQj3gDiE1AswZ7kHBeldrHz1ORbr1wR5xtV+Bm3CEZmWmxAgmGVB6gDYYAVQZ1muRfA4HtmY2RFJ002Y7YPlLCsivVW8IxbJ51muhTIrfX+EXAFWL2YF4Ux3oBT1u1u/gzVn7twEHPB9QNB34aVgop0jA9gzLUkijYVU77xihPAAR+TWD9A46xJAWysx7OZSlYwDTSQA5lDkA8xGsq4Lc85Fv8GC1Y8A/mzJfw4QRXAkYFbl4DVyhAN/zkV/xIymA7H2AQqoZk19mYCXY+dlvEeCkWNnVofGbiSr5AZzLvpgULNGFPVm1zD1v3K4DlTQ6BoVgidfyOvA37+hf6VCe/aFvAzshke4O6WAWF3Gy18RciBfJStHG4AFtQp3sUdEA/KyiOTlZdEnOWUUzqmYx4KMEmxBsvMawh0kRJA1Mhp4gOjCr240MFT0e4enh49JC7AJyc3ma5yANSBpHCbEKsbPd7rQIW18cJV3wVafmbIk0xxTRLkDj2x5SNZYguC9cyHIrOZgbjpxw5g5uDr3tKylEWORxhbz2qwkSSw1qBsOWR1gfyHisDKaLLCd8x0rcWEJsfmU6mfayDCLCrPziMg3EVXEKmH35nsgIeIgX0Ku91oEWdB5KRxfwlF5eMaBTh0cAVbnliNbDUoPr0yH+8z7OchMyuXeIwnWAX5JbDgzA0Nu/2Ir8bXLqw/NF9Cxgb9cmtnTW+2gc9HN4qKvjkhh08QyAEMgvDRGj2htA2hdFGsh81DbjyurEiHGL9y89gijQdWQeBEC+Juff5nTcFX8woQcbxcL2gQuqRo4wNTyCiWjD7z0EF7hWhfPm5VHFnrx3mQfaDNt6kR+AhlAhkih5CA3pFuFTq+YOC+GOOgkieilRRLcX9iqblNkoMzJI0sfwGvuDqchLt2DBwXaVkIM9pfhaEkvkFjpTHwBLZiH9xW2ndPLwnyxZ8aGLGyeMhuDdsldYVPQKGLFg/O9qJAO7rCBCM7OIZHvZ8OxrZKZcdfQYVEHDR3Y6HLtP8NDhEihl8XPeXFBQQaK3q22QCtnvngfG05pnV55tjIuCjG23Xhsb9bldhnahBJxp1Rdo/05tHTSb6Clh2SwfYfsm9fqRmWuXYMzmLsmnyRFbdvMj1D2+FEIBzhcl9MipcMeDlKXsKJNB1JvZmEbtMwRzEQRyqtAa3ibQY/wYsUMc8AFaRRy825weRnVQbq9oyAphTVE4QUFfwsCwCE0Qp+JInIJdiP0kEWSX1xy1dYqqvXN344N29TrpbaC7MGDMlPm1G4T4fPkwxfIP2vamLG+iS/e5SaAxGvS2WPKP0hW24P11lGFYv0SDGV6yIk03MZA5Gcp9FMqsNpdHbigXKyYecshQC88JGNtdEa1INVWw6cIcntqNmvXBBUJ3p2hQgBxcitD6BCyy7qLM5qqVg/2k3bsyoyRBuqZY2MakOkTYra00ZbYt/HnSaBx3W7DISsVOTMXOWSrQ46+lDvCbmr9Fbn249oYyskZ9CnxRoqVVVQ1sXJ7uhxBBmrccixyZq5odVcL8FbEsrXQpoNGG8gZdA7F8lCO6kNaOlnDb8bkuho17u0xPAzhMtsi6x2Z+sg3rt4mfnOPLavbDtpAg5mMmPb2IhABDExWKsqm6q4AOmdRTMC4vBjSzpg32BI8OrAOlja9clGqARyGOYn7S5DcfFuC62MrijayyQ7lQnfBUoehCBeATFu2MeMQY7GAMd2xUvEygglWbxh6cLjZdBPLJqi4qNJZSjBUH10Tf8X2VRuOQh5vhL93tUuPlT2HNf7GEdFgSCC1cXuMo3N9qfg4w+U0EOwrLBsBGWXIivCyvdk9z81mJkN8uc97FuWO5e2ylYUAv1BO/MgEIx1AprbDNWb/WuVDdigQ3y4dTWiCiss8e2QaLQRc9rbgrxHBN4GiafujfoyH4PYlwjYYwNWX8rJzgk1waI32inT+8Mb2MHiNK2uE+0rqLUWW7tiWrhFG0MaHBElRMYbdjE58B64c+ly5/RhD3GrDI2IZj4r8SzZWm7d5EbQGMRK+HFK8dwghKx+iyQR/RNzRb613dVzxJvL5U5nzS/eWml2z3JsU7jiaoSftD1D8h11jjckvbIyWIhKMKcyTLChCzFsLE/b8lca4aDTTm+QKwpkGB5yCSdxediydUZ6J07ZzKWNaQ9UEouE7zSsnu213TTQEKd4Z7PYvrqmIe3ZVIRohpgSnaP5KhuDmv1WQ/yL1G5WNC/4aqUAq7l4hCdIeHyX6ESHs+ksyIRghRsQ0bZ7UiOJNOYLjoDwlA/yrxKQQNQpmnd+pqX03pN1JbVTomHqvGorItxdL5OD3/EmyxsXsbgtBawZ8iRUc7rFnCM6t+6fEQDbGUZKyVusGIwpqlF5VkG/xlVEfMnBxBHGlXZHJGQW1Hpo612CMMcNZ1+p4ZEKok3WunYegVqCT2Emv79QbqH/Iaxu0MVlQCQ7NqzehQ2UdXzsdUnSa0IWSgn6fShDmODxZJhoXFQxbeUxa4ynCRhBfRxCqVTBbfvb5mpxt8SaS7NI+7WUHW+1HudVmJ/JtGBswWlvtlMgr4LVxxwCyuYXIsgTLgXTjfbQwemCMWipoeYPmYWQAS0ohudIYZ1MI0GZRy/oOBed6AZBbbcwM78jlYaR6t1ojfuOOCDa1CPZv1+nRrlBka9xpBKsgcmqW9rexyG7JrZ/gUDR/t4zje5eNIiGCHQYyhKts21FYQ9I/HRmiUfU2lAMdRar5IxVnIBXAbIybfWsjqargHt8XDHYmuYNg1BJksm84WIDkzkFFLmlyvAQPhfsOWQ53sOIpY1h0OSZ8hiEk7cZj9tF9R7TTuzYNgTvDXajfAQxv9iqyt6zqxYgEI+PGXOY0PLLdJ/ftVAhOE1SkZ9xUU3QtzlJXIweSiIXTvKpg3VmOsBVYp09NzUGbeaNuNAj69/7Y8tx13Upk9iOqcD/I6bmakZFombOXe5kM9Q1cXo/kwa50E/HIQ0ZXknKE7LkT2q+jq+27y2Ah6QkugzFSLnodJcJ79KR9DTYH59TqVyOI5lE7Nm7AaKHhMupR0KFNuwb36eT8Brif8VQ3Mjuop2seJhluYuuMDm7YXRo9eOAsowYCD6V5kuHcaq4bTJO0bDl4IgocR9rFtNHSknw4RYimay07fZJCAEUwIWwif+jLMWUjLSi+CwLwD50ANoDTYH/6KFaBC7uRT3fDDwbrJhr9gBGPtEEAa2wwYDK4XVGZJ74wLZfjDBXOzXpVLuzTsZ78tsybP11powNGM0DwoQ5PBOvKBNBuvh4V4v6pqkU+ViQt4qpR23TyNB5psbQ/5dOVCIzbNnIw5GlJf7wtIUHZWv/J5ErFyWDCqj4zadcxOMrVkpYxBtnBRcVoPSF2bZaC8RKzXmncq3RCA5K1rs7riOXA5muA0XfDdflvZr9/lfPadDiflibxcJSvCFuaYPTOrjcuUdMt0xrxAiQPntL6A5ZmXp8ddcT4RWZeeGLIjuiTkvSospEOfbuilDqvMArlA0gFn3X4NfNtf+KURT6IEbbMxpeV9wEFFZLXogjRJESjUwWIDyE4fBvElyHquRztn/E+kt+5NcpLjoejPScz2JO724RlEXwtNHeD7qW1CX48teuM99cd/bVGnHIaQFl6cLKf6EXPNIdBjCAXeHxSn4y7P9YfOFTxZqwjOC97VeJm3Dw2pzCONC5x2H/o3tsM1rMdRsdZS2P9Ca7vDcB2SWyeaEN6jQckkUgOQukCMkSQ39ubmMHYmDOGmECr1PTXP9dDOnzqDZViSFRClmNLZundIDsoY8qwHRHilkesl5Ssn8HxAN7p85f6ERZMVvT76g32ExySdWeyks6THb2rIWhZepZHF2wobVquh3GkJkQTDAkT2pIrImrz4eSaex3T9TsshkENHRhciD64Q/ykiHHYbblFVbdWM+LCWP8F7KJXnyYjy72GltJiQvkS2UfgRffYuMBMVkpLPYG9/vKn0y3k/N36KqpkQDUhgN2HFJb71tGTIMLbkRKDPHPMl6cKsvO/Gm+CU4cj+Zyy2rESOCDXUOTUUBP5OZor7w0l+bJu1IzHEYUpu/5NpXUKKP7ULFkliV4YrzIz9VtQanQyxHLRC1hadevbA9hUXrWqu9PCQnQaf94mLkWwD831jYUUNS1MyBW0ujcYpPd+66h+tipbFuiyvxJUJ6y2qaotwVSvb802kCwoFYrNqpCHSh0iKXJ8U/nB0FOjtRLDOxtuJ8QlRXBZkv0GLsGQdnUMuJ1bMrB934H2stq4VqZIfQ1s188ZnAUW2DRbEouyYpLXF7A9NnbH0dLxtOwYec/XtKljQrSqhbTbCvIQTseBS5iDuPS4JeLfQ5ITiNbplFw2gi/Nl3P0MQC6akNpKljgmr2DoGIFtHWPSHpHv5IkjXD5CDeR4vE8+PQnaLtTJLTThtLkwiPEANxDF44xSCRZm/CLdY+p2A8B4o0PmYLnTjs/1fBHXUxRcLqMD+ybUVGyAfuQ4TBFWGiGtxLRw0qQ5oeEVfKwfcRTBf0J1KHrmF4OOWSIwMWjC8lVUEHRUqT9ifWLSdK0RBkngjb+Jqe8jDuPl0mTzjQlQeT0AngcAF/owBBi15CESPOww7LuA6yS2dNP8Z+CdlXmbZhB/CjvpRq2UUrIlQ3B7CWu7kyWvlfrNwOTYX366TOnCG43nEM6KXUk251EcofC1bnEL7uRE1Lxiw/P/QAbw0kClc3PVbIIVrtZzjrkqcG34QLI3KGRyZ2QKHspIHPtRAnjiWGDPFD6jSCfdciTpxMqvCRu39DH/J6X+Vis+Dr/0D4MnlXffNJ7EzU4L3imzoZ2mC2TrJLy6TU3c0LkwfhIdnBG09kR9mmrz6Wbm7OiNDNpXvLyF8Rfb8JGOzXelhpUQ5Jm99njJ78giQ3PPC7kTmB49/hR2CXhw/k0aUOQX3Q9umX4QQAlJTFHPeCcyidA0D5E6wHWoulCrPhfTPtBiqYYAlAyIsljK+cfiuUOUnwwBgNuIxlEA76pDDDz3vaVY+QKv3SyfCJWNpSylCZtxExMc/ubozIp0YEKF/TL8foXROYngcPzD8umlYSrUxoZJ82JOn9CAgdce/EGSFdTqvIxYeOkVE7tiwnJNXlW/kKoL1fM9QNU2LEBgEcuIWpuiI3A+aKkLUmRoZZDs7W2cRjuOgP3YxosGdlhV8mwiBcn3fpsSMi/yIoJISCwwebG/fYhSDaB6FOZ8cpqEqk0x+Os+Ra7Oby02Wmq4FjE2rcxq9iIHNuAWNo2TTv0gdjawYLY7hTiYEjhlgw1hggV/+XlkAVB+2YH8NFLQkrZedOAlJ9pooYkir6TJIM5eNJONG1cVt/+MJHX1hKTxFDf+E3E2p5n0xbnK+yROgTS1SHx54C0ejJ4yByJYChqWpyqWdKse3+wQ0cSWvcrCm2ctR1peN/gH9Eioo4lRTTPGZ5pKSbmOpM4iIhg5hr92j0OiZgPzDDY2cdahArrqj2sanMyV42W80z7ZKw0JDFEg2N42ufW/ELG7pGODwDnWeQyOiIiiWCtViIbEIt1Q5KcJDTJp1+bJHRZdrujn1XJ8ND8Fz5UOWh/pMbwZ/PcNrZta0dYNu9SFmKAIG9k7eEQxDKh8X6wOSLxurO0iOJ3sSkliHomv7MIJIj8uYZc3wFcmnf+8ElH2mIHhqRDULdGG+Ij7Yt6dFKUWKxV19xGoNbEiiXa86kkFisWUUC/QOIJX5i80hZ9WnE0sUWf8H/eufV8AqQsb292cz4XnXVwlcQyyIDfLJPildl8ZgjQNwfEn6cKsY3jx+hunpd/SeDsGgyBs2VcftepgYeWp/6XyUF6sVicUutV2nMmwOvHMHLH9+9uh3RSZu0dv/LxltbhYJ3ylv0NNy1+TTpwOKt1uU++LSQKsoZY5hfdwNs+SE8zG4GgOIIjOZojKIFkCAbrJ5EmkAZGFsuYkaDPgA9B+0Ysne9/qyeb/mcIZRu9qSrac7tIX+8IwSIiJuYtTzj6hs07ayqyE2ad7ywvSH5H8kvrNQxb/DDhWRyKod//SHNuI1PXCdMjvJC1CQHZ7kxMUA5jEdKBWAemTEmaGhArnvsVya/NYMQrP540E+a9P5//Mfa43Tg6Swg6Mk8ZRBIB/U+EaMPuCDXUdVkWVQ+RRPwN2a9FnXdPX/6510DvvXvhz8zv1uEkiREcgQ9FizPxxjmyKjLhCdYn1ECyOMVUTUySuQfl3wGLvBoo8nPa33Q7wRvkf4R/VtrBsjxCsTy0fSy0RWzGMPkNExBiSCCPRj3sNqyC9M3m9WMBLLx3j82+FFKm4dAImrefmEnsybr9rbk/ccj1+pcPScPTJH3V+nGY5bJX0PTLc8PXWA+53quOFtx6vpvF8uv3moyH2fNIP1nxfw+vFwpk7L58k8RDMMz+pqL3Jw5jeSHseuuCq545nuZ1sOq7wYktOH+zvLwaW6enyGp/+4lzfyMWcdHRQYH4uZfyIhCztKt/Vx43UfGlIbw7HY+oZw0T/198GPH2Px5pIA9BkV8wROEh+JAef2t92a3YDUb87u+tL7sJdp9xmOnE9N+PIUxE+v+M+AZx79bQ1vQT0/8GUFGfdRDy8h+PEM1phL2jl8JfkLKdDhHyzmSl4c8I+/8RUpn2bznnFeaQPh+6c5fz/e6B/wBo1Wg9koBxaAAAAABJRU5ErkJggg=="/>
          <p:cNvSpPr>
            <a:spLocks noChangeAspect="1" noChangeArrowheads="1"/>
          </p:cNvSpPr>
          <p:nvPr/>
        </p:nvSpPr>
        <p:spPr bwMode="auto">
          <a:xfrm>
            <a:off x="460375" y="1603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4" name="Content Placeholder 2"/>
          <p:cNvSpPr txBox="1">
            <a:spLocks/>
          </p:cNvSpPr>
          <p:nvPr/>
        </p:nvSpPr>
        <p:spPr>
          <a:xfrm>
            <a:off x="191519" y="1013162"/>
            <a:ext cx="8642640" cy="12954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Pct val="50000"/>
              <a:buFont typeface="Wingdings" charset="2"/>
              <a:buChar char=""/>
            </a:pPr>
            <a:r>
              <a:rPr lang="en-US" sz="2200" b="1" kern="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448 vehicles </a:t>
            </a:r>
            <a:r>
              <a:rPr lang="en-US" sz="2200" b="1" kern="0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crossed the intersection</a:t>
            </a:r>
          </a:p>
          <a:p>
            <a:pPr>
              <a:buSzPct val="50000"/>
              <a:buFont typeface="Wingdings" charset="2"/>
              <a:buChar char=""/>
            </a:pPr>
            <a:r>
              <a:rPr lang="en-US" sz="2200" b="1" kern="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Fuel consumption 42% </a:t>
            </a:r>
            <a:r>
              <a:rPr lang="en-US" sz="2200" b="1" kern="0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improvement </a:t>
            </a:r>
          </a:p>
          <a:p>
            <a:pPr>
              <a:buSzPct val="50000"/>
              <a:buFont typeface="Wingdings" charset="2"/>
              <a:buChar char=""/>
            </a:pPr>
            <a:r>
              <a:rPr lang="en-US" sz="2200" b="1" kern="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Travel time 37% </a:t>
            </a:r>
            <a:r>
              <a:rPr lang="en-US" sz="2200" b="1" kern="0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improvement </a:t>
            </a:r>
            <a:endParaRPr lang="en-US" sz="2200" b="1" kern="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pic>
        <p:nvPicPr>
          <p:cNvPr id="65" name="Picture 64" descr="Fuel_bu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90800"/>
            <a:ext cx="4724400" cy="3535982"/>
          </a:xfrm>
          <a:prstGeom prst="rect">
            <a:avLst/>
          </a:prstGeom>
        </p:spPr>
      </p:pic>
      <p:pic>
        <p:nvPicPr>
          <p:cNvPr id="66" name="Picture 65" descr="Travel_bu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726" y="2590826"/>
            <a:ext cx="4695287" cy="3524393"/>
          </a:xfrm>
          <a:prstGeom prst="rect">
            <a:avLst/>
          </a:prstGeom>
        </p:spPr>
      </p:pic>
      <p:sp>
        <p:nvSpPr>
          <p:cNvPr id="67" name="Text Box 6"/>
          <p:cNvSpPr txBox="1">
            <a:spLocks noChangeArrowheads="1"/>
          </p:cNvSpPr>
          <p:nvPr/>
        </p:nvSpPr>
        <p:spPr bwMode="auto">
          <a:xfrm flipV="1">
            <a:off x="20068" y="2438402"/>
            <a:ext cx="430887" cy="287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0000FF"/>
                </a:solidFill>
                <a:latin typeface="Arial"/>
              </a:rPr>
              <a:t>Fuel </a:t>
            </a:r>
            <a:r>
              <a:rPr lang="en-US" sz="1600" dirty="0" smtClean="0">
                <a:solidFill>
                  <a:srgbClr val="0000FF"/>
                </a:solidFill>
                <a:latin typeface="Arial"/>
              </a:rPr>
              <a:t>Consumption [l]</a:t>
            </a:r>
            <a:endParaRPr lang="en-US" sz="1600" dirty="0">
              <a:solidFill>
                <a:srgbClr val="0000FF"/>
              </a:solidFill>
              <a:latin typeface="Arial"/>
            </a:endParaRPr>
          </a:p>
        </p:txBody>
      </p:sp>
      <p:sp>
        <p:nvSpPr>
          <p:cNvPr id="68" name="Text Box 6"/>
          <p:cNvSpPr txBox="1">
            <a:spLocks noChangeArrowheads="1"/>
          </p:cNvSpPr>
          <p:nvPr/>
        </p:nvSpPr>
        <p:spPr bwMode="auto">
          <a:xfrm flipV="1">
            <a:off x="4419613" y="2362206"/>
            <a:ext cx="430887" cy="287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rgbClr val="0000FF"/>
                </a:solidFill>
                <a:latin typeface="Arial"/>
              </a:rPr>
              <a:t>Average Travel Time [s]</a:t>
            </a:r>
            <a:endParaRPr lang="en-US" sz="1600" dirty="0">
              <a:solidFill>
                <a:srgbClr val="0000FF"/>
              </a:solidFill>
              <a:latin typeface="Arial"/>
            </a:endParaRPr>
          </a:p>
        </p:txBody>
      </p:sp>
      <p:sp>
        <p:nvSpPr>
          <p:cNvPr id="69" name="Text Box 7"/>
          <p:cNvSpPr txBox="1">
            <a:spLocks noChangeArrowheads="1"/>
          </p:cNvSpPr>
          <p:nvPr/>
        </p:nvSpPr>
        <p:spPr bwMode="auto">
          <a:xfrm rot="5400000" flipV="1">
            <a:off x="2375370" y="5549469"/>
            <a:ext cx="430887" cy="1066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square"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0000FF"/>
                </a:solidFill>
                <a:latin typeface="Arial"/>
              </a:rPr>
              <a:t>Time [</a:t>
            </a:r>
            <a:r>
              <a:rPr lang="en-US" sz="1600" dirty="0" smtClean="0">
                <a:solidFill>
                  <a:srgbClr val="0000FF"/>
                </a:solidFill>
                <a:latin typeface="Arial"/>
              </a:rPr>
              <a:t>s]</a:t>
            </a:r>
            <a:endParaRPr lang="en-US" sz="1600" dirty="0">
              <a:solidFill>
                <a:srgbClr val="0000FF"/>
              </a:solidFill>
              <a:latin typeface="Arial"/>
            </a:endParaRPr>
          </a:p>
        </p:txBody>
      </p:sp>
      <p:sp>
        <p:nvSpPr>
          <p:cNvPr id="70" name="Text Box 7"/>
          <p:cNvSpPr txBox="1">
            <a:spLocks noChangeArrowheads="1"/>
          </p:cNvSpPr>
          <p:nvPr/>
        </p:nvSpPr>
        <p:spPr bwMode="auto">
          <a:xfrm rot="5400000" flipV="1">
            <a:off x="6756870" y="5130344"/>
            <a:ext cx="430887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square"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rgbClr val="0000FF"/>
                </a:solidFill>
                <a:latin typeface="Arial"/>
              </a:rPr>
              <a:t>Travel Distance [m]</a:t>
            </a:r>
            <a:endParaRPr lang="en-US" sz="1600" dirty="0">
              <a:solidFill>
                <a:srgbClr val="0000FF"/>
              </a:solidFill>
              <a:latin typeface="Arial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330480" y="1262372"/>
            <a:ext cx="2314194" cy="762315"/>
            <a:chOff x="4330462" y="1262346"/>
            <a:chExt cx="2314193" cy="762315"/>
          </a:xfrm>
        </p:grpSpPr>
        <p:sp>
          <p:nvSpPr>
            <p:cNvPr id="3" name="TextBox 2"/>
            <p:cNvSpPr txBox="1"/>
            <p:nvPr/>
          </p:nvSpPr>
          <p:spPr>
            <a:xfrm rot="20422219">
              <a:off x="5394945" y="1262346"/>
              <a:ext cx="1249710" cy="461665"/>
            </a:xfrm>
            <a:prstGeom prst="rect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Arial Narrow" panose="020B0606020202030204" pitchFamily="34" charset="0"/>
                </a:rPr>
                <a:t>WIN-WIN</a:t>
              </a:r>
              <a:endParaRPr lang="en-US" b="1" dirty="0">
                <a:latin typeface="Arial Narrow" panose="020B0606020202030204" pitchFamily="34" charset="0"/>
              </a:endParaRPr>
            </a:p>
          </p:txBody>
        </p:sp>
        <p:cxnSp>
          <p:nvCxnSpPr>
            <p:cNvPr id="5" name="Straight Arrow Connector 4"/>
            <p:cNvCxnSpPr>
              <a:stCxn id="3" idx="1"/>
            </p:cNvCxnSpPr>
            <p:nvPr/>
          </p:nvCxnSpPr>
          <p:spPr bwMode="auto">
            <a:xfrm flipH="1" flipV="1">
              <a:off x="4724418" y="1660863"/>
              <a:ext cx="706842" cy="4223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9" name="Straight Arrow Connector 18"/>
            <p:cNvCxnSpPr>
              <a:stCxn id="3" idx="1"/>
            </p:cNvCxnSpPr>
            <p:nvPr/>
          </p:nvCxnSpPr>
          <p:spPr bwMode="auto">
            <a:xfrm flipH="1">
              <a:off x="4330462" y="1703093"/>
              <a:ext cx="1100798" cy="32156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405294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ChangeArrowheads="1"/>
          </p:cNvSpPr>
          <p:nvPr/>
        </p:nvSpPr>
        <p:spPr bwMode="auto">
          <a:xfrm>
            <a:off x="0" y="26"/>
            <a:ext cx="9144000" cy="627063"/>
          </a:xfrm>
          <a:prstGeom prst="rect">
            <a:avLst/>
          </a:prstGeom>
          <a:solidFill>
            <a:srgbClr val="D30B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800" b="1" i="1" dirty="0">
                <a:solidFill>
                  <a:schemeClr val="tx2"/>
                </a:solidFill>
                <a:latin typeface="Arial Narrow" panose="020B0606020202030204" pitchFamily="34" charset="0"/>
                <a:sym typeface="Symbol" panose="05050102010706020507" pitchFamily="18" charset="2"/>
              </a:rPr>
              <a:t>WHO NEEDS TRAFFIC LIGHTS </a:t>
            </a:r>
            <a:r>
              <a:rPr lang="en-US" altLang="en-US" sz="2800" b="1" i="1" dirty="0" smtClean="0">
                <a:solidFill>
                  <a:schemeClr val="tx2"/>
                </a:solidFill>
                <a:latin typeface="Arial Narrow" panose="020B0606020202030204" pitchFamily="34" charset="0"/>
                <a:sym typeface="Symbol" panose="05050102010706020507" pitchFamily="18" charset="2"/>
              </a:rPr>
              <a:t>??</a:t>
            </a:r>
            <a:endParaRPr lang="en-US" altLang="zh-CN" sz="2800" b="1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0" y="6557989"/>
            <a:ext cx="9144000" cy="300037"/>
          </a:xfrm>
          <a:prstGeom prst="rect">
            <a:avLst/>
          </a:prstGeom>
          <a:solidFill>
            <a:srgbClr val="D30B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panose="020B0604020202020204" pitchFamily="34" charset="0"/>
              </a:rPr>
              <a:t> </a:t>
            </a:r>
            <a:r>
              <a:rPr lang="en-US" altLang="en-US" sz="1200" b="0" i="1">
                <a:solidFill>
                  <a:srgbClr val="FFFFFF"/>
                </a:solidFill>
                <a:latin typeface="Franklin Gothic Medium" panose="020B0603020102020204" pitchFamily="34" charset="0"/>
              </a:rPr>
              <a:t> </a:t>
            </a:r>
            <a:r>
              <a:rPr lang="en-US" altLang="en-US" sz="1400" b="0" i="1">
                <a:solidFill>
                  <a:srgbClr val="FFFFFF"/>
                </a:solidFill>
                <a:latin typeface="Franklin Gothic Medium" panose="020B0603020102020204" pitchFamily="34" charset="0"/>
              </a:rPr>
              <a:t>Christos G. Cassandras				</a:t>
            </a:r>
            <a:r>
              <a:rPr lang="en-US" altLang="en-US" sz="1400" i="1">
                <a:solidFill>
                  <a:srgbClr val="FFFFFF"/>
                </a:solidFill>
                <a:latin typeface="Franklin Gothic Medium" panose="020B0603020102020204" pitchFamily="34" charset="0"/>
              </a:rPr>
              <a:t>CISE - </a:t>
            </a:r>
            <a:r>
              <a:rPr lang="en-US" altLang="en-US" sz="1400" b="0" i="1">
                <a:latin typeface="Franklin Gothic Heavy" panose="020B0903020102020204" pitchFamily="34" charset="0"/>
              </a:rPr>
              <a:t>CODES Lab. - Boston University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altLang="en-US" sz="1400" b="0" i="1">
              <a:solidFill>
                <a:srgbClr val="FFFFFF"/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4" name="BU_Decentralized_Control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10" y="721393"/>
            <a:ext cx="7282780" cy="4855184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1869056" y="1339154"/>
            <a:ext cx="7174964" cy="2180449"/>
            <a:chOff x="1869056" y="1339128"/>
            <a:chExt cx="7174964" cy="2180449"/>
          </a:xfrm>
        </p:grpSpPr>
        <p:cxnSp>
          <p:nvCxnSpPr>
            <p:cNvPr id="5" name="Straight Arrow Connector 4"/>
            <p:cNvCxnSpPr/>
            <p:nvPr/>
          </p:nvCxnSpPr>
          <p:spPr>
            <a:xfrm flipH="1">
              <a:off x="5037826" y="2915728"/>
              <a:ext cx="94891" cy="603849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V="1">
              <a:off x="5231389" y="2915728"/>
              <a:ext cx="80512" cy="540588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H="1">
              <a:off x="1869056" y="2375140"/>
              <a:ext cx="94891" cy="603849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2062619" y="2375140"/>
              <a:ext cx="80512" cy="540588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 flipV="1">
              <a:off x="4132050" y="2583962"/>
              <a:ext cx="350809" cy="77638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4239353" y="2486197"/>
              <a:ext cx="357341" cy="71888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 rot="20847579">
              <a:off x="7414097" y="1339128"/>
              <a:ext cx="1629923" cy="830997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 Narrow" panose="020B0606020202030204" pitchFamily="34" charset="0"/>
                </a:rPr>
                <a:t>How about</a:t>
              </a:r>
            </a:p>
            <a:p>
              <a:r>
                <a:rPr lang="en-US" dirty="0" smtClean="0">
                  <a:latin typeface="Arial Narrow" panose="020B0606020202030204" pitchFamily="34" charset="0"/>
                </a:rPr>
                <a:t>pedestrians?</a:t>
              </a:r>
              <a:endParaRPr lang="en-US" dirty="0">
                <a:latin typeface="Arial Narrow" panose="020B0606020202030204" pitchFamily="34" charset="0"/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H="1">
              <a:off x="2415396" y="1754626"/>
              <a:ext cx="4883052" cy="620514"/>
            </a:xfrm>
            <a:prstGeom prst="straightConnector1">
              <a:avLst/>
            </a:prstGeom>
            <a:ln w="28575">
              <a:solidFill>
                <a:srgbClr val="D30B2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16" idx="1"/>
            </p:cNvCxnSpPr>
            <p:nvPr/>
          </p:nvCxnSpPr>
          <p:spPr>
            <a:xfrm flipH="1">
              <a:off x="4579460" y="1931577"/>
              <a:ext cx="2854079" cy="652385"/>
            </a:xfrm>
            <a:prstGeom prst="straightConnector1">
              <a:avLst/>
            </a:prstGeom>
            <a:ln w="28575">
              <a:solidFill>
                <a:srgbClr val="D30B2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H="1">
              <a:off x="5311903" y="2246819"/>
              <a:ext cx="2132656" cy="968994"/>
            </a:xfrm>
            <a:prstGeom prst="straightConnector1">
              <a:avLst/>
            </a:prstGeom>
            <a:ln w="28575">
              <a:solidFill>
                <a:srgbClr val="D30B2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94308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96" name="Rectangle 48"/>
          <p:cNvSpPr>
            <a:spLocks noChangeArrowheads="1"/>
          </p:cNvSpPr>
          <p:nvPr/>
        </p:nvSpPr>
        <p:spPr bwMode="auto">
          <a:xfrm>
            <a:off x="5646738" y="566738"/>
            <a:ext cx="3452812" cy="27098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57200" eaLnBrk="1" hangingPunct="1">
              <a:defRPr/>
            </a:pPr>
            <a:endParaRPr lang="en-US" sz="1800">
              <a:solidFill>
                <a:srgbClr val="FFFF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63525" name="Text Box 3"/>
          <p:cNvSpPr txBox="1">
            <a:spLocks noChangeArrowheads="1"/>
          </p:cNvSpPr>
          <p:nvPr/>
        </p:nvSpPr>
        <p:spPr bwMode="auto">
          <a:xfrm>
            <a:off x="1" y="694066"/>
            <a:ext cx="5691188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FFFF"/>
                </a:solidFill>
                <a:latin typeface="Arial Narrow" pitchFamily="34" charset="0"/>
                <a:ea typeface="MS PGothic" pitchFamily="34" charset="-128"/>
              </a:rPr>
              <a:t>COLLECTING DATA IS NOT </a:t>
            </a:r>
            <a:r>
              <a:rPr lang="ja-JP" altLang="en-US" sz="2800" b="1" dirty="0">
                <a:solidFill>
                  <a:srgbClr val="FFFFFF"/>
                </a:solidFill>
                <a:latin typeface="Arial Narrow" pitchFamily="34" charset="0"/>
                <a:ea typeface="MS PGothic" pitchFamily="34" charset="-128"/>
              </a:rPr>
              <a:t>“</a:t>
            </a:r>
            <a:r>
              <a:rPr lang="en-US" altLang="ja-JP" sz="2800" b="1" dirty="0">
                <a:solidFill>
                  <a:srgbClr val="FFFFFF"/>
                </a:solidFill>
                <a:latin typeface="Arial Narrow" pitchFamily="34" charset="0"/>
                <a:ea typeface="MS PGothic" pitchFamily="34" charset="-128"/>
              </a:rPr>
              <a:t>SMART</a:t>
            </a:r>
            <a:r>
              <a:rPr lang="ja-JP" altLang="en-US" sz="2800" b="1" dirty="0">
                <a:solidFill>
                  <a:srgbClr val="FFFFFF"/>
                </a:solidFill>
                <a:latin typeface="Arial Narrow" pitchFamily="34" charset="0"/>
                <a:ea typeface="MS PGothic" pitchFamily="34" charset="-128"/>
              </a:rPr>
              <a:t>”</a:t>
            </a:r>
            <a:r>
              <a:rPr lang="en-US" altLang="ja-JP" sz="2800" b="1" dirty="0">
                <a:solidFill>
                  <a:srgbClr val="FFFFFF"/>
                </a:solidFill>
                <a:latin typeface="Arial Narrow" pitchFamily="34" charset="0"/>
                <a:ea typeface="MS PGothic" pitchFamily="34" charset="-128"/>
              </a:rPr>
              <a:t> </a:t>
            </a:r>
          </a:p>
          <a:p>
            <a:pPr algn="ctr" eaLnBrk="1" hangingPunct="1"/>
            <a:r>
              <a:rPr lang="en-US" altLang="en-US" sz="4400" b="1" dirty="0">
                <a:solidFill>
                  <a:srgbClr val="FFFFFF"/>
                </a:solidFill>
                <a:latin typeface="Arial Narrow" pitchFamily="34" charset="0"/>
                <a:ea typeface="MS PGothic" pitchFamily="34" charset="-128"/>
              </a:rPr>
              <a:t>-</a:t>
            </a:r>
            <a:r>
              <a:rPr lang="en-US" altLang="en-US" sz="3200" b="1" dirty="0">
                <a:solidFill>
                  <a:srgbClr val="FFFFFF"/>
                </a:solidFill>
                <a:latin typeface="Arial Narrow" pitchFamily="34" charset="0"/>
                <a:ea typeface="MS PGothic" pitchFamily="34" charset="-128"/>
              </a:rPr>
              <a:t> </a:t>
            </a:r>
            <a:r>
              <a:rPr lang="en-US" altLang="en-US" sz="2800" b="1" dirty="0">
                <a:solidFill>
                  <a:srgbClr val="FFFFFF"/>
                </a:solidFill>
                <a:latin typeface="Arial Narrow" pitchFamily="34" charset="0"/>
                <a:ea typeface="MS PGothic" pitchFamily="34" charset="-128"/>
              </a:rPr>
              <a:t>JUST A NECESSARY STEP TO</a:t>
            </a:r>
          </a:p>
          <a:p>
            <a:pPr algn="ctr" eaLnBrk="1" hangingPunct="1"/>
            <a:r>
              <a:rPr lang="en-US" altLang="en-US" sz="2800" b="1" dirty="0">
                <a:solidFill>
                  <a:srgbClr val="FFFFFF"/>
                </a:solidFill>
                <a:latin typeface="Arial Narrow" pitchFamily="34" charset="0"/>
                <a:ea typeface="MS PGothic" pitchFamily="34" charset="-128"/>
              </a:rPr>
              <a:t>BEING </a:t>
            </a:r>
            <a:r>
              <a:rPr lang="ja-JP" altLang="en-US" sz="2800" b="1" dirty="0">
                <a:solidFill>
                  <a:srgbClr val="FFFFFF"/>
                </a:solidFill>
                <a:latin typeface="Arial Narrow" pitchFamily="34" charset="0"/>
                <a:ea typeface="MS PGothic" pitchFamily="34" charset="-128"/>
              </a:rPr>
              <a:t>“</a:t>
            </a:r>
            <a:r>
              <a:rPr lang="en-US" altLang="ja-JP" sz="2800" b="1" dirty="0">
                <a:solidFill>
                  <a:srgbClr val="FFFFFF"/>
                </a:solidFill>
                <a:latin typeface="Arial Narrow" pitchFamily="34" charset="0"/>
                <a:ea typeface="MS PGothic" pitchFamily="34" charset="-128"/>
              </a:rPr>
              <a:t>SMART</a:t>
            </a:r>
            <a:r>
              <a:rPr lang="ja-JP" altLang="en-US" sz="2800" b="1" dirty="0">
                <a:solidFill>
                  <a:srgbClr val="FFFFFF"/>
                </a:solidFill>
                <a:latin typeface="Arial Narrow" pitchFamily="34" charset="0"/>
                <a:ea typeface="MS PGothic" pitchFamily="34" charset="-128"/>
              </a:rPr>
              <a:t>”</a:t>
            </a:r>
            <a:endParaRPr lang="en-US" altLang="en-US" sz="2800" b="1" dirty="0">
              <a:solidFill>
                <a:srgbClr val="FFFFFF"/>
              </a:solidFill>
              <a:latin typeface="Arial Narrow" pitchFamily="34" charset="0"/>
              <a:ea typeface="MS PGothic" pitchFamily="34" charset="-128"/>
            </a:endParaRPr>
          </a:p>
        </p:txBody>
      </p:sp>
      <p:sp>
        <p:nvSpPr>
          <p:cNvPr id="882692" name="Text Box 4"/>
          <p:cNvSpPr txBox="1">
            <a:spLocks noChangeArrowheads="1"/>
          </p:cNvSpPr>
          <p:nvPr/>
        </p:nvSpPr>
        <p:spPr bwMode="auto">
          <a:xfrm>
            <a:off x="95250" y="3510807"/>
            <a:ext cx="52387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FF00"/>
                </a:solidFill>
                <a:latin typeface="Arial Narrow" pitchFamily="34" charset="0"/>
                <a:ea typeface="MS PGothic" pitchFamily="34" charset="-128"/>
              </a:rPr>
              <a:t>PROCESSING DATA TO MAKE GOOD DECISIONS IS </a:t>
            </a:r>
            <a:r>
              <a:rPr lang="ja-JP" altLang="en-US" sz="2800" b="1" dirty="0">
                <a:solidFill>
                  <a:srgbClr val="FFFF00"/>
                </a:solidFill>
                <a:latin typeface="Arial Narrow" pitchFamily="34" charset="0"/>
                <a:ea typeface="MS PGothic" pitchFamily="34" charset="-128"/>
              </a:rPr>
              <a:t>“</a:t>
            </a:r>
            <a:r>
              <a:rPr lang="en-US" altLang="ja-JP" sz="2800" b="1" dirty="0">
                <a:solidFill>
                  <a:srgbClr val="FFFF00"/>
                </a:solidFill>
                <a:latin typeface="Arial Narrow" pitchFamily="34" charset="0"/>
                <a:ea typeface="MS PGothic" pitchFamily="34" charset="-128"/>
              </a:rPr>
              <a:t>SMART</a:t>
            </a:r>
            <a:r>
              <a:rPr lang="ja-JP" altLang="en-US" sz="2800" b="1" dirty="0">
                <a:solidFill>
                  <a:srgbClr val="FFFF00"/>
                </a:solidFill>
                <a:latin typeface="Arial Narrow" pitchFamily="34" charset="0"/>
                <a:ea typeface="MS PGothic" pitchFamily="34" charset="-128"/>
              </a:rPr>
              <a:t>”</a:t>
            </a:r>
            <a:endParaRPr lang="en-US" altLang="en-US" sz="2800" b="1" dirty="0">
              <a:solidFill>
                <a:srgbClr val="FFFF00"/>
              </a:solidFill>
              <a:latin typeface="Arial Narrow" pitchFamily="34" charset="0"/>
              <a:ea typeface="MS PGothic" pitchFamily="34" charset="-128"/>
            </a:endParaRPr>
          </a:p>
        </p:txBody>
      </p:sp>
      <p:pic>
        <p:nvPicPr>
          <p:cNvPr id="36352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350" y="1585939"/>
            <a:ext cx="293370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3528" name="AutoShape 7"/>
          <p:cNvSpPr>
            <a:spLocks noChangeArrowheads="1"/>
          </p:cNvSpPr>
          <p:nvPr/>
        </p:nvSpPr>
        <p:spPr bwMode="auto">
          <a:xfrm rot="5698499" flipH="1">
            <a:off x="6819900" y="1370014"/>
            <a:ext cx="1790700" cy="908050"/>
          </a:xfrm>
          <a:custGeom>
            <a:avLst/>
            <a:gdLst>
              <a:gd name="T0" fmla="*/ 2147483647 w 21600"/>
              <a:gd name="T1" fmla="*/ 6091922 h 21600"/>
              <a:gd name="T2" fmla="*/ 2147483647 w 21600"/>
              <a:gd name="T3" fmla="*/ 341318254 h 21600"/>
              <a:gd name="T4" fmla="*/ 2147483647 w 21600"/>
              <a:gd name="T5" fmla="*/ 311228084 h 21600"/>
              <a:gd name="T6" fmla="*/ 2147483647 w 21600"/>
              <a:gd name="T7" fmla="*/ 283514944 h 21600"/>
              <a:gd name="T8" fmla="*/ 2147483647 w 21600"/>
              <a:gd name="T9" fmla="*/ 770157016 h 21600"/>
              <a:gd name="T10" fmla="*/ 2147483647 w 21600"/>
              <a:gd name="T11" fmla="*/ 65009330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500" y="7354"/>
                </a:moveTo>
                <a:cubicBezTo>
                  <a:pt x="15294" y="5358"/>
                  <a:pt x="13132" y="4139"/>
                  <a:pt x="10800" y="4139"/>
                </a:cubicBezTo>
                <a:cubicBezTo>
                  <a:pt x="9045" y="4138"/>
                  <a:pt x="7361" y="4831"/>
                  <a:pt x="6114" y="6065"/>
                </a:cubicBezTo>
                <a:lnTo>
                  <a:pt x="3202" y="3124"/>
                </a:lnTo>
                <a:cubicBezTo>
                  <a:pt x="5224" y="1122"/>
                  <a:pt x="7954" y="-1"/>
                  <a:pt x="10800" y="0"/>
                </a:cubicBezTo>
                <a:cubicBezTo>
                  <a:pt x="14581" y="0"/>
                  <a:pt x="18086" y="1977"/>
                  <a:pt x="20042" y="5213"/>
                </a:cubicBezTo>
                <a:lnTo>
                  <a:pt x="22353" y="3816"/>
                </a:lnTo>
                <a:lnTo>
                  <a:pt x="20739" y="10366"/>
                </a:lnTo>
                <a:lnTo>
                  <a:pt x="14189" y="8750"/>
                </a:lnTo>
                <a:lnTo>
                  <a:pt x="16500" y="7354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63529" name="Text Box 8"/>
          <p:cNvSpPr txBox="1">
            <a:spLocks noChangeArrowheads="1"/>
          </p:cNvSpPr>
          <p:nvPr/>
        </p:nvSpPr>
        <p:spPr bwMode="auto">
          <a:xfrm>
            <a:off x="8118487" y="1190626"/>
            <a:ext cx="7360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rgbClr val="0000FF"/>
                </a:solidFill>
                <a:latin typeface="Arial" pitchFamily="34" charset="0"/>
                <a:ea typeface="MS PGothic" pitchFamily="34" charset="-128"/>
              </a:rPr>
              <a:t>INFO</a:t>
            </a:r>
          </a:p>
        </p:txBody>
      </p:sp>
      <p:grpSp>
        <p:nvGrpSpPr>
          <p:cNvPr id="53280" name="Group 32"/>
          <p:cNvGrpSpPr>
            <a:grpSpLocks/>
          </p:cNvGrpSpPr>
          <p:nvPr/>
        </p:nvGrpSpPr>
        <p:grpSpPr bwMode="auto">
          <a:xfrm>
            <a:off x="5608638" y="3348038"/>
            <a:ext cx="3535362" cy="2925762"/>
            <a:chOff x="3525" y="2413"/>
            <a:chExt cx="2227" cy="1843"/>
          </a:xfrm>
        </p:grpSpPr>
        <p:sp>
          <p:nvSpPr>
            <p:cNvPr id="53281" name="Rectangle 33"/>
            <p:cNvSpPr>
              <a:spLocks noChangeArrowheads="1"/>
            </p:cNvSpPr>
            <p:nvPr/>
          </p:nvSpPr>
          <p:spPr bwMode="auto">
            <a:xfrm>
              <a:off x="3525" y="2413"/>
              <a:ext cx="2227" cy="184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457200" eaLnBrk="1" hangingPunct="1">
                <a:defRPr/>
              </a:pPr>
              <a:endParaRPr lang="en-US" sz="1800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363533" name="Group 10"/>
            <p:cNvGrpSpPr>
              <a:grpSpLocks/>
            </p:cNvGrpSpPr>
            <p:nvPr/>
          </p:nvGrpSpPr>
          <p:grpSpPr bwMode="auto">
            <a:xfrm>
              <a:off x="3808" y="2418"/>
              <a:ext cx="1848" cy="1800"/>
              <a:chOff x="3808" y="2418"/>
              <a:chExt cx="1848" cy="1800"/>
            </a:xfrm>
          </p:grpSpPr>
          <p:pic>
            <p:nvPicPr>
              <p:cNvPr id="363534" name="Picture 1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8" y="3312"/>
                <a:ext cx="1848" cy="9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535" name="Picture 76" descr="j0438719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99" y="2418"/>
                <a:ext cx="526" cy="5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3536" name="Text Box 13"/>
              <p:cNvSpPr txBox="1">
                <a:spLocks noChangeArrowheads="1"/>
              </p:cNvSpPr>
              <p:nvPr/>
            </p:nvSpPr>
            <p:spPr bwMode="auto">
              <a:xfrm>
                <a:off x="5158" y="3031"/>
                <a:ext cx="464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US" altLang="en-US" sz="1800" b="1">
                    <a:solidFill>
                      <a:srgbClr val="0000FF"/>
                    </a:solidFill>
                    <a:latin typeface="Arial" pitchFamily="34" charset="0"/>
                    <a:ea typeface="MS PGothic" pitchFamily="34" charset="-128"/>
                  </a:rPr>
                  <a:t>INFO</a:t>
                </a:r>
              </a:p>
            </p:txBody>
          </p:sp>
          <p:sp>
            <p:nvSpPr>
              <p:cNvPr id="363537" name="AutoShape 14"/>
              <p:cNvSpPr>
                <a:spLocks noChangeArrowheads="1"/>
              </p:cNvSpPr>
              <p:nvPr/>
            </p:nvSpPr>
            <p:spPr bwMode="auto">
              <a:xfrm rot="5698499" flipH="1">
                <a:off x="4348" y="3176"/>
                <a:ext cx="1128" cy="572"/>
              </a:xfrm>
              <a:custGeom>
                <a:avLst/>
                <a:gdLst>
                  <a:gd name="T0" fmla="*/ 2 w 21600"/>
                  <a:gd name="T1" fmla="*/ 0 h 21600"/>
                  <a:gd name="T2" fmla="*/ 1 w 21600"/>
                  <a:gd name="T3" fmla="*/ 0 h 21600"/>
                  <a:gd name="T4" fmla="*/ 2 w 21600"/>
                  <a:gd name="T5" fmla="*/ 0 h 21600"/>
                  <a:gd name="T6" fmla="*/ 3 w 21600"/>
                  <a:gd name="T7" fmla="*/ 0 h 21600"/>
                  <a:gd name="T8" fmla="*/ 3 w 21600"/>
                  <a:gd name="T9" fmla="*/ 0 h 21600"/>
                  <a:gd name="T10" fmla="*/ 2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0 w 21600"/>
                  <a:gd name="T19" fmla="*/ 3172 h 21600"/>
                  <a:gd name="T20" fmla="*/ 18440 w 21600"/>
                  <a:gd name="T21" fmla="*/ 18428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6500" y="7354"/>
                    </a:moveTo>
                    <a:cubicBezTo>
                      <a:pt x="15294" y="5358"/>
                      <a:pt x="13132" y="4139"/>
                      <a:pt x="10800" y="4139"/>
                    </a:cubicBezTo>
                    <a:cubicBezTo>
                      <a:pt x="9045" y="4138"/>
                      <a:pt x="7361" y="4831"/>
                      <a:pt x="6114" y="6065"/>
                    </a:cubicBezTo>
                    <a:lnTo>
                      <a:pt x="3202" y="3124"/>
                    </a:lnTo>
                    <a:cubicBezTo>
                      <a:pt x="5224" y="1122"/>
                      <a:pt x="7954" y="-1"/>
                      <a:pt x="10800" y="0"/>
                    </a:cubicBezTo>
                    <a:cubicBezTo>
                      <a:pt x="14581" y="0"/>
                      <a:pt x="18086" y="1977"/>
                      <a:pt x="20042" y="5213"/>
                    </a:cubicBezTo>
                    <a:lnTo>
                      <a:pt x="22353" y="3816"/>
                    </a:lnTo>
                    <a:lnTo>
                      <a:pt x="20739" y="10366"/>
                    </a:lnTo>
                    <a:lnTo>
                      <a:pt x="14189" y="8750"/>
                    </a:lnTo>
                    <a:lnTo>
                      <a:pt x="16500" y="7354"/>
                    </a:lnTo>
                    <a:close/>
                  </a:path>
                </a:pathLst>
              </a:cu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53292" name="Group 44"/>
          <p:cNvGrpSpPr>
            <a:grpSpLocks/>
          </p:cNvGrpSpPr>
          <p:nvPr/>
        </p:nvGrpSpPr>
        <p:grpSpPr bwMode="auto">
          <a:xfrm>
            <a:off x="6207138" y="3786214"/>
            <a:ext cx="1927225" cy="1895475"/>
            <a:chOff x="3910" y="2585"/>
            <a:chExt cx="1214" cy="1194"/>
          </a:xfrm>
        </p:grpSpPr>
        <p:sp>
          <p:nvSpPr>
            <p:cNvPr id="363539" name="Text Box 16"/>
            <p:cNvSpPr txBox="1">
              <a:spLocks noChangeArrowheads="1"/>
            </p:cNvSpPr>
            <p:nvPr/>
          </p:nvSpPr>
          <p:spPr bwMode="auto">
            <a:xfrm>
              <a:off x="3910" y="2943"/>
              <a:ext cx="67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800" b="1">
                  <a:solidFill>
                    <a:srgbClr val="CC0000"/>
                  </a:solidFill>
                  <a:latin typeface="Arial" pitchFamily="34" charset="0"/>
                  <a:ea typeface="MS PGothic" pitchFamily="34" charset="-128"/>
                </a:rPr>
                <a:t>ACTION</a:t>
              </a:r>
            </a:p>
          </p:txBody>
        </p:sp>
        <p:sp>
          <p:nvSpPr>
            <p:cNvPr id="363540" name="AutoShape 18"/>
            <p:cNvSpPr>
              <a:spLocks noChangeArrowheads="1"/>
            </p:cNvSpPr>
            <p:nvPr/>
          </p:nvSpPr>
          <p:spPr bwMode="auto">
            <a:xfrm rot="16318363" flipH="1">
              <a:off x="4241" y="2896"/>
              <a:ext cx="1194" cy="572"/>
            </a:xfrm>
            <a:custGeom>
              <a:avLst/>
              <a:gdLst>
                <a:gd name="T0" fmla="*/ 3 w 21600"/>
                <a:gd name="T1" fmla="*/ 0 h 21600"/>
                <a:gd name="T2" fmla="*/ 1 w 21600"/>
                <a:gd name="T3" fmla="*/ 0 h 21600"/>
                <a:gd name="T4" fmla="*/ 3 w 21600"/>
                <a:gd name="T5" fmla="*/ 0 h 21600"/>
                <a:gd name="T6" fmla="*/ 4 w 21600"/>
                <a:gd name="T7" fmla="*/ 0 h 21600"/>
                <a:gd name="T8" fmla="*/ 3 w 21600"/>
                <a:gd name="T9" fmla="*/ 0 h 21600"/>
                <a:gd name="T10" fmla="*/ 3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6 w 21600"/>
                <a:gd name="T19" fmla="*/ 3172 h 21600"/>
                <a:gd name="T20" fmla="*/ 18434 w 21600"/>
                <a:gd name="T21" fmla="*/ 18428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8459" y="11214"/>
                  </a:moveTo>
                  <a:cubicBezTo>
                    <a:pt x="18467" y="11076"/>
                    <a:pt x="18471" y="10938"/>
                    <a:pt x="18471" y="10800"/>
                  </a:cubicBezTo>
                  <a:cubicBezTo>
                    <a:pt x="18471" y="6563"/>
                    <a:pt x="15036" y="3129"/>
                    <a:pt x="10800" y="3129"/>
                  </a:cubicBezTo>
                  <a:cubicBezTo>
                    <a:pt x="9629" y="3128"/>
                    <a:pt x="8475" y="3396"/>
                    <a:pt x="7424" y="3911"/>
                  </a:cubicBezTo>
                  <a:lnTo>
                    <a:pt x="6047" y="1101"/>
                  </a:lnTo>
                  <a:cubicBezTo>
                    <a:pt x="7526" y="376"/>
                    <a:pt x="9152" y="-1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0994"/>
                    <a:pt x="21594" y="11189"/>
                    <a:pt x="21584" y="11384"/>
                  </a:cubicBezTo>
                  <a:lnTo>
                    <a:pt x="24280" y="11530"/>
                  </a:lnTo>
                  <a:lnTo>
                    <a:pt x="19791" y="15558"/>
                  </a:lnTo>
                  <a:lnTo>
                    <a:pt x="15763" y="11068"/>
                  </a:lnTo>
                  <a:lnTo>
                    <a:pt x="18459" y="11214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363541" name="Picture 76" descr="j04387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626" y="558800"/>
            <a:ext cx="83502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3295" name="Group 47"/>
          <p:cNvGrpSpPr>
            <a:grpSpLocks/>
          </p:cNvGrpSpPr>
          <p:nvPr/>
        </p:nvGrpSpPr>
        <p:grpSpPr bwMode="auto">
          <a:xfrm>
            <a:off x="6905625" y="3406778"/>
            <a:ext cx="1231900" cy="887413"/>
            <a:chOff x="2216" y="2400"/>
            <a:chExt cx="776" cy="559"/>
          </a:xfrm>
        </p:grpSpPr>
        <p:sp>
          <p:nvSpPr>
            <p:cNvPr id="53293" name="AutoShape 45"/>
            <p:cNvSpPr>
              <a:spLocks noChangeArrowheads="1"/>
            </p:cNvSpPr>
            <p:nvPr/>
          </p:nvSpPr>
          <p:spPr bwMode="auto">
            <a:xfrm>
              <a:off x="2216" y="2400"/>
              <a:ext cx="776" cy="559"/>
            </a:xfrm>
            <a:prstGeom prst="star24">
              <a:avLst>
                <a:gd name="adj" fmla="val 37500"/>
              </a:avLst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457200" eaLnBrk="1" hangingPunct="1">
                <a:defRPr/>
              </a:pPr>
              <a:endParaRPr lang="en-US" sz="1800">
                <a:solidFill>
                  <a:srgbClr val="FFFFFF"/>
                </a:solidFill>
                <a:latin typeface="Arial" charset="0"/>
                <a:ea typeface="ＭＳ Ｐゴシック" charset="0"/>
              </a:endParaRPr>
            </a:p>
          </p:txBody>
        </p:sp>
        <p:pic>
          <p:nvPicPr>
            <p:cNvPr id="363544" name="Picture 1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" y="2472"/>
              <a:ext cx="400" cy="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3545" name="Rectangle 6"/>
          <p:cNvSpPr>
            <a:spLocks noChangeArrowheads="1"/>
          </p:cNvSpPr>
          <p:nvPr/>
        </p:nvSpPr>
        <p:spPr bwMode="auto">
          <a:xfrm>
            <a:off x="0" y="6557989"/>
            <a:ext cx="9144000" cy="300037"/>
          </a:xfrm>
          <a:prstGeom prst="rect">
            <a:avLst/>
          </a:prstGeom>
          <a:solidFill>
            <a:srgbClr val="D30B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b="1">
                <a:solidFill>
                  <a:srgbClr val="FFFFFF"/>
                </a:solidFill>
                <a:latin typeface="Arial" pitchFamily="34" charset="0"/>
              </a:rPr>
              <a:t> </a:t>
            </a:r>
            <a:r>
              <a:rPr lang="en-US" altLang="en-US" sz="1200" i="1">
                <a:solidFill>
                  <a:srgbClr val="FFFFFF"/>
                </a:solidFill>
                <a:latin typeface="Franklin Gothic Medium" pitchFamily="34" charset="0"/>
              </a:rPr>
              <a:t> </a:t>
            </a:r>
            <a:r>
              <a:rPr lang="en-US" altLang="en-US" sz="1400" i="1">
                <a:solidFill>
                  <a:srgbClr val="FFFFFF"/>
                </a:solidFill>
                <a:latin typeface="Franklin Gothic Medium" pitchFamily="34" charset="0"/>
              </a:rPr>
              <a:t>Christos G. Cassandras				</a:t>
            </a:r>
            <a:r>
              <a:rPr lang="en-US" altLang="en-US" sz="1400" b="1" i="1">
                <a:solidFill>
                  <a:srgbClr val="FFFFFF"/>
                </a:solidFill>
                <a:latin typeface="Franklin Gothic Medium" pitchFamily="34" charset="0"/>
              </a:rPr>
              <a:t>CISE - </a:t>
            </a:r>
            <a:r>
              <a:rPr lang="en-US" altLang="en-US" sz="1400" i="1">
                <a:solidFill>
                  <a:srgbClr val="FFFFFF"/>
                </a:solidFill>
                <a:latin typeface="Franklin Gothic Heavy" pitchFamily="34" charset="0"/>
              </a:rPr>
              <a:t>CODES Lab. - Boston University</a:t>
            </a:r>
          </a:p>
          <a:p>
            <a:pPr>
              <a:lnSpc>
                <a:spcPct val="90000"/>
              </a:lnSpc>
            </a:pPr>
            <a:endParaRPr lang="en-US" altLang="en-US" sz="1400" i="1">
              <a:solidFill>
                <a:srgbClr val="FFFFFF"/>
              </a:solidFill>
              <a:latin typeface="Franklin Gothic Medium" pitchFamily="34" charset="0"/>
            </a:endParaRPr>
          </a:p>
        </p:txBody>
      </p:sp>
      <p:sp>
        <p:nvSpPr>
          <p:cNvPr id="363546" name="Rectangle 2"/>
          <p:cNvSpPr>
            <a:spLocks noChangeArrowheads="1"/>
          </p:cNvSpPr>
          <p:nvPr/>
        </p:nvSpPr>
        <p:spPr bwMode="auto">
          <a:xfrm>
            <a:off x="0" y="0"/>
            <a:ext cx="9144000" cy="522288"/>
          </a:xfrm>
          <a:prstGeom prst="rect">
            <a:avLst/>
          </a:prstGeom>
          <a:solidFill>
            <a:srgbClr val="D30B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2800" b="1" dirty="0">
                <a:solidFill>
                  <a:srgbClr val="FFFF00"/>
                </a:solidFill>
                <a:latin typeface="Arial" pitchFamily="34" charset="0"/>
              </a:rPr>
              <a:t>WHAT IS </a:t>
            </a:r>
            <a:r>
              <a:rPr lang="en-US" altLang="en-US" sz="2800" b="1" i="1" dirty="0">
                <a:solidFill>
                  <a:srgbClr val="FFFF00"/>
                </a:solidFill>
                <a:latin typeface="Arial" pitchFamily="34" charset="0"/>
              </a:rPr>
              <a:t>REALLY</a:t>
            </a:r>
            <a:r>
              <a:rPr lang="en-US" altLang="en-US" sz="2800" b="1" dirty="0">
                <a:solidFill>
                  <a:srgbClr val="FFFF00"/>
                </a:solidFill>
                <a:latin typeface="Arial" pitchFamily="34" charset="0"/>
              </a:rPr>
              <a:t> “SMART” </a:t>
            </a:r>
            <a:r>
              <a:rPr lang="en-US" altLang="en-US" sz="2800" b="1" dirty="0" smtClean="0">
                <a:solidFill>
                  <a:srgbClr val="FFFF00"/>
                </a:solidFill>
                <a:latin typeface="Arial" pitchFamily="34" charset="0"/>
              </a:rPr>
              <a:t>IN “SMART _____” ?</a:t>
            </a:r>
            <a:endParaRPr lang="en-US" altLang="en-US" sz="2800" b="1" dirty="0">
              <a:solidFill>
                <a:srgbClr val="FFFFFF"/>
              </a:solidFill>
              <a:latin typeface="MS Sans Serif" charset="0"/>
            </a:endParaRPr>
          </a:p>
        </p:txBody>
      </p:sp>
      <p:sp>
        <p:nvSpPr>
          <p:cNvPr id="882697" name="Freeform 9"/>
          <p:cNvSpPr>
            <a:spLocks/>
          </p:cNvSpPr>
          <p:nvPr/>
        </p:nvSpPr>
        <p:spPr bwMode="auto">
          <a:xfrm>
            <a:off x="6794513" y="1179513"/>
            <a:ext cx="982663" cy="1219200"/>
          </a:xfrm>
          <a:custGeom>
            <a:avLst/>
            <a:gdLst>
              <a:gd name="T0" fmla="*/ 743142712 w 579"/>
              <a:gd name="T1" fmla="*/ 0 h 672"/>
              <a:gd name="T2" fmla="*/ 80651344 w 579"/>
              <a:gd name="T3" fmla="*/ 263330871 h 672"/>
              <a:gd name="T4" fmla="*/ 1232809286 w 579"/>
              <a:gd name="T5" fmla="*/ 342330314 h 672"/>
              <a:gd name="T6" fmla="*/ 264996547 w 579"/>
              <a:gd name="T7" fmla="*/ 789992614 h 672"/>
              <a:gd name="T8" fmla="*/ 1278896011 w 579"/>
              <a:gd name="T9" fmla="*/ 789992614 h 672"/>
              <a:gd name="T10" fmla="*/ 426299236 w 579"/>
              <a:gd name="T11" fmla="*/ 1263987457 h 672"/>
              <a:gd name="T12" fmla="*/ 1463241214 w 579"/>
              <a:gd name="T13" fmla="*/ 1184988014 h 672"/>
              <a:gd name="T14" fmla="*/ 656729467 w 579"/>
              <a:gd name="T15" fmla="*/ 1658982857 h 672"/>
              <a:gd name="T16" fmla="*/ 1509327939 w 579"/>
              <a:gd name="T17" fmla="*/ 1579983414 h 672"/>
              <a:gd name="T18" fmla="*/ 1601499691 w 579"/>
              <a:gd name="T19" fmla="*/ 2147483647 h 67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79"/>
              <a:gd name="T31" fmla="*/ 0 h 672"/>
              <a:gd name="T32" fmla="*/ 579 w 579"/>
              <a:gd name="T33" fmla="*/ 672 h 67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79" h="672">
                <a:moveTo>
                  <a:pt x="258" y="0"/>
                </a:moveTo>
                <a:cubicBezTo>
                  <a:pt x="220" y="13"/>
                  <a:pt x="0" y="63"/>
                  <a:pt x="28" y="80"/>
                </a:cubicBezTo>
                <a:cubicBezTo>
                  <a:pt x="56" y="97"/>
                  <a:pt x="417" y="77"/>
                  <a:pt x="428" y="104"/>
                </a:cubicBezTo>
                <a:cubicBezTo>
                  <a:pt x="439" y="131"/>
                  <a:pt x="89" y="217"/>
                  <a:pt x="92" y="240"/>
                </a:cubicBezTo>
                <a:cubicBezTo>
                  <a:pt x="95" y="263"/>
                  <a:pt x="435" y="216"/>
                  <a:pt x="444" y="240"/>
                </a:cubicBezTo>
                <a:cubicBezTo>
                  <a:pt x="453" y="264"/>
                  <a:pt x="137" y="364"/>
                  <a:pt x="148" y="384"/>
                </a:cubicBezTo>
                <a:cubicBezTo>
                  <a:pt x="159" y="404"/>
                  <a:pt x="495" y="340"/>
                  <a:pt x="508" y="360"/>
                </a:cubicBezTo>
                <a:cubicBezTo>
                  <a:pt x="521" y="380"/>
                  <a:pt x="225" y="484"/>
                  <a:pt x="228" y="504"/>
                </a:cubicBezTo>
                <a:cubicBezTo>
                  <a:pt x="231" y="524"/>
                  <a:pt x="469" y="452"/>
                  <a:pt x="524" y="480"/>
                </a:cubicBezTo>
                <a:cubicBezTo>
                  <a:pt x="579" y="508"/>
                  <a:pt x="549" y="632"/>
                  <a:pt x="556" y="672"/>
                </a:cubicBezTo>
              </a:path>
            </a:pathLst>
          </a:custGeom>
          <a:noFill/>
          <a:ln w="38100" cap="flat" cmpd="sng">
            <a:solidFill>
              <a:srgbClr val="CC0000"/>
            </a:solidFill>
            <a:prstDash val="sysDot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3668854" y="4489434"/>
            <a:ext cx="1136257" cy="1985933"/>
            <a:chOff x="5844539" y="3352800"/>
            <a:chExt cx="1866901" cy="3487073"/>
          </a:xfrm>
        </p:grpSpPr>
        <p:pic>
          <p:nvPicPr>
            <p:cNvPr id="26" name="Picture 8" descr="http://ts4.mm.bing.net/th?id=H.4586652706080478&amp;w=230&amp;h=177&amp;c=7&amp;rs=1&amp;pid=1.7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34" t="3618" r="30676" b="3206"/>
            <a:stretch/>
          </p:blipFill>
          <p:spPr bwMode="auto">
            <a:xfrm>
              <a:off x="5844539" y="3352800"/>
              <a:ext cx="1866901" cy="3487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7" name="Group 6"/>
            <p:cNvGrpSpPr>
              <a:grpSpLocks/>
            </p:cNvGrpSpPr>
            <p:nvPr/>
          </p:nvGrpSpPr>
          <p:grpSpPr bwMode="auto">
            <a:xfrm>
              <a:off x="5951695" y="3947160"/>
              <a:ext cx="1652587" cy="2755245"/>
              <a:chOff x="4156" y="2470"/>
              <a:chExt cx="1041" cy="1850"/>
            </a:xfrm>
          </p:grpSpPr>
          <p:pic>
            <p:nvPicPr>
              <p:cNvPr id="28" name="Picture 4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6" y="2470"/>
                <a:ext cx="1041" cy="18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9" name="Rectangle 5"/>
              <p:cNvSpPr>
                <a:spLocks noChangeArrowheads="1"/>
              </p:cNvSpPr>
              <p:nvPr/>
            </p:nvSpPr>
            <p:spPr bwMode="auto">
              <a:xfrm>
                <a:off x="4162" y="4174"/>
                <a:ext cx="168" cy="14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6950028" y="-3304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xxxx</a:t>
            </a:r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321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3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882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82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82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8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3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3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3000" fill="hold"/>
                                        <p:tgtEl>
                                          <p:spTgt spid="532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3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525" grpId="0"/>
      <p:bldP spid="882692" grpId="0"/>
      <p:bldP spid="882697" grpId="0" animBg="1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8470" y="1903940"/>
            <a:ext cx="3467675" cy="2327683"/>
          </a:xfrm>
        </p:spPr>
        <p:txBody>
          <a:bodyPr/>
          <a:lstStyle/>
          <a:p>
            <a:r>
              <a:rPr lang="en-US" sz="2800" dirty="0" smtClean="0">
                <a:solidFill>
                  <a:schemeClr val="tx1"/>
                </a:solidFill>
              </a:rPr>
              <a:t>Hosted by: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Screen Shot 2015-12-03 at 4.52.56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2"/>
          <a:stretch/>
        </p:blipFill>
        <p:spPr>
          <a:xfrm>
            <a:off x="0" y="2158"/>
            <a:ext cx="9144000" cy="1677977"/>
          </a:xfrm>
          <a:prstGeom prst="rect">
            <a:avLst/>
          </a:prstGeom>
        </p:spPr>
      </p:pic>
      <p:pic>
        <p:nvPicPr>
          <p:cNvPr id="6" name="Picture 5" descr="Screen Shot 2015-12-05 at 5.59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79360"/>
            <a:ext cx="8432800" cy="878640"/>
          </a:xfrm>
          <a:prstGeom prst="rect">
            <a:avLst/>
          </a:prstGeom>
        </p:spPr>
      </p:pic>
      <p:pic>
        <p:nvPicPr>
          <p:cNvPr id="7" name="Picture 6" descr="Logos_Transp Nud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728" y="2668202"/>
            <a:ext cx="4217951" cy="301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371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66FFCC"/>
      </a:dk1>
      <a:lt1>
        <a:srgbClr val="FFFFFF"/>
      </a:lt1>
      <a:dk2>
        <a:srgbClr val="660066"/>
      </a:dk2>
      <a:lt2>
        <a:srgbClr val="FFFF00"/>
      </a:lt2>
      <a:accent1>
        <a:srgbClr val="FFFFFF"/>
      </a:accent1>
      <a:accent2>
        <a:srgbClr val="00FFFF"/>
      </a:accent2>
      <a:accent3>
        <a:srgbClr val="B8AAB8"/>
      </a:accent3>
      <a:accent4>
        <a:srgbClr val="DADADA"/>
      </a:accent4>
      <a:accent5>
        <a:srgbClr val="FFFFFF"/>
      </a:accent5>
      <a:accent6>
        <a:srgbClr val="00E7E7"/>
      </a:accent6>
      <a:hlink>
        <a:srgbClr val="FFFF00"/>
      </a:hlink>
      <a:folHlink>
        <a:srgbClr val="969696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mplate1">
  <a:themeElements>
    <a:clrScheme name="1_Template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mplate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imes New Roman"/>
        <a:ea typeface="华文行楷"/>
        <a:cs typeface=""/>
      </a:majorFont>
      <a:minorFont>
        <a:latin typeface="Times New Roman"/>
        <a:ea typeface="华文行楷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宋体" pitchFamily="2" charset="-122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plate1">
  <a:themeElements>
    <a:clrScheme name="Template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emplate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Template1">
  <a:themeElements>
    <a:clrScheme name="1_Template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mplate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Default Design">
  <a:themeElements>
    <a:clrScheme name="">
      <a:dk1>
        <a:srgbClr val="66FFCC"/>
      </a:dk1>
      <a:lt1>
        <a:srgbClr val="FFFFFF"/>
      </a:lt1>
      <a:dk2>
        <a:srgbClr val="660066"/>
      </a:dk2>
      <a:lt2>
        <a:srgbClr val="FFFF00"/>
      </a:lt2>
      <a:accent1>
        <a:srgbClr val="FFFFFF"/>
      </a:accent1>
      <a:accent2>
        <a:srgbClr val="00FFFF"/>
      </a:accent2>
      <a:accent3>
        <a:srgbClr val="B8AAB8"/>
      </a:accent3>
      <a:accent4>
        <a:srgbClr val="DADADA"/>
      </a:accent4>
      <a:accent5>
        <a:srgbClr val="FFFFFF"/>
      </a:accent5>
      <a:accent6>
        <a:srgbClr val="00E7E7"/>
      </a:accent6>
      <a:hlink>
        <a:srgbClr val="FFFF00"/>
      </a:hlink>
      <a:folHlink>
        <a:srgbClr val="969696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3_Office Theme">
  <a:themeElements>
    <a:clrScheme name="Boston Complete Streets">
      <a:dk1>
        <a:srgbClr val="002060"/>
      </a:dk1>
      <a:lt1>
        <a:srgbClr val="00B0F0"/>
      </a:lt1>
      <a:dk2>
        <a:srgbClr val="7F7F7F"/>
      </a:dk2>
      <a:lt2>
        <a:srgbClr val="FFFFFF"/>
      </a:lt2>
      <a:accent1>
        <a:srgbClr val="00B0F0"/>
      </a:accent1>
      <a:accent2>
        <a:srgbClr val="BFBFBF"/>
      </a:accent2>
      <a:accent3>
        <a:srgbClr val="92D05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148733</TotalTime>
  <Words>537</Words>
  <Application>Microsoft Macintosh PowerPoint</Application>
  <PresentationFormat>On-screen Show (4:3)</PresentationFormat>
  <Paragraphs>239</Paragraphs>
  <Slides>21</Slides>
  <Notes>17</Notes>
  <HiddenSlides>0</HiddenSlides>
  <MMClips>3</MMClips>
  <ScaleCrop>false</ScaleCrop>
  <HeadingPairs>
    <vt:vector size="4" baseType="variant">
      <vt:variant>
        <vt:lpstr>Theme</vt:lpstr>
      </vt:variant>
      <vt:variant>
        <vt:i4>11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Default Design</vt:lpstr>
      <vt:lpstr>1_Template1</vt:lpstr>
      <vt:lpstr>Custom Design</vt:lpstr>
      <vt:lpstr>1_Blends</vt:lpstr>
      <vt:lpstr>Office Theme</vt:lpstr>
      <vt:lpstr>Template1</vt:lpstr>
      <vt:lpstr>2_Template1</vt:lpstr>
      <vt:lpstr>3_Default Design</vt:lpstr>
      <vt:lpstr>1_Office Theme</vt:lpstr>
      <vt:lpstr>3_Office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Christos G. Cassandras</dc:creator>
  <cp:lastModifiedBy>BU</cp:lastModifiedBy>
  <cp:revision>632</cp:revision>
  <dcterms:created xsi:type="dcterms:W3CDTF">1999-11-02T05:03:05Z</dcterms:created>
  <dcterms:modified xsi:type="dcterms:W3CDTF">2015-12-10T16:24:29Z</dcterms:modified>
</cp:coreProperties>
</file>