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tmp" ContentType="image/p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66" r:id="rId2"/>
    <p:sldId id="278" r:id="rId3"/>
    <p:sldId id="289" r:id="rId4"/>
    <p:sldId id="281" r:id="rId5"/>
    <p:sldId id="290" r:id="rId6"/>
    <p:sldId id="292" r:id="rId7"/>
    <p:sldId id="293" r:id="rId8"/>
    <p:sldId id="283" r:id="rId9"/>
    <p:sldId id="276" r:id="rId10"/>
    <p:sldId id="274" r:id="rId11"/>
    <p:sldId id="275" r:id="rId12"/>
    <p:sldId id="29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1" d="100"/>
          <a:sy n="121" d="100"/>
        </p:scale>
        <p:origin x="-3486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B756D-8044-4848-BD60-D0F0651B460E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7B5E9-31DA-48BE-A295-EB90CB201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6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22" marR="5721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Multiple “partners” participate in implementing and operating cloud: </a:t>
            </a:r>
            <a:r>
              <a:rPr lang="en-US" sz="3000" dirty="0" err="1">
                <a:latin typeface="+mn-lt"/>
                <a:sym typeface="Gill Sans"/>
              </a:rPr>
              <a:t>eXchange</a:t>
            </a:r>
            <a:r>
              <a:rPr lang="en-US" sz="3000" dirty="0">
                <a:latin typeface="+mn-lt"/>
                <a:sym typeface="Gill Sans"/>
              </a:rPr>
              <a:t> Service Providers (XSP)</a:t>
            </a:r>
          </a:p>
          <a:p>
            <a:pPr marL="457122" marR="5721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Each XSP determines how to charge for her services</a:t>
            </a:r>
          </a:p>
          <a:p>
            <a:pPr marL="457122" marR="5721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Operational data visible to stakeholders</a:t>
            </a:r>
          </a:p>
          <a:p>
            <a:pPr marL="457122" marR="5721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Customers can select and move between services</a:t>
            </a:r>
          </a:p>
          <a:p>
            <a:pPr marL="457122" marR="5721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Domain specific intermediaries:</a:t>
            </a:r>
          </a:p>
          <a:p>
            <a:pPr marL="834249" marR="57211" lvl="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provide customers with simple model</a:t>
            </a:r>
          </a:p>
          <a:p>
            <a:pPr marL="834249" marR="57211" lvl="1" indent="-457122" defTabSz="5782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enable optimization</a:t>
            </a:r>
          </a:p>
          <a:p>
            <a:pPr marL="457122" marR="57211" indent="-457122" defTabSz="578260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3000" dirty="0">
                <a:latin typeface="+mn-lt"/>
                <a:sym typeface="Gill Sans"/>
              </a:rPr>
              <a:t>Multi-sided marketplace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3A8D0-DA74-8D49-B637-98161CA541C0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74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9" descr="https://encrypted-tbn0.gstatic.com/images?q=tbn:ANd9GcSXkru8pCNTdR9kxINKAw3nxFcXYp7qR8lkG7zLtsxP22ymHajj"/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87" t="5277" r="7211" b="20617"/>
          <a:stretch/>
        </p:blipFill>
        <p:spPr bwMode="auto">
          <a:xfrm>
            <a:off x="193638" y="5398116"/>
            <a:ext cx="4246850" cy="94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zer Bestavros\SkyDrive\Stationary\Logo - BU.gi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239" y="533400"/>
            <a:ext cx="1711522" cy="76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2667000"/>
            <a:ext cx="4191000" cy="37216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724400" y="2667000"/>
            <a:ext cx="4203192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4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jpeg"/><Relationship Id="rId13" Type="http://schemas.microsoft.com/office/2007/relationships/hdphoto" Target="../media/hdphoto1.wdp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 flipH="1"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492875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49287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492874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665" y="2590800"/>
            <a:ext cx="8705824" cy="381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2057" name="Picture 9" descr="https://encrypted-tbn0.gstatic.com/images?q=tbn:ANd9GcSXkru8pCNTdR9kxINKAw3nxFcXYp7qR8lkG7zLtsxP22ymHajj"/>
          <p:cNvPicPr>
            <a:picLocks noChangeAspect="1" noChangeArrowheads="1"/>
          </p:cNvPicPr>
          <p:nvPr userDrawn="1"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87" t="5277" r="7211" b="20617"/>
          <a:stretch/>
        </p:blipFill>
        <p:spPr bwMode="auto">
          <a:xfrm>
            <a:off x="5791200" y="1828800"/>
            <a:ext cx="2540537" cy="5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bu.edu/philo/files/2015/08/PhilLogoRedNoText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88" y="1587130"/>
            <a:ext cx="561801" cy="39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8" r:id="rId5"/>
    <p:sldLayoutId id="2147483739" r:id="rId6"/>
    <p:sldLayoutId id="2147483744" r:id="rId7"/>
    <p:sldLayoutId id="2147483741" r:id="rId8"/>
    <p:sldLayoutId id="2147483742" r:id="rId9"/>
    <p:sldLayoutId id="2147483743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Courier New" panose="02070309020205020404" pitchFamily="49" charset="0"/>
        <a:buChar char="o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6.jpeg"/><Relationship Id="rId5" Type="http://schemas.openxmlformats.org/officeDocument/2006/relationships/image" Target="../media/image12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tmp"/><Relationship Id="rId6" Type="http://schemas.openxmlformats.org/officeDocument/2006/relationships/image" Target="../media/image27.png"/><Relationship Id="rId7" Type="http://schemas.openxmlformats.org/officeDocument/2006/relationships/image" Target="../media/image28.jpe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95400"/>
            <a:ext cx="8686800" cy="1600200"/>
          </a:xfrm>
        </p:spPr>
        <p:txBody>
          <a:bodyPr>
            <a:normAutofit/>
          </a:bodyPr>
          <a:lstStyle/>
          <a:p>
            <a:r>
              <a:rPr lang="en-US" sz="2700" dirty="0"/>
              <a:t>How Should We Be Measuring Urban Mobility</a:t>
            </a:r>
            <a:r>
              <a:rPr lang="en-US" sz="2700" dirty="0" smtClean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Towards an Urban Mobility Index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854200"/>
          </a:xfrm>
        </p:spPr>
        <p:txBody>
          <a:bodyPr>
            <a:normAutofit/>
          </a:bodyPr>
          <a:lstStyle/>
          <a:p>
            <a:r>
              <a:rPr lang="en-US" sz="3500" dirty="0"/>
              <a:t>Azer </a:t>
            </a:r>
            <a:r>
              <a:rPr lang="en-US" sz="3500" dirty="0" smtClean="0"/>
              <a:t>Bestavros</a:t>
            </a:r>
          </a:p>
          <a:p>
            <a:r>
              <a:rPr lang="en-US" dirty="0" smtClean="0"/>
              <a:t>Founding Director, Hariri Institute for Computing</a:t>
            </a:r>
          </a:p>
          <a:p>
            <a:r>
              <a:rPr lang="en-US" dirty="0" smtClean="0"/>
              <a:t>Professor, Computer Science Department</a:t>
            </a:r>
          </a:p>
          <a:p>
            <a:r>
              <a:rPr lang="en-US" dirty="0" smtClean="0"/>
              <a:t>Boston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4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Approach #1: From city data to mobility index </a:t>
            </a:r>
            <a:endParaRPr lang="en-US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What data do we have?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Define a mobility index based on what can be computed from data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Use the index as a benchmark to evaluate/track various processes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Pros/Cons:</a:t>
            </a:r>
          </a:p>
          <a:p>
            <a:pPr lvl="1"/>
            <a:r>
              <a:rPr lang="en-US" dirty="0" smtClean="0"/>
              <a:t>Easy</a:t>
            </a:r>
          </a:p>
          <a:p>
            <a:pPr lvl="1"/>
            <a:r>
              <a:rPr lang="en-US" dirty="0" smtClean="0"/>
              <a:t>What happens when we get new types of data? </a:t>
            </a:r>
          </a:p>
          <a:p>
            <a:pPr lvl="1"/>
            <a:r>
              <a:rPr lang="en-US" dirty="0" smtClean="0"/>
              <a:t>May not be the best metric for what needs to be evaluated/tracked</a:t>
            </a:r>
          </a:p>
          <a:p>
            <a:pPr lvl="1"/>
            <a:r>
              <a:rPr lang="en-US" dirty="0"/>
              <a:t>May lead to “design-to-metric” bias – </a:t>
            </a:r>
            <a:r>
              <a:rPr lang="en-US" dirty="0" err="1"/>
              <a:t>Lessig’s</a:t>
            </a:r>
            <a:r>
              <a:rPr lang="en-US" dirty="0"/>
              <a:t> “Code is Law” trap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define a Mobility Index?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0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Approach #2: From city application to mobility index </a:t>
            </a:r>
            <a:endParaRPr lang="en-US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What processes/applications do we need a metric for?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Define a mobility index that reflects the metric of interest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Identify best way to calculate the index based on available data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Pros/Cons:</a:t>
            </a:r>
          </a:p>
          <a:p>
            <a:pPr lvl="1"/>
            <a:r>
              <a:rPr lang="en-US" dirty="0" smtClean="0"/>
              <a:t>Most accurate</a:t>
            </a:r>
          </a:p>
          <a:p>
            <a:pPr lvl="1"/>
            <a:r>
              <a:rPr lang="en-US" dirty="0" smtClean="0"/>
              <a:t>May not be possible to calculate; need to explain “approximations”</a:t>
            </a:r>
          </a:p>
          <a:p>
            <a:pPr lvl="1"/>
            <a:r>
              <a:rPr lang="en-US" dirty="0" smtClean="0"/>
              <a:t>What happens when we get new types of data?</a:t>
            </a:r>
          </a:p>
          <a:p>
            <a:pPr lvl="1"/>
            <a:r>
              <a:rPr lang="en-US" dirty="0" smtClean="0"/>
              <a:t>Limited applicability beyond target application.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define a Mobility Index?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50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Approach </a:t>
            </a:r>
            <a:r>
              <a:rPr lang="en-US" b="1" dirty="0" smtClean="0"/>
              <a:t>#3: Don’t… Provide the means to define many!</a:t>
            </a:r>
          </a:p>
          <a:p>
            <a:pPr lvl="1"/>
            <a:r>
              <a:rPr lang="en-US" dirty="0"/>
              <a:t>Build a platform for defining many </a:t>
            </a:r>
            <a:r>
              <a:rPr lang="en-US" dirty="0" smtClean="0"/>
              <a:t>indices subject to a template</a:t>
            </a:r>
          </a:p>
          <a:p>
            <a:pPr lvl="1"/>
            <a:r>
              <a:rPr lang="en-US" dirty="0" smtClean="0"/>
              <a:t>Provide proper APIs to manipulate existing metrics</a:t>
            </a:r>
          </a:p>
          <a:p>
            <a:pPr lvl="1"/>
            <a:r>
              <a:rPr lang="en-US" dirty="0" smtClean="0"/>
              <a:t>Provide a library of recipes (algorithms) to derive new metrics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b="1" dirty="0"/>
              <a:t>Pros/Cons:</a:t>
            </a:r>
          </a:p>
          <a:p>
            <a:pPr lvl="1"/>
            <a:r>
              <a:rPr lang="en-US" dirty="0" smtClean="0"/>
              <a:t>Inclusive of both approaches #1 &amp; #2; sidelines the tussle</a:t>
            </a:r>
          </a:p>
          <a:p>
            <a:pPr lvl="1"/>
            <a:r>
              <a:rPr lang="en-US" dirty="0" smtClean="0"/>
              <a:t>Extensible by design for new data and new applications</a:t>
            </a:r>
          </a:p>
          <a:p>
            <a:pPr lvl="1"/>
            <a:r>
              <a:rPr lang="en-US" dirty="0" smtClean="0"/>
              <a:t>Avoids the “</a:t>
            </a:r>
            <a:r>
              <a:rPr lang="en-US" dirty="0"/>
              <a:t>design-to-metric” </a:t>
            </a:r>
            <a:r>
              <a:rPr lang="en-US" dirty="0" smtClean="0"/>
              <a:t>bias</a:t>
            </a:r>
          </a:p>
          <a:p>
            <a:pPr lvl="1"/>
            <a:r>
              <a:rPr lang="en-US" dirty="0" smtClean="0"/>
              <a:t>Not a panacea…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define a Mobility Index?</a:t>
            </a:r>
          </a:p>
        </p:txBody>
      </p:sp>
    </p:spTree>
    <p:extLst>
      <p:ext uri="{BB962C8B-B14F-4D97-AF65-F5344CB8AC3E}">
        <p14:creationId xmlns:p14="http://schemas.microsoft.com/office/powerpoint/2010/main" val="221658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A </a:t>
            </a:r>
            <a:r>
              <a:rPr lang="en-US" b="1" dirty="0"/>
              <a:t>P</a:t>
            </a:r>
            <a:r>
              <a:rPr lang="en-US" b="1" dirty="0" smtClean="0"/>
              <a:t>roposed Template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mobility index (M) for a </a:t>
            </a:r>
            <a:r>
              <a:rPr lang="en-US" dirty="0" smtClean="0"/>
              <a:t>geographical </a:t>
            </a:r>
            <a:r>
              <a:rPr lang="en-US" dirty="0"/>
              <a:t>locale captures the </a:t>
            </a:r>
            <a:r>
              <a:rPr lang="en-US" dirty="0" smtClean="0"/>
              <a:t>degree with which residents </a:t>
            </a:r>
            <a:r>
              <a:rPr lang="en-US" dirty="0"/>
              <a:t>in </a:t>
            </a:r>
            <a:r>
              <a:rPr lang="en-US" dirty="0" smtClean="0"/>
              <a:t>the locale </a:t>
            </a:r>
            <a:r>
              <a:rPr lang="en-US" dirty="0"/>
              <a:t>are able to </a:t>
            </a:r>
            <a:r>
              <a:rPr lang="en-US" dirty="0" smtClean="0"/>
              <a:t>partake </a:t>
            </a:r>
            <a:r>
              <a:rPr lang="en-US" dirty="0"/>
              <a:t>in various aspects of urban life, subject to a set of requirements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Examples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 smtClean="0"/>
              <a:t>Number (or average </a:t>
            </a:r>
            <a:r>
              <a:rPr lang="en-US" sz="2000" dirty="0"/>
              <a:t>salary </a:t>
            </a:r>
            <a:r>
              <a:rPr lang="en-US" sz="2000" dirty="0" smtClean="0"/>
              <a:t>of) </a:t>
            </a:r>
            <a:r>
              <a:rPr lang="en-US" sz="2000" dirty="0"/>
              <a:t>jobs available within one mile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 smtClean="0"/>
              <a:t>Average distance to nearest public school (or hospital, shelter, …)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 smtClean="0"/>
              <a:t>Number of movie theaters within a 30-minute public transit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 smtClean="0"/>
              <a:t>Average rush-hour slowdown (or evacuation capacity) to/from other locales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Mobility Index: Framework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9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Model: </a:t>
            </a:r>
            <a:r>
              <a:rPr lang="en-US" dirty="0" smtClean="0"/>
              <a:t>Evaluation </a:t>
            </a:r>
            <a:r>
              <a:rPr lang="en-US" dirty="0"/>
              <a:t>of </a:t>
            </a:r>
            <a:r>
              <a:rPr lang="en-US" dirty="0" smtClean="0"/>
              <a:t>mobility </a:t>
            </a:r>
            <a:r>
              <a:rPr lang="en-US" dirty="0"/>
              <a:t>index M requires </a:t>
            </a:r>
            <a:r>
              <a:rPr lang="en-US" dirty="0" smtClean="0"/>
              <a:t>specification of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sz="2000" dirty="0"/>
              <a:t>A</a:t>
            </a:r>
            <a:r>
              <a:rPr lang="en-US" sz="2000" dirty="0" smtClean="0"/>
              <a:t> </a:t>
            </a:r>
            <a:r>
              <a:rPr lang="en-US" sz="2000" dirty="0"/>
              <a:t>geographical locale (L</a:t>
            </a:r>
            <a:r>
              <a:rPr lang="en-US" sz="2000" dirty="0" smtClean="0"/>
              <a:t>) over which index M is to be calculated, e.g., set of </a:t>
            </a:r>
            <a:r>
              <a:rPr lang="en-US" sz="2000" dirty="0"/>
              <a:t>locations specified using zip codes, neighborhoods, etc</a:t>
            </a:r>
            <a:r>
              <a:rPr lang="en-US" sz="2000" dirty="0" smtClean="0"/>
              <a:t>.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/>
              <a:t>A utility value (V) </a:t>
            </a:r>
            <a:r>
              <a:rPr lang="en-US" sz="2000" dirty="0" smtClean="0"/>
              <a:t>for each location accessible from L, capturing the reward </a:t>
            </a:r>
            <a:r>
              <a:rPr lang="en-US" sz="2000" dirty="0"/>
              <a:t>from traveling </a:t>
            </a:r>
            <a:r>
              <a:rPr lang="en-US" sz="2000" dirty="0" smtClean="0"/>
              <a:t>to that location, e.g., # of shops, jobs, etc.   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/>
              <a:t>A set of travel options (T</a:t>
            </a:r>
            <a:r>
              <a:rPr lang="en-US" sz="2000" dirty="0" smtClean="0"/>
              <a:t>), which can </a:t>
            </a:r>
            <a:r>
              <a:rPr lang="en-US" sz="2000" dirty="0"/>
              <a:t>be </a:t>
            </a:r>
            <a:r>
              <a:rPr lang="en-US" sz="2000" dirty="0" smtClean="0"/>
              <a:t>a </a:t>
            </a:r>
            <a:r>
              <a:rPr lang="en-US" sz="2000" dirty="0"/>
              <a:t>single </a:t>
            </a:r>
            <a:r>
              <a:rPr lang="en-US" sz="2000" dirty="0" smtClean="0"/>
              <a:t>mode </a:t>
            </a:r>
            <a:r>
              <a:rPr lang="en-US" sz="2000" dirty="0"/>
              <a:t>such as walking, taking bus, or driving or </a:t>
            </a:r>
            <a:r>
              <a:rPr lang="en-US" sz="2000" dirty="0" smtClean="0"/>
              <a:t>any </a:t>
            </a:r>
            <a:r>
              <a:rPr lang="en-US" sz="2000" dirty="0"/>
              <a:t>combination thereof. 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A set of metrics (R) to assess connectedness between two </a:t>
            </a:r>
            <a:r>
              <a:rPr lang="en-US" sz="2000" dirty="0" smtClean="0"/>
              <a:t>locales, e.g., travel time/cost between </a:t>
            </a:r>
            <a:r>
              <a:rPr lang="en-US" sz="2000" dirty="0"/>
              <a:t>two </a:t>
            </a:r>
            <a:r>
              <a:rPr lang="en-US" sz="2000" dirty="0" smtClean="0"/>
              <a:t>locations using options </a:t>
            </a:r>
            <a:r>
              <a:rPr lang="en-US" sz="2000" dirty="0"/>
              <a:t>in T. 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A multi-graph model of the city (G). The nodes G are locations and the edges are labeled by the metrics in R. </a:t>
            </a:r>
          </a:p>
          <a:p>
            <a:pPr marL="0" indent="0">
              <a:buNone/>
            </a:pPr>
            <a:r>
              <a:rPr lang="en-US" dirty="0" smtClean="0"/>
              <a:t>Given above model, </a:t>
            </a:r>
            <a:r>
              <a:rPr lang="en-US" dirty="0"/>
              <a:t>one can use </a:t>
            </a:r>
            <a:r>
              <a:rPr lang="en-US" dirty="0" smtClean="0"/>
              <a:t>graph </a:t>
            </a:r>
            <a:r>
              <a:rPr lang="en-US" dirty="0"/>
              <a:t>algorithms to evaluate 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Mobility Index: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919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1665" y="2667000"/>
            <a:ext cx="8705824" cy="38162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800" dirty="0" smtClean="0">
                <a:sym typeface="Wingdings" panose="05000000000000000000" pitchFamily="2" charset="2"/>
              </a:rPr>
              <a:t>Need </a:t>
            </a:r>
            <a:r>
              <a:rPr lang="en-US" sz="1800" dirty="0">
                <a:sym typeface="Wingdings" panose="05000000000000000000" pitchFamily="2" charset="2"/>
              </a:rPr>
              <a:t>to </a:t>
            </a:r>
            <a:r>
              <a:rPr lang="en-US" sz="1800" b="1" dirty="0">
                <a:sym typeface="Wingdings" panose="05000000000000000000" pitchFamily="2" charset="2"/>
              </a:rPr>
              <a:t>expose the variety of </a:t>
            </a:r>
            <a:r>
              <a:rPr lang="en-US" sz="1800" b="1" dirty="0" smtClean="0">
                <a:sym typeface="Wingdings" panose="05000000000000000000" pitchFamily="2" charset="2"/>
              </a:rPr>
              <a:t>data</a:t>
            </a:r>
            <a:r>
              <a:rPr lang="en-US" sz="1800" dirty="0" smtClean="0">
                <a:sym typeface="Wingdings" panose="05000000000000000000" pitchFamily="2" charset="2"/>
              </a:rPr>
              <a:t>, in addition to managing the </a:t>
            </a:r>
            <a:r>
              <a:rPr lang="en-US" sz="1800" dirty="0">
                <a:sym typeface="Wingdings" panose="05000000000000000000" pitchFamily="2" charset="2"/>
              </a:rPr>
              <a:t>“big data” volume/velocity/veracity </a:t>
            </a:r>
            <a:r>
              <a:rPr lang="en-US" sz="1800" dirty="0" smtClean="0">
                <a:sym typeface="Wingdings" panose="05000000000000000000" pitchFamily="2" charset="2"/>
              </a:rPr>
              <a:t>challenges</a:t>
            </a: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800" dirty="0" smtClean="0">
                <a:sym typeface="Wingdings" panose="05000000000000000000" pitchFamily="2" charset="2"/>
              </a:rPr>
              <a:t>Need </a:t>
            </a:r>
            <a:r>
              <a:rPr lang="en-US" sz="1800" b="1" dirty="0">
                <a:sym typeface="Wingdings" panose="05000000000000000000" pitchFamily="2" charset="2"/>
              </a:rPr>
              <a:t>scalable and flexible computational platforms</a:t>
            </a:r>
            <a:r>
              <a:rPr lang="en-US" sz="1800" dirty="0">
                <a:sym typeface="Wingdings" panose="05000000000000000000" pitchFamily="2" charset="2"/>
              </a:rPr>
              <a:t> that extend from the backend to the edge to support a spectrum of analytics/applications </a:t>
            </a: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ym typeface="Wingdings" panose="05000000000000000000" pitchFamily="2" charset="2"/>
              </a:rPr>
              <a:t>Need a </a:t>
            </a:r>
            <a:r>
              <a:rPr lang="en-US" sz="1800" b="1" dirty="0">
                <a:sym typeface="Wingdings" panose="05000000000000000000" pitchFamily="2" charset="2"/>
              </a:rPr>
              <a:t>sustainable, economically viable</a:t>
            </a:r>
            <a:r>
              <a:rPr lang="en-US" sz="1800" dirty="0">
                <a:sym typeface="Wingdings" panose="05000000000000000000" pitchFamily="2" charset="2"/>
              </a:rPr>
              <a:t> solution, consistent with agile software and business development best </a:t>
            </a:r>
            <a:r>
              <a:rPr lang="en-US" sz="1800" dirty="0" smtClean="0">
                <a:sym typeface="Wingdings" panose="05000000000000000000" pitchFamily="2" charset="2"/>
              </a:rPr>
              <a:t>practices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sym typeface="Wingdings" panose="05000000000000000000" pitchFamily="2" charset="2"/>
              </a:rPr>
              <a:t>An </a:t>
            </a:r>
            <a:r>
              <a:rPr lang="en-US" sz="2000" dirty="0" smtClean="0">
                <a:sym typeface="Wingdings" panose="05000000000000000000" pitchFamily="2" charset="2"/>
              </a:rPr>
              <a:t>“Open Cloud” offers </a:t>
            </a:r>
            <a:r>
              <a:rPr lang="en-US" sz="2000" dirty="0">
                <a:sym typeface="Wingdings" panose="05000000000000000000" pitchFamily="2" charset="2"/>
              </a:rPr>
              <a:t>the best hope for meeting </a:t>
            </a:r>
            <a:r>
              <a:rPr lang="en-US" sz="2000" dirty="0" smtClean="0">
                <a:sym typeface="Wingdings" panose="05000000000000000000" pitchFamily="2" charset="2"/>
              </a:rPr>
              <a:t>the </a:t>
            </a:r>
            <a:r>
              <a:rPr lang="en-US" sz="2000" dirty="0">
                <a:sym typeface="Wingdings" panose="05000000000000000000" pitchFamily="2" charset="2"/>
              </a:rPr>
              <a:t>above </a:t>
            </a:r>
            <a:r>
              <a:rPr lang="en-US" sz="2000" dirty="0" smtClean="0">
                <a:sym typeface="Wingdings" panose="05000000000000000000" pitchFamily="2" charset="2"/>
              </a:rPr>
              <a:t>requirements</a:t>
            </a: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Mobility Index: Realization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2577495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“A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smart city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is a software-defined city, which can be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programmed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and reconfigured to adapt to multiple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contingencies,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stakeholders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, and technologies, etc.”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–Azer Bestavros</a:t>
            </a:r>
          </a:p>
        </p:txBody>
      </p:sp>
    </p:spTree>
    <p:extLst>
      <p:ext uri="{BB962C8B-B14F-4D97-AF65-F5344CB8AC3E}">
        <p14:creationId xmlns:p14="http://schemas.microsoft.com/office/powerpoint/2010/main" val="215416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The Open Cloud </a:t>
            </a:r>
            <a:r>
              <a:rPr lang="en-US" dirty="0" err="1" smtClean="0"/>
              <a:t>eXchange</a:t>
            </a:r>
            <a:endParaRPr lang="en-US" sz="21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1" y="2558078"/>
            <a:ext cx="2731566" cy="33093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307247"/>
            <a:ext cx="3520928" cy="22316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50" y="3200400"/>
            <a:ext cx="3457850" cy="338750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200400" y="5029200"/>
            <a:ext cx="3080362" cy="1278275"/>
            <a:chOff x="3428853" y="5351125"/>
            <a:chExt cx="3080362" cy="1278275"/>
          </a:xfrm>
        </p:grpSpPr>
        <p:pic>
          <p:nvPicPr>
            <p:cNvPr id="1026" name="Picture 2" descr="http://www.iconshock.com/img_jpg/BRILLIANT/shopping/jpg/256/shopping_mall_icon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" b="17391"/>
            <a:stretch/>
          </p:blipFill>
          <p:spPr bwMode="auto">
            <a:xfrm>
              <a:off x="5029200" y="5351125"/>
              <a:ext cx="1480015" cy="120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6" r="46645"/>
            <a:stretch/>
          </p:blipFill>
          <p:spPr>
            <a:xfrm>
              <a:off x="4648200" y="5579725"/>
              <a:ext cx="381000" cy="10496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428853" y="5732125"/>
              <a:ext cx="129554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OCX</a:t>
              </a:r>
              <a:endPara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40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Proof of Concept: SCOPE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" t="3275" b="5032"/>
          <a:stretch/>
        </p:blipFill>
        <p:spPr bwMode="auto">
          <a:xfrm>
            <a:off x="3048000" y="2438399"/>
            <a:ext cx="5867400" cy="426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00400"/>
            <a:ext cx="2362200" cy="18636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8"/>
          <a:stretch/>
        </p:blipFill>
        <p:spPr>
          <a:xfrm>
            <a:off x="457200" y="1752600"/>
            <a:ext cx="1105777" cy="121876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89521"/>
            <a:ext cx="2362200" cy="10112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862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www.pnas.org/content/112/16/4999.full.pdf - Google Chrom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1" t="14174" r="20724" b="2316"/>
          <a:stretch/>
        </p:blipFill>
        <p:spPr>
          <a:xfrm>
            <a:off x="304800" y="2962913"/>
            <a:ext cx="3810000" cy="282828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Mining </a:t>
            </a:r>
            <a:r>
              <a:rPr lang="en-US" dirty="0" smtClean="0"/>
              <a:t>mobility </a:t>
            </a: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for </a:t>
            </a:r>
            <a:r>
              <a:rPr lang="en-US" dirty="0" smtClean="0"/>
              <a:t>Hi-resolution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/>
              <a:t> Emission Models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810000" y="2514600"/>
            <a:ext cx="5105400" cy="4086505"/>
            <a:chOff x="3048000" y="2362200"/>
            <a:chExt cx="5791200" cy="4391305"/>
          </a:xfrm>
        </p:grpSpPr>
        <p:sp>
          <p:nvSpPr>
            <p:cNvPr id="3" name="Rectangle 2"/>
            <p:cNvSpPr/>
            <p:nvPr/>
          </p:nvSpPr>
          <p:spPr>
            <a:xfrm>
              <a:off x="3048000" y="2362200"/>
              <a:ext cx="5791200" cy="43913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3121597" y="2362200"/>
              <a:ext cx="5717603" cy="4295738"/>
              <a:chOff x="4336362" y="890330"/>
              <a:chExt cx="7139113" cy="5363745"/>
            </a:xfrm>
          </p:grpSpPr>
          <p:pic>
            <p:nvPicPr>
              <p:cNvPr id="18" name="Picture 17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48663" t="4426" b="67438"/>
              <a:stretch/>
            </p:blipFill>
            <p:spPr>
              <a:xfrm>
                <a:off x="4336362" y="3592545"/>
                <a:ext cx="3713899" cy="266153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652" t="3689" r="53084" b="71577"/>
              <a:stretch/>
            </p:blipFill>
            <p:spPr>
              <a:xfrm>
                <a:off x="4339612" y="976002"/>
                <a:ext cx="3520359" cy="2649347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05" t="37349" r="49935" b="6637"/>
              <a:stretch/>
            </p:blipFill>
            <p:spPr>
              <a:xfrm>
                <a:off x="7911824" y="890330"/>
                <a:ext cx="3563651" cy="5298630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C:\Users\HICadmin\Desktop\Four Project Illustrations\Four Project Illustrations-page-003.jp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8" t="48831" r="58134" b="22344"/>
          <a:stretch/>
        </p:blipFill>
        <p:spPr bwMode="auto">
          <a:xfrm>
            <a:off x="838200" y="4613348"/>
            <a:ext cx="2667000" cy="18636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60893" y="6321623"/>
            <a:ext cx="2115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Traffic volume / 15 minute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8"/>
          <a:stretch/>
        </p:blipFill>
        <p:spPr>
          <a:xfrm>
            <a:off x="457200" y="1752600"/>
            <a:ext cx="1105777" cy="121876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74" name="Picture 2" descr="http://www.bu.edu/philo/files/2015/08/PhilLogoRedNoTex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89" y="6400800"/>
            <a:ext cx="478604" cy="33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915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 Urban Navigation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" t="10111" r="1244"/>
          <a:stretch/>
        </p:blipFill>
        <p:spPr>
          <a:xfrm>
            <a:off x="363416" y="2949337"/>
            <a:ext cx="4437184" cy="291806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 descr="C:\Users\HICadmin\Desktop\Four Project Illustrations\Four Project Illustrations-page-00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" t="33004" r="8461" b="8168"/>
          <a:stretch/>
        </p:blipFill>
        <p:spPr bwMode="auto">
          <a:xfrm>
            <a:off x="3505200" y="3733800"/>
            <a:ext cx="5439549" cy="2971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1023" y="2819400"/>
            <a:ext cx="31261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SafeNav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 =          +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8"/>
          <a:stretch/>
        </p:blipFill>
        <p:spPr>
          <a:xfrm>
            <a:off x="457200" y="1752600"/>
            <a:ext cx="1105777" cy="121876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3" y="5105400"/>
            <a:ext cx="2672227" cy="14314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https://lh3.googleusercontent.com/MOf9Kxxkj7GvyZlTZOnUzuYv0JAweEhlxJX6gslQvbvlhLK5_bSTK6duxY2xfbBsj43H=w3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722562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en/6/6e/MA_-_Boston_Police_Badg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739898"/>
            <a:ext cx="685800" cy="80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95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Multi-Party Analytics on Private </a:t>
            </a:r>
            <a:r>
              <a:rPr lang="en-US" dirty="0" smtClean="0"/>
              <a:t>Data</a:t>
            </a:r>
            <a:br>
              <a:rPr lang="en-US" dirty="0" smtClean="0"/>
            </a:br>
            <a:r>
              <a:rPr lang="en-US" sz="3100" i="1" dirty="0" smtClean="0"/>
              <a:t>Exposing the Wage Gap</a:t>
            </a:r>
            <a:endParaRPr lang="en-US" sz="2700" i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6019800" y="2590800"/>
            <a:ext cx="2916920" cy="3886200"/>
            <a:chOff x="520700" y="2018498"/>
            <a:chExt cx="3429001" cy="4674402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17" b="75505"/>
            <a:stretch/>
          </p:blipFill>
          <p:spPr>
            <a:xfrm>
              <a:off x="520700" y="2018498"/>
              <a:ext cx="3429000" cy="847914"/>
            </a:xfrm>
            <a:prstGeom prst="rect">
              <a:avLst/>
            </a:prstGeom>
          </p:spPr>
        </p:pic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520700" y="2865988"/>
              <a:ext cx="3429001" cy="3826912"/>
              <a:chOff x="380999" y="2946273"/>
              <a:chExt cx="3429002" cy="3826913"/>
            </a:xfrm>
          </p:grpSpPr>
          <p:pic>
            <p:nvPicPr>
              <p:cNvPr id="10" name="Picture 4" descr="http://static1.squarespace.com/static/53c7e509e4b01b477977a20e/t/552bd524e4b056c5dc5b8112/1428935978009/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999" y="2946273"/>
                <a:ext cx="3429001" cy="19305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6" descr="http://static1.squarespace.com/static/53c7e509e4b01b477977a20e/t/552bd53ce4b056c5dc5b81d1/1428935999024/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999" y="4842657"/>
                <a:ext cx="3429002" cy="19305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2" name="Picture 11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"/>
          <a:stretch/>
        </p:blipFill>
        <p:spPr>
          <a:xfrm>
            <a:off x="1497233" y="2650506"/>
            <a:ext cx="4446367" cy="1388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"/>
          <a:stretch/>
        </p:blipFill>
        <p:spPr>
          <a:xfrm>
            <a:off x="2871333" y="3960878"/>
            <a:ext cx="2843667" cy="268155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Content Placeholder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5" t="336" r="24852" b="665"/>
          <a:stretch/>
        </p:blipFill>
        <p:spPr>
          <a:xfrm rot="10800000">
            <a:off x="4267199" y="5063346"/>
            <a:ext cx="1219201" cy="164225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" y="3939880"/>
            <a:ext cx="2084168" cy="2696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Boston Women Initiativ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3800" y="1600200"/>
            <a:ext cx="1752600" cy="137579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8"/>
          <a:stretch/>
        </p:blipFill>
        <p:spPr>
          <a:xfrm>
            <a:off x="457200" y="1752600"/>
            <a:ext cx="1105777" cy="1218765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463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15000"/>
    </mc:Choice>
    <mc:Fallback xmlns="">
      <p:transition spd="slow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</TotalTime>
  <Words>771</Words>
  <Application>Microsoft Macintosh PowerPoint</Application>
  <PresentationFormat>On-screen Show (4:3)</PresentationFormat>
  <Paragraphs>81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Waveform</vt:lpstr>
      <vt:lpstr>How Should We Be Measuring Urban Mobility? Towards an Urban Mobility Index</vt:lpstr>
      <vt:lpstr>How do we define a Mobility Index?</vt:lpstr>
      <vt:lpstr>How do we define a Mobility Index?</vt:lpstr>
      <vt:lpstr>How do we define a Mobility Index?</vt:lpstr>
      <vt:lpstr>Mobility Index: Framework</vt:lpstr>
      <vt:lpstr>Mobility Index: Evaluation</vt:lpstr>
      <vt:lpstr>Mobility Index: Realization </vt:lpstr>
      <vt:lpstr>The Open Cloud eXchange</vt:lpstr>
      <vt:lpstr>Proof of Concept: SCOPE</vt:lpstr>
      <vt:lpstr>Mining mobility data for Hi-resolution  CO2 Emission Models</vt:lpstr>
      <vt:lpstr>Safe Urban Navigation</vt:lpstr>
      <vt:lpstr>Multi-Party Analytics on Private Data Exposing the Wage Gap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SCOPE The Program</dc:title>
  <dc:creator>Azer Bestavros</dc:creator>
  <cp:lastModifiedBy>BU</cp:lastModifiedBy>
  <cp:revision>121</cp:revision>
  <dcterms:created xsi:type="dcterms:W3CDTF">2006-08-16T00:00:00Z</dcterms:created>
  <dcterms:modified xsi:type="dcterms:W3CDTF">2015-12-10T16:12:30Z</dcterms:modified>
</cp:coreProperties>
</file>