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80" r:id="rId4"/>
    <p:sldId id="301" r:id="rId5"/>
    <p:sldId id="302" r:id="rId6"/>
    <p:sldId id="304" r:id="rId7"/>
    <p:sldId id="258" r:id="rId8"/>
    <p:sldId id="294" r:id="rId9"/>
    <p:sldId id="291" r:id="rId10"/>
    <p:sldId id="293" r:id="rId11"/>
    <p:sldId id="305" r:id="rId12"/>
    <p:sldId id="306" r:id="rId13"/>
    <p:sldId id="307" r:id="rId14"/>
    <p:sldId id="296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C038AB-627A-FA41-BC23-455BAC8EB175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CF555A-A21C-784C-A4E5-2DB51DFFB4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242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CF555A-A21C-784C-A4E5-2DB51DFFB4B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464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97D8-63A6-9044-942C-A228D3941C97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9374F-693A-8B4B-B90B-123E5D0FCC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97D8-63A6-9044-942C-A228D3941C97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9374F-693A-8B4B-B90B-123E5D0FCC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97D8-63A6-9044-942C-A228D3941C97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9374F-693A-8B4B-B90B-123E5D0FCC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97D8-63A6-9044-942C-A228D3941C97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9374F-693A-8B4B-B90B-123E5D0FCC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97D8-63A6-9044-942C-A228D3941C97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9374F-693A-8B4B-B90B-123E5D0FCC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97D8-63A6-9044-942C-A228D3941C97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9374F-693A-8B4B-B90B-123E5D0FCC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97D8-63A6-9044-942C-A228D3941C97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9374F-693A-8B4B-B90B-123E5D0FCC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97D8-63A6-9044-942C-A228D3941C97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9374F-693A-8B4B-B90B-123E5D0FCC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ABBC97D8-63A6-9044-942C-A228D3941C97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2739374F-693A-8B4B-B90B-123E5D0FCC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97D8-63A6-9044-942C-A228D3941C97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9374F-693A-8B4B-B90B-123E5D0FCC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97D8-63A6-9044-942C-A228D3941C97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9374F-693A-8B4B-B90B-123E5D0FCC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ABBC97D8-63A6-9044-942C-A228D3941C97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2739374F-693A-8B4B-B90B-123E5D0FCCF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228435"/>
            <a:ext cx="8077200" cy="1673352"/>
          </a:xfrm>
        </p:spPr>
        <p:txBody>
          <a:bodyPr>
            <a:noAutofit/>
          </a:bodyPr>
          <a:lstStyle/>
          <a:p>
            <a:r>
              <a:rPr lang="en-US" sz="3800" dirty="0" smtClean="0"/>
              <a:t>City Learning: Where Cities Obtain Their Policy Information </a:t>
            </a:r>
            <a:endParaRPr lang="en-US" sz="3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078992"/>
            <a:ext cx="8077200" cy="149961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Professors Katherine Levine Einstein and David Glick</a:t>
            </a:r>
          </a:p>
          <a:p>
            <a:r>
              <a:rPr lang="en-US" dirty="0" smtClean="0"/>
              <a:t> </a:t>
            </a:r>
          </a:p>
          <a:p>
            <a:r>
              <a:rPr lang="en-US" dirty="0" smtClean="0"/>
              <a:t>Fiscal Leadership Summit</a:t>
            </a:r>
          </a:p>
          <a:p>
            <a:endParaRPr lang="en-US" dirty="0" smtClean="0"/>
          </a:p>
          <a:p>
            <a:r>
              <a:rPr lang="en-US" dirty="0" smtClean="0"/>
              <a:t>April 28, 2015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Federal fiscal background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Survey of Mayors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Sources of mayoral policy information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6539"/>
            <a:ext cx="8229600" cy="4625609"/>
          </a:xfrm>
        </p:spPr>
        <p:txBody>
          <a:bodyPr/>
          <a:lstStyle/>
          <a:p>
            <a:r>
              <a:rPr lang="en-US" dirty="0" smtClean="0"/>
              <a:t>Some important acknowledgements</a:t>
            </a:r>
          </a:p>
          <a:p>
            <a:endParaRPr lang="en-US" dirty="0"/>
          </a:p>
          <a:p>
            <a:pPr lvl="1"/>
            <a:endParaRPr lang="en-US" dirty="0" smtClean="0"/>
          </a:p>
          <a:p>
            <a:pPr marL="118872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047" y="2837597"/>
            <a:ext cx="2208290" cy="22082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303" y="5092059"/>
            <a:ext cx="2927694" cy="16468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338" y="2356265"/>
            <a:ext cx="3804177" cy="254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85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Cuts to Cities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00" y="1568450"/>
            <a:ext cx="8407400" cy="37211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7200" y="5289550"/>
            <a:ext cx="8229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Reagan Retrenchment: Federal Funds for Cities 1981-1993 (constant 1993 billions of dollars). Data from the U.S. Conference of Mayors and reproduced from </a:t>
            </a:r>
            <a:r>
              <a:rPr lang="en-US" sz="1600" dirty="0" err="1" smtClean="0"/>
              <a:t>Eisinger</a:t>
            </a:r>
            <a:r>
              <a:rPr lang="en-US" sz="1600" dirty="0" smtClean="0"/>
              <a:t> (1998). 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Decreased Federal Funding: The Case of the CDBG</a:t>
            </a:r>
            <a:endParaRPr lang="en-US" dirty="0"/>
          </a:p>
        </p:txBody>
      </p:sp>
      <p:pic>
        <p:nvPicPr>
          <p:cNvPr id="4" name="Picture 3" descr="Screen Shot 2015-04-20 at 1.06.01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9511" y="1733270"/>
            <a:ext cx="3498754" cy="51247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Cities’ Response?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context of federal government cutbacks and devolution, mayors looking for increasingly innovative policy ideas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But, where do they get their info…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IOC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Novel, rigorous survey of mayors across a variety of topics</a:t>
            </a:r>
          </a:p>
          <a:p>
            <a:endParaRPr lang="en-US" dirty="0" smtClean="0"/>
          </a:p>
          <a:p>
            <a:r>
              <a:rPr lang="en-US" dirty="0" smtClean="0"/>
              <a:t>Recruited </a:t>
            </a:r>
            <a:r>
              <a:rPr lang="en-US" dirty="0"/>
              <a:t>mayors from cities of </a:t>
            </a:r>
            <a:r>
              <a:rPr lang="en-US" i="1" dirty="0"/>
              <a:t>all </a:t>
            </a:r>
            <a:r>
              <a:rPr lang="en-US" dirty="0"/>
              <a:t>sizes</a:t>
            </a:r>
          </a:p>
          <a:p>
            <a:pPr marL="118872" indent="0">
              <a:buNone/>
            </a:pPr>
            <a:endParaRPr lang="en-US" dirty="0"/>
          </a:p>
          <a:p>
            <a:r>
              <a:rPr lang="en-US" dirty="0"/>
              <a:t>Nationally representative sample (</a:t>
            </a:r>
            <a:r>
              <a:rPr lang="en-US" dirty="0" err="1"/>
              <a:t>n</a:t>
            </a:r>
            <a:r>
              <a:rPr lang="en-US" dirty="0" smtClean="0"/>
              <a:t>=72)</a:t>
            </a:r>
            <a:endParaRPr lang="en-US" dirty="0"/>
          </a:p>
          <a:p>
            <a:endParaRPr lang="en-US" dirty="0"/>
          </a:p>
          <a:p>
            <a:pPr lvl="1"/>
            <a:r>
              <a:rPr lang="en-US" dirty="0"/>
              <a:t>18 cities with population &gt;300,000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474" y="1528669"/>
            <a:ext cx="6667982" cy="53166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Reliance on Sources of Policy Information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87317" y="2940573"/>
            <a:ext cx="2082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Official and Unofficial Advisors</a:t>
            </a:r>
            <a:endParaRPr lang="en-US" b="1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052144" y="2814712"/>
            <a:ext cx="846614" cy="331816"/>
          </a:xfrm>
          <a:prstGeom prst="line">
            <a:avLst/>
          </a:prstGeom>
          <a:ln w="19050" cmpd="sng">
            <a:solidFill>
              <a:srgbClr val="C648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5354260" y="3318156"/>
            <a:ext cx="1533057" cy="160187"/>
          </a:xfrm>
          <a:prstGeom prst="line">
            <a:avLst/>
          </a:prstGeom>
          <a:ln w="19050" cmpd="sng">
            <a:solidFill>
              <a:srgbClr val="C648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184779" y="4553885"/>
            <a:ext cx="1773313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Other Cities / Mayors</a:t>
            </a:r>
            <a:endParaRPr lang="en-US" b="1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5663159" y="3146528"/>
            <a:ext cx="1487297" cy="1498892"/>
          </a:xfrm>
          <a:prstGeom prst="line">
            <a:avLst/>
          </a:prstGeom>
          <a:ln w="19050" cmpd="sng">
            <a:solidFill>
              <a:srgbClr val="C648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328262" y="4645420"/>
            <a:ext cx="1487297" cy="1498892"/>
          </a:xfrm>
          <a:prstGeom prst="line">
            <a:avLst/>
          </a:prstGeom>
          <a:ln w="19050" cmpd="sng">
            <a:solidFill>
              <a:srgbClr val="C648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5815559" y="5774980"/>
            <a:ext cx="33284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University Researchers/Research Centers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37724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2" animBg="1"/>
      <p:bldP spid="12" grpId="3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Learning From Other Cities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819075"/>
            <a:ext cx="6793643" cy="4341443"/>
          </a:xfrm>
        </p:spPr>
        <p:txBody>
          <a:bodyPr>
            <a:normAutofit/>
          </a:bodyPr>
          <a:lstStyle/>
          <a:p>
            <a:r>
              <a:rPr lang="en-US" dirty="0" smtClean="0"/>
              <a:t>Asked for three cities to which they often look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366" y="1507668"/>
            <a:ext cx="6887307" cy="5350332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606366" y="2013777"/>
            <a:ext cx="5857652" cy="1224286"/>
          </a:xfrm>
          <a:prstGeom prst="ellipse">
            <a:avLst/>
          </a:prstGeom>
          <a:noFill/>
          <a:ln w="19050" cmpd="sng">
            <a:solidFill>
              <a:srgbClr val="C648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06366" y="6160518"/>
            <a:ext cx="1979238" cy="612142"/>
          </a:xfrm>
          <a:prstGeom prst="ellipse">
            <a:avLst/>
          </a:prstGeom>
          <a:noFill/>
          <a:ln w="19050" cmpd="sng">
            <a:solidFill>
              <a:srgbClr val="C648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654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Variation in where they look: Partisanship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09329" y="1968015"/>
            <a:ext cx="2734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 smtClean="0"/>
              <a:t>Democrats</a:t>
            </a:r>
            <a:endParaRPr lang="en-US" sz="2800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5597876" y="2028872"/>
            <a:ext cx="2734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 smtClean="0"/>
              <a:t>Republicans</a:t>
            </a:r>
            <a:endParaRPr lang="en-US" sz="2800" u="sn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817" y="3315051"/>
            <a:ext cx="3962038" cy="30967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1385" y="4181065"/>
            <a:ext cx="3781275" cy="1364736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 flipV="1">
            <a:off x="2253823" y="4531000"/>
            <a:ext cx="3344053" cy="148745"/>
          </a:xfrm>
          <a:prstGeom prst="line">
            <a:avLst/>
          </a:prstGeom>
          <a:ln w="19050" cmpd="sng">
            <a:solidFill>
              <a:srgbClr val="C648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477988" y="3684298"/>
            <a:ext cx="1956357" cy="1430240"/>
          </a:xfrm>
          <a:prstGeom prst="line">
            <a:avLst/>
          </a:prstGeom>
          <a:ln w="19050" cmpd="sng">
            <a:solidFill>
              <a:srgbClr val="C648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428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Variation in where they look: City Size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09329" y="1968015"/>
            <a:ext cx="2734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 smtClean="0"/>
              <a:t>Big Cities</a:t>
            </a:r>
            <a:endParaRPr lang="en-US" sz="2800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5597876" y="2028872"/>
            <a:ext cx="2734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 smtClean="0"/>
              <a:t>Small Cities</a:t>
            </a:r>
            <a:endParaRPr lang="en-US" sz="2800" u="sn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8" y="3192294"/>
            <a:ext cx="4707435" cy="31806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0587" y="3714884"/>
            <a:ext cx="4251173" cy="2135519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 flipV="1">
            <a:off x="2928826" y="4027555"/>
            <a:ext cx="2574163" cy="640748"/>
          </a:xfrm>
          <a:prstGeom prst="line">
            <a:avLst/>
          </a:prstGeom>
          <a:ln w="19050" cmpd="sng">
            <a:solidFill>
              <a:srgbClr val="C64847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844091" y="3833043"/>
            <a:ext cx="1166947" cy="1464565"/>
          </a:xfrm>
          <a:prstGeom prst="line">
            <a:avLst/>
          </a:prstGeom>
          <a:ln w="19050" cmpd="sng">
            <a:solidFill>
              <a:srgbClr val="C64847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355795" y="4088421"/>
            <a:ext cx="1655243" cy="1209187"/>
          </a:xfrm>
          <a:prstGeom prst="line">
            <a:avLst/>
          </a:prstGeom>
          <a:ln w="19050" cmpd="sng">
            <a:solidFill>
              <a:srgbClr val="C64847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170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general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Mayors look to cities that are: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Closer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Similar, but, on average, slightly bigger and wealthier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Higher capacity and more successful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sources of variation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Our qualitative interviews </a:t>
            </a:r>
            <a:r>
              <a:rPr lang="en-US" smtClean="0"/>
              <a:t>suggest that mayors </a:t>
            </a:r>
            <a:r>
              <a:rPr lang="en-US" dirty="0" smtClean="0"/>
              <a:t>learned policies from other cities through: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Public talks </a:t>
            </a:r>
          </a:p>
          <a:p>
            <a:pPr lvl="1"/>
            <a:r>
              <a:rPr lang="en-US" dirty="0" smtClean="0"/>
              <a:t>Conferences</a:t>
            </a:r>
          </a:p>
          <a:p>
            <a:pPr lvl="1"/>
            <a:r>
              <a:rPr lang="en-US" dirty="0" smtClean="0"/>
              <a:t>Grant competitions </a:t>
            </a:r>
          </a:p>
          <a:p>
            <a:pPr lvl="1"/>
            <a:r>
              <a:rPr lang="en-US" dirty="0" smtClean="0"/>
              <a:t>Friendship networks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Summary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Looking to other cities is important</a:t>
            </a:r>
          </a:p>
          <a:p>
            <a:endParaRPr lang="en-US" dirty="0" smtClean="0"/>
          </a:p>
          <a:p>
            <a:r>
              <a:rPr lang="en-US" dirty="0" smtClean="0"/>
              <a:t>Some more than others, but no “dominant” influencers</a:t>
            </a:r>
          </a:p>
          <a:p>
            <a:endParaRPr lang="en-US" dirty="0"/>
          </a:p>
          <a:p>
            <a:r>
              <a:rPr lang="en-US" dirty="0" smtClean="0"/>
              <a:t>More to understand, but interesting and thoughtful variation</a:t>
            </a:r>
          </a:p>
          <a:p>
            <a:pPr marL="118872" indent="0">
              <a:buNone/>
            </a:pPr>
            <a:endParaRPr lang="en-US" dirty="0" smtClean="0"/>
          </a:p>
          <a:p>
            <a:r>
              <a:rPr lang="en-US" dirty="0" smtClean="0"/>
              <a:t>Mayors noted a wide variety of policies they adopted from other cities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50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Module.thmx</Template>
  <TotalTime>1786</TotalTime>
  <Words>289</Words>
  <Application>Microsoft Office PowerPoint</Application>
  <PresentationFormat>On-screen Show (4:3)</PresentationFormat>
  <Paragraphs>75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Corbel</vt:lpstr>
      <vt:lpstr>Wingdings</vt:lpstr>
      <vt:lpstr>Wingdings 2</vt:lpstr>
      <vt:lpstr>Wingdings 3</vt:lpstr>
      <vt:lpstr>Module</vt:lpstr>
      <vt:lpstr>City Learning: Where Cities Obtain Their Policy Information </vt:lpstr>
      <vt:lpstr>Outline</vt:lpstr>
      <vt:lpstr>First</vt:lpstr>
      <vt:lpstr>Federal Cuts to Cities </vt:lpstr>
      <vt:lpstr>Decreased Federal Funding: The Case of the CDBG</vt:lpstr>
      <vt:lpstr>Cities’ Response?</vt:lpstr>
      <vt:lpstr>The IOC Project</vt:lpstr>
      <vt:lpstr>Reliance on Sources of Policy Information</vt:lpstr>
      <vt:lpstr>Learning From Other Cities</vt:lpstr>
      <vt:lpstr>Variation in where they look: Partisanship</vt:lpstr>
      <vt:lpstr>Variation in where they look: City Size</vt:lpstr>
      <vt:lpstr>More general findings</vt:lpstr>
      <vt:lpstr>Other sources of variation</vt:lpstr>
      <vt:lpstr>Information Summary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Mayoral Policy-Making: Results from the 21st Century Mayors Leadership Survey</dc:title>
  <dc:creator>Katherine Einstein</dc:creator>
  <cp:lastModifiedBy>Lusk, Katharine</cp:lastModifiedBy>
  <cp:revision>107</cp:revision>
  <dcterms:created xsi:type="dcterms:W3CDTF">2015-04-22T19:18:00Z</dcterms:created>
  <dcterms:modified xsi:type="dcterms:W3CDTF">2015-04-24T17:04:17Z</dcterms:modified>
</cp:coreProperties>
</file>