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theme/themeOverride2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2" r:id="rId2"/>
  </p:sldMasterIdLst>
  <p:notesMasterIdLst>
    <p:notesMasterId r:id="rId25"/>
  </p:notesMasterIdLst>
  <p:handoutMasterIdLst>
    <p:handoutMasterId r:id="rId26"/>
  </p:handoutMasterIdLst>
  <p:sldIdLst>
    <p:sldId id="498" r:id="rId3"/>
    <p:sldId id="499" r:id="rId4"/>
    <p:sldId id="500" r:id="rId5"/>
    <p:sldId id="510" r:id="rId6"/>
    <p:sldId id="470" r:id="rId7"/>
    <p:sldId id="528" r:id="rId8"/>
    <p:sldId id="505" r:id="rId9"/>
    <p:sldId id="529" r:id="rId10"/>
    <p:sldId id="503" r:id="rId11"/>
    <p:sldId id="530" r:id="rId12"/>
    <p:sldId id="527" r:id="rId13"/>
    <p:sldId id="504" r:id="rId14"/>
    <p:sldId id="497" r:id="rId15"/>
    <p:sldId id="479" r:id="rId16"/>
    <p:sldId id="481" r:id="rId17"/>
    <p:sldId id="514" r:id="rId18"/>
    <p:sldId id="520" r:id="rId19"/>
    <p:sldId id="532" r:id="rId20"/>
    <p:sldId id="492" r:id="rId21"/>
    <p:sldId id="531" r:id="rId22"/>
    <p:sldId id="522" r:id="rId23"/>
    <p:sldId id="496" r:id="rId2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5642"/>
    <a:srgbClr val="016C64"/>
    <a:srgbClr val="A77C26"/>
    <a:srgbClr val="BD8B2C"/>
    <a:srgbClr val="E9EC78"/>
    <a:srgbClr val="7C7C7C"/>
    <a:srgbClr val="939393"/>
    <a:srgbClr val="E0E3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68" autoAdjust="0"/>
    <p:restoredTop sz="94661" autoAdjust="0"/>
  </p:normalViewPr>
  <p:slideViewPr>
    <p:cSldViewPr>
      <p:cViewPr varScale="1">
        <p:scale>
          <a:sx n="74" d="100"/>
          <a:sy n="74" d="100"/>
        </p:scale>
        <p:origin x="147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Adam\PILOTs%20Survey\PILOTs%20Survey%20Analysis\PILOTs%20Survey%20Tables%20-%202012.06.15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761179577827497"/>
          <c:y val="5.6277056277056273E-2"/>
          <c:w val="0.8607674590126787"/>
          <c:h val="0.77799974303911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 3'!$B$28</c:f>
              <c:strCache>
                <c:ptCount val="1"/>
                <c:pt idx="0">
                  <c:v>Pct. General Revenues</c:v>
                </c:pt>
              </c:strCache>
            </c:strRef>
          </c:tx>
          <c:spPr>
            <a:solidFill>
              <a:srgbClr val="1D5642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4.565291723855636E-3"/>
                  <c:y val="1.768722091556740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2595776445375913E-3"/>
                  <c:y val="6.1696833350399362E-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5652917238556724E-3"/>
                  <c:y val="1.008044448989333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871198439644538E-3"/>
                  <c:y val="1.72233016327505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7304293385345436E-3"/>
                  <c:y val="1.193578075467844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3.0363360543235202E-3"/>
                  <c:y val="1.11006578723113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 3'!$A$29:$A$34</c:f>
              <c:strCache>
                <c:ptCount val="6"/>
                <c:pt idx="0">
                  <c:v>0% - .25%</c:v>
                </c:pt>
                <c:pt idx="1">
                  <c:v>.25% - .5%</c:v>
                </c:pt>
                <c:pt idx="2">
                  <c:v>.5% - 1%</c:v>
                </c:pt>
                <c:pt idx="3">
                  <c:v>1% - 2%</c:v>
                </c:pt>
                <c:pt idx="4">
                  <c:v>2% - 5%</c:v>
                </c:pt>
                <c:pt idx="5">
                  <c:v>5% +</c:v>
                </c:pt>
              </c:strCache>
            </c:strRef>
          </c:cat>
          <c:val>
            <c:numRef>
              <c:f>'Fig 3'!$B$29:$B$34</c:f>
              <c:numCache>
                <c:formatCode>0</c:formatCode>
                <c:ptCount val="6"/>
                <c:pt idx="0">
                  <c:v>131</c:v>
                </c:pt>
                <c:pt idx="1">
                  <c:v>16</c:v>
                </c:pt>
                <c:pt idx="2">
                  <c:v>18</c:v>
                </c:pt>
                <c:pt idx="3">
                  <c:v>11</c:v>
                </c:pt>
                <c:pt idx="4">
                  <c:v>8</c:v>
                </c:pt>
                <c:pt idx="5">
                  <c:v>2</c:v>
                </c:pt>
              </c:numCache>
            </c:numRef>
          </c:val>
        </c:ser>
        <c:ser>
          <c:idx val="1"/>
          <c:order val="1"/>
          <c:tx>
            <c:strRef>
              <c:f>'Fig 3'!$C$28</c:f>
              <c:strCache>
                <c:ptCount val="1"/>
                <c:pt idx="0">
                  <c:v>Pct. Property Taxes</c:v>
                </c:pt>
              </c:strCache>
            </c:strRef>
          </c:tx>
          <c:spPr>
            <a:solidFill>
              <a:srgbClr val="FFFFCC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4.3033061234318331E-3"/>
                  <c:y val="1.889286566451928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609020202749929E-3"/>
                  <c:y val="1.79653679653679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9149269185388986E-3"/>
                  <c:y val="1.008044448989333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2206409978569233E-3"/>
                  <c:y val="1.184306507141153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691685328324739E-3"/>
                  <c:y val="1.184306507141153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3.3857786125359099E-3"/>
                  <c:y val="1.36980604697140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 3'!$A$29:$A$34</c:f>
              <c:strCache>
                <c:ptCount val="6"/>
                <c:pt idx="0">
                  <c:v>0% - .25%</c:v>
                </c:pt>
                <c:pt idx="1">
                  <c:v>.25% - .5%</c:v>
                </c:pt>
                <c:pt idx="2">
                  <c:v>.5% - 1%</c:v>
                </c:pt>
                <c:pt idx="3">
                  <c:v>1% - 2%</c:v>
                </c:pt>
                <c:pt idx="4">
                  <c:v>2% - 5%</c:v>
                </c:pt>
                <c:pt idx="5">
                  <c:v>5% +</c:v>
                </c:pt>
              </c:strCache>
            </c:strRef>
          </c:cat>
          <c:val>
            <c:numRef>
              <c:f>'Fig 3'!$C$29:$C$34</c:f>
              <c:numCache>
                <c:formatCode>0</c:formatCode>
                <c:ptCount val="6"/>
                <c:pt idx="0">
                  <c:v>93</c:v>
                </c:pt>
                <c:pt idx="1">
                  <c:v>28</c:v>
                </c:pt>
                <c:pt idx="2">
                  <c:v>18</c:v>
                </c:pt>
                <c:pt idx="3">
                  <c:v>19</c:v>
                </c:pt>
                <c:pt idx="4">
                  <c:v>19</c:v>
                </c:pt>
                <c:pt idx="5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1681344"/>
        <c:axId val="261680952"/>
      </c:barChart>
      <c:catAx>
        <c:axId val="2616813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 b="1"/>
                </a:pPr>
                <a:r>
                  <a:rPr lang="en-US" sz="2000" b="1" dirty="0" smtClean="0"/>
                  <a:t>% of </a:t>
                </a:r>
                <a:r>
                  <a:rPr lang="en-US" sz="2000" b="1" dirty="0"/>
                  <a:t>Revenues</a:t>
                </a:r>
              </a:p>
            </c:rich>
          </c:tx>
          <c:layout>
            <c:manualLayout>
              <c:xMode val="edge"/>
              <c:yMode val="edge"/>
              <c:x val="0.43853211009174331"/>
              <c:y val="0.9123376623376617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/>
            </a:pPr>
            <a:endParaRPr lang="en-US"/>
          </a:p>
        </c:txPr>
        <c:crossAx val="2616809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1680952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2000" b="1"/>
                </a:pPr>
                <a:r>
                  <a:rPr lang="en-US" sz="2000" b="1" dirty="0"/>
                  <a:t>No. Localities</a:t>
                </a:r>
              </a:p>
            </c:rich>
          </c:tx>
          <c:layout>
            <c:manualLayout>
              <c:xMode val="edge"/>
              <c:yMode val="edge"/>
              <c:x val="9.1743119266055051E-3"/>
              <c:y val="0.35714285714285765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261681344"/>
        <c:crosses val="autoZero"/>
        <c:crossBetween val="between"/>
      </c:valAx>
      <c:spPr>
        <a:solidFill>
          <a:srgbClr val="FFFFFF"/>
        </a:solidFill>
        <a:ln w="12700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9982324190159941"/>
          <c:y val="7.6045347190541818E-2"/>
          <c:w val="0.39694384355801682"/>
          <c:h val="0.16949727437916445"/>
        </c:manualLayout>
      </c:layout>
      <c:overlay val="0"/>
      <c:spPr>
        <a:noFill/>
        <a:ln w="3175">
          <a:noFill/>
          <a:prstDash val="solid"/>
        </a:ln>
      </c:spPr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600" b="0" i="0" u="none" strike="noStrike" baseline="0">
          <a:solidFill>
            <a:srgbClr val="000000"/>
          </a:solidFill>
          <a:latin typeface="Arial" pitchFamily="34" charset="0"/>
          <a:ea typeface="Times New Roman"/>
          <a:cs typeface="Arial" pitchFamily="34" charset="0"/>
        </a:defRPr>
      </a:pPr>
      <a:endParaRPr lang="en-US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l" defTabSz="931863" eaLnBrk="0" hangingPunct="0">
              <a:defRPr sz="1200"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defTabSz="931863" eaLnBrk="0" hangingPunct="0">
              <a:defRPr sz="1200"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fld id="{97DE4D7D-2BCD-4F26-968F-FBD9022898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221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l" defTabSz="931863" eaLnBrk="0" hangingPunct="0">
              <a:defRPr sz="1200"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defTabSz="931863" eaLnBrk="0" hangingPunct="0">
              <a:defRPr sz="1200"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fld id="{8BB44CF4-60CE-4480-B5DA-56C6226D63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109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ＭＳ Ｐゴシック" pitchFamily="-10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9B6396-CD6A-44F1-B4A1-2F74CAE5C942}" type="slidenum">
              <a:rPr lang="en-US" smtClean="0">
                <a:ea typeface="ＭＳ Ｐゴシック"/>
                <a:cs typeface="ＭＳ Ｐゴシック"/>
              </a:rPr>
              <a:pPr/>
              <a:t>1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527439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A6619A-DE5F-4CCD-B8C4-88381B703F67}" type="slidenum">
              <a:rPr lang="en-US" smtClean="0">
                <a:ea typeface="ＭＳ Ｐゴシック"/>
                <a:cs typeface="ＭＳ Ｐゴシック"/>
              </a:rPr>
              <a:pPr/>
              <a:t>2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76314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E4FD81-AA91-45D7-B429-7E8FBCA0B321}" type="slidenum">
              <a:rPr lang="en-US" smtClean="0">
                <a:ea typeface="ＭＳ Ｐゴシック"/>
                <a:cs typeface="ＭＳ Ｐゴシック"/>
              </a:rPr>
              <a:pPr/>
              <a:t>3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0743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 eaLnBrk="0" hangingPunct="0"/>
            <a:fld id="{F35B42AB-FA67-4EAD-A69D-6B621BDB8806}" type="slidenum">
              <a:rPr lang="en-US" sz="1200"/>
              <a:pPr algn="r" defTabSz="931863" eaLnBrk="0" hangingPunct="0"/>
              <a:t>4</a:t>
            </a:fld>
            <a:endParaRPr lang="en-US" sz="1200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595458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 eaLnBrk="0" hangingPunct="0"/>
            <a:fld id="{2BA18F11-9022-4DE5-B5A0-B3A5998A155A}" type="slidenum">
              <a:rPr lang="en-US" sz="1200"/>
              <a:pPr algn="r" defTabSz="931863" eaLnBrk="0" hangingPunct="0"/>
              <a:t>5</a:t>
            </a:fld>
            <a:endParaRPr lang="en-US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97417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 eaLnBrk="0" hangingPunct="0"/>
            <a:fld id="{A4C89AF2-38C3-4A37-A47D-8108DF6D0616}" type="slidenum">
              <a:rPr lang="en-US" sz="1200"/>
              <a:pPr algn="r" defTabSz="931863" eaLnBrk="0" hangingPunct="0"/>
              <a:t>6</a:t>
            </a:fld>
            <a:endParaRPr lang="en-US" sz="120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379175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 eaLnBrk="0" hangingPunct="0"/>
            <a:fld id="{ED6FB7F0-2C93-484D-90D8-BA4091367868}" type="slidenum">
              <a:rPr lang="en-US" sz="1200"/>
              <a:pPr algn="r" defTabSz="931863" eaLnBrk="0" hangingPunct="0"/>
              <a:t>7</a:t>
            </a:fld>
            <a:endParaRPr lang="en-US" sz="120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45931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 eaLnBrk="0" hangingPunct="0"/>
            <a:fld id="{2A218F38-5FAB-4F78-B1C4-C5B3EAD19437}" type="slidenum">
              <a:rPr lang="en-US" sz="1200"/>
              <a:pPr algn="r" defTabSz="931863" eaLnBrk="0" hangingPunct="0"/>
              <a:t>8</a:t>
            </a:fld>
            <a:endParaRPr lang="en-US" sz="120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652443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 eaLnBrk="0" hangingPunct="0"/>
            <a:fld id="{D92089CF-5022-4CA2-8FA1-F6F877C6EF5C}" type="slidenum">
              <a:rPr lang="en-US" sz="1200"/>
              <a:pPr algn="r" defTabSz="931863" eaLnBrk="0" hangingPunct="0"/>
              <a:t>9</a:t>
            </a:fld>
            <a:endParaRPr lang="en-US" sz="120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416052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 eaLnBrk="0" hangingPunct="0"/>
            <a:fld id="{B743F0CE-716B-4604-AE81-D9FCEAB3312F}" type="slidenum">
              <a:rPr lang="en-US" sz="1200"/>
              <a:pPr algn="r" defTabSz="931863" eaLnBrk="0" hangingPunct="0"/>
              <a:t>10</a:t>
            </a:fld>
            <a:endParaRPr lang="en-US" sz="120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6090385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 eaLnBrk="0" hangingPunct="0"/>
            <a:fld id="{E06DB6E5-843B-4290-B50B-44E09EC7F538}" type="slidenum">
              <a:rPr lang="en-US" sz="1200"/>
              <a:pPr algn="r" defTabSz="931863" eaLnBrk="0" hangingPunct="0"/>
              <a:t>11</a:t>
            </a:fld>
            <a:endParaRPr lang="en-US" sz="120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9672952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 eaLnBrk="0" hangingPunct="0"/>
            <a:fld id="{BAFED9EE-7D93-41BA-9A70-BDAC4C1CF085}" type="slidenum">
              <a:rPr lang="en-US" sz="1200"/>
              <a:pPr algn="r" defTabSz="931863" eaLnBrk="0" hangingPunct="0"/>
              <a:t>12</a:t>
            </a:fld>
            <a:endParaRPr lang="en-US" sz="1200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9637892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 eaLnBrk="0" hangingPunct="0"/>
            <a:fld id="{0DC2CE6F-F49C-45D4-A00C-FAED0FEB1A07}" type="slidenum">
              <a:rPr lang="en-US" sz="1200"/>
              <a:pPr algn="r" defTabSz="931863" eaLnBrk="0" hangingPunct="0"/>
              <a:t>13</a:t>
            </a:fld>
            <a:endParaRPr 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4829535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 eaLnBrk="0" hangingPunct="0"/>
            <a:fld id="{5DBCE2DB-FC0E-4EA1-A064-5F1E1D29148F}" type="slidenum">
              <a:rPr lang="en-US" sz="1200"/>
              <a:pPr algn="r" defTabSz="931863" eaLnBrk="0" hangingPunct="0"/>
              <a:t>14</a:t>
            </a:fld>
            <a:endParaRPr lang="en-US" sz="1200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0966398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 eaLnBrk="0" hangingPunct="0"/>
            <a:fld id="{8AA1C263-0CA0-4BDF-AEB0-7E98BAEB061C}" type="slidenum">
              <a:rPr lang="en-US" sz="1200"/>
              <a:pPr algn="r" defTabSz="931863" eaLnBrk="0" hangingPunct="0"/>
              <a:t>15</a:t>
            </a:fld>
            <a:endParaRPr lang="en-US" sz="1200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111925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 eaLnBrk="0" hangingPunct="0"/>
            <a:fld id="{AFE60F47-A81A-44B4-B4C2-685C0E5A57CE}" type="slidenum">
              <a:rPr lang="en-US" sz="1200"/>
              <a:pPr algn="r" defTabSz="931863" eaLnBrk="0" hangingPunct="0"/>
              <a:t>16</a:t>
            </a:fld>
            <a:endParaRPr lang="en-US" sz="1200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7994282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 eaLnBrk="0" hangingPunct="0"/>
            <a:fld id="{EDA7DB3F-4CB8-46D9-A2AB-BD5239801DF0}" type="slidenum">
              <a:rPr lang="en-US" sz="1200"/>
              <a:pPr algn="r" defTabSz="931863" eaLnBrk="0" hangingPunct="0"/>
              <a:t>17</a:t>
            </a:fld>
            <a:endParaRPr lang="en-US" sz="1200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8694060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 eaLnBrk="0" hangingPunct="0"/>
            <a:fld id="{EDA7DB3F-4CB8-46D9-A2AB-BD5239801DF0}" type="slidenum">
              <a:rPr lang="en-US" sz="1200"/>
              <a:pPr algn="r" defTabSz="931863" eaLnBrk="0" hangingPunct="0"/>
              <a:t>18</a:t>
            </a:fld>
            <a:endParaRPr lang="en-US" sz="1200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0136506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 eaLnBrk="0" hangingPunct="0"/>
            <a:fld id="{F995F2D6-678E-4F60-856C-BA9297BD1D37}" type="slidenum">
              <a:rPr lang="en-US" sz="1200"/>
              <a:pPr algn="r" defTabSz="931863" eaLnBrk="0" hangingPunct="0"/>
              <a:t>19</a:t>
            </a:fld>
            <a:endParaRPr lang="en-US" sz="1200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838406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 eaLnBrk="0" hangingPunct="0"/>
            <a:fld id="{F995F2D6-678E-4F60-856C-BA9297BD1D37}" type="slidenum">
              <a:rPr lang="en-US" sz="1200"/>
              <a:pPr algn="r" defTabSz="931863" eaLnBrk="0" hangingPunct="0"/>
              <a:t>20</a:t>
            </a:fld>
            <a:endParaRPr lang="en-US" sz="1200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7744946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 eaLnBrk="0" hangingPunct="0"/>
            <a:fld id="{010E746A-9116-4289-82E5-205393449F81}" type="slidenum">
              <a:rPr lang="en-US" sz="1200"/>
              <a:pPr algn="r" defTabSz="931863" eaLnBrk="0" hangingPunct="0"/>
              <a:t>21</a:t>
            </a:fld>
            <a:endParaRPr lang="en-US" sz="1200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930713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 eaLnBrk="0" hangingPunct="0"/>
            <a:fld id="{92C25E70-5BE9-428B-BBB1-8CDF570C83E1}" type="slidenum">
              <a:rPr lang="en-US" sz="1200"/>
              <a:pPr algn="r" defTabSz="931863" eaLnBrk="0" hangingPunct="0"/>
              <a:t>22</a:t>
            </a:fld>
            <a:endParaRPr lang="en-US" sz="1200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65400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984522-754B-4413-BA5F-1409943FEC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74E4B-D64C-450C-845D-BC1C7A293C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9B3DBE-9B2D-4CD9-BF85-1B9B265799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5797A-7EE8-4D61-9EDE-4FD9C49AE9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EA3CF6-E455-4210-97EE-CCE43482C2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61D0B-CF61-4B96-8EAF-4AADFDE040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81C0E-C558-4ABD-A093-9002516DBE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65715-2EB9-47DC-A31E-7F69F7E44C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72AEA-98EB-44B1-BA94-2BC5246DF4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CBB56-95FE-440B-90E7-7D0BD58333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F3D0BB-9B5C-40DC-90E5-357FA81AD7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5A7A6F-62F1-4625-A32F-CBB453DA32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3CF6E-7A6A-4064-A9CA-665937D9A5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70C58-CE73-4E40-942A-63543991A8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C3CF2-9563-4EDC-87C3-E45F3A8AEC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066DD-5502-409F-A49E-396D3AED15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ED382-FCD1-4AFE-AF69-A00A8C5F1C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97616-8D0A-4128-99BD-04BF5B8AE0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7044E-4039-4BCE-9CDA-D612797213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49696-377C-45B0-A736-5FC8303C36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3A592-F2EF-4D13-BECD-8C65E1C1AB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DA69B-C70D-4DE4-959A-86A1F5666A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66171-DAD1-4F6F-BA0B-C047E06910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47362-C11E-4816-A5E9-3A8FF9F221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latin typeface="Arial" pitchFamily="-108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Arial" pitchFamily="-108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fld id="{49C6B3A9-E6E2-4F29-9A48-7B02BA8C9F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3" r:id="rId3"/>
    <p:sldLayoutId id="2147483672" r:id="rId4"/>
    <p:sldLayoutId id="2147483671" r:id="rId5"/>
    <p:sldLayoutId id="2147483670" r:id="rId6"/>
    <p:sldLayoutId id="2147483669" r:id="rId7"/>
    <p:sldLayoutId id="2147483668" r:id="rId8"/>
    <p:sldLayoutId id="2147483667" r:id="rId9"/>
    <p:sldLayoutId id="2147483666" r:id="rId10"/>
    <p:sldLayoutId id="2147483665" r:id="rId11"/>
    <p:sldLayoutId id="2147483664" r:id="rId12"/>
    <p:sldLayoutId id="214748366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36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>
                <a:solidFill>
                  <a:schemeClr val="tx1">
                    <a:tint val="75000"/>
                  </a:schemeClr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200" smtClean="0">
                <a:solidFill>
                  <a:schemeClr val="tx1">
                    <a:tint val="75000"/>
                  </a:schemeClr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C3125E03-61F9-4773-98BB-63F0BE8681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5" r:id="rId2"/>
    <p:sldLayoutId id="2147483684" r:id="rId3"/>
    <p:sldLayoutId id="2147483683" r:id="rId4"/>
    <p:sldLayoutId id="2147483682" r:id="rId5"/>
    <p:sldLayoutId id="2147483681" r:id="rId6"/>
    <p:sldLayoutId id="2147483680" r:id="rId7"/>
    <p:sldLayoutId id="2147483679" r:id="rId8"/>
    <p:sldLayoutId id="2147483678" r:id="rId9"/>
    <p:sldLayoutId id="2147483677" r:id="rId10"/>
    <p:sldLayoutId id="214748367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emf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package" Target="../embeddings/Microsoft_Word_Document1.docx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639763"/>
            <a:ext cx="4324350" cy="5989637"/>
          </a:xfrm>
        </p:spPr>
        <p:txBody>
          <a:bodyPr/>
          <a:lstStyle/>
          <a:p>
            <a:r>
              <a:rPr lang="en-US" sz="3600" b="1" dirty="0" smtClean="0">
                <a:solidFill>
                  <a:srgbClr val="1D5642"/>
                </a:solidFill>
                <a:latin typeface="Arial" charset="0"/>
                <a:cs typeface="Arial" charset="0"/>
              </a:rPr>
              <a:t>Payments in Lieu of Taxes by Nonprofits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2800" b="1" dirty="0" smtClean="0"/>
              <a:t>Daphne A. Kenyon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Fellow</a:t>
            </a:r>
            <a:br>
              <a:rPr lang="en-US" sz="2400" dirty="0" smtClean="0"/>
            </a:br>
            <a:r>
              <a:rPr lang="en-US" sz="2400" dirty="0" smtClean="0"/>
              <a:t>Lincoln Institute of Land Policy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Fiscal Leadership and the Modern City</a:t>
            </a:r>
            <a:br>
              <a:rPr lang="en-US" sz="2400" dirty="0" smtClean="0"/>
            </a:br>
            <a:r>
              <a:rPr lang="en-US" sz="2400" dirty="0" smtClean="0"/>
              <a:t>April 28, 2015</a:t>
            </a:r>
            <a:br>
              <a:rPr lang="en-US" sz="2400" dirty="0" smtClean="0"/>
            </a:br>
            <a:r>
              <a:rPr lang="en-US" sz="2400" dirty="0" smtClean="0"/>
              <a:t>Boston University</a:t>
            </a:r>
            <a:endParaRPr lang="en-US" sz="4000" dirty="0" smtClean="0"/>
          </a:p>
        </p:txBody>
      </p:sp>
      <p:pic>
        <p:nvPicPr>
          <p:cNvPr id="29699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94238" y="838200"/>
            <a:ext cx="4240212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Rectangle 7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grpSp>
        <p:nvGrpSpPr>
          <p:cNvPr id="29701" name="Group 12"/>
          <p:cNvGrpSpPr>
            <a:grpSpLocks/>
          </p:cNvGrpSpPr>
          <p:nvPr/>
        </p:nvGrpSpPr>
        <p:grpSpPr bwMode="auto">
          <a:xfrm>
            <a:off x="3276600" y="152400"/>
            <a:ext cx="2590800" cy="487363"/>
            <a:chOff x="3276600" y="152400"/>
            <a:chExt cx="2590800" cy="487680"/>
          </a:xfrm>
        </p:grpSpPr>
        <p:pic>
          <p:nvPicPr>
            <p:cNvPr id="29704" name="Picture 13" descr="Lincoln Horiz Logo_White.eps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05" name="Rectangle 14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9702" name="Rectangle 5"/>
          <p:cNvSpPr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29703" name="Text Box 8"/>
          <p:cNvSpPr txBox="1">
            <a:spLocks noChangeArrowheads="1"/>
          </p:cNvSpPr>
          <p:nvPr/>
        </p:nvSpPr>
        <p:spPr bwMode="auto">
          <a:xfrm>
            <a:off x="0" y="64770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>
                <a:solidFill>
                  <a:schemeClr val="bg1"/>
                </a:solidFill>
                <a:latin typeface="Arial Black" pitchFamily="34" charset="0"/>
              </a:rPr>
              <a:t>www.lincolninst.edu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6"/>
          <p:cNvSpPr txBox="1">
            <a:spLocks noChangeArrowheads="1"/>
          </p:cNvSpPr>
          <p:nvPr/>
        </p:nvSpPr>
        <p:spPr bwMode="auto">
          <a:xfrm>
            <a:off x="2895600" y="6583363"/>
            <a:ext cx="327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sp>
        <p:nvSpPr>
          <p:cNvPr id="33794" name="Rectangle 10"/>
          <p:cNvSpPr>
            <a:spLocks noChangeArrowheads="1"/>
          </p:cNvSpPr>
          <p:nvPr/>
        </p:nvSpPr>
        <p:spPr bwMode="auto">
          <a:xfrm>
            <a:off x="381000" y="1676400"/>
            <a:ext cx="8382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/>
              <a:t>Payments made voluntarily by tax-exempt nonprofits as a substitute for property taxes</a:t>
            </a:r>
          </a:p>
          <a:p>
            <a:pPr marL="342900" indent="-342900" eaLnBrk="0" hangingPunct="0">
              <a:spcBef>
                <a:spcPct val="20000"/>
              </a:spcBef>
            </a:pPr>
            <a:endParaRPr lang="en-US" sz="140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/>
              <a:t>Report excludes payments from public institutions (public universities and public authorities) and state governments or businesses</a:t>
            </a:r>
          </a:p>
        </p:txBody>
      </p:sp>
      <p:sp>
        <p:nvSpPr>
          <p:cNvPr id="33795" name="Rectangle 11"/>
          <p:cNvSpPr>
            <a:spLocks noChangeArrowheads="1"/>
          </p:cNvSpPr>
          <p:nvPr/>
        </p:nvSpPr>
        <p:spPr bwMode="auto">
          <a:xfrm>
            <a:off x="685800" y="7620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b="1">
                <a:solidFill>
                  <a:srgbClr val="1D5642"/>
                </a:solidFill>
              </a:rPr>
              <a:t>Definition of PILOT</a:t>
            </a:r>
            <a:r>
              <a:rPr lang="en-US" sz="4000">
                <a:solidFill>
                  <a:schemeClr val="tx2"/>
                </a:solidFill>
              </a:rPr>
              <a:t> </a:t>
            </a:r>
          </a:p>
        </p:txBody>
      </p:sp>
      <p:grpSp>
        <p:nvGrpSpPr>
          <p:cNvPr id="33796" name="Group 12"/>
          <p:cNvGrpSpPr>
            <a:grpSpLocks/>
          </p:cNvGrpSpPr>
          <p:nvPr/>
        </p:nvGrpSpPr>
        <p:grpSpPr bwMode="auto">
          <a:xfrm>
            <a:off x="3276600" y="152400"/>
            <a:ext cx="2590800" cy="487363"/>
            <a:chOff x="3276600" y="152400"/>
            <a:chExt cx="2590800" cy="487680"/>
          </a:xfrm>
        </p:grpSpPr>
        <p:pic>
          <p:nvPicPr>
            <p:cNvPr id="33803" name="Picture 13" descr="Lincoln Horiz Logo_White.eps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04" name="Rectangle 14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3797" name="Rectangle 3"/>
          <p:cNvSpPr>
            <a:spLocks noChangeArrowheads="1"/>
          </p:cNvSpPr>
          <p:nvPr/>
        </p:nvSpPr>
        <p:spPr bwMode="auto">
          <a:xfrm>
            <a:off x="0" y="6088063"/>
            <a:ext cx="9144000" cy="7778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33798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33799" name="Text Box 6"/>
          <p:cNvSpPr txBox="1">
            <a:spLocks noChangeArrowheads="1"/>
          </p:cNvSpPr>
          <p:nvPr/>
        </p:nvSpPr>
        <p:spPr bwMode="auto">
          <a:xfrm>
            <a:off x="2933700" y="65532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grpSp>
        <p:nvGrpSpPr>
          <p:cNvPr id="33800" name="Group 11"/>
          <p:cNvGrpSpPr>
            <a:grpSpLocks noChangeAspect="1"/>
          </p:cNvGrpSpPr>
          <p:nvPr/>
        </p:nvGrpSpPr>
        <p:grpSpPr bwMode="auto">
          <a:xfrm>
            <a:off x="3665538" y="6203950"/>
            <a:ext cx="1812925" cy="341313"/>
            <a:chOff x="3276600" y="152400"/>
            <a:chExt cx="2590800" cy="487680"/>
          </a:xfrm>
        </p:grpSpPr>
        <p:pic>
          <p:nvPicPr>
            <p:cNvPr id="33801" name="Picture 12" descr="Lincoln Horiz Logo_White.eps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02" name="Rectangle 13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6"/>
          <p:cNvSpPr txBox="1">
            <a:spLocks noChangeArrowheads="1"/>
          </p:cNvSpPr>
          <p:nvPr/>
        </p:nvSpPr>
        <p:spPr bwMode="auto">
          <a:xfrm>
            <a:off x="2895600" y="6583363"/>
            <a:ext cx="327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sp>
        <p:nvSpPr>
          <p:cNvPr id="35842" name="Rectangle 10"/>
          <p:cNvSpPr>
            <a:spLocks noChangeArrowheads="1"/>
          </p:cNvSpPr>
          <p:nvPr/>
        </p:nvSpPr>
        <p:spPr bwMode="auto">
          <a:xfrm>
            <a:off x="381000" y="1600200"/>
            <a:ext cx="8305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/>
              <a:t>Payments typically result from negotiations between local government officials and individual nonprofits, but exact arrangements vary widely both in terms of regularity of payments and </a:t>
            </a:r>
          </a:p>
          <a:p>
            <a:pPr marL="742950" lvl="1" indent="-28575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800"/>
              <a:t>PILOTs may be formal long-term contracts; routine annual payments, or irregular one-time payments</a:t>
            </a:r>
          </a:p>
          <a:p>
            <a:pPr marL="742950" lvl="1" indent="-28575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800"/>
              <a:t>Payments may go to general fund or be directed to specific programs</a:t>
            </a:r>
          </a:p>
          <a:p>
            <a:pPr marL="742950" lvl="1" indent="-285750" eaLnBrk="0" hangingPunct="0">
              <a:spcBef>
                <a:spcPct val="20000"/>
              </a:spcBef>
              <a:buFont typeface="Wingdings" pitchFamily="2" charset="2"/>
              <a:buChar char="Ø"/>
            </a:pPr>
            <a:endParaRPr lang="en-US" sz="2800"/>
          </a:p>
        </p:txBody>
      </p:sp>
      <p:sp>
        <p:nvSpPr>
          <p:cNvPr id="35843" name="Rectangle 11"/>
          <p:cNvSpPr>
            <a:spLocks noChangeArrowheads="1"/>
          </p:cNvSpPr>
          <p:nvPr/>
        </p:nvSpPr>
        <p:spPr bwMode="auto">
          <a:xfrm>
            <a:off x="685800" y="7620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b="1">
                <a:solidFill>
                  <a:srgbClr val="1D5642"/>
                </a:solidFill>
              </a:rPr>
              <a:t>Definition of PILOT</a:t>
            </a:r>
            <a:r>
              <a:rPr lang="en-US" sz="4000">
                <a:solidFill>
                  <a:schemeClr val="tx2"/>
                </a:solidFill>
              </a:rPr>
              <a:t> </a:t>
            </a:r>
          </a:p>
        </p:txBody>
      </p:sp>
      <p:grpSp>
        <p:nvGrpSpPr>
          <p:cNvPr id="35844" name="Group 12"/>
          <p:cNvGrpSpPr>
            <a:grpSpLocks/>
          </p:cNvGrpSpPr>
          <p:nvPr/>
        </p:nvGrpSpPr>
        <p:grpSpPr bwMode="auto">
          <a:xfrm>
            <a:off x="3276600" y="152400"/>
            <a:ext cx="2590800" cy="487363"/>
            <a:chOff x="3276600" y="152400"/>
            <a:chExt cx="2590800" cy="487680"/>
          </a:xfrm>
        </p:grpSpPr>
        <p:pic>
          <p:nvPicPr>
            <p:cNvPr id="35851" name="Picture 13" descr="Lincoln Horiz Logo_White.eps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52" name="Rectangle 14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5845" name="Rectangle 3"/>
          <p:cNvSpPr>
            <a:spLocks noChangeArrowheads="1"/>
          </p:cNvSpPr>
          <p:nvPr/>
        </p:nvSpPr>
        <p:spPr bwMode="auto">
          <a:xfrm>
            <a:off x="0" y="6088063"/>
            <a:ext cx="9144000" cy="7778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35846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35847" name="Text Box 6"/>
          <p:cNvSpPr txBox="1">
            <a:spLocks noChangeArrowheads="1"/>
          </p:cNvSpPr>
          <p:nvPr/>
        </p:nvSpPr>
        <p:spPr bwMode="auto">
          <a:xfrm>
            <a:off x="2933700" y="65532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grpSp>
        <p:nvGrpSpPr>
          <p:cNvPr id="35848" name="Group 11"/>
          <p:cNvGrpSpPr>
            <a:grpSpLocks noChangeAspect="1"/>
          </p:cNvGrpSpPr>
          <p:nvPr/>
        </p:nvGrpSpPr>
        <p:grpSpPr bwMode="auto">
          <a:xfrm>
            <a:off x="3665538" y="6203950"/>
            <a:ext cx="1812925" cy="341313"/>
            <a:chOff x="3276600" y="152400"/>
            <a:chExt cx="2590800" cy="487680"/>
          </a:xfrm>
        </p:grpSpPr>
        <p:pic>
          <p:nvPicPr>
            <p:cNvPr id="35849" name="Picture 12" descr="Lincoln Horiz Logo_White.eps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50" name="Rectangle 13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8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b="1">
                <a:solidFill>
                  <a:srgbClr val="1D5642"/>
                </a:solidFill>
              </a:rPr>
              <a:t>Heightened Interest in PILOTs</a:t>
            </a:r>
            <a:r>
              <a:rPr lang="en-US" sz="400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39938" name="Rectangle 9"/>
          <p:cNvSpPr>
            <a:spLocks noChangeArrowheads="1"/>
          </p:cNvSpPr>
          <p:nvPr/>
        </p:nvSpPr>
        <p:spPr bwMode="auto">
          <a:xfrm>
            <a:off x="304800" y="1752600"/>
            <a:ext cx="8534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/>
              <a:t>Press accounts suggest growing interest in PILOTs since early 1990s due to:</a:t>
            </a:r>
          </a:p>
          <a:p>
            <a:pPr marL="742950" lvl="1" indent="-28575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800"/>
              <a:t>Revenue pressures faced by municipalities</a:t>
            </a:r>
          </a:p>
          <a:p>
            <a:pPr marL="742950" lvl="1" indent="-28575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800"/>
              <a:t>Growing scrutiny of the nonprofit sector</a:t>
            </a:r>
          </a:p>
          <a:p>
            <a:pPr marL="742950" lvl="1" indent="-28575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800"/>
              <a:t>Anti-tax climate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742950" lvl="1" indent="-285750" eaLnBrk="0" hangingPunct="0">
              <a:spcBef>
                <a:spcPct val="20000"/>
              </a:spcBef>
            </a:pPr>
            <a:endParaRPr lang="en-US" sz="2000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6088063"/>
            <a:ext cx="9144000" cy="7778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39940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39941" name="Text Box 6"/>
          <p:cNvSpPr txBox="1">
            <a:spLocks noChangeArrowheads="1"/>
          </p:cNvSpPr>
          <p:nvPr/>
        </p:nvSpPr>
        <p:spPr bwMode="auto">
          <a:xfrm>
            <a:off x="2933700" y="65532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grpSp>
        <p:nvGrpSpPr>
          <p:cNvPr id="39942" name="Group 11"/>
          <p:cNvGrpSpPr>
            <a:grpSpLocks noChangeAspect="1"/>
          </p:cNvGrpSpPr>
          <p:nvPr/>
        </p:nvGrpSpPr>
        <p:grpSpPr bwMode="auto">
          <a:xfrm>
            <a:off x="3665538" y="6203950"/>
            <a:ext cx="1812925" cy="341313"/>
            <a:chOff x="3276600" y="152400"/>
            <a:chExt cx="2590800" cy="487680"/>
          </a:xfrm>
        </p:grpSpPr>
        <p:pic>
          <p:nvPicPr>
            <p:cNvPr id="39943" name="Picture 12" descr="Lincoln Horiz Logo_White.eps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944" name="Rectangle 13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5" name="Text Box 6"/>
          <p:cNvSpPr txBox="1">
            <a:spLocks noChangeArrowheads="1"/>
          </p:cNvSpPr>
          <p:nvPr/>
        </p:nvSpPr>
        <p:spPr bwMode="auto">
          <a:xfrm>
            <a:off x="2895600" y="6583363"/>
            <a:ext cx="327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sp>
        <p:nvSpPr>
          <p:cNvPr id="8236" name="Rectangle 8"/>
          <p:cNvSpPr>
            <a:spLocks noChangeArrowheads="1"/>
          </p:cNvSpPr>
          <p:nvPr/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endParaRPr lang="en-US" sz="4000">
              <a:solidFill>
                <a:schemeClr val="tx2"/>
              </a:solidFill>
            </a:endParaRPr>
          </a:p>
        </p:txBody>
      </p:sp>
      <p:sp>
        <p:nvSpPr>
          <p:cNvPr id="8237" name="Text Box 12"/>
          <p:cNvSpPr txBox="1">
            <a:spLocks noChangeArrowheads="1"/>
          </p:cNvSpPr>
          <p:nvPr/>
        </p:nvSpPr>
        <p:spPr bwMode="auto">
          <a:xfrm>
            <a:off x="0" y="685800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200" b="1">
                <a:solidFill>
                  <a:srgbClr val="1D5642"/>
                </a:solidFill>
              </a:rPr>
              <a:t>States with Jurisdictions Collecting PILOTs</a:t>
            </a:r>
          </a:p>
        </p:txBody>
      </p:sp>
      <p:graphicFrame>
        <p:nvGraphicFramePr>
          <p:cNvPr id="8234" name="Object 42"/>
          <p:cNvGraphicFramePr>
            <a:graphicFrameLocks noChangeAspect="1"/>
          </p:cNvGraphicFramePr>
          <p:nvPr/>
        </p:nvGraphicFramePr>
        <p:xfrm>
          <a:off x="685800" y="1327150"/>
          <a:ext cx="7512050" cy="468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1" name="Document" r:id="rId5" imgW="9571572" imgH="5965422" progId="Word.Document.12">
                  <p:embed/>
                </p:oleObj>
              </mc:Choice>
              <mc:Fallback>
                <p:oleObj name="Document" r:id="rId5" imgW="9571572" imgH="5965422" progId="Word.Document.12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327150"/>
                        <a:ext cx="7512050" cy="4683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38" name="Rectangle 3"/>
          <p:cNvSpPr>
            <a:spLocks noChangeArrowheads="1"/>
          </p:cNvSpPr>
          <p:nvPr/>
        </p:nvSpPr>
        <p:spPr bwMode="auto">
          <a:xfrm>
            <a:off x="0" y="6088063"/>
            <a:ext cx="9144000" cy="7778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8239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8240" name="Text Box 6"/>
          <p:cNvSpPr txBox="1">
            <a:spLocks noChangeArrowheads="1"/>
          </p:cNvSpPr>
          <p:nvPr/>
        </p:nvSpPr>
        <p:spPr bwMode="auto">
          <a:xfrm>
            <a:off x="2933700" y="65532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grpSp>
        <p:nvGrpSpPr>
          <p:cNvPr id="8241" name="Group 11"/>
          <p:cNvGrpSpPr>
            <a:grpSpLocks noChangeAspect="1"/>
          </p:cNvGrpSpPr>
          <p:nvPr/>
        </p:nvGrpSpPr>
        <p:grpSpPr bwMode="auto">
          <a:xfrm>
            <a:off x="3665538" y="6203950"/>
            <a:ext cx="1812925" cy="341313"/>
            <a:chOff x="3276600" y="152400"/>
            <a:chExt cx="2590800" cy="487680"/>
          </a:xfrm>
        </p:grpSpPr>
        <p:pic>
          <p:nvPicPr>
            <p:cNvPr id="8242" name="Picture 12" descr="Lincoln Horiz Logo_White.eps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43" name="Rectangle 13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6"/>
          <p:cNvSpPr txBox="1">
            <a:spLocks noChangeArrowheads="1"/>
          </p:cNvSpPr>
          <p:nvPr/>
        </p:nvSpPr>
        <p:spPr bwMode="auto">
          <a:xfrm>
            <a:off x="2895600" y="6583363"/>
            <a:ext cx="327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sp>
        <p:nvSpPr>
          <p:cNvPr id="109571" name="Rectangle 8"/>
          <p:cNvSpPr>
            <a:spLocks noChangeArrowheads="1"/>
          </p:cNvSpPr>
          <p:nvPr/>
        </p:nvSpPr>
        <p:spPr bwMode="auto">
          <a:xfrm>
            <a:off x="0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b="1">
                <a:solidFill>
                  <a:srgbClr val="1D5642"/>
                </a:solidFill>
              </a:rPr>
              <a:t>Overview of PILOTs</a:t>
            </a:r>
          </a:p>
        </p:txBody>
      </p:sp>
      <p:sp>
        <p:nvSpPr>
          <p:cNvPr id="109572" name="Rectangle 9"/>
          <p:cNvSpPr>
            <a:spLocks noChangeArrowheads="1"/>
          </p:cNvSpPr>
          <p:nvPr/>
        </p:nvSpPr>
        <p:spPr bwMode="auto">
          <a:xfrm>
            <a:off x="228600" y="1600200"/>
            <a:ext cx="8686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/>
              <a:t>Since 2000, 218 jurisdictions in 28 states have received PILOTs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/>
              <a:t>Over 420 nonprofit institutions make voluntary contributions to cities, towns, counties, and school districts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/>
              <a:t>Collectively these payments are worth more than $92 million per year 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US" sz="280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US" sz="2800"/>
          </a:p>
        </p:txBody>
      </p:sp>
      <p:sp>
        <p:nvSpPr>
          <p:cNvPr id="109573" name="Rectangle 3"/>
          <p:cNvSpPr>
            <a:spLocks noChangeArrowheads="1"/>
          </p:cNvSpPr>
          <p:nvPr/>
        </p:nvSpPr>
        <p:spPr bwMode="auto">
          <a:xfrm>
            <a:off x="0" y="6088063"/>
            <a:ext cx="9144000" cy="7778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109574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109575" name="Text Box 6"/>
          <p:cNvSpPr txBox="1">
            <a:spLocks noChangeArrowheads="1"/>
          </p:cNvSpPr>
          <p:nvPr/>
        </p:nvSpPr>
        <p:spPr bwMode="auto">
          <a:xfrm>
            <a:off x="2933700" y="65532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grpSp>
        <p:nvGrpSpPr>
          <p:cNvPr id="109576" name="Group 11"/>
          <p:cNvGrpSpPr>
            <a:grpSpLocks noChangeAspect="1"/>
          </p:cNvGrpSpPr>
          <p:nvPr/>
        </p:nvGrpSpPr>
        <p:grpSpPr bwMode="auto">
          <a:xfrm>
            <a:off x="3665538" y="6203950"/>
            <a:ext cx="1812925" cy="341313"/>
            <a:chOff x="3276600" y="152400"/>
            <a:chExt cx="2590800" cy="487680"/>
          </a:xfrm>
        </p:grpSpPr>
        <p:pic>
          <p:nvPicPr>
            <p:cNvPr id="109577" name="Picture 12" descr="Lincoln Horiz Logo_White.eps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578" name="Rectangle 13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ext Box 6"/>
          <p:cNvSpPr txBox="1">
            <a:spLocks noChangeArrowheads="1"/>
          </p:cNvSpPr>
          <p:nvPr/>
        </p:nvSpPr>
        <p:spPr bwMode="auto">
          <a:xfrm>
            <a:off x="2895600" y="6583363"/>
            <a:ext cx="327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sp>
        <p:nvSpPr>
          <p:cNvPr id="49154" name="Rectangle 8"/>
          <p:cNvSpPr>
            <a:spLocks noChangeArrowheads="1"/>
          </p:cNvSpPr>
          <p:nvPr/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endParaRPr lang="en-US" sz="4000">
              <a:solidFill>
                <a:schemeClr val="tx2"/>
              </a:solidFill>
            </a:endParaRPr>
          </a:p>
        </p:txBody>
      </p:sp>
      <p:graphicFrame>
        <p:nvGraphicFramePr>
          <p:cNvPr id="11" name="Content Placeholder 2"/>
          <p:cNvGraphicFramePr>
            <a:graphicFrameLocks/>
          </p:cNvGraphicFramePr>
          <p:nvPr/>
        </p:nvGraphicFramePr>
        <p:xfrm>
          <a:off x="309563" y="1600200"/>
          <a:ext cx="8524876" cy="3017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31219"/>
                <a:gridCol w="2131219"/>
                <a:gridCol w="2131219"/>
                <a:gridCol w="2131219"/>
              </a:tblGrid>
              <a:tr h="94498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Census Region</a:t>
                      </a:r>
                    </a:p>
                  </a:txBody>
                  <a:tcPr marT="45725" marB="45725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6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% 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</a:rPr>
                        <a:t>Localities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marT="45725" marB="45725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6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% 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</a:rPr>
                        <a:t>Nonprofits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marT="45725" marB="45725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6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% PILOT Revenue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marT="45725" marB="45725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642"/>
                    </a:solidFill>
                  </a:tcPr>
                </a:tc>
              </a:tr>
              <a:tr h="518215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Northeast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5" marB="45725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5" marB="45725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73%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5" marB="45725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83%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5" marB="45725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18215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South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T="45725" marB="45725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T="45725" marB="45725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18215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Midwest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T="45725" marB="45725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T="45725" marB="45725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18215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West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T="45725" marB="45725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T="45725" marB="45725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T="45725" marB="45725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T="45725" marB="45725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9187" name="Rectangle 3"/>
          <p:cNvSpPr>
            <a:spLocks noChangeArrowheads="1"/>
          </p:cNvSpPr>
          <p:nvPr/>
        </p:nvSpPr>
        <p:spPr bwMode="auto">
          <a:xfrm>
            <a:off x="0" y="6088063"/>
            <a:ext cx="9144000" cy="7778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49188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49189" name="Text Box 6"/>
          <p:cNvSpPr txBox="1">
            <a:spLocks noChangeArrowheads="1"/>
          </p:cNvSpPr>
          <p:nvPr/>
        </p:nvSpPr>
        <p:spPr bwMode="auto">
          <a:xfrm>
            <a:off x="2933700" y="65532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grpSp>
        <p:nvGrpSpPr>
          <p:cNvPr id="49190" name="Group 11"/>
          <p:cNvGrpSpPr>
            <a:grpSpLocks noChangeAspect="1"/>
          </p:cNvGrpSpPr>
          <p:nvPr/>
        </p:nvGrpSpPr>
        <p:grpSpPr bwMode="auto">
          <a:xfrm>
            <a:off x="3665538" y="6203950"/>
            <a:ext cx="1812925" cy="341313"/>
            <a:chOff x="3276600" y="152400"/>
            <a:chExt cx="2590800" cy="487680"/>
          </a:xfrm>
        </p:grpSpPr>
        <p:pic>
          <p:nvPicPr>
            <p:cNvPr id="49191" name="Picture 12" descr="Lincoln Horiz Logo_White.eps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192" name="Rectangle 13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2" name="Rectangle 8"/>
          <p:cNvSpPr txBox="1">
            <a:spLocks noChangeArrowheads="1"/>
          </p:cNvSpPr>
          <p:nvPr/>
        </p:nvSpPr>
        <p:spPr bwMode="auto">
          <a:xfrm>
            <a:off x="673100" y="-3492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PILOTs by Region</a:t>
            </a:r>
            <a:endParaRPr lang="en-US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ext Box 6"/>
          <p:cNvSpPr txBox="1">
            <a:spLocks noChangeArrowheads="1"/>
          </p:cNvSpPr>
          <p:nvPr/>
        </p:nvSpPr>
        <p:spPr bwMode="auto">
          <a:xfrm>
            <a:off x="2895600" y="6583363"/>
            <a:ext cx="327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sp>
        <p:nvSpPr>
          <p:cNvPr id="111619" name="Rectangle 8"/>
          <p:cNvSpPr>
            <a:spLocks noChangeArrowheads="1"/>
          </p:cNvSpPr>
          <p:nvPr/>
        </p:nvSpPr>
        <p:spPr bwMode="auto">
          <a:xfrm>
            <a:off x="0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b="1" dirty="0">
                <a:solidFill>
                  <a:srgbClr val="1D5642"/>
                </a:solidFill>
              </a:rPr>
              <a:t>PILOTs by Region</a:t>
            </a:r>
          </a:p>
        </p:txBody>
      </p:sp>
      <p:sp>
        <p:nvSpPr>
          <p:cNvPr id="111620" name="Rectangle 9"/>
          <p:cNvSpPr>
            <a:spLocks noChangeArrowheads="1"/>
          </p:cNvSpPr>
          <p:nvPr/>
        </p:nvSpPr>
        <p:spPr bwMode="auto">
          <a:xfrm>
            <a:off x="228600" y="1600200"/>
            <a:ext cx="8686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/>
              <a:t>The Northeast comprises 80% of the localities that receive PILOTS, 73% of the institutions that make PILOTs, and 83% of PILOT revenue generated by PILOTs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/>
              <a:t>The most likely reasons for the prevalence of PILOTs in the Northeast are:</a:t>
            </a:r>
          </a:p>
          <a:p>
            <a:pPr marL="914400" lvl="1" indent="-45720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800"/>
              <a:t>High reliance on the property tax</a:t>
            </a:r>
          </a:p>
          <a:p>
            <a:pPr marL="914400" lvl="1" indent="-45720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800"/>
              <a:t>Large nonprofit sector</a:t>
            </a:r>
          </a:p>
          <a:p>
            <a:pPr marL="914400" lvl="1" indent="-45720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800"/>
              <a:t>Copy cat behavior within the region</a:t>
            </a:r>
          </a:p>
        </p:txBody>
      </p:sp>
      <p:sp>
        <p:nvSpPr>
          <p:cNvPr id="111621" name="Rectangle 3"/>
          <p:cNvSpPr>
            <a:spLocks noChangeArrowheads="1"/>
          </p:cNvSpPr>
          <p:nvPr/>
        </p:nvSpPr>
        <p:spPr bwMode="auto">
          <a:xfrm>
            <a:off x="0" y="6088063"/>
            <a:ext cx="9144000" cy="7778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111622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111623" name="Text Box 6"/>
          <p:cNvSpPr txBox="1">
            <a:spLocks noChangeArrowheads="1"/>
          </p:cNvSpPr>
          <p:nvPr/>
        </p:nvSpPr>
        <p:spPr bwMode="auto">
          <a:xfrm>
            <a:off x="2933700" y="65532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grpSp>
        <p:nvGrpSpPr>
          <p:cNvPr id="111624" name="Group 11"/>
          <p:cNvGrpSpPr>
            <a:grpSpLocks noChangeAspect="1"/>
          </p:cNvGrpSpPr>
          <p:nvPr/>
        </p:nvGrpSpPr>
        <p:grpSpPr bwMode="auto">
          <a:xfrm>
            <a:off x="3665538" y="6203950"/>
            <a:ext cx="1812925" cy="341313"/>
            <a:chOff x="3276600" y="152400"/>
            <a:chExt cx="2590800" cy="487680"/>
          </a:xfrm>
        </p:grpSpPr>
        <p:pic>
          <p:nvPicPr>
            <p:cNvPr id="111625" name="Picture 12" descr="Lincoln Horiz Logo_White.eps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1626" name="Rectangle 13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53250" name="Text Box 6"/>
          <p:cNvSpPr txBox="1">
            <a:spLocks noChangeArrowheads="1"/>
          </p:cNvSpPr>
          <p:nvPr/>
        </p:nvSpPr>
        <p:spPr bwMode="auto">
          <a:xfrm>
            <a:off x="2895600" y="6583363"/>
            <a:ext cx="327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sp>
        <p:nvSpPr>
          <p:cNvPr id="53251" name="Rectangle 8"/>
          <p:cNvSpPr>
            <a:spLocks noChangeArrowheads="1"/>
          </p:cNvSpPr>
          <p:nvPr/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endParaRPr lang="en-US" sz="4000">
              <a:solidFill>
                <a:schemeClr val="tx2"/>
              </a:solidFill>
            </a:endParaRPr>
          </a:p>
        </p:txBody>
      </p:sp>
      <p:sp>
        <p:nvSpPr>
          <p:cNvPr id="53252" name="Rectangle 8"/>
          <p:cNvSpPr txBox="1">
            <a:spLocks noChangeArrowheads="1"/>
          </p:cNvSpPr>
          <p:nvPr/>
        </p:nvSpPr>
        <p:spPr bwMode="auto">
          <a:xfrm>
            <a:off x="673100" y="-3492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Mainly Higher Ed and Hospitals</a:t>
            </a:r>
          </a:p>
        </p:txBody>
      </p:sp>
      <p:graphicFrame>
        <p:nvGraphicFramePr>
          <p:cNvPr id="11" name="Content Placeholder 2"/>
          <p:cNvGraphicFramePr>
            <a:graphicFrameLocks/>
          </p:cNvGraphicFramePr>
          <p:nvPr/>
        </p:nvGraphicFramePr>
        <p:xfrm>
          <a:off x="1025525" y="1600200"/>
          <a:ext cx="6915150" cy="39989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5100"/>
                <a:gridCol w="2105025"/>
                <a:gridCol w="2105025"/>
              </a:tblGrid>
              <a:tr h="944955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of Nonprofit</a:t>
                      </a:r>
                    </a:p>
                  </a:txBody>
                  <a:tcPr marT="45724" marB="45724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6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% 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PILOT Revenue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T="45724" marB="45724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6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% 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of Nonprofits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T="45724" marB="45724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642"/>
                    </a:solidFill>
                  </a:tcPr>
                </a:tc>
              </a:tr>
              <a:tr h="43628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effectLst/>
                          <a:latin typeface="+mj-lt"/>
                        </a:rPr>
                        <a:t>Arts/Culture</a:t>
                      </a:r>
                    </a:p>
                  </a:txBody>
                  <a:tcPr marT="9526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effectLst/>
                          <a:latin typeface="+mj-lt"/>
                        </a:rPr>
                        <a:t>0</a:t>
                      </a:r>
                      <a:endParaRPr lang="en-US" sz="28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6" marB="0" anchor="b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effectLst/>
                          <a:latin typeface="+mj-lt"/>
                        </a:rPr>
                        <a:t>4</a:t>
                      </a:r>
                      <a:endParaRPr lang="en-US" sz="28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6" marB="0" anchor="b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43628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i="0" u="none" strike="noStrike" dirty="0" smtClean="0">
                          <a:effectLst/>
                          <a:latin typeface="+mj-lt"/>
                        </a:rPr>
                        <a:t>Higher Educ.</a:t>
                      </a:r>
                      <a:endParaRPr lang="en-US" sz="2800" b="1" i="0" u="none" strike="noStrike" dirty="0">
                        <a:effectLst/>
                        <a:latin typeface="+mj-lt"/>
                      </a:endParaRPr>
                    </a:p>
                  </a:txBody>
                  <a:tcPr marT="9526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effectLst/>
                          <a:latin typeface="+mj-lt"/>
                        </a:rPr>
                        <a:t>67%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effectLst/>
                          <a:latin typeface="+mj-lt"/>
                        </a:rPr>
                        <a:t>24%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628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i="0" u="none" strike="noStrike" dirty="0">
                          <a:effectLst/>
                          <a:latin typeface="+mj-lt"/>
                        </a:rPr>
                        <a:t>Hospitals</a:t>
                      </a:r>
                    </a:p>
                  </a:txBody>
                  <a:tcPr marT="9526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effectLst/>
                          <a:latin typeface="+mj-lt"/>
                        </a:rPr>
                        <a:t>25%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effectLst/>
                          <a:latin typeface="+mj-lt"/>
                        </a:rPr>
                        <a:t>22%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628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effectLst/>
                          <a:latin typeface="+mj-lt"/>
                        </a:rPr>
                        <a:t>Housing</a:t>
                      </a:r>
                    </a:p>
                  </a:txBody>
                  <a:tcPr marT="9526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effectLst/>
                          <a:latin typeface="+mj-lt"/>
                        </a:rPr>
                        <a:t>2</a:t>
                      </a:r>
                      <a:endParaRPr lang="en-US" sz="28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effectLst/>
                          <a:latin typeface="+mj-lt"/>
                        </a:rPr>
                        <a:t>16</a:t>
                      </a:r>
                      <a:endParaRPr lang="en-US" sz="28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6" marB="0" anchor="b"/>
                </a:tc>
              </a:tr>
              <a:tr h="43628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effectLst/>
                          <a:latin typeface="+mj-lt"/>
                        </a:rPr>
                        <a:t>Religious</a:t>
                      </a:r>
                    </a:p>
                  </a:txBody>
                  <a:tcPr marT="9526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effectLst/>
                          <a:latin typeface="+mj-lt"/>
                        </a:rPr>
                        <a:t>1</a:t>
                      </a:r>
                      <a:endParaRPr lang="en-US" sz="28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effectLst/>
                          <a:latin typeface="+mj-lt"/>
                        </a:rPr>
                        <a:t>13</a:t>
                      </a:r>
                      <a:endParaRPr lang="en-US" sz="28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6" marB="0" anchor="b"/>
                </a:tc>
              </a:tr>
              <a:tr h="43628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effectLst/>
                          <a:latin typeface="+mj-lt"/>
                        </a:rPr>
                        <a:t>Social Services</a:t>
                      </a:r>
                    </a:p>
                  </a:txBody>
                  <a:tcPr marT="9526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effectLst/>
                          <a:latin typeface="+mj-lt"/>
                        </a:rPr>
                        <a:t>0</a:t>
                      </a:r>
                      <a:endParaRPr lang="en-US" sz="28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effectLst/>
                          <a:latin typeface="+mj-lt"/>
                        </a:rPr>
                        <a:t>5</a:t>
                      </a:r>
                      <a:endParaRPr lang="en-US" sz="28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6" marB="0" anchor="b"/>
                </a:tc>
              </a:tr>
              <a:tr h="43628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effectLst/>
                          <a:latin typeface="+mj-lt"/>
                        </a:rPr>
                        <a:t>Other</a:t>
                      </a:r>
                    </a:p>
                  </a:txBody>
                  <a:tcPr marT="9526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effectLst/>
                          <a:latin typeface="+mj-lt"/>
                        </a:rPr>
                        <a:t>4</a:t>
                      </a:r>
                      <a:endParaRPr lang="en-US" sz="28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6" marB="0" anchor="b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effectLst/>
                          <a:latin typeface="+mj-lt"/>
                        </a:rPr>
                        <a:t>16</a:t>
                      </a:r>
                      <a:endParaRPr lang="en-US" sz="28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6" marB="0" anchor="b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291" name="Rectangle 3"/>
          <p:cNvSpPr>
            <a:spLocks noChangeArrowheads="1"/>
          </p:cNvSpPr>
          <p:nvPr/>
        </p:nvSpPr>
        <p:spPr bwMode="auto">
          <a:xfrm>
            <a:off x="0" y="6088063"/>
            <a:ext cx="9144000" cy="7778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53292" name="Text Box 6"/>
          <p:cNvSpPr txBox="1">
            <a:spLocks noChangeArrowheads="1"/>
          </p:cNvSpPr>
          <p:nvPr/>
        </p:nvSpPr>
        <p:spPr bwMode="auto">
          <a:xfrm>
            <a:off x="2933700" y="65532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grpSp>
        <p:nvGrpSpPr>
          <p:cNvPr id="53293" name="Group 11"/>
          <p:cNvGrpSpPr>
            <a:grpSpLocks noChangeAspect="1"/>
          </p:cNvGrpSpPr>
          <p:nvPr/>
        </p:nvGrpSpPr>
        <p:grpSpPr bwMode="auto">
          <a:xfrm>
            <a:off x="3665538" y="6203950"/>
            <a:ext cx="1812925" cy="341313"/>
            <a:chOff x="3276600" y="152400"/>
            <a:chExt cx="2590800" cy="487680"/>
          </a:xfrm>
        </p:grpSpPr>
        <p:pic>
          <p:nvPicPr>
            <p:cNvPr id="53294" name="Picture 12" descr="Lincoln Horiz Logo_White.eps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3295" name="Rectangle 13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8"/>
          <p:cNvSpPr>
            <a:spLocks noChangeArrowheads="1"/>
          </p:cNvSpPr>
          <p:nvPr/>
        </p:nvSpPr>
        <p:spPr bwMode="auto">
          <a:xfrm>
            <a:off x="0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b="1">
                <a:solidFill>
                  <a:srgbClr val="1D5642"/>
                </a:solidFill>
              </a:rPr>
              <a:t>Sources of PILOTs</a:t>
            </a:r>
          </a:p>
        </p:txBody>
      </p:sp>
      <p:sp>
        <p:nvSpPr>
          <p:cNvPr id="113667" name="Rectangle 9"/>
          <p:cNvSpPr>
            <a:spLocks noChangeArrowheads="1"/>
          </p:cNvSpPr>
          <p:nvPr/>
        </p:nvSpPr>
        <p:spPr bwMode="auto">
          <a:xfrm>
            <a:off x="228600" y="1600200"/>
            <a:ext cx="8686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/>
              <a:t>“Eds and meds” account for 92% of PILOT revenue, and 46% of organizations that make PILOTs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/>
              <a:t>Universities and colleges contribute over two thirds of total PILOT revenue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US" sz="280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US" sz="2800"/>
          </a:p>
        </p:txBody>
      </p:sp>
      <p:sp>
        <p:nvSpPr>
          <p:cNvPr id="113668" name="Rectangle 3"/>
          <p:cNvSpPr>
            <a:spLocks noChangeArrowheads="1"/>
          </p:cNvSpPr>
          <p:nvPr/>
        </p:nvSpPr>
        <p:spPr bwMode="auto">
          <a:xfrm>
            <a:off x="0" y="6088063"/>
            <a:ext cx="9144000" cy="7778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113669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113670" name="Text Box 6"/>
          <p:cNvSpPr txBox="1">
            <a:spLocks noChangeArrowheads="1"/>
          </p:cNvSpPr>
          <p:nvPr/>
        </p:nvSpPr>
        <p:spPr bwMode="auto">
          <a:xfrm>
            <a:off x="2933700" y="65532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grpSp>
        <p:nvGrpSpPr>
          <p:cNvPr id="113671" name="Group 11"/>
          <p:cNvGrpSpPr>
            <a:grpSpLocks noChangeAspect="1"/>
          </p:cNvGrpSpPr>
          <p:nvPr/>
        </p:nvGrpSpPr>
        <p:grpSpPr bwMode="auto">
          <a:xfrm>
            <a:off x="3665538" y="6203950"/>
            <a:ext cx="1812925" cy="341313"/>
            <a:chOff x="3276600" y="152400"/>
            <a:chExt cx="2590800" cy="487680"/>
          </a:xfrm>
        </p:grpSpPr>
        <p:pic>
          <p:nvPicPr>
            <p:cNvPr id="113672" name="Picture 12" descr="Lincoln Horiz Logo_White.eps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673" name="Rectangle 13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4"/>
          <p:cNvSpPr>
            <a:spLocks noChangeArrowheads="1"/>
          </p:cNvSpPr>
          <p:nvPr/>
        </p:nvSpPr>
        <p:spPr bwMode="auto">
          <a:xfrm>
            <a:off x="0" y="609600"/>
            <a:ext cx="9144000" cy="152400"/>
          </a:xfrm>
          <a:prstGeom prst="rect">
            <a:avLst/>
          </a:prstGeom>
          <a:solidFill>
            <a:srgbClr val="A77C26"/>
          </a:solidFill>
          <a:ln w="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 eaLnBrk="0" hangingPunct="0"/>
            <a:endParaRPr lang="en-US"/>
          </a:p>
        </p:txBody>
      </p:sp>
      <p:sp>
        <p:nvSpPr>
          <p:cNvPr id="107523" name="Rectangle 5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solidFill>
            <a:srgbClr val="016C64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107524" name="Text Box 6"/>
          <p:cNvSpPr txBox="1">
            <a:spLocks noChangeArrowheads="1"/>
          </p:cNvSpPr>
          <p:nvPr/>
        </p:nvSpPr>
        <p:spPr bwMode="auto">
          <a:xfrm>
            <a:off x="2895600" y="6583363"/>
            <a:ext cx="327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sp>
        <p:nvSpPr>
          <p:cNvPr id="107525" name="Rectangle 8"/>
          <p:cNvSpPr>
            <a:spLocks noChangeArrowheads="1"/>
          </p:cNvSpPr>
          <p:nvPr/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endParaRPr lang="en-US" sz="4000">
              <a:solidFill>
                <a:schemeClr val="tx2"/>
              </a:solidFill>
            </a:endParaRPr>
          </a:p>
        </p:txBody>
      </p:sp>
      <p:sp>
        <p:nvSpPr>
          <p:cNvPr id="107526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107527" name="Rectangle 8"/>
          <p:cNvSpPr txBox="1">
            <a:spLocks noChangeArrowheads="1"/>
          </p:cNvSpPr>
          <p:nvPr/>
        </p:nvSpPr>
        <p:spPr bwMode="auto">
          <a:xfrm>
            <a:off x="-22225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400" b="1">
                <a:solidFill>
                  <a:schemeClr val="bg1"/>
                </a:solidFill>
                <a:latin typeface="Calibri" pitchFamily="34" charset="0"/>
              </a:rPr>
              <a:t>PILOTs are Small Share of Revenue in Most Places</a:t>
            </a:r>
          </a:p>
        </p:txBody>
      </p:sp>
      <p:graphicFrame>
        <p:nvGraphicFramePr>
          <p:cNvPr id="13" name="Chart 12"/>
          <p:cNvGraphicFramePr>
            <a:graphicFrameLocks/>
          </p:cNvGraphicFramePr>
          <p:nvPr/>
        </p:nvGraphicFramePr>
        <p:xfrm>
          <a:off x="573880" y="904874"/>
          <a:ext cx="7996239" cy="5048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7529" name="Rectangle 3"/>
          <p:cNvSpPr>
            <a:spLocks noChangeArrowheads="1"/>
          </p:cNvSpPr>
          <p:nvPr/>
        </p:nvSpPr>
        <p:spPr bwMode="auto">
          <a:xfrm>
            <a:off x="0" y="6088063"/>
            <a:ext cx="9144000" cy="7778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107530" name="Text Box 6"/>
          <p:cNvSpPr txBox="1">
            <a:spLocks noChangeArrowheads="1"/>
          </p:cNvSpPr>
          <p:nvPr/>
        </p:nvSpPr>
        <p:spPr bwMode="auto">
          <a:xfrm>
            <a:off x="2933700" y="65532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grpSp>
        <p:nvGrpSpPr>
          <p:cNvPr id="107531" name="Group 11"/>
          <p:cNvGrpSpPr>
            <a:grpSpLocks noChangeAspect="1"/>
          </p:cNvGrpSpPr>
          <p:nvPr/>
        </p:nvGrpSpPr>
        <p:grpSpPr bwMode="auto">
          <a:xfrm>
            <a:off x="3665538" y="6203950"/>
            <a:ext cx="1812925" cy="341313"/>
            <a:chOff x="3276600" y="152400"/>
            <a:chExt cx="2590800" cy="487680"/>
          </a:xfrm>
        </p:grpSpPr>
        <p:pic>
          <p:nvPicPr>
            <p:cNvPr id="107532" name="Picture 12" descr="Lincoln Horiz Logo_White.eps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7533" name="Rectangle 13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57346" name="Text Box 6"/>
          <p:cNvSpPr txBox="1">
            <a:spLocks noChangeArrowheads="1"/>
          </p:cNvSpPr>
          <p:nvPr/>
        </p:nvSpPr>
        <p:spPr bwMode="auto">
          <a:xfrm>
            <a:off x="2895600" y="6583363"/>
            <a:ext cx="327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sp>
        <p:nvSpPr>
          <p:cNvPr id="57347" name="Rectangle 8"/>
          <p:cNvSpPr>
            <a:spLocks noChangeArrowheads="1"/>
          </p:cNvSpPr>
          <p:nvPr/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endParaRPr lang="en-US" sz="4000">
              <a:solidFill>
                <a:schemeClr val="tx2"/>
              </a:solidFill>
            </a:endParaRPr>
          </a:p>
        </p:txBody>
      </p:sp>
      <p:sp>
        <p:nvSpPr>
          <p:cNvPr id="57348" name="Rectangle 8"/>
          <p:cNvSpPr txBox="1">
            <a:spLocks noChangeArrowheads="1"/>
          </p:cNvSpPr>
          <p:nvPr/>
        </p:nvSpPr>
        <p:spPr bwMode="auto">
          <a:xfrm>
            <a:off x="704850" y="-4445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Calibri" pitchFamily="34" charset="0"/>
              </a:rPr>
              <a:t>PILOT Revenues Highly Concentrated</a:t>
            </a:r>
          </a:p>
        </p:txBody>
      </p:sp>
      <p:sp>
        <p:nvSpPr>
          <p:cNvPr id="11" name="Rectangle 9"/>
          <p:cNvSpPr txBox="1">
            <a:spLocks noChangeArrowheads="1"/>
          </p:cNvSpPr>
          <p:nvPr/>
        </p:nvSpPr>
        <p:spPr>
          <a:xfrm>
            <a:off x="409575" y="1298575"/>
            <a:ext cx="8543925" cy="48736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Top 10 localities receive 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74%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of total revenues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Boston, New Haven, Providence, Palo Alto, Baltimore, Watertown (MA), Cambridge, Erie (PA), Pittsburgh, Princeton (In order of PILOT revenues)</a:t>
            </a:r>
          </a:p>
          <a:p>
            <a:pPr marL="457200" lvl="1" indent="0" eaLnBrk="1" hangingPunct="1">
              <a:buFontTx/>
              <a:buNone/>
              <a:defRPr/>
            </a:pPr>
            <a:endParaRPr lang="en-US" sz="1600" dirty="0" smtClean="0">
              <a:latin typeface="Calibri" pitchFamily="34" charset="0"/>
              <a:cs typeface="Calibri" pitchFamily="34" charset="0"/>
            </a:endParaRPr>
          </a:p>
          <a:p>
            <a:pPr eaLnBrk="1" hangingPunct="1">
              <a:defRPr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Top 10 nonprofits contribute 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52%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of revenues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Harvard, Yale, Stanford, Brown, Boston Univ., Mass General Hospital, Dartmouth, Brigham &amp; Women’s Center, MIT, Princeton (In order of PILOT contributions)</a:t>
            </a:r>
          </a:p>
        </p:txBody>
      </p:sp>
      <p:sp>
        <p:nvSpPr>
          <p:cNvPr id="57350" name="Rectangle 3"/>
          <p:cNvSpPr>
            <a:spLocks noChangeArrowheads="1"/>
          </p:cNvSpPr>
          <p:nvPr/>
        </p:nvSpPr>
        <p:spPr bwMode="auto">
          <a:xfrm>
            <a:off x="0" y="6088063"/>
            <a:ext cx="9144000" cy="7778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57351" name="Text Box 6"/>
          <p:cNvSpPr txBox="1">
            <a:spLocks noChangeArrowheads="1"/>
          </p:cNvSpPr>
          <p:nvPr/>
        </p:nvSpPr>
        <p:spPr bwMode="auto">
          <a:xfrm>
            <a:off x="2933700" y="65532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grpSp>
        <p:nvGrpSpPr>
          <p:cNvPr id="57352" name="Group 11"/>
          <p:cNvGrpSpPr>
            <a:grpSpLocks noChangeAspect="1"/>
          </p:cNvGrpSpPr>
          <p:nvPr/>
        </p:nvGrpSpPr>
        <p:grpSpPr bwMode="auto">
          <a:xfrm>
            <a:off x="3665538" y="6203950"/>
            <a:ext cx="1812925" cy="341313"/>
            <a:chOff x="3276600" y="152400"/>
            <a:chExt cx="2590800" cy="487680"/>
          </a:xfrm>
        </p:grpSpPr>
        <p:pic>
          <p:nvPicPr>
            <p:cNvPr id="57353" name="Picture 12" descr="Lincoln Horiz Logo_White.eps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7354" name="Rectangle 13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8"/>
          <p:cNvSpPr>
            <a:spLocks noChangeArrowheads="1"/>
          </p:cNvSpPr>
          <p:nvPr/>
        </p:nvSpPr>
        <p:spPr bwMode="auto">
          <a:xfrm>
            <a:off x="0" y="914400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b="1">
                <a:solidFill>
                  <a:srgbClr val="1D5642"/>
                </a:solidFill>
              </a:rPr>
              <a:t> Arguments in Favor of PILOTs</a:t>
            </a:r>
            <a:endParaRPr lang="en-US" sz="3600">
              <a:solidFill>
                <a:srgbClr val="1D5642"/>
              </a:solidFill>
            </a:endParaRP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304800" y="2057400"/>
            <a:ext cx="8458200" cy="38100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eaLnBrk="0" hangingPunct="0">
              <a:buFontTx/>
              <a:buChar char="•"/>
              <a:defRPr/>
            </a:pPr>
            <a:r>
              <a:rPr lang="en-US" sz="2800" dirty="0">
                <a:latin typeface="Arial" pitchFamily="34" charset="0"/>
                <a:cs typeface="+mn-cs"/>
              </a:rPr>
              <a:t>PILOTs can provide significant, but limited revenue</a:t>
            </a:r>
          </a:p>
          <a:p>
            <a:pPr eaLnBrk="0" hangingPunct="0">
              <a:defRPr/>
            </a:pPr>
            <a:endParaRPr lang="en-US" sz="800" dirty="0">
              <a:latin typeface="Arial" pitchFamily="34" charset="0"/>
              <a:cs typeface="+mn-cs"/>
            </a:endParaRPr>
          </a:p>
          <a:p>
            <a:pPr marL="342900" indent="-342900" eaLnBrk="0" hangingPunct="0">
              <a:buFontTx/>
              <a:buChar char="•"/>
              <a:defRPr/>
            </a:pPr>
            <a:r>
              <a:rPr lang="en-US" sz="2800" dirty="0">
                <a:latin typeface="Arial" pitchFamily="34" charset="0"/>
                <a:cs typeface="+mn-cs"/>
              </a:rPr>
              <a:t>Nonprofits should pay for the public services they consume</a:t>
            </a:r>
          </a:p>
          <a:p>
            <a:pPr eaLnBrk="0" hangingPunct="0">
              <a:defRPr/>
            </a:pPr>
            <a:endParaRPr lang="en-US" sz="800" dirty="0">
              <a:latin typeface="Arial" pitchFamily="34" charset="0"/>
              <a:cs typeface="+mn-cs"/>
            </a:endParaRPr>
          </a:p>
          <a:p>
            <a:pPr marL="342900" indent="-342900" eaLnBrk="0" hangingPunct="0">
              <a:buFontTx/>
              <a:buChar char="•"/>
              <a:defRPr/>
            </a:pPr>
            <a:r>
              <a:rPr lang="en-US" sz="2800" dirty="0">
                <a:latin typeface="Arial" pitchFamily="34" charset="0"/>
                <a:cs typeface="+mn-cs"/>
              </a:rPr>
              <a:t>PILOTs can address two problems with charitable property tax exemption: spatial mismatch and imprecise subsidy</a:t>
            </a: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6088063"/>
            <a:ext cx="9144000" cy="7778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64516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64517" name="Text Box 6"/>
          <p:cNvSpPr txBox="1">
            <a:spLocks noChangeArrowheads="1"/>
          </p:cNvSpPr>
          <p:nvPr/>
        </p:nvSpPr>
        <p:spPr bwMode="auto">
          <a:xfrm>
            <a:off x="2933700" y="65532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grpSp>
        <p:nvGrpSpPr>
          <p:cNvPr id="64518" name="Group 11"/>
          <p:cNvGrpSpPr>
            <a:grpSpLocks noChangeAspect="1"/>
          </p:cNvGrpSpPr>
          <p:nvPr/>
        </p:nvGrpSpPr>
        <p:grpSpPr bwMode="auto">
          <a:xfrm>
            <a:off x="3665538" y="6203950"/>
            <a:ext cx="1812925" cy="341313"/>
            <a:chOff x="3276600" y="152400"/>
            <a:chExt cx="2590800" cy="487680"/>
          </a:xfrm>
        </p:grpSpPr>
        <p:pic>
          <p:nvPicPr>
            <p:cNvPr id="64519" name="Picture 12" descr="Lincoln Horiz Logo_White.eps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520" name="Rectangle 13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8"/>
          <p:cNvSpPr>
            <a:spLocks noChangeArrowheads="1"/>
          </p:cNvSpPr>
          <p:nvPr/>
        </p:nvSpPr>
        <p:spPr bwMode="auto">
          <a:xfrm>
            <a:off x="0" y="838200"/>
            <a:ext cx="8839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b="1">
                <a:solidFill>
                  <a:srgbClr val="1D5642"/>
                </a:solidFill>
              </a:rPr>
              <a:t> Arguments Against PILOTs</a:t>
            </a: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304800" y="2057400"/>
            <a:ext cx="8458200" cy="40386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eaLnBrk="0" hangingPunct="0">
              <a:buFontTx/>
              <a:buChar char="•"/>
              <a:defRPr/>
            </a:pPr>
            <a:r>
              <a:rPr lang="en-US" sz="2800" dirty="0">
                <a:latin typeface="Arial" pitchFamily="34" charset="0"/>
                <a:cs typeface="+mn-cs"/>
              </a:rPr>
              <a:t>PILOTs could lead nonprofits to raise fees or cut services</a:t>
            </a:r>
          </a:p>
          <a:p>
            <a:pPr eaLnBrk="0" hangingPunct="0">
              <a:defRPr/>
            </a:pPr>
            <a:endParaRPr lang="en-US" sz="800" dirty="0">
              <a:latin typeface="Arial" pitchFamily="34" charset="0"/>
              <a:cs typeface="+mn-cs"/>
            </a:endParaRPr>
          </a:p>
          <a:p>
            <a:pPr marL="342900" indent="-342900" eaLnBrk="0" hangingPunct="0">
              <a:buFontTx/>
              <a:buChar char="•"/>
              <a:defRPr/>
            </a:pPr>
            <a:r>
              <a:rPr lang="en-US" sz="2800" dirty="0">
                <a:latin typeface="Arial" pitchFamily="34" charset="0"/>
                <a:cs typeface="+mn-cs"/>
              </a:rPr>
              <a:t>Limited and unreliable revenue source</a:t>
            </a:r>
          </a:p>
          <a:p>
            <a:pPr eaLnBrk="0" hangingPunct="0">
              <a:defRPr/>
            </a:pPr>
            <a:endParaRPr lang="en-US" sz="800" dirty="0">
              <a:latin typeface="Arial" pitchFamily="34" charset="0"/>
              <a:cs typeface="+mn-cs"/>
            </a:endParaRPr>
          </a:p>
          <a:p>
            <a:pPr marL="342900" indent="-342900" eaLnBrk="0" hangingPunct="0">
              <a:buFontTx/>
              <a:buChar char="•"/>
              <a:defRPr/>
            </a:pPr>
            <a:r>
              <a:rPr lang="en-US" sz="2800" dirty="0">
                <a:latin typeface="Arial" pitchFamily="34" charset="0"/>
                <a:cs typeface="+mn-cs"/>
              </a:rPr>
              <a:t>PILOTs often ad hoc, secretive, and contentious</a:t>
            </a:r>
          </a:p>
          <a:p>
            <a:pPr eaLnBrk="0" hangingPunct="0">
              <a:defRPr/>
            </a:pPr>
            <a:endParaRPr lang="en-US" sz="800" dirty="0">
              <a:latin typeface="Arial" pitchFamily="34" charset="0"/>
              <a:cs typeface="+mn-cs"/>
            </a:endParaRPr>
          </a:p>
          <a:p>
            <a:pPr marL="342900" indent="-342900" eaLnBrk="0" hangingPunct="0">
              <a:buFontTx/>
              <a:buChar char="•"/>
              <a:defRPr/>
            </a:pPr>
            <a:r>
              <a:rPr lang="en-US" sz="2800" dirty="0">
                <a:latin typeface="Arial" pitchFamily="34" charset="0"/>
                <a:cs typeface="+mn-cs"/>
              </a:rPr>
              <a:t>PILOTs lead to horizontal and vertical inequities</a:t>
            </a: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0" y="6088063"/>
            <a:ext cx="9144000" cy="7778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66564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66565" name="Text Box 6"/>
          <p:cNvSpPr txBox="1">
            <a:spLocks noChangeArrowheads="1"/>
          </p:cNvSpPr>
          <p:nvPr/>
        </p:nvSpPr>
        <p:spPr bwMode="auto">
          <a:xfrm>
            <a:off x="2933700" y="65532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grpSp>
        <p:nvGrpSpPr>
          <p:cNvPr id="66566" name="Group 11"/>
          <p:cNvGrpSpPr>
            <a:grpSpLocks noChangeAspect="1"/>
          </p:cNvGrpSpPr>
          <p:nvPr/>
        </p:nvGrpSpPr>
        <p:grpSpPr bwMode="auto">
          <a:xfrm>
            <a:off x="3665538" y="6203950"/>
            <a:ext cx="1812925" cy="341313"/>
            <a:chOff x="3276600" y="152400"/>
            <a:chExt cx="2590800" cy="487680"/>
          </a:xfrm>
        </p:grpSpPr>
        <p:pic>
          <p:nvPicPr>
            <p:cNvPr id="66567" name="Picture 12" descr="Lincoln Horiz Logo_White.eps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6568" name="Rectangle 13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8"/>
          <p:cNvSpPr>
            <a:spLocks noChangeArrowheads="1"/>
          </p:cNvSpPr>
          <p:nvPr/>
        </p:nvSpPr>
        <p:spPr bwMode="auto">
          <a:xfrm>
            <a:off x="152400" y="838200"/>
            <a:ext cx="8839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75000"/>
              </a:lnSpc>
            </a:pPr>
            <a:r>
              <a:rPr lang="en-US" sz="3600" b="1">
                <a:solidFill>
                  <a:srgbClr val="1D5642"/>
                </a:solidFill>
              </a:rPr>
              <a:t>Two Types of Problems with PILOTs</a:t>
            </a:r>
          </a:p>
        </p:txBody>
      </p:sp>
      <p:sp>
        <p:nvSpPr>
          <p:cNvPr id="68610" name="Rounded Rectangle 11"/>
          <p:cNvSpPr>
            <a:spLocks noChangeArrowheads="1"/>
          </p:cNvSpPr>
          <p:nvPr/>
        </p:nvSpPr>
        <p:spPr bwMode="auto">
          <a:xfrm>
            <a:off x="4953000" y="4267200"/>
            <a:ext cx="3886200" cy="1295400"/>
          </a:xfrm>
          <a:prstGeom prst="roundRect">
            <a:avLst>
              <a:gd name="adj" fmla="val 16667"/>
            </a:avLst>
          </a:prstGeom>
          <a:solidFill>
            <a:srgbClr val="1D564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>
                <a:solidFill>
                  <a:schemeClr val="bg1"/>
                </a:solidFill>
              </a:rPr>
              <a:t>Systematic Approach: Provides Framework for Individual Negotiations</a:t>
            </a:r>
          </a:p>
        </p:txBody>
      </p:sp>
      <p:sp>
        <p:nvSpPr>
          <p:cNvPr id="68611" name="Right Arrow 13"/>
          <p:cNvSpPr>
            <a:spLocks noChangeArrowheads="1"/>
          </p:cNvSpPr>
          <p:nvPr/>
        </p:nvSpPr>
        <p:spPr bwMode="auto">
          <a:xfrm>
            <a:off x="4267200" y="2667000"/>
            <a:ext cx="609600" cy="609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77C2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68612" name="Right Arrow 14"/>
          <p:cNvSpPr>
            <a:spLocks noChangeArrowheads="1"/>
          </p:cNvSpPr>
          <p:nvPr/>
        </p:nvSpPr>
        <p:spPr bwMode="auto">
          <a:xfrm>
            <a:off x="4267200" y="4572000"/>
            <a:ext cx="609600" cy="609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77C2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68613" name="Rectangle 16"/>
          <p:cNvSpPr>
            <a:spLocks noChangeArrowheads="1"/>
          </p:cNvSpPr>
          <p:nvPr/>
        </p:nvSpPr>
        <p:spPr bwMode="auto">
          <a:xfrm>
            <a:off x="1371600" y="1676400"/>
            <a:ext cx="1828800" cy="4572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b="1"/>
              <a:t>Problem</a:t>
            </a:r>
          </a:p>
        </p:txBody>
      </p:sp>
      <p:sp>
        <p:nvSpPr>
          <p:cNvPr id="68614" name="Rounded Rectangle 17"/>
          <p:cNvSpPr>
            <a:spLocks noChangeArrowheads="1"/>
          </p:cNvSpPr>
          <p:nvPr/>
        </p:nvSpPr>
        <p:spPr bwMode="auto">
          <a:xfrm>
            <a:off x="4953000" y="2362200"/>
            <a:ext cx="3886200" cy="1295400"/>
          </a:xfrm>
          <a:prstGeom prst="roundRect">
            <a:avLst>
              <a:gd name="adj" fmla="val 16667"/>
            </a:avLst>
          </a:prstGeom>
          <a:solidFill>
            <a:srgbClr val="1D564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>
                <a:solidFill>
                  <a:schemeClr val="bg1"/>
                </a:solidFill>
              </a:rPr>
              <a:t>Collaborative Approach: PILOTs Serve          Mutual Interests</a:t>
            </a:r>
          </a:p>
        </p:txBody>
      </p:sp>
      <p:sp>
        <p:nvSpPr>
          <p:cNvPr id="68615" name="Rounded Rectangle 18"/>
          <p:cNvSpPr>
            <a:spLocks noChangeArrowheads="1"/>
          </p:cNvSpPr>
          <p:nvPr/>
        </p:nvSpPr>
        <p:spPr bwMode="auto">
          <a:xfrm>
            <a:off x="228600" y="2362200"/>
            <a:ext cx="3886200" cy="1295400"/>
          </a:xfrm>
          <a:prstGeom prst="roundRect">
            <a:avLst>
              <a:gd name="adj" fmla="val 16667"/>
            </a:avLst>
          </a:prstGeom>
          <a:solidFill>
            <a:srgbClr val="1D564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>
                <a:solidFill>
                  <a:schemeClr val="bg1"/>
                </a:solidFill>
              </a:rPr>
              <a:t>Attempts to Obtain PILOTs Highly Contentious</a:t>
            </a:r>
          </a:p>
        </p:txBody>
      </p:sp>
      <p:sp>
        <p:nvSpPr>
          <p:cNvPr id="68616" name="Rounded Rectangle 19"/>
          <p:cNvSpPr>
            <a:spLocks noChangeArrowheads="1"/>
          </p:cNvSpPr>
          <p:nvPr/>
        </p:nvSpPr>
        <p:spPr bwMode="auto">
          <a:xfrm>
            <a:off x="228600" y="4267200"/>
            <a:ext cx="3886200" cy="1295400"/>
          </a:xfrm>
          <a:prstGeom prst="roundRect">
            <a:avLst>
              <a:gd name="adj" fmla="val 16667"/>
            </a:avLst>
          </a:prstGeom>
          <a:solidFill>
            <a:srgbClr val="1D564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>
                <a:solidFill>
                  <a:schemeClr val="bg1"/>
                </a:solidFill>
              </a:rPr>
              <a:t>Voluntary Nature      Leads to Inconsistent Treatment of Nonprofits</a:t>
            </a:r>
          </a:p>
        </p:txBody>
      </p:sp>
      <p:sp>
        <p:nvSpPr>
          <p:cNvPr id="68617" name="Rectangle 20"/>
          <p:cNvSpPr>
            <a:spLocks noChangeArrowheads="1"/>
          </p:cNvSpPr>
          <p:nvPr/>
        </p:nvSpPr>
        <p:spPr bwMode="auto">
          <a:xfrm>
            <a:off x="5867400" y="1676400"/>
            <a:ext cx="1828800" cy="4572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b="1"/>
              <a:t>Solution</a:t>
            </a:r>
          </a:p>
        </p:txBody>
      </p:sp>
      <p:sp>
        <p:nvSpPr>
          <p:cNvPr id="68618" name="Rectangle 3"/>
          <p:cNvSpPr>
            <a:spLocks noChangeArrowheads="1"/>
          </p:cNvSpPr>
          <p:nvPr/>
        </p:nvSpPr>
        <p:spPr bwMode="auto">
          <a:xfrm>
            <a:off x="0" y="6088063"/>
            <a:ext cx="9144000" cy="7778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68619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68620" name="Text Box 6"/>
          <p:cNvSpPr txBox="1">
            <a:spLocks noChangeArrowheads="1"/>
          </p:cNvSpPr>
          <p:nvPr/>
        </p:nvSpPr>
        <p:spPr bwMode="auto">
          <a:xfrm>
            <a:off x="2933700" y="65532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grpSp>
        <p:nvGrpSpPr>
          <p:cNvPr id="68621" name="Group 11"/>
          <p:cNvGrpSpPr>
            <a:grpSpLocks noChangeAspect="1"/>
          </p:cNvGrpSpPr>
          <p:nvPr/>
        </p:nvGrpSpPr>
        <p:grpSpPr bwMode="auto">
          <a:xfrm>
            <a:off x="3665538" y="6203950"/>
            <a:ext cx="1812925" cy="341313"/>
            <a:chOff x="3276600" y="152400"/>
            <a:chExt cx="2590800" cy="487680"/>
          </a:xfrm>
        </p:grpSpPr>
        <p:pic>
          <p:nvPicPr>
            <p:cNvPr id="68622" name="Picture 12" descr="Lincoln Horiz Logo_White.eps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8623" name="Rectangle 13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3"/>
          <p:cNvSpPr>
            <a:spLocks noChangeArrowheads="1"/>
          </p:cNvSpPr>
          <p:nvPr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rgbClr val="016C64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87042" name="Rectangle 4"/>
          <p:cNvSpPr>
            <a:spLocks noChangeArrowheads="1"/>
          </p:cNvSpPr>
          <p:nvPr/>
        </p:nvSpPr>
        <p:spPr bwMode="auto">
          <a:xfrm>
            <a:off x="0" y="609600"/>
            <a:ext cx="9144000" cy="152400"/>
          </a:xfrm>
          <a:prstGeom prst="rect">
            <a:avLst/>
          </a:prstGeom>
          <a:solidFill>
            <a:srgbClr val="A77C2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 eaLnBrk="0" hangingPunct="0"/>
            <a:endParaRPr lang="en-US"/>
          </a:p>
        </p:txBody>
      </p:sp>
      <p:sp>
        <p:nvSpPr>
          <p:cNvPr id="87043" name="Rectangle 5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solidFill>
            <a:srgbClr val="016C64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87044" name="Text Box 6"/>
          <p:cNvSpPr txBox="1">
            <a:spLocks noChangeArrowheads="1"/>
          </p:cNvSpPr>
          <p:nvPr/>
        </p:nvSpPr>
        <p:spPr bwMode="auto">
          <a:xfrm>
            <a:off x="2895600" y="6583363"/>
            <a:ext cx="327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pic>
        <p:nvPicPr>
          <p:cNvPr id="87045" name="Picture 7" descr="LILP_Logo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6248400"/>
            <a:ext cx="19050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6" name="Rectangle 8"/>
          <p:cNvSpPr>
            <a:spLocks noChangeArrowheads="1"/>
          </p:cNvSpPr>
          <p:nvPr/>
        </p:nvSpPr>
        <p:spPr bwMode="auto">
          <a:xfrm>
            <a:off x="0" y="5334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b="1">
                <a:solidFill>
                  <a:srgbClr val="1D5642"/>
                </a:solidFill>
              </a:rPr>
              <a:t> Case Study: Providence, RI</a:t>
            </a:r>
          </a:p>
        </p:txBody>
      </p:sp>
      <p:sp>
        <p:nvSpPr>
          <p:cNvPr id="87047" name="Rectangle 9"/>
          <p:cNvSpPr>
            <a:spLocks noChangeArrowheads="1"/>
          </p:cNvSpPr>
          <p:nvPr/>
        </p:nvSpPr>
        <p:spPr bwMode="auto">
          <a:xfrm>
            <a:off x="304800" y="1731480"/>
            <a:ext cx="3733800" cy="464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2800" dirty="0" smtClean="0"/>
              <a:t>In 2012 Providence </a:t>
            </a:r>
            <a:r>
              <a:rPr lang="en-US" sz="2800" dirty="0"/>
              <a:t>Mayor Angel </a:t>
            </a:r>
            <a:r>
              <a:rPr lang="en-US" sz="2800" dirty="0" err="1"/>
              <a:t>Taveras</a:t>
            </a:r>
            <a:r>
              <a:rPr lang="en-US" sz="2800" dirty="0"/>
              <a:t> </a:t>
            </a:r>
            <a:r>
              <a:rPr lang="en-US" sz="2800" dirty="0" smtClean="0"/>
              <a:t> </a:t>
            </a:r>
            <a:r>
              <a:rPr lang="en-US" sz="2800" dirty="0"/>
              <a:t>credited the city’s exempt institutions with helping to close the city’s massive deficit and prevent </a:t>
            </a:r>
            <a:r>
              <a:rPr lang="en-US" sz="2800" dirty="0" smtClean="0"/>
              <a:t>bankruptcy.</a:t>
            </a:r>
            <a:endParaRPr lang="en-US" sz="2800" dirty="0"/>
          </a:p>
        </p:txBody>
      </p:sp>
      <p:sp>
        <p:nvSpPr>
          <p:cNvPr id="87048" name="Rectangle 3"/>
          <p:cNvSpPr>
            <a:spLocks noChangeArrowheads="1"/>
          </p:cNvSpPr>
          <p:nvPr/>
        </p:nvSpPr>
        <p:spPr bwMode="auto">
          <a:xfrm>
            <a:off x="0" y="6088063"/>
            <a:ext cx="9144000" cy="7778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87049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87050" name="Text Box 6"/>
          <p:cNvSpPr txBox="1">
            <a:spLocks noChangeArrowheads="1"/>
          </p:cNvSpPr>
          <p:nvPr/>
        </p:nvSpPr>
        <p:spPr bwMode="auto">
          <a:xfrm>
            <a:off x="2933700" y="65532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pic>
        <p:nvPicPr>
          <p:cNvPr id="15" name="Picture 8" descr="http://www.getawaymavens.com/wp-content/uploads/2013/07/Roger-Williams-Prospect-Terrace-Park-Providence-RI-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27765" y="1763147"/>
            <a:ext cx="5151437" cy="343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7051" name="Group 11"/>
          <p:cNvGrpSpPr>
            <a:grpSpLocks noChangeAspect="1"/>
          </p:cNvGrpSpPr>
          <p:nvPr/>
        </p:nvGrpSpPr>
        <p:grpSpPr bwMode="auto">
          <a:xfrm>
            <a:off x="3665538" y="6203950"/>
            <a:ext cx="1812925" cy="341313"/>
            <a:chOff x="3276600" y="152400"/>
            <a:chExt cx="2590800" cy="487680"/>
          </a:xfrm>
        </p:grpSpPr>
        <p:pic>
          <p:nvPicPr>
            <p:cNvPr id="87052" name="Picture 12" descr="Lincoln Horiz Logo_White.eps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7053" name="Rectangle 13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3"/>
          <p:cNvSpPr>
            <a:spLocks noChangeArrowheads="1"/>
          </p:cNvSpPr>
          <p:nvPr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rgbClr val="016C64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89090" name="Rectangle 4"/>
          <p:cNvSpPr>
            <a:spLocks noChangeArrowheads="1"/>
          </p:cNvSpPr>
          <p:nvPr/>
        </p:nvSpPr>
        <p:spPr bwMode="auto">
          <a:xfrm>
            <a:off x="0" y="609600"/>
            <a:ext cx="9144000" cy="152400"/>
          </a:xfrm>
          <a:prstGeom prst="rect">
            <a:avLst/>
          </a:prstGeom>
          <a:solidFill>
            <a:srgbClr val="A77C2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 eaLnBrk="0" hangingPunct="0"/>
            <a:endParaRPr lang="en-US"/>
          </a:p>
        </p:txBody>
      </p:sp>
      <p:sp>
        <p:nvSpPr>
          <p:cNvPr id="89091" name="Rectangle 5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solidFill>
            <a:srgbClr val="016C64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89092" name="Text Box 6"/>
          <p:cNvSpPr txBox="1">
            <a:spLocks noChangeArrowheads="1"/>
          </p:cNvSpPr>
          <p:nvPr/>
        </p:nvSpPr>
        <p:spPr bwMode="auto">
          <a:xfrm>
            <a:off x="2895600" y="6583363"/>
            <a:ext cx="327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pic>
        <p:nvPicPr>
          <p:cNvPr id="89093" name="Picture 7" descr="LILP_Logo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6248400"/>
            <a:ext cx="19050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4" name="Rectangle 8"/>
          <p:cNvSpPr>
            <a:spLocks noChangeArrowheads="1"/>
          </p:cNvSpPr>
          <p:nvPr/>
        </p:nvSpPr>
        <p:spPr bwMode="auto">
          <a:xfrm>
            <a:off x="0" y="5334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b="1">
                <a:solidFill>
                  <a:srgbClr val="1D5642"/>
                </a:solidFill>
              </a:rPr>
              <a:t> Case Study: Providence, RI</a:t>
            </a:r>
          </a:p>
        </p:txBody>
      </p:sp>
      <p:sp>
        <p:nvSpPr>
          <p:cNvPr id="89095" name="Rectangle 9"/>
          <p:cNvSpPr>
            <a:spLocks noChangeArrowheads="1"/>
          </p:cNvSpPr>
          <p:nvPr/>
        </p:nvSpPr>
        <p:spPr bwMode="auto">
          <a:xfrm>
            <a:off x="304800" y="1447800"/>
            <a:ext cx="8458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0" hangingPunct="0">
              <a:buFont typeface="Arial" charset="0"/>
              <a:buChar char="•"/>
            </a:pPr>
            <a:r>
              <a:rPr lang="en-US" sz="2800" dirty="0"/>
              <a:t>In FY 2014, the city collected $9.2 million in voluntary PILOTs from nonprofits, which was nearly $1 million more than </a:t>
            </a:r>
            <a:r>
              <a:rPr lang="en-US" sz="2800" dirty="0" smtClean="0"/>
              <a:t>budgeted</a:t>
            </a:r>
          </a:p>
          <a:p>
            <a:pPr marL="457200" indent="-457200" eaLnBrk="0" hangingPunct="0">
              <a:buFont typeface="Arial" charset="0"/>
              <a:buChar char="•"/>
            </a:pPr>
            <a:endParaRPr lang="en-US" sz="1400" dirty="0" smtClean="0"/>
          </a:p>
          <a:p>
            <a:pPr marL="457200" indent="-457200" eaLnBrk="0" hangingPunct="0">
              <a:buFont typeface="Arial" charset="0"/>
              <a:buChar char="•"/>
            </a:pPr>
            <a:r>
              <a:rPr lang="en-US" sz="2800" dirty="0" smtClean="0"/>
              <a:t>In </a:t>
            </a:r>
            <a:r>
              <a:rPr lang="en-US" sz="2800" dirty="0"/>
              <a:t>response to pleas from the city, last year Providence nonprofits pledged an additional $48 million over 11 </a:t>
            </a:r>
            <a:r>
              <a:rPr lang="en-US" sz="2800" dirty="0" smtClean="0"/>
              <a:t>years</a:t>
            </a:r>
          </a:p>
        </p:txBody>
      </p:sp>
      <p:sp>
        <p:nvSpPr>
          <p:cNvPr id="89096" name="Rectangle 3"/>
          <p:cNvSpPr>
            <a:spLocks noChangeArrowheads="1"/>
          </p:cNvSpPr>
          <p:nvPr/>
        </p:nvSpPr>
        <p:spPr bwMode="auto">
          <a:xfrm>
            <a:off x="0" y="6088063"/>
            <a:ext cx="9144000" cy="7778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89097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89098" name="Text Box 6"/>
          <p:cNvSpPr txBox="1">
            <a:spLocks noChangeArrowheads="1"/>
          </p:cNvSpPr>
          <p:nvPr/>
        </p:nvSpPr>
        <p:spPr bwMode="auto">
          <a:xfrm>
            <a:off x="2933700" y="65532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grpSp>
        <p:nvGrpSpPr>
          <p:cNvPr id="89099" name="Group 11"/>
          <p:cNvGrpSpPr>
            <a:grpSpLocks noChangeAspect="1"/>
          </p:cNvGrpSpPr>
          <p:nvPr/>
        </p:nvGrpSpPr>
        <p:grpSpPr bwMode="auto">
          <a:xfrm>
            <a:off x="3665538" y="6203950"/>
            <a:ext cx="1812925" cy="341313"/>
            <a:chOff x="3276600" y="152400"/>
            <a:chExt cx="2590800" cy="487680"/>
          </a:xfrm>
        </p:grpSpPr>
        <p:pic>
          <p:nvPicPr>
            <p:cNvPr id="89100" name="Picture 12" descr="Lincoln Horiz Logo_White.eps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9101" name="Rectangle 13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3"/>
          <p:cNvSpPr>
            <a:spLocks noChangeArrowheads="1"/>
          </p:cNvSpPr>
          <p:nvPr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rgbClr val="016C64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89090" name="Rectangle 4"/>
          <p:cNvSpPr>
            <a:spLocks noChangeArrowheads="1"/>
          </p:cNvSpPr>
          <p:nvPr/>
        </p:nvSpPr>
        <p:spPr bwMode="auto">
          <a:xfrm>
            <a:off x="0" y="609600"/>
            <a:ext cx="9144000" cy="152400"/>
          </a:xfrm>
          <a:prstGeom prst="rect">
            <a:avLst/>
          </a:prstGeom>
          <a:solidFill>
            <a:srgbClr val="A77C2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 eaLnBrk="0" hangingPunct="0"/>
            <a:endParaRPr lang="en-US"/>
          </a:p>
        </p:txBody>
      </p:sp>
      <p:sp>
        <p:nvSpPr>
          <p:cNvPr id="89091" name="Rectangle 5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solidFill>
            <a:srgbClr val="016C64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89092" name="Text Box 6"/>
          <p:cNvSpPr txBox="1">
            <a:spLocks noChangeArrowheads="1"/>
          </p:cNvSpPr>
          <p:nvPr/>
        </p:nvSpPr>
        <p:spPr bwMode="auto">
          <a:xfrm>
            <a:off x="2895600" y="6583363"/>
            <a:ext cx="327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pic>
        <p:nvPicPr>
          <p:cNvPr id="89093" name="Picture 7" descr="LILP_Logo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6248400"/>
            <a:ext cx="19050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4" name="Rectangle 8"/>
          <p:cNvSpPr>
            <a:spLocks noChangeArrowheads="1"/>
          </p:cNvSpPr>
          <p:nvPr/>
        </p:nvSpPr>
        <p:spPr bwMode="auto">
          <a:xfrm>
            <a:off x="0" y="5334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b="1">
                <a:solidFill>
                  <a:srgbClr val="1D5642"/>
                </a:solidFill>
              </a:rPr>
              <a:t> Case Study: Providence, RI</a:t>
            </a:r>
          </a:p>
        </p:txBody>
      </p:sp>
      <p:sp>
        <p:nvSpPr>
          <p:cNvPr id="89095" name="Rectangle 9"/>
          <p:cNvSpPr>
            <a:spLocks noChangeArrowheads="1"/>
          </p:cNvSpPr>
          <p:nvPr/>
        </p:nvSpPr>
        <p:spPr bwMode="auto">
          <a:xfrm>
            <a:off x="304800" y="1447800"/>
            <a:ext cx="8458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0" hangingPunct="0">
              <a:buFont typeface="Arial" charset="0"/>
              <a:buChar char="•"/>
            </a:pPr>
            <a:r>
              <a:rPr lang="en-US" sz="2800" dirty="0"/>
              <a:t>All of the city’s major nonprofit institutions contributed</a:t>
            </a:r>
          </a:p>
          <a:p>
            <a:pPr marL="914400" lvl="1" indent="-457200" eaLnBrk="0" hangingPunct="0">
              <a:buFont typeface="Wingdings" pitchFamily="2" charset="2"/>
              <a:buChar char="Ø"/>
            </a:pPr>
            <a:r>
              <a:rPr lang="en-US" sz="2800" dirty="0"/>
              <a:t>Brown University pledged $31.5 million over 11 years. In exchange the university obtained certain streets adjacent to its campus and 250 parking permits</a:t>
            </a:r>
          </a:p>
          <a:p>
            <a:pPr marL="914400" lvl="1" indent="-457200" eaLnBrk="0" hangingPunct="0">
              <a:buFont typeface="Wingdings" pitchFamily="2" charset="2"/>
              <a:buChar char="Ø"/>
            </a:pPr>
            <a:r>
              <a:rPr lang="en-US" sz="2800" dirty="0"/>
              <a:t>Johnson and Wales promised to triple its PILOT</a:t>
            </a:r>
          </a:p>
          <a:p>
            <a:pPr marL="914400" lvl="1" indent="-457200" eaLnBrk="0" hangingPunct="0">
              <a:buFont typeface="Wingdings" pitchFamily="2" charset="2"/>
              <a:buChar char="Ø"/>
            </a:pPr>
            <a:r>
              <a:rPr lang="en-US" sz="2800" dirty="0"/>
              <a:t>The city’s three major hospitals pledged $1.15 million per year</a:t>
            </a:r>
          </a:p>
        </p:txBody>
      </p:sp>
      <p:sp>
        <p:nvSpPr>
          <p:cNvPr id="89096" name="Rectangle 3"/>
          <p:cNvSpPr>
            <a:spLocks noChangeArrowheads="1"/>
          </p:cNvSpPr>
          <p:nvPr/>
        </p:nvSpPr>
        <p:spPr bwMode="auto">
          <a:xfrm>
            <a:off x="0" y="6088063"/>
            <a:ext cx="9144000" cy="7778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89097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89098" name="Text Box 6"/>
          <p:cNvSpPr txBox="1">
            <a:spLocks noChangeArrowheads="1"/>
          </p:cNvSpPr>
          <p:nvPr/>
        </p:nvSpPr>
        <p:spPr bwMode="auto">
          <a:xfrm>
            <a:off x="2933700" y="65532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grpSp>
        <p:nvGrpSpPr>
          <p:cNvPr id="89099" name="Group 11"/>
          <p:cNvGrpSpPr>
            <a:grpSpLocks noChangeAspect="1"/>
          </p:cNvGrpSpPr>
          <p:nvPr/>
        </p:nvGrpSpPr>
        <p:grpSpPr bwMode="auto">
          <a:xfrm>
            <a:off x="3665538" y="6203950"/>
            <a:ext cx="1812925" cy="341313"/>
            <a:chOff x="3276600" y="152400"/>
            <a:chExt cx="2590800" cy="487680"/>
          </a:xfrm>
        </p:grpSpPr>
        <p:pic>
          <p:nvPicPr>
            <p:cNvPr id="89100" name="Picture 12" descr="Lincoln Horiz Logo_White.eps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9101" name="Rectangle 13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702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3"/>
          <p:cNvSpPr>
            <a:spLocks noChangeArrowheads="1"/>
          </p:cNvSpPr>
          <p:nvPr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rgbClr val="016C64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97282" name="Rectangle 4"/>
          <p:cNvSpPr>
            <a:spLocks noChangeArrowheads="1"/>
          </p:cNvSpPr>
          <p:nvPr/>
        </p:nvSpPr>
        <p:spPr bwMode="auto">
          <a:xfrm>
            <a:off x="0" y="609600"/>
            <a:ext cx="9144000" cy="152400"/>
          </a:xfrm>
          <a:prstGeom prst="rect">
            <a:avLst/>
          </a:prstGeom>
          <a:solidFill>
            <a:srgbClr val="A77C26"/>
          </a:solidFill>
          <a:ln w="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 eaLnBrk="0" hangingPunct="0"/>
            <a:endParaRPr lang="en-US"/>
          </a:p>
        </p:txBody>
      </p:sp>
      <p:sp>
        <p:nvSpPr>
          <p:cNvPr id="97283" name="Rectangle 5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solidFill>
            <a:srgbClr val="016C64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97284" name="Text Box 6"/>
          <p:cNvSpPr txBox="1">
            <a:spLocks noChangeArrowheads="1"/>
          </p:cNvSpPr>
          <p:nvPr/>
        </p:nvSpPr>
        <p:spPr bwMode="auto">
          <a:xfrm>
            <a:off x="2895600" y="6583363"/>
            <a:ext cx="327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pic>
        <p:nvPicPr>
          <p:cNvPr id="97285" name="Picture 7" descr="LILP_Logo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6248400"/>
            <a:ext cx="19050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6" name="Rectangle 8"/>
          <p:cNvSpPr>
            <a:spLocks noChangeArrowheads="1"/>
          </p:cNvSpPr>
          <p:nvPr/>
        </p:nvSpPr>
        <p:spPr bwMode="auto">
          <a:xfrm>
            <a:off x="457200" y="838200"/>
            <a:ext cx="830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b="1">
                <a:solidFill>
                  <a:srgbClr val="1D5642"/>
                </a:solidFill>
              </a:rPr>
              <a:t>Case Study: New Haven, CT</a:t>
            </a:r>
          </a:p>
        </p:txBody>
      </p:sp>
      <p:sp>
        <p:nvSpPr>
          <p:cNvPr id="97287" name="Rectangle 9"/>
          <p:cNvSpPr>
            <a:spLocks noChangeArrowheads="1"/>
          </p:cNvSpPr>
          <p:nvPr/>
        </p:nvSpPr>
        <p:spPr bwMode="auto">
          <a:xfrm>
            <a:off x="304800" y="2133600"/>
            <a:ext cx="3049236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</a:pPr>
            <a:r>
              <a:rPr lang="en-US" sz="2800" dirty="0"/>
              <a:t>PILOT agreement reached with Yale University in 1991, with $1.2 million payment that has grown over </a:t>
            </a:r>
            <a:r>
              <a:rPr lang="en-US" sz="2800" dirty="0" smtClean="0"/>
              <a:t>time</a:t>
            </a:r>
          </a:p>
        </p:txBody>
      </p:sp>
      <p:sp>
        <p:nvSpPr>
          <p:cNvPr id="97288" name="Rectangle 3"/>
          <p:cNvSpPr>
            <a:spLocks noChangeArrowheads="1"/>
          </p:cNvSpPr>
          <p:nvPr/>
        </p:nvSpPr>
        <p:spPr bwMode="auto">
          <a:xfrm>
            <a:off x="0" y="6088063"/>
            <a:ext cx="9144000" cy="7778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97289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97290" name="Text Box 6"/>
          <p:cNvSpPr txBox="1">
            <a:spLocks noChangeArrowheads="1"/>
          </p:cNvSpPr>
          <p:nvPr/>
        </p:nvSpPr>
        <p:spPr bwMode="auto">
          <a:xfrm>
            <a:off x="2933700" y="65532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grpSp>
        <p:nvGrpSpPr>
          <p:cNvPr id="97291" name="Group 11"/>
          <p:cNvGrpSpPr>
            <a:grpSpLocks noChangeAspect="1"/>
          </p:cNvGrpSpPr>
          <p:nvPr/>
        </p:nvGrpSpPr>
        <p:grpSpPr bwMode="auto">
          <a:xfrm>
            <a:off x="3665538" y="6203950"/>
            <a:ext cx="1812925" cy="341313"/>
            <a:chOff x="3276600" y="152400"/>
            <a:chExt cx="2590800" cy="487680"/>
          </a:xfrm>
        </p:grpSpPr>
        <p:pic>
          <p:nvPicPr>
            <p:cNvPr id="97292" name="Picture 12" descr="Lincoln Horiz Logo_White.eps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7293" name="Rectangle 13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  <p:pic>
        <p:nvPicPr>
          <p:cNvPr id="15" name="Picture 2" descr="http://2.bp.blogspot.com/-9KKMZY3KhKM/U40OtTS_MHI/AAAAAAAAAdk/5e7P06WXBSQ/s1600/img_329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4036" y="1905000"/>
            <a:ext cx="5490724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3"/>
          <p:cNvSpPr>
            <a:spLocks noChangeArrowheads="1"/>
          </p:cNvSpPr>
          <p:nvPr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rgbClr val="016C64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97282" name="Rectangle 4"/>
          <p:cNvSpPr>
            <a:spLocks noChangeArrowheads="1"/>
          </p:cNvSpPr>
          <p:nvPr/>
        </p:nvSpPr>
        <p:spPr bwMode="auto">
          <a:xfrm>
            <a:off x="0" y="609600"/>
            <a:ext cx="9144000" cy="152400"/>
          </a:xfrm>
          <a:prstGeom prst="rect">
            <a:avLst/>
          </a:prstGeom>
          <a:solidFill>
            <a:srgbClr val="A77C26"/>
          </a:solidFill>
          <a:ln w="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 eaLnBrk="0" hangingPunct="0"/>
            <a:endParaRPr lang="en-US"/>
          </a:p>
        </p:txBody>
      </p:sp>
      <p:sp>
        <p:nvSpPr>
          <p:cNvPr id="97283" name="Rectangle 5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solidFill>
            <a:srgbClr val="016C64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97284" name="Text Box 6"/>
          <p:cNvSpPr txBox="1">
            <a:spLocks noChangeArrowheads="1"/>
          </p:cNvSpPr>
          <p:nvPr/>
        </p:nvSpPr>
        <p:spPr bwMode="auto">
          <a:xfrm>
            <a:off x="2895600" y="6583363"/>
            <a:ext cx="327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pic>
        <p:nvPicPr>
          <p:cNvPr id="97285" name="Picture 7" descr="LILP_Logo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6248400"/>
            <a:ext cx="19050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6" name="Rectangle 8"/>
          <p:cNvSpPr>
            <a:spLocks noChangeArrowheads="1"/>
          </p:cNvSpPr>
          <p:nvPr/>
        </p:nvSpPr>
        <p:spPr bwMode="auto">
          <a:xfrm>
            <a:off x="457200" y="838200"/>
            <a:ext cx="830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b="1">
                <a:solidFill>
                  <a:srgbClr val="1D5642"/>
                </a:solidFill>
              </a:rPr>
              <a:t>Case Study: New Haven, CT</a:t>
            </a:r>
          </a:p>
        </p:txBody>
      </p:sp>
      <p:sp>
        <p:nvSpPr>
          <p:cNvPr id="97287" name="Rectangle 9"/>
          <p:cNvSpPr>
            <a:spLocks noChangeArrowheads="1"/>
          </p:cNvSpPr>
          <p:nvPr/>
        </p:nvSpPr>
        <p:spPr bwMode="auto">
          <a:xfrm>
            <a:off x="152400" y="1828800"/>
            <a:ext cx="8839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$8.3 </a:t>
            </a:r>
            <a:r>
              <a:rPr lang="en-US" sz="2800" dirty="0"/>
              <a:t>million PILOT in </a:t>
            </a:r>
            <a:r>
              <a:rPr lang="en-US" sz="2800" dirty="0" smtClean="0"/>
              <a:t>2014</a:t>
            </a:r>
            <a:endParaRPr lang="en-US" sz="28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Yale’s </a:t>
            </a:r>
            <a:r>
              <a:rPr lang="en-US" sz="2800" dirty="0"/>
              <a:t>contributions go beyond PILOTs:</a:t>
            </a:r>
          </a:p>
          <a:p>
            <a:pPr marL="742950" lvl="1" indent="-28575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800" dirty="0"/>
              <a:t>Stipend for Yale employees buying homes in city</a:t>
            </a:r>
          </a:p>
          <a:p>
            <a:pPr marL="742950" lvl="1" indent="-28575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800" dirty="0"/>
              <a:t>Redeveloped several blocks of city’s retail center</a:t>
            </a:r>
          </a:p>
          <a:p>
            <a:pPr marL="742950" lvl="1" indent="-28575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800" dirty="0"/>
              <a:t>Funds an organization that taps New Haven’s civic resources to address social problems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•"/>
            </a:pPr>
            <a:endParaRPr lang="en-US" sz="2800" dirty="0"/>
          </a:p>
        </p:txBody>
      </p:sp>
      <p:sp>
        <p:nvSpPr>
          <p:cNvPr id="97288" name="Rectangle 3"/>
          <p:cNvSpPr>
            <a:spLocks noChangeArrowheads="1"/>
          </p:cNvSpPr>
          <p:nvPr/>
        </p:nvSpPr>
        <p:spPr bwMode="auto">
          <a:xfrm>
            <a:off x="0" y="6088063"/>
            <a:ext cx="9144000" cy="7778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97289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97290" name="Text Box 6"/>
          <p:cNvSpPr txBox="1">
            <a:spLocks noChangeArrowheads="1"/>
          </p:cNvSpPr>
          <p:nvPr/>
        </p:nvSpPr>
        <p:spPr bwMode="auto">
          <a:xfrm>
            <a:off x="2933700" y="65532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grpSp>
        <p:nvGrpSpPr>
          <p:cNvPr id="97291" name="Group 11"/>
          <p:cNvGrpSpPr>
            <a:grpSpLocks noChangeAspect="1"/>
          </p:cNvGrpSpPr>
          <p:nvPr/>
        </p:nvGrpSpPr>
        <p:grpSpPr bwMode="auto">
          <a:xfrm>
            <a:off x="3665538" y="6203950"/>
            <a:ext cx="1812925" cy="341313"/>
            <a:chOff x="3276600" y="152400"/>
            <a:chExt cx="2590800" cy="487680"/>
          </a:xfrm>
        </p:grpSpPr>
        <p:pic>
          <p:nvPicPr>
            <p:cNvPr id="97292" name="Picture 12" descr="Lincoln Horiz Logo_White.eps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7293" name="Rectangle 13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977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3"/>
          <p:cNvSpPr>
            <a:spLocks noChangeArrowheads="1"/>
          </p:cNvSpPr>
          <p:nvPr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rgbClr val="016C64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101378" name="Rectangle 4"/>
          <p:cNvSpPr>
            <a:spLocks noChangeArrowheads="1"/>
          </p:cNvSpPr>
          <p:nvPr/>
        </p:nvSpPr>
        <p:spPr bwMode="auto">
          <a:xfrm>
            <a:off x="0" y="609600"/>
            <a:ext cx="9144000" cy="152400"/>
          </a:xfrm>
          <a:prstGeom prst="rect">
            <a:avLst/>
          </a:prstGeom>
          <a:solidFill>
            <a:srgbClr val="A77C26"/>
          </a:solidFill>
          <a:ln w="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 eaLnBrk="0" hangingPunct="0"/>
            <a:endParaRPr lang="en-US"/>
          </a:p>
        </p:txBody>
      </p:sp>
      <p:sp>
        <p:nvSpPr>
          <p:cNvPr id="101379" name="Rectangle 5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solidFill>
            <a:srgbClr val="016C64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101380" name="Text Box 6"/>
          <p:cNvSpPr txBox="1">
            <a:spLocks noChangeArrowheads="1"/>
          </p:cNvSpPr>
          <p:nvPr/>
        </p:nvSpPr>
        <p:spPr bwMode="auto">
          <a:xfrm>
            <a:off x="2895600" y="6583363"/>
            <a:ext cx="327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pic>
        <p:nvPicPr>
          <p:cNvPr id="101381" name="Picture 7" descr="LILP_Logo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6248400"/>
            <a:ext cx="19050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382" name="Rectangle 8"/>
          <p:cNvSpPr>
            <a:spLocks noChangeArrowheads="1"/>
          </p:cNvSpPr>
          <p:nvPr/>
        </p:nvSpPr>
        <p:spPr bwMode="auto">
          <a:xfrm>
            <a:off x="152400" y="762000"/>
            <a:ext cx="883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b="1">
                <a:solidFill>
                  <a:srgbClr val="1D5642"/>
                </a:solidFill>
              </a:rPr>
              <a:t> Conclusion</a:t>
            </a:r>
          </a:p>
        </p:txBody>
      </p:sp>
      <p:sp>
        <p:nvSpPr>
          <p:cNvPr id="101383" name="Rectangle 9"/>
          <p:cNvSpPr>
            <a:spLocks noChangeArrowheads="1"/>
          </p:cNvSpPr>
          <p:nvPr/>
        </p:nvSpPr>
        <p:spPr bwMode="auto">
          <a:xfrm>
            <a:off x="457200" y="1752600"/>
            <a:ext cx="8153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buFontTx/>
              <a:buChar char="•"/>
            </a:pPr>
            <a:r>
              <a:rPr lang="en-US" sz="2800"/>
              <a:t>PILOTs are one revenue option for municipalities</a:t>
            </a:r>
          </a:p>
          <a:p>
            <a:pPr marL="342900" indent="-342900" eaLnBrk="0" hangingPunct="0">
              <a:buFontTx/>
              <a:buChar char="•"/>
            </a:pPr>
            <a:endParaRPr lang="en-US" sz="1200"/>
          </a:p>
          <a:p>
            <a:pPr marL="342900" indent="-342900" eaLnBrk="0" hangingPunct="0">
              <a:buFontTx/>
              <a:buChar char="•"/>
            </a:pPr>
            <a:r>
              <a:rPr lang="en-US" sz="2800"/>
              <a:t>Municipalities should work collaboratively with nonprofits when seeking PILOTs</a:t>
            </a:r>
          </a:p>
          <a:p>
            <a:pPr marL="342900" indent="-342900" eaLnBrk="0" hangingPunct="0">
              <a:buFontTx/>
              <a:buChar char="•"/>
            </a:pPr>
            <a:endParaRPr lang="en-US" sz="1200"/>
          </a:p>
          <a:p>
            <a:pPr marL="342900" indent="-342900" eaLnBrk="0" hangingPunct="0">
              <a:buFontTx/>
              <a:buChar char="•"/>
            </a:pPr>
            <a:r>
              <a:rPr lang="en-US" sz="2800"/>
              <a:t>State and local governments should consider alternatives to PILOTs</a:t>
            </a:r>
          </a:p>
        </p:txBody>
      </p:sp>
      <p:sp>
        <p:nvSpPr>
          <p:cNvPr id="101384" name="Rectangle 3"/>
          <p:cNvSpPr>
            <a:spLocks noChangeArrowheads="1"/>
          </p:cNvSpPr>
          <p:nvPr/>
        </p:nvSpPr>
        <p:spPr bwMode="auto">
          <a:xfrm>
            <a:off x="0" y="6088063"/>
            <a:ext cx="9144000" cy="7778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101385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101386" name="Text Box 6"/>
          <p:cNvSpPr txBox="1">
            <a:spLocks noChangeArrowheads="1"/>
          </p:cNvSpPr>
          <p:nvPr/>
        </p:nvSpPr>
        <p:spPr bwMode="auto">
          <a:xfrm>
            <a:off x="2933700" y="65532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grpSp>
        <p:nvGrpSpPr>
          <p:cNvPr id="101387" name="Group 11"/>
          <p:cNvGrpSpPr>
            <a:grpSpLocks noChangeAspect="1"/>
          </p:cNvGrpSpPr>
          <p:nvPr/>
        </p:nvGrpSpPr>
        <p:grpSpPr bwMode="auto">
          <a:xfrm>
            <a:off x="3665538" y="6203950"/>
            <a:ext cx="1812925" cy="341313"/>
            <a:chOff x="3276600" y="152400"/>
            <a:chExt cx="2590800" cy="487680"/>
          </a:xfrm>
        </p:grpSpPr>
        <p:pic>
          <p:nvPicPr>
            <p:cNvPr id="101388" name="Picture 12" descr="Lincoln Horiz Logo_White.eps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1389" name="Rectangle 13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219200"/>
            <a:ext cx="7772400" cy="1143000"/>
          </a:xfrm>
        </p:spPr>
        <p:txBody>
          <a:bodyPr/>
          <a:lstStyle/>
          <a:p>
            <a:r>
              <a:rPr lang="en-US" sz="3600" b="1" smtClean="0">
                <a:solidFill>
                  <a:srgbClr val="1D5642"/>
                </a:solidFill>
              </a:rPr>
              <a:t>Contact Information</a:t>
            </a:r>
          </a:p>
        </p:txBody>
      </p:sp>
      <p:sp>
        <p:nvSpPr>
          <p:cNvPr id="105474" name="Rectangle 9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>
              <a:buFontTx/>
              <a:buNone/>
            </a:pPr>
            <a:endParaRPr lang="en-US" sz="2000" smtClean="0"/>
          </a:p>
          <a:p>
            <a:pPr>
              <a:buFontTx/>
              <a:buNone/>
            </a:pPr>
            <a:endParaRPr lang="en-US" sz="2000" smtClean="0"/>
          </a:p>
          <a:p>
            <a:pPr>
              <a:buFontTx/>
              <a:buNone/>
            </a:pPr>
            <a:r>
              <a:rPr lang="en-US" sz="2000" smtClean="0"/>
              <a:t>Daphne Kenyon</a:t>
            </a:r>
          </a:p>
          <a:p>
            <a:pPr>
              <a:buFontTx/>
              <a:buNone/>
            </a:pPr>
            <a:r>
              <a:rPr lang="en-US" sz="2000" smtClean="0"/>
              <a:t>Visiting Fellow</a:t>
            </a:r>
          </a:p>
          <a:p>
            <a:pPr>
              <a:buFontTx/>
              <a:buNone/>
            </a:pPr>
            <a:r>
              <a:rPr lang="en-US" sz="2000" smtClean="0"/>
              <a:t>Dept. of Valuation and Taxation</a:t>
            </a:r>
          </a:p>
          <a:p>
            <a:pPr>
              <a:buFontTx/>
              <a:buNone/>
            </a:pPr>
            <a:r>
              <a:rPr lang="en-US" sz="2000" smtClean="0"/>
              <a:t>Lincoln Institute of Land Policy</a:t>
            </a:r>
          </a:p>
          <a:p>
            <a:pPr>
              <a:buFontTx/>
              <a:buNone/>
            </a:pPr>
            <a:r>
              <a:rPr lang="en-US" sz="2000" smtClean="0"/>
              <a:t>617-661-3016</a:t>
            </a:r>
          </a:p>
          <a:p>
            <a:pPr>
              <a:buFontTx/>
              <a:buNone/>
            </a:pPr>
            <a:r>
              <a:rPr lang="en-US" sz="2000" b="1" u="sng" smtClean="0">
                <a:solidFill>
                  <a:srgbClr val="1D5642"/>
                </a:solidFill>
              </a:rPr>
              <a:t>DKenyon@lincolninst.edu</a:t>
            </a:r>
            <a:endParaRPr lang="en-US" sz="2000" b="1" smtClean="0">
              <a:solidFill>
                <a:srgbClr val="016C64"/>
              </a:solidFill>
            </a:endParaRPr>
          </a:p>
        </p:txBody>
      </p:sp>
      <p:sp>
        <p:nvSpPr>
          <p:cNvPr id="105475" name="Rectangle 10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>
              <a:buFontTx/>
              <a:buNone/>
            </a:pPr>
            <a:endParaRPr lang="en-US" sz="2000" smtClean="0"/>
          </a:p>
          <a:p>
            <a:pPr>
              <a:buFontTx/>
              <a:buNone/>
            </a:pPr>
            <a:endParaRPr lang="en-US" sz="2000" smtClean="0"/>
          </a:p>
          <a:p>
            <a:pPr>
              <a:buFontTx/>
              <a:buNone/>
            </a:pPr>
            <a:r>
              <a:rPr lang="en-US" sz="2000" smtClean="0"/>
              <a:t>Adam Langley</a:t>
            </a:r>
          </a:p>
          <a:p>
            <a:pPr>
              <a:buFontTx/>
              <a:buNone/>
            </a:pPr>
            <a:r>
              <a:rPr lang="en-US" sz="2000" smtClean="0"/>
              <a:t>Research Analyst</a:t>
            </a:r>
          </a:p>
          <a:p>
            <a:pPr>
              <a:buFontTx/>
              <a:buNone/>
            </a:pPr>
            <a:r>
              <a:rPr lang="en-US" sz="2000" smtClean="0"/>
              <a:t>Dept. of Valuation and Taxation</a:t>
            </a:r>
          </a:p>
          <a:p>
            <a:pPr>
              <a:buFontTx/>
              <a:buNone/>
            </a:pPr>
            <a:r>
              <a:rPr lang="en-US" sz="2000" smtClean="0"/>
              <a:t>Lincoln Institute of Land Policy</a:t>
            </a:r>
          </a:p>
          <a:p>
            <a:pPr>
              <a:buFontTx/>
              <a:buNone/>
            </a:pPr>
            <a:r>
              <a:rPr lang="en-US" sz="2000" smtClean="0"/>
              <a:t>617-661-3016</a:t>
            </a:r>
          </a:p>
          <a:p>
            <a:pPr>
              <a:buFontTx/>
              <a:buNone/>
            </a:pPr>
            <a:r>
              <a:rPr lang="en-US" sz="2000" b="1" u="sng" smtClean="0">
                <a:solidFill>
                  <a:srgbClr val="1D5642"/>
                </a:solidFill>
              </a:rPr>
              <a:t>ALangley@lincolninst.edu</a:t>
            </a:r>
          </a:p>
        </p:txBody>
      </p:sp>
      <p:sp>
        <p:nvSpPr>
          <p:cNvPr id="105476" name="Rectangle 3"/>
          <p:cNvSpPr>
            <a:spLocks noChangeArrowheads="1"/>
          </p:cNvSpPr>
          <p:nvPr/>
        </p:nvSpPr>
        <p:spPr bwMode="auto">
          <a:xfrm>
            <a:off x="0" y="6088063"/>
            <a:ext cx="9144000" cy="7778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105477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1D564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/>
          </a:p>
        </p:txBody>
      </p:sp>
      <p:sp>
        <p:nvSpPr>
          <p:cNvPr id="105478" name="Text Box 6"/>
          <p:cNvSpPr txBox="1">
            <a:spLocks noChangeArrowheads="1"/>
          </p:cNvSpPr>
          <p:nvPr/>
        </p:nvSpPr>
        <p:spPr bwMode="auto">
          <a:xfrm>
            <a:off x="2933700" y="65532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www.lincolninst.edu</a:t>
            </a:r>
          </a:p>
        </p:txBody>
      </p:sp>
      <p:grpSp>
        <p:nvGrpSpPr>
          <p:cNvPr id="105479" name="Group 11"/>
          <p:cNvGrpSpPr>
            <a:grpSpLocks noChangeAspect="1"/>
          </p:cNvGrpSpPr>
          <p:nvPr/>
        </p:nvGrpSpPr>
        <p:grpSpPr bwMode="auto">
          <a:xfrm>
            <a:off x="3665538" y="6203950"/>
            <a:ext cx="1812925" cy="341313"/>
            <a:chOff x="3276600" y="152400"/>
            <a:chExt cx="2590800" cy="487680"/>
          </a:xfrm>
        </p:grpSpPr>
        <p:pic>
          <p:nvPicPr>
            <p:cNvPr id="105480" name="Picture 12" descr="Lincoln Horiz Logo_White.eps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52800" y="228601"/>
              <a:ext cx="2438400" cy="34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5481" name="Rectangle 13"/>
            <p:cNvSpPr>
              <a:spLocks noChangeArrowheads="1"/>
            </p:cNvSpPr>
            <p:nvPr/>
          </p:nvSpPr>
          <p:spPr bwMode="auto">
            <a:xfrm>
              <a:off x="3276600" y="152400"/>
              <a:ext cx="2590800" cy="48768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Blank 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Blank Presentation">
    <a:majorFont>
      <a:latin typeface="Arial"/>
      <a:ea typeface="ＭＳ Ｐゴシック"/>
      <a:cs typeface="ＭＳ Ｐゴシック"/>
    </a:majorFont>
    <a:minorFont>
      <a:latin typeface="Arial"/>
      <a:ea typeface="ＭＳ Ｐゴシック"/>
      <a:cs typeface="ＭＳ Ｐゴシック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4476</TotalTime>
  <Words>892</Words>
  <Application>Microsoft Office PowerPoint</Application>
  <PresentationFormat>On-screen Show (4:3)</PresentationFormat>
  <Paragraphs>205</Paragraphs>
  <Slides>22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ＭＳ Ｐゴシック</vt:lpstr>
      <vt:lpstr>Arial</vt:lpstr>
      <vt:lpstr>Arial Black</vt:lpstr>
      <vt:lpstr>Calibri</vt:lpstr>
      <vt:lpstr>Wingdings</vt:lpstr>
      <vt:lpstr>Blank Presentation</vt:lpstr>
      <vt:lpstr>Office Theme</vt:lpstr>
      <vt:lpstr>Document</vt:lpstr>
      <vt:lpstr>Payments in Lieu of Taxes by Nonprofits  Daphne A. Kenyon Fellow Lincoln Institute of Land Policy  Fiscal Leadership and the Modern City April 28, 2015 Boston University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Contact Information</vt:lpstr>
    </vt:vector>
  </TitlesOfParts>
  <Company>adams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Lincoln Institute of Land Policy</dc:title>
  <dc:creator>Ken Cochrane</dc:creator>
  <cp:lastModifiedBy>Lusk, Katharine</cp:lastModifiedBy>
  <cp:revision>248</cp:revision>
  <dcterms:created xsi:type="dcterms:W3CDTF">2008-05-14T13:46:49Z</dcterms:created>
  <dcterms:modified xsi:type="dcterms:W3CDTF">2015-04-24T16:12:15Z</dcterms:modified>
</cp:coreProperties>
</file>