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3" r:id="rId1"/>
  </p:sldMasterIdLst>
  <p:notesMasterIdLst>
    <p:notesMasterId r:id="rId14"/>
  </p:notesMasterIdLst>
  <p:sldIdLst>
    <p:sldId id="475" r:id="rId2"/>
    <p:sldId id="459" r:id="rId3"/>
    <p:sldId id="456" r:id="rId4"/>
    <p:sldId id="385" r:id="rId5"/>
    <p:sldId id="465" r:id="rId6"/>
    <p:sldId id="466" r:id="rId7"/>
    <p:sldId id="467" r:id="rId8"/>
    <p:sldId id="470" r:id="rId9"/>
    <p:sldId id="471" r:id="rId10"/>
    <p:sldId id="474" r:id="rId11"/>
    <p:sldId id="426" r:id="rId12"/>
    <p:sldId id="45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Corless" initials="JC" lastIdx="37" clrIdx="0"/>
  <p:cmAuthor id="1" name="Turner, Nick" initials="TN" lastIdx="9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Roy\Documents\LLC%20Other\Data%20re%20VMT,%20Transit,%20Population,%20etc\VMT,%20Transit,%20GDP%20and%20Population,%201970%20to%202012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leach\Desktop\Allison's%20Documents\CFTE\CFTE%20Ballot%20Tracking%202000-2010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3042317078786195E-2"/>
          <c:y val="0.158160314493349"/>
          <c:w val="0.86265425703366105"/>
          <c:h val="0.72520431171051902"/>
        </c:manualLayout>
      </c:layout>
      <c:areaChart>
        <c:grouping val="stacked"/>
        <c:varyColors val="0"/>
        <c:ser>
          <c:idx val="2"/>
          <c:order val="0"/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cat>
            <c:numRef>
              <c:f>'Annual Data'!$AI$25:$AI$45</c:f>
              <c:numCache>
                <c:formatCode>0</c:formatCode>
                <c:ptCount val="21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</c:numCache>
            </c:numRef>
          </c:cat>
          <c:val>
            <c:numRef>
              <c:f>'Annual Data'!$AP$25:$AP$45</c:f>
              <c:numCache>
                <c:formatCode>_("$"* #,##0.00_);_("$"* \(#,##0.00\);_("$"* "-"??_);_(@_)</c:formatCode>
                <c:ptCount val="21"/>
                <c:pt idx="0">
                  <c:v>8.220155578</c:v>
                </c:pt>
                <c:pt idx="1">
                  <c:v>7.2609382009999894</c:v>
                </c:pt>
                <c:pt idx="2">
                  <c:v>7.1967604303000003</c:v>
                </c:pt>
                <c:pt idx="3">
                  <c:v>7.3438784249999998</c:v>
                </c:pt>
                <c:pt idx="4">
                  <c:v>7.8511929489999916</c:v>
                </c:pt>
                <c:pt idx="5">
                  <c:v>7.9589299640000002</c:v>
                </c:pt>
                <c:pt idx="6">
                  <c:v>8.0596265080000098</c:v>
                </c:pt>
                <c:pt idx="7">
                  <c:v>8.5051551930000002</c:v>
                </c:pt>
                <c:pt idx="8">
                  <c:v>9.9572992300000092</c:v>
                </c:pt>
                <c:pt idx="9">
                  <c:v>10.320808773</c:v>
                </c:pt>
                <c:pt idx="10">
                  <c:v>11.492402709</c:v>
                </c:pt>
                <c:pt idx="11">
                  <c:v>12.513244859</c:v>
                </c:pt>
                <c:pt idx="12">
                  <c:v>13.411099202999999</c:v>
                </c:pt>
                <c:pt idx="13">
                  <c:v>13.659439016000009</c:v>
                </c:pt>
                <c:pt idx="14">
                  <c:v>14.017451539</c:v>
                </c:pt>
                <c:pt idx="15">
                  <c:v>14.260822602999999</c:v>
                </c:pt>
                <c:pt idx="16">
                  <c:v>16.825207834999979</c:v>
                </c:pt>
                <c:pt idx="17">
                  <c:v>18.34485964500001</c:v>
                </c:pt>
                <c:pt idx="18">
                  <c:v>18.003940218</c:v>
                </c:pt>
                <c:pt idx="19">
                  <c:v>17.917291156000012</c:v>
                </c:pt>
                <c:pt idx="20">
                  <c:v>16.354290316000011</c:v>
                </c:pt>
              </c:numCache>
            </c:numRef>
          </c:val>
        </c:ser>
        <c:ser>
          <c:idx val="3"/>
          <c:order val="1"/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cat>
            <c:numRef>
              <c:f>'Annual Data'!$AI$25:$AI$45</c:f>
              <c:numCache>
                <c:formatCode>0</c:formatCode>
                <c:ptCount val="21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</c:numCache>
            </c:numRef>
          </c:cat>
          <c:val>
            <c:numRef>
              <c:f>'Annual Data'!$AQ$25:$AQ$45</c:f>
              <c:numCache>
                <c:formatCode>_("$"* #,##0.00_);_("$"* \(#,##0.00\);_("$"* "-"??_);_(@_)</c:formatCode>
                <c:ptCount val="21"/>
                <c:pt idx="0">
                  <c:v>6.6202174689999866</c:v>
                </c:pt>
                <c:pt idx="1">
                  <c:v>7.1531301054699936</c:v>
                </c:pt>
                <c:pt idx="2">
                  <c:v>7.2374915852999999</c:v>
                </c:pt>
                <c:pt idx="3">
                  <c:v>7.6095496450000004</c:v>
                </c:pt>
                <c:pt idx="4">
                  <c:v>7.7403857519999937</c:v>
                </c:pt>
                <c:pt idx="5">
                  <c:v>8.3474810460000004</c:v>
                </c:pt>
                <c:pt idx="6">
                  <c:v>8.6386387619999851</c:v>
                </c:pt>
                <c:pt idx="7">
                  <c:v>9.0290617729999987</c:v>
                </c:pt>
                <c:pt idx="8">
                  <c:v>9.3756276390000099</c:v>
                </c:pt>
                <c:pt idx="9">
                  <c:v>10.028525876</c:v>
                </c:pt>
                <c:pt idx="10">
                  <c:v>10.332792748999999</c:v>
                </c:pt>
                <c:pt idx="11">
                  <c:v>10.737923060999989</c:v>
                </c:pt>
                <c:pt idx="12">
                  <c:v>11.000039907</c:v>
                </c:pt>
                <c:pt idx="13">
                  <c:v>11.573933131</c:v>
                </c:pt>
                <c:pt idx="14">
                  <c:v>11.854812247</c:v>
                </c:pt>
                <c:pt idx="15">
                  <c:v>12.586149645000001</c:v>
                </c:pt>
                <c:pt idx="16">
                  <c:v>12.922486122</c:v>
                </c:pt>
                <c:pt idx="17">
                  <c:v>13.845743685</c:v>
                </c:pt>
                <c:pt idx="18">
                  <c:v>14.201028631</c:v>
                </c:pt>
                <c:pt idx="19">
                  <c:v>14.285061143</c:v>
                </c:pt>
                <c:pt idx="20">
                  <c:v>16.773035182000001</c:v>
                </c:pt>
              </c:numCache>
            </c:numRef>
          </c:val>
        </c:ser>
        <c:ser>
          <c:idx val="1"/>
          <c:order val="2"/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cat>
            <c:numRef>
              <c:f>'Annual Data'!$AI$25:$AI$45</c:f>
              <c:numCache>
                <c:formatCode>0</c:formatCode>
                <c:ptCount val="21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</c:numCache>
            </c:numRef>
          </c:cat>
          <c:val>
            <c:numRef>
              <c:f>'Annual Data'!$AO$25:$AO$45</c:f>
              <c:numCache>
                <c:formatCode>_("$"* #,##0.00_);_("$"* \(#,##0.00\);_("$"* "-"??_);_(@_)</c:formatCode>
                <c:ptCount val="21"/>
                <c:pt idx="0">
                  <c:v>3.8115344860000002</c:v>
                </c:pt>
                <c:pt idx="1">
                  <c:v>4.4646055509999893</c:v>
                </c:pt>
                <c:pt idx="2">
                  <c:v>4.7911223359999999</c:v>
                </c:pt>
                <c:pt idx="3">
                  <c:v>4.6321855439999853</c:v>
                </c:pt>
                <c:pt idx="4">
                  <c:v>4.5878100109999913</c:v>
                </c:pt>
                <c:pt idx="5">
                  <c:v>4.6838536880000001</c:v>
                </c:pt>
                <c:pt idx="6">
                  <c:v>4.6681911869999917</c:v>
                </c:pt>
                <c:pt idx="7">
                  <c:v>4.6943708629999836</c:v>
                </c:pt>
                <c:pt idx="8">
                  <c:v>5.209713894000001</c:v>
                </c:pt>
                <c:pt idx="9">
                  <c:v>5.4186310810000009</c:v>
                </c:pt>
                <c:pt idx="10">
                  <c:v>6.1383972929999997</c:v>
                </c:pt>
                <c:pt idx="11">
                  <c:v>7.5495483349999999</c:v>
                </c:pt>
                <c:pt idx="12">
                  <c:v>7.6654914249999937</c:v>
                </c:pt>
                <c:pt idx="13">
                  <c:v>7.7922069489999917</c:v>
                </c:pt>
                <c:pt idx="14">
                  <c:v>8.1971549620000008</c:v>
                </c:pt>
                <c:pt idx="15">
                  <c:v>8.5706819690000007</c:v>
                </c:pt>
                <c:pt idx="16">
                  <c:v>9.4558046400000109</c:v>
                </c:pt>
                <c:pt idx="17">
                  <c:v>11.388738326</c:v>
                </c:pt>
                <c:pt idx="18">
                  <c:v>11.901631478000001</c:v>
                </c:pt>
                <c:pt idx="19">
                  <c:v>11.788407359000001</c:v>
                </c:pt>
                <c:pt idx="20">
                  <c:v>11.787905172</c:v>
                </c:pt>
              </c:numCache>
            </c:numRef>
          </c:val>
        </c:ser>
        <c:ser>
          <c:idx val="0"/>
          <c:order val="3"/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cat>
            <c:numRef>
              <c:f>'Annual Data'!$AI$25:$AI$45</c:f>
              <c:numCache>
                <c:formatCode>0</c:formatCode>
                <c:ptCount val="21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</c:numCache>
            </c:numRef>
          </c:cat>
          <c:val>
            <c:numRef>
              <c:f>'Annual Data'!$AN$25:$AN$45</c:f>
              <c:numCache>
                <c:formatCode>_("$"* #,##0.00_);_("$"* \(#,##0.00\);_("$"* "-"??_);_(@_)</c:formatCode>
                <c:ptCount val="21"/>
                <c:pt idx="0">
                  <c:v>3.3943111720000001</c:v>
                </c:pt>
                <c:pt idx="1">
                  <c:v>3.449588332999999</c:v>
                </c:pt>
                <c:pt idx="2">
                  <c:v>3.2957328800000001</c:v>
                </c:pt>
                <c:pt idx="3">
                  <c:v>3.3796106839999971</c:v>
                </c:pt>
                <c:pt idx="4">
                  <c:v>4.0814988029999997</c:v>
                </c:pt>
                <c:pt idx="5">
                  <c:v>4.0598892040000001</c:v>
                </c:pt>
                <c:pt idx="6">
                  <c:v>4.7420161459999957</c:v>
                </c:pt>
                <c:pt idx="7">
                  <c:v>4.4207908289999933</c:v>
                </c:pt>
                <c:pt idx="8">
                  <c:v>4.5861817900000004</c:v>
                </c:pt>
                <c:pt idx="9">
                  <c:v>5.2593013600000003</c:v>
                </c:pt>
                <c:pt idx="10">
                  <c:v>6.5856837869999998</c:v>
                </c:pt>
                <c:pt idx="11">
                  <c:v>6.2959114759999917</c:v>
                </c:pt>
                <c:pt idx="12">
                  <c:v>6.6880391609999936</c:v>
                </c:pt>
                <c:pt idx="13">
                  <c:v>6.9544444589999914</c:v>
                </c:pt>
                <c:pt idx="14">
                  <c:v>6.8548985289999846</c:v>
                </c:pt>
                <c:pt idx="15">
                  <c:v>8.0754850730000101</c:v>
                </c:pt>
                <c:pt idx="16">
                  <c:v>8.1017065640000006</c:v>
                </c:pt>
                <c:pt idx="17">
                  <c:v>8.9863151899999991</c:v>
                </c:pt>
                <c:pt idx="18">
                  <c:v>10.182648209</c:v>
                </c:pt>
                <c:pt idx="19">
                  <c:v>10.364085153</c:v>
                </c:pt>
                <c:pt idx="20">
                  <c:v>10.497560716000001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1058048"/>
        <c:axId val="341063144"/>
      </c:areaChart>
      <c:catAx>
        <c:axId val="341058048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en-US"/>
          </a:p>
        </c:txPr>
        <c:crossAx val="341063144"/>
        <c:crosses val="autoZero"/>
        <c:auto val="1"/>
        <c:lblAlgn val="ctr"/>
        <c:lblOffset val="100"/>
        <c:tickLblSkip val="5"/>
        <c:noMultiLvlLbl val="0"/>
      </c:catAx>
      <c:valAx>
        <c:axId val="341063144"/>
        <c:scaling>
          <c:orientation val="minMax"/>
          <c:max val="70"/>
        </c:scaling>
        <c:delete val="0"/>
        <c:axPos val="l"/>
        <c:numFmt formatCode="_(&quot;$&quot;* #,##0_);_(&quot;$&quot;* \(#,##0\);_(&quot;$&quot;* &quot;-&quot;_);_(@_)" sourceLinked="0"/>
        <c:majorTickMark val="out"/>
        <c:minorTickMark val="none"/>
        <c:tickLblPos val="nextTo"/>
        <c:txPr>
          <a:bodyPr/>
          <a:lstStyle/>
          <a:p>
            <a:pPr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en-US"/>
          </a:p>
        </c:txPr>
        <c:crossAx val="341058048"/>
        <c:crosses val="autoZero"/>
        <c:crossBetween val="midCat"/>
      </c:valAx>
    </c:plotArea>
    <c:plotVisOnly val="1"/>
    <c:dispBlanksAs val="zero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5"/>
    </mc:Choice>
    <mc:Fallback>
      <c:style val="15"/>
    </mc:Fallback>
  </mc:AlternateContent>
  <c:chart>
    <c:title>
      <c:tx>
        <c:rich>
          <a:bodyPr/>
          <a:lstStyle/>
          <a:p>
            <a:pPr>
              <a:defRPr sz="2000" b="1" i="0" u="none" strike="noStrike" baseline="0">
                <a:solidFill>
                  <a:srgbClr val="010000"/>
                </a:solidFill>
                <a:latin typeface="Calibri"/>
                <a:ea typeface="Calibri"/>
                <a:cs typeface="Calibri"/>
              </a:defRPr>
            </a:pPr>
            <a:r>
              <a:rPr lang="en-US" sz="2000"/>
              <a:t>Types of Ballot Measures 
2000-2010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Lbls>
            <c:dLbl>
              <c:idx val="0"/>
              <c:layout>
                <c:manualLayout>
                  <c:x val="-0.191195209973753"/>
                  <c:y val="0.14389385985842701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7.5571959755030602E-2"/>
                  <c:y val="-0.2055935337628249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8825688976377999"/>
                  <c:y val="-2.906426469418589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.146795603674541"/>
                  <c:y val="0.15927582915771901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 i="0" u="none" strike="noStrike" baseline="0">
                    <a:solidFill>
                      <a:srgbClr val="333333"/>
                    </a:solidFill>
                    <a:latin typeface="Calibri"/>
                    <a:ea typeface="Calibri"/>
                    <a:cs typeface="Calibri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'2000-2009'!$A$46:$A$51</c:f>
              <c:strCache>
                <c:ptCount val="6"/>
                <c:pt idx="0">
                  <c:v>Property Tax</c:v>
                </c:pt>
                <c:pt idx="1">
                  <c:v>Sales tax</c:v>
                </c:pt>
                <c:pt idx="2">
                  <c:v>Bonds</c:v>
                </c:pt>
                <c:pt idx="3">
                  <c:v>Vehicle Fee </c:v>
                </c:pt>
                <c:pt idx="4">
                  <c:v>Advisory or Nonbinding</c:v>
                </c:pt>
                <c:pt idx="5">
                  <c:v>Other</c:v>
                </c:pt>
              </c:strCache>
            </c:strRef>
          </c:cat>
          <c:val>
            <c:numRef>
              <c:f>'2000-2009'!$B$46:$B$51</c:f>
              <c:numCache>
                <c:formatCode>General</c:formatCode>
                <c:ptCount val="6"/>
                <c:pt idx="0">
                  <c:v>95</c:v>
                </c:pt>
                <c:pt idx="1">
                  <c:v>143</c:v>
                </c:pt>
                <c:pt idx="2">
                  <c:v>40</c:v>
                </c:pt>
                <c:pt idx="3">
                  <c:v>10</c:v>
                </c:pt>
                <c:pt idx="4">
                  <c:v>10</c:v>
                </c:pt>
                <c:pt idx="5">
                  <c:v>66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333333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>
                <a:latin typeface="Century Gothic" pitchFamily="34" charset="0"/>
              </a:rPr>
              <a:t>Percentage</a:t>
            </a:r>
            <a:r>
              <a:rPr lang="en-US" baseline="0">
                <a:latin typeface="Century Gothic" pitchFamily="34" charset="0"/>
              </a:rPr>
              <a:t> of Transit Ballot Measures  Approved</a:t>
            </a:r>
            <a:endParaRPr lang="en-US">
              <a:latin typeface="Century Gothic" pitchFamily="34" charset="0"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0302052407383501E-3"/>
                  <c:y val="-0.32539720034995701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4.6899098952837099E-3"/>
                  <c:y val="-0.22447917124884501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83813088937653E-3"/>
                  <c:y val="-0.24166666666666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"/>
                  <c:y val="-0.311508311461068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6972878390201201E-3"/>
                  <c:y val="-0.3567916612882410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2.8481667064344301E-3"/>
                  <c:y val="-0.3666212727507420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1.26144573423167E-2"/>
                  <c:y val="-0.29401728764351398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5.4396325459318603E-3"/>
                  <c:y val="-0.2921999913945180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2.17748349638123E-3"/>
                  <c:y val="-0.34201798545673601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3.0302052407383501E-3"/>
                  <c:y val="-0.3321428258967630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1.96972156830912E-3"/>
                  <c:y val="-0.34336251264681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0"/>
                  <c:y val="-0.321229050279330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1" b="1" i="0" baseline="0">
                    <a:latin typeface="Century Gothic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Sheet1!$A$2:$A$13</c:f>
              <c:strCache>
                <c:ptCount val="12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Total</c:v>
                </c:pt>
              </c:strCache>
            </c:strRef>
          </c:cat>
          <c:val>
            <c:numRef>
              <c:f>Sheet1!$B$2:$B$13</c:f>
              <c:numCache>
                <c:formatCode>0%</c:formatCode>
                <c:ptCount val="12"/>
                <c:pt idx="0">
                  <c:v>0.68</c:v>
                </c:pt>
                <c:pt idx="1">
                  <c:v>0.46</c:v>
                </c:pt>
                <c:pt idx="2">
                  <c:v>0.51</c:v>
                </c:pt>
                <c:pt idx="3">
                  <c:v>0.71</c:v>
                </c:pt>
                <c:pt idx="4">
                  <c:v>0.82</c:v>
                </c:pt>
                <c:pt idx="5">
                  <c:v>0.83</c:v>
                </c:pt>
                <c:pt idx="6">
                  <c:v>0.65</c:v>
                </c:pt>
                <c:pt idx="7">
                  <c:v>0.66</c:v>
                </c:pt>
                <c:pt idx="8">
                  <c:v>0.77</c:v>
                </c:pt>
                <c:pt idx="9">
                  <c:v>0.73</c:v>
                </c:pt>
                <c:pt idx="10">
                  <c:v>0.77</c:v>
                </c:pt>
                <c:pt idx="11">
                  <c:v>0.7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1059616"/>
        <c:axId val="341062752"/>
      </c:barChart>
      <c:catAx>
        <c:axId val="3410596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51">
                <a:latin typeface="Century Gothic" pitchFamily="34" charset="0"/>
              </a:defRPr>
            </a:pPr>
            <a:endParaRPr lang="en-US"/>
          </a:p>
        </c:txPr>
        <c:crossAx val="341062752"/>
        <c:crosses val="autoZero"/>
        <c:auto val="1"/>
        <c:lblAlgn val="ctr"/>
        <c:lblOffset val="100"/>
        <c:noMultiLvlLbl val="0"/>
      </c:catAx>
      <c:valAx>
        <c:axId val="34106275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51"/>
            </a:pPr>
            <a:endParaRPr lang="en-US"/>
          </a:p>
        </c:txPr>
        <c:crossAx val="341059616"/>
        <c:crosses val="autoZero"/>
        <c:crossBetween val="between"/>
      </c:valAx>
    </c:plotArea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</c:spPr>
  <c:externalData r:id="rId2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0.07895</cdr:x>
      <cdr:y>0.02794</cdr:y>
    </cdr:from>
    <cdr:to>
      <cdr:x>0.94079</cdr:x>
      <cdr:y>0.12066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85800" y="176464"/>
          <a:ext cx="7486649" cy="585536"/>
        </a:xfrm>
        <a:prstGeom xmlns:a="http://schemas.openxmlformats.org/drawingml/2006/main" prst="rect">
          <a:avLst/>
        </a:prstGeom>
        <a:effectLst xmlns:a="http://schemas.openxmlformats.org/drawingml/2006/main">
          <a:outerShdw blurRad="50800" dist="38100" dir="2700000" algn="tl" rotWithShape="0">
            <a:prstClr val="black">
              <a:alpha val="25000"/>
            </a:prstClr>
          </a:outerShdw>
        </a:effectLst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2800" b="1">
              <a:solidFill>
                <a:schemeClr val="tx1">
                  <a:lumMod val="65000"/>
                  <a:lumOff val="35000"/>
                </a:schemeClr>
              </a:solidFill>
            </a:rPr>
            <a:t>Transit Funding,</a:t>
          </a:r>
          <a:r>
            <a:rPr lang="en-US" sz="2800" b="1" baseline="0">
              <a:solidFill>
                <a:schemeClr val="tx1">
                  <a:lumMod val="65000"/>
                  <a:lumOff val="35000"/>
                </a:schemeClr>
              </a:solidFill>
            </a:rPr>
            <a:t> All Sources (Billions of Dollars)</a:t>
          </a:r>
        </a:p>
      </cdr:txBody>
    </cdr:sp>
  </cdr:relSizeAnchor>
  <cdr:relSizeAnchor xmlns:cdr="http://schemas.openxmlformats.org/drawingml/2006/chartDrawing">
    <cdr:from>
      <cdr:x>0.79934</cdr:x>
      <cdr:y>0.34691</cdr:y>
    </cdr:from>
    <cdr:to>
      <cdr:x>0.91009</cdr:x>
      <cdr:y>0.40875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943725" y="2190749"/>
          <a:ext cx="962025" cy="390525"/>
        </a:xfrm>
        <a:prstGeom xmlns:a="http://schemas.openxmlformats.org/drawingml/2006/main" prst="rect">
          <a:avLst/>
        </a:prstGeom>
        <a:effectLst xmlns:a="http://schemas.openxmlformats.org/drawingml/2006/main">
          <a:outerShdw blurRad="50800" dist="38100" dir="2700000" algn="tl" rotWithShape="0">
            <a:prstClr val="black">
              <a:alpha val="25000"/>
            </a:prstClr>
          </a:outerShdw>
        </a:effectLst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600" b="1">
              <a:solidFill>
                <a:schemeClr val="bg1"/>
              </a:solidFill>
            </a:rPr>
            <a:t>Federal</a:t>
          </a:r>
        </a:p>
      </cdr:txBody>
    </cdr:sp>
  </cdr:relSizeAnchor>
  <cdr:relSizeAnchor xmlns:cdr="http://schemas.openxmlformats.org/drawingml/2006/chartDrawing">
    <cdr:from>
      <cdr:x>0.78509</cdr:x>
      <cdr:y>0.45701</cdr:y>
    </cdr:from>
    <cdr:to>
      <cdr:x>0.89583</cdr:x>
      <cdr:y>0.51885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6819900" y="2886075"/>
          <a:ext cx="962025" cy="390525"/>
        </a:xfrm>
        <a:prstGeom xmlns:a="http://schemas.openxmlformats.org/drawingml/2006/main" prst="rect">
          <a:avLst/>
        </a:prstGeom>
        <a:effectLst xmlns:a="http://schemas.openxmlformats.org/drawingml/2006/main">
          <a:outerShdw blurRad="50800" dist="38100" dir="2700000" algn="tl" rotWithShape="0">
            <a:prstClr val="black">
              <a:alpha val="25000"/>
            </a:prstClr>
          </a:outerShdw>
        </a:effectLst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600" b="1">
              <a:solidFill>
                <a:schemeClr val="bg1"/>
              </a:solidFill>
            </a:rPr>
            <a:t>State</a:t>
          </a:r>
        </a:p>
      </cdr:txBody>
    </cdr:sp>
  </cdr:relSizeAnchor>
  <cdr:relSizeAnchor xmlns:cdr="http://schemas.openxmlformats.org/drawingml/2006/chartDrawing">
    <cdr:from>
      <cdr:x>0.76974</cdr:x>
      <cdr:y>0.76772</cdr:y>
    </cdr:from>
    <cdr:to>
      <cdr:x>0.88048</cdr:x>
      <cdr:y>0.82956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6686550" y="4848225"/>
          <a:ext cx="962025" cy="390525"/>
        </a:xfrm>
        <a:prstGeom xmlns:a="http://schemas.openxmlformats.org/drawingml/2006/main" prst="rect">
          <a:avLst/>
        </a:prstGeom>
        <a:effectLst xmlns:a="http://schemas.openxmlformats.org/drawingml/2006/main">
          <a:outerShdw blurRad="50800" dist="38100" dir="2700000" algn="tl" rotWithShape="0">
            <a:prstClr val="black">
              <a:alpha val="25000"/>
            </a:prstClr>
          </a:outerShdw>
        </a:effectLst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600" b="1">
              <a:solidFill>
                <a:schemeClr val="bg1"/>
              </a:solidFill>
            </a:rPr>
            <a:t>Local</a:t>
          </a:r>
        </a:p>
      </cdr:txBody>
    </cdr:sp>
  </cdr:relSizeAnchor>
  <cdr:relSizeAnchor xmlns:cdr="http://schemas.openxmlformats.org/drawingml/2006/chartDrawing">
    <cdr:from>
      <cdr:x>0.7807</cdr:x>
      <cdr:y>0.57315</cdr:y>
    </cdr:from>
    <cdr:to>
      <cdr:x>0.89145</cdr:x>
      <cdr:y>0.67572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6781800" y="3619500"/>
          <a:ext cx="962025" cy="647699"/>
        </a:xfrm>
        <a:prstGeom xmlns:a="http://schemas.openxmlformats.org/drawingml/2006/main" prst="rect">
          <a:avLst/>
        </a:prstGeom>
        <a:effectLst xmlns:a="http://schemas.openxmlformats.org/drawingml/2006/main">
          <a:outerShdw blurRad="50800" dist="38100" dir="2700000" algn="tl" rotWithShape="0">
            <a:prstClr val="black">
              <a:alpha val="25000"/>
            </a:prstClr>
          </a:outerShdw>
        </a:effectLst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600" b="1">
              <a:solidFill>
                <a:schemeClr val="bg1"/>
              </a:solidFill>
            </a:rPr>
            <a:t>Fares &amp; Other</a:t>
          </a:r>
        </a:p>
        <a:p xmlns:a="http://schemas.openxmlformats.org/drawingml/2006/main">
          <a:pPr algn="ctr"/>
          <a:endParaRPr lang="en-US" sz="1600" b="1">
            <a:solidFill>
              <a:schemeClr val="bg1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CFB063-B322-B949-998B-687BD34F3E11}" type="datetimeFigureOut">
              <a:rPr lang="en-US" smtClean="0"/>
              <a:t>4/26/2015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C4F3CD-3AE1-A043-A10D-4B3F95C7E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107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B942A-12EB-412E-8EF7-BFE931BA5816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583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4america.or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2433053"/>
            <a:ext cx="9144000" cy="1888967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Transportation for America</a:t>
            </a:r>
            <a:br>
              <a:rPr lang="en-US" dirty="0" smtClean="0"/>
            </a:br>
            <a:r>
              <a:rPr lang="en-US" dirty="0" smtClean="0"/>
              <a:t>or presentation TITLE goes here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25662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T4A-LOGO-color-horizonta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684301"/>
            <a:ext cx="6224101" cy="126662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4322020"/>
            <a:ext cx="9144000" cy="135832"/>
          </a:xfrm>
          <a:prstGeom prst="rect">
            <a:avLst/>
          </a:prstGeom>
          <a:solidFill>
            <a:schemeClr val="accent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4457852"/>
            <a:ext cx="6400800" cy="821843"/>
          </a:xfrm>
          <a:solidFill>
            <a:schemeClr val="accent1"/>
          </a:solidFill>
          <a:ln w="0"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2400" baseline="0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Name, date, additional info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673684" y="5962316"/>
            <a:ext cx="4037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i="0" dirty="0" smtClean="0">
                <a:solidFill>
                  <a:srgbClr val="153E7C"/>
                </a:solidFill>
                <a:latin typeface="Lato Regular"/>
                <a:cs typeface="Lato Regular"/>
                <a:hlinkClick r:id="rId3"/>
              </a:rPr>
              <a:t>www.T4america.org</a:t>
            </a:r>
            <a:endParaRPr lang="en-US" b="0" i="0" dirty="0" smtClean="0">
              <a:solidFill>
                <a:srgbClr val="153E7C"/>
              </a:solidFill>
              <a:latin typeface="Lato Regular"/>
              <a:cs typeface="Lato Regular"/>
            </a:endParaRPr>
          </a:p>
          <a:p>
            <a:pPr algn="ctr"/>
            <a:r>
              <a:rPr lang="en-US" b="0" i="0" dirty="0" smtClean="0">
                <a:solidFill>
                  <a:schemeClr val="tx2"/>
                </a:solidFill>
                <a:latin typeface="Lato Regular"/>
                <a:cs typeface="Lato Regular"/>
              </a:rPr>
              <a:t>@t4america</a:t>
            </a:r>
            <a:endParaRPr lang="en-US" b="0" i="0" dirty="0">
              <a:solidFill>
                <a:schemeClr val="tx2"/>
              </a:solidFill>
              <a:latin typeface="Lato Regular"/>
              <a:cs typeface="La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279788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92F438B-00A1-F948-B686-3825A6C061B0}" type="datetimeFigureOut">
              <a:rPr lang="en-US" smtClean="0"/>
              <a:t>4/26/2015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287464-1B4D-0E4D-9AE8-B7164E91E6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543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92F438B-00A1-F948-B686-3825A6C061B0}" type="datetimeFigureOut">
              <a:rPr lang="en-US" smtClean="0"/>
              <a:t>4/26/2015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287464-1B4D-0E4D-9AE8-B7164E91E6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834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92F438B-00A1-F948-B686-3825A6C061B0}" type="datetimeFigureOut">
              <a:rPr lang="en-US" smtClean="0"/>
              <a:t>4/26/2015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287464-1B4D-0E4D-9AE8-B7164E91E6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683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92F438B-00A1-F948-B686-3825A6C061B0}" type="datetimeFigureOut">
              <a:rPr lang="en-US" smtClean="0"/>
              <a:t>4/26/2015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287464-1B4D-0E4D-9AE8-B7164E91E6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333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92F438B-00A1-F948-B686-3825A6C061B0}" type="datetimeFigureOut">
              <a:rPr lang="en-US" smtClean="0"/>
              <a:t>4/26/2015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287464-1B4D-0E4D-9AE8-B7164E91E6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729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92F438B-00A1-F948-B686-3825A6C061B0}" type="datetimeFigureOut">
              <a:rPr lang="en-US" smtClean="0"/>
              <a:t>4/26/2015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287464-1B4D-0E4D-9AE8-B7164E91E6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919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92F438B-00A1-F948-B686-3825A6C061B0}" type="datetimeFigureOut">
              <a:rPr lang="en-US" smtClean="0"/>
              <a:t>4/26/2015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287464-1B4D-0E4D-9AE8-B7164E91E6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189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92F438B-00A1-F948-B686-3825A6C061B0}" type="datetimeFigureOut">
              <a:rPr lang="en-US" smtClean="0"/>
              <a:t>4/26/2015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287464-1B4D-0E4D-9AE8-B7164E91E6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452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615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Ubuntu"/>
                <a:cs typeface="Ubuntu"/>
              </a:defRPr>
            </a:lvl1pPr>
          </a:lstStyle>
          <a:p>
            <a:fld id="{392F438B-00A1-F948-B686-3825A6C061B0}" type="datetimeFigureOut">
              <a:rPr lang="en-US" smtClean="0"/>
              <a:pPr/>
              <a:t>4/26/2015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06158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Ubuntu"/>
                <a:cs typeface="Ubuntu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0615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Ubuntu"/>
                <a:cs typeface="Ubuntu"/>
              </a:defRPr>
            </a:lvl1pPr>
          </a:lstStyle>
          <a:p>
            <a:fld id="{34287464-1B4D-0E4D-9AE8-B7164E91E65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405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92F438B-00A1-F948-B686-3825A6C061B0}" type="datetimeFigureOut">
              <a:rPr lang="en-US" smtClean="0"/>
              <a:t>4/26/2015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287464-1B4D-0E4D-9AE8-B7164E91E6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687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8F8F8"/>
            </a:gs>
            <a:gs pos="100000">
              <a:srgbClr val="B2B2B2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243613"/>
            <a:ext cx="9144000" cy="74574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2587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T4 America Logo Horizontal White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1229" y="6357151"/>
            <a:ext cx="1473934" cy="228460"/>
          </a:xfrm>
          <a:prstGeom prst="rect">
            <a:avLst/>
          </a:prstGeom>
        </p:spPr>
      </p:pic>
      <p:pic>
        <p:nvPicPr>
          <p:cNvPr id="4" name="Picture 3" descr="T4A-LOGO-color-horizontal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623" y="6179153"/>
            <a:ext cx="1331540" cy="270972"/>
          </a:xfrm>
          <a:prstGeom prst="rect">
            <a:avLst/>
          </a:prstGeom>
        </p:spPr>
      </p:pic>
      <p:pic>
        <p:nvPicPr>
          <p:cNvPr id="6" name="Picture 5" descr="T4A-LOGO-color-horizontal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623" y="6179153"/>
            <a:ext cx="1331540" cy="270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979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3600" b="0" i="0" kern="1200">
          <a:solidFill>
            <a:schemeClr val="bg1"/>
          </a:solidFill>
          <a:latin typeface="Lato Regular"/>
          <a:ea typeface="+mj-ea"/>
          <a:cs typeface="Lato Regular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3200" b="0" i="0" kern="1200">
          <a:solidFill>
            <a:schemeClr val="tx1">
              <a:lumMod val="65000"/>
              <a:lumOff val="35000"/>
            </a:schemeClr>
          </a:solidFill>
          <a:latin typeface="Lato Regular"/>
          <a:ea typeface="+mn-ea"/>
          <a:cs typeface="Lato Regular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800" b="0" i="0" kern="1200">
          <a:solidFill>
            <a:schemeClr val="tx1">
              <a:lumMod val="65000"/>
              <a:lumOff val="35000"/>
            </a:schemeClr>
          </a:solidFill>
          <a:latin typeface="Lato Regular"/>
          <a:ea typeface="+mn-ea"/>
          <a:cs typeface="Lato Regular"/>
        </a:defRPr>
      </a:lvl2pPr>
      <a:lvl3pPr marL="1143000" indent="-228600" algn="l" defTabSz="457200" rtl="0" eaLnBrk="1" latinLnBrk="0" hangingPunct="1">
        <a:spcBef>
          <a:spcPct val="20000"/>
        </a:spcBef>
        <a:buFont typeface="Wingdings" charset="2"/>
        <a:buChar char="§"/>
        <a:defRPr sz="2400" b="0" i="0" kern="1200">
          <a:solidFill>
            <a:schemeClr val="tx1">
              <a:lumMod val="65000"/>
              <a:lumOff val="35000"/>
            </a:schemeClr>
          </a:solidFill>
          <a:latin typeface="Lato Regular"/>
          <a:ea typeface="+mn-ea"/>
          <a:cs typeface="Lato Regular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>
              <a:lumMod val="65000"/>
              <a:lumOff val="35000"/>
            </a:schemeClr>
          </a:solidFill>
          <a:latin typeface="Lato Regular"/>
          <a:ea typeface="+mn-ea"/>
          <a:cs typeface="Lato Regular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b="0" i="0" kern="1200">
          <a:solidFill>
            <a:schemeClr val="tx1">
              <a:lumMod val="65000"/>
              <a:lumOff val="35000"/>
            </a:schemeClr>
          </a:solidFill>
          <a:latin typeface="Lato Regular"/>
          <a:ea typeface="+mn-ea"/>
          <a:cs typeface="Lato Regular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609600"/>
            <a:ext cx="8458200" cy="6019800"/>
          </a:xfrm>
        </p:spPr>
        <p:txBody>
          <a:bodyPr>
            <a:normAutofit/>
          </a:bodyPr>
          <a:lstStyle/>
          <a:p>
            <a:pPr lvl="1" indent="0" algn="ctr">
              <a:spcBef>
                <a:spcPts val="3000"/>
              </a:spcBef>
              <a:buNone/>
            </a:pPr>
            <a:r>
              <a:rPr lang="en-US" sz="4800" cap="small" dirty="0" smtClean="0">
                <a:solidFill>
                  <a:schemeClr val="tx1"/>
                </a:solidFill>
                <a:latin typeface="Calibri" panose="020F0502020204030204" pitchFamily="34" charset="0"/>
              </a:rPr>
              <a:t>Local Funding for Transportation</a:t>
            </a:r>
            <a:endParaRPr lang="en-US" sz="4800" cap="small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lvl="1" indent="0">
              <a:spcBef>
                <a:spcPts val="3000"/>
              </a:spcBef>
              <a:buNone/>
            </a:pPr>
            <a:endParaRPr lang="en-US" sz="4400" b="1" cap="small" dirty="0" smtClean="0">
              <a:latin typeface="Calibri" panose="020F0502020204030204" pitchFamily="34" charset="0"/>
            </a:endParaRPr>
          </a:p>
          <a:p>
            <a:pPr lvl="1" indent="0">
              <a:spcBef>
                <a:spcPts val="3000"/>
              </a:spcBef>
              <a:buNone/>
            </a:pPr>
            <a:endParaRPr lang="en-US" cap="small" dirty="0" smtClean="0">
              <a:latin typeface="Calibri" panose="020F0502020204030204" pitchFamily="34" charset="0"/>
            </a:endParaRPr>
          </a:p>
          <a:p>
            <a:pPr lvl="1" indent="0">
              <a:spcBef>
                <a:spcPts val="3000"/>
              </a:spcBef>
              <a:buNone/>
            </a:pPr>
            <a:endParaRPr lang="en-US" cap="small" dirty="0">
              <a:latin typeface="Calibri" panose="020F0502020204030204" pitchFamily="34" charset="0"/>
            </a:endParaRPr>
          </a:p>
          <a:p>
            <a:pPr lvl="1" indent="0">
              <a:spcBef>
                <a:spcPts val="3000"/>
              </a:spcBef>
              <a:buNone/>
            </a:pPr>
            <a:endParaRPr lang="en-US" cap="small" dirty="0" smtClean="0">
              <a:latin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6" name="Picture 4" descr="S:\ABCSHARE\Admin\Graphics , Images, and Photographs\Logos\ABC Logo\ABClogo_web_sma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2355" y="5532818"/>
            <a:ext cx="2241645" cy="112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images.nycsubway.org/icon/title_world_us_boston_re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209800"/>
            <a:ext cx="6781800" cy="3083326"/>
          </a:xfrm>
          <a:prstGeom prst="rect">
            <a:avLst/>
          </a:prstGeom>
          <a:noFill/>
          <a:effectLst>
            <a:softEdge rad="38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553200" y="5029200"/>
            <a:ext cx="152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>
                <a:solidFill>
                  <a:schemeClr val="bg1"/>
                </a:solidFill>
              </a:rPr>
              <a:t>Photo: www.nycsubway.org</a:t>
            </a:r>
          </a:p>
        </p:txBody>
      </p:sp>
    </p:spTree>
    <p:extLst>
      <p:ext uri="{BB962C8B-B14F-4D97-AF65-F5344CB8AC3E}">
        <p14:creationId xmlns:p14="http://schemas.microsoft.com/office/powerpoint/2010/main" val="2111877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3889374"/>
              </p:ext>
            </p:extLst>
          </p:nvPr>
        </p:nvGraphicFramePr>
        <p:xfrm>
          <a:off x="228600" y="271463"/>
          <a:ext cx="8686800" cy="63150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98532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>Public Transportation Ballot Measures</a:t>
            </a:r>
            <a:r>
              <a:rPr lang="en-US" sz="3600" dirty="0" smtClean="0"/>
              <a:t/>
            </a:r>
            <a:br>
              <a:rPr lang="en-US" sz="3600" dirty="0" smtClean="0"/>
            </a:br>
            <a:endParaRPr lang="en-US" sz="3600" dirty="0" smtClean="0"/>
          </a:p>
        </p:txBody>
      </p:sp>
      <p:sp>
        <p:nvSpPr>
          <p:cNvPr id="8195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1828800"/>
            <a:ext cx="3505200" cy="4800600"/>
          </a:xfrm>
        </p:spPr>
        <p:txBody>
          <a:bodyPr/>
          <a:lstStyle/>
          <a:p>
            <a:pPr>
              <a:lnSpc>
                <a:spcPct val="114000"/>
              </a:lnSpc>
            </a:pPr>
            <a:r>
              <a:rPr lang="en-US" sz="1800" dirty="0" smtClean="0"/>
              <a:t>309 finance measures on ballots between 2000-2010</a:t>
            </a:r>
          </a:p>
          <a:p>
            <a:pPr>
              <a:lnSpc>
                <a:spcPct val="114000"/>
              </a:lnSpc>
            </a:pPr>
            <a:r>
              <a:rPr lang="en-US" sz="1800" dirty="0" smtClean="0"/>
              <a:t>84% of all transportation measures are finance-related</a:t>
            </a:r>
          </a:p>
          <a:p>
            <a:pPr>
              <a:lnSpc>
                <a:spcPct val="114000"/>
              </a:lnSpc>
            </a:pPr>
            <a:r>
              <a:rPr lang="en-US" sz="1800" dirty="0" smtClean="0"/>
              <a:t>Sales tax increases or renewals are most common type</a:t>
            </a:r>
          </a:p>
          <a:p>
            <a:pPr>
              <a:lnSpc>
                <a:spcPct val="114000"/>
              </a:lnSpc>
            </a:pPr>
            <a:r>
              <a:rPr lang="en-US" sz="1800" dirty="0" smtClean="0"/>
              <a:t>Bonds are most successful with 84% approval—but are far more common on statewide ballots than local and regional</a:t>
            </a:r>
          </a:p>
          <a:p>
            <a:pPr>
              <a:lnSpc>
                <a:spcPct val="114000"/>
              </a:lnSpc>
            </a:pPr>
            <a:r>
              <a:rPr lang="en-US" sz="1800" dirty="0" smtClean="0"/>
              <a:t>Property tax measures are more successful than sales tax measures, with 81% approved vs. 59%</a:t>
            </a:r>
          </a:p>
          <a:p>
            <a:endParaRPr lang="en-US" sz="2400" dirty="0" smtClean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843609500"/>
              </p:ext>
            </p:extLst>
          </p:nvPr>
        </p:nvGraphicFramePr>
        <p:xfrm>
          <a:off x="381000" y="1447800"/>
          <a:ext cx="45720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65742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 smtClean="0"/>
              <a:t>Transportation Measures Win at the Polls</a:t>
            </a:r>
            <a:endParaRPr lang="en-US" sz="3600" dirty="0" smtClean="0"/>
          </a:p>
        </p:txBody>
      </p:sp>
      <p:sp>
        <p:nvSpPr>
          <p:cNvPr id="7171" name="Content Placeholder 4"/>
          <p:cNvSpPr>
            <a:spLocks noGrp="1"/>
          </p:cNvSpPr>
          <p:nvPr>
            <p:ph sz="half" idx="2"/>
          </p:nvPr>
        </p:nvSpPr>
        <p:spPr>
          <a:xfrm>
            <a:off x="5715000" y="1676400"/>
            <a:ext cx="2971800" cy="48768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70% Approval Rate for Transportation Measures</a:t>
            </a:r>
            <a:br>
              <a:rPr lang="en-US" sz="2400" dirty="0" smtClean="0"/>
            </a:br>
            <a:endParaRPr lang="en-US" sz="2400" dirty="0" smtClean="0"/>
          </a:p>
          <a:p>
            <a:pPr eaLnBrk="1" hangingPunct="1"/>
            <a:r>
              <a:rPr lang="en-US" sz="2400" dirty="0" smtClean="0"/>
              <a:t>Twice the Approval Rate of All Ballot Measures</a:t>
            </a:r>
            <a:br>
              <a:rPr lang="en-US" sz="2400" dirty="0" smtClean="0"/>
            </a:br>
            <a:endParaRPr lang="en-US" sz="2400" dirty="0" smtClean="0"/>
          </a:p>
          <a:p>
            <a:pPr eaLnBrk="1" hangingPunct="1"/>
            <a:r>
              <a:rPr lang="en-US" sz="2400" dirty="0" smtClean="0"/>
              <a:t>Success Across Region, Population, Party Affiliation</a:t>
            </a:r>
          </a:p>
          <a:p>
            <a:endParaRPr lang="en-US" dirty="0" smtClean="0"/>
          </a:p>
        </p:txBody>
      </p:sp>
      <p:graphicFrame>
        <p:nvGraphicFramePr>
          <p:cNvPr id="2" name="Content Placeholder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319602397"/>
              </p:ext>
            </p:extLst>
          </p:nvPr>
        </p:nvGraphicFramePr>
        <p:xfrm>
          <a:off x="508000" y="1651000"/>
          <a:ext cx="4927600" cy="454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74550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5-03-11 at 10.15.11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891" y="0"/>
            <a:ext cx="3628618" cy="6858000"/>
          </a:xfrm>
          <a:prstGeom prst="rect">
            <a:avLst/>
          </a:prstGeom>
        </p:spPr>
      </p:pic>
      <p:pic>
        <p:nvPicPr>
          <p:cNvPr id="6" name="Picture 5" descr="Screen Shot 2015-03-11 at 10.14.58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0"/>
            <a:ext cx="4597400" cy="683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203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5-03-11 at 10.13.52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303" y="0"/>
            <a:ext cx="4592194" cy="6858000"/>
          </a:xfrm>
          <a:prstGeom prst="rect">
            <a:avLst/>
          </a:prstGeom>
        </p:spPr>
      </p:pic>
      <p:pic>
        <p:nvPicPr>
          <p:cNvPr id="6" name="Picture 5" descr="Screen Shot 2015-03-11 at 10.18.00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8" y="0"/>
            <a:ext cx="4309765" cy="478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245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5-03-11 at 10.10.08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884" y="0"/>
            <a:ext cx="4140200" cy="6057900"/>
          </a:xfrm>
          <a:prstGeom prst="rect">
            <a:avLst/>
          </a:prstGeom>
        </p:spPr>
      </p:pic>
      <p:pic>
        <p:nvPicPr>
          <p:cNvPr id="6" name="Picture 5" descr="Screen Shot 2015-03-11 at 10.19.09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968884" cy="416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362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5-03-11 at 10.09.34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1" y="42923"/>
            <a:ext cx="4495800" cy="7132577"/>
          </a:xfrm>
          <a:prstGeom prst="rect">
            <a:avLst/>
          </a:prstGeom>
        </p:spPr>
      </p:pic>
      <p:pic>
        <p:nvPicPr>
          <p:cNvPr id="3" name="Picture 2" descr="Screen Shot 2015-03-11 at 10.08.10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4744132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629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5-03-11 at 10.07.18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349"/>
            <a:ext cx="9144000" cy="5670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718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5-03-11 at 10.06.59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1929"/>
            <a:ext cx="9144000" cy="4693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641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5-03-05 at 6.13.55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4700"/>
            <a:ext cx="9144000" cy="5386192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192813"/>
            <a:ext cx="9144000" cy="745745"/>
          </a:xfrm>
        </p:spPr>
        <p:txBody>
          <a:bodyPr/>
          <a:lstStyle/>
          <a:p>
            <a:r>
              <a:rPr lang="en-US" dirty="0" smtClean="0"/>
              <a:t>Year Your State Adopted A Gas Tax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153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76201" y="1535668"/>
            <a:ext cx="883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 dirty="0" smtClean="0"/>
              <a:t>“Transportation </a:t>
            </a:r>
            <a:r>
              <a:rPr lang="en-US" b="1" i="1" dirty="0"/>
              <a:t>infrastructure funding decisions are based more on politics than on need.”</a:t>
            </a:r>
          </a:p>
        </p:txBody>
      </p:sp>
      <p:graphicFrame>
        <p:nvGraphicFramePr>
          <p:cNvPr id="3" name="Group 156"/>
          <p:cNvGraphicFramePr>
            <a:graphicFrameLocks noGrp="1"/>
          </p:cNvGraphicFramePr>
          <p:nvPr/>
        </p:nvGraphicFramePr>
        <p:xfrm>
          <a:off x="5562600" y="2924173"/>
          <a:ext cx="3276600" cy="3200402"/>
        </p:xfrm>
        <a:graphic>
          <a:graphicData uri="http://schemas.openxmlformats.org/drawingml/2006/table">
            <a:tbl>
              <a:tblPr/>
              <a:tblGrid>
                <a:gridCol w="2286000"/>
                <a:gridCol w="990600"/>
              </a:tblGrid>
              <a:tr h="557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Key Sub-Groups</a:t>
                      </a:r>
                    </a:p>
                  </a:txBody>
                  <a:tcPr marL="108000" marR="3600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9A2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Strongly Agree </a:t>
                      </a:r>
                    </a:p>
                  </a:txBody>
                  <a:tcPr marL="36000" marR="10800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A79D0"/>
                    </a:solidFill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Men</a:t>
                      </a:r>
                    </a:p>
                  </a:txBody>
                  <a:tcPr marL="108000" marR="3600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62%</a:t>
                      </a:r>
                    </a:p>
                  </a:txBody>
                  <a:tcPr marL="36000" marR="10800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Women</a:t>
                      </a:r>
                    </a:p>
                  </a:txBody>
                  <a:tcPr marL="108000" marR="3600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62%</a:t>
                      </a:r>
                    </a:p>
                  </a:txBody>
                  <a:tcPr marL="36000" marR="10800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Urban Residents</a:t>
                      </a:r>
                    </a:p>
                  </a:txBody>
                  <a:tcPr marL="108000" marR="3600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58%</a:t>
                      </a:r>
                    </a:p>
                  </a:txBody>
                  <a:tcPr marL="36000" marR="10800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Suburbanites</a:t>
                      </a:r>
                    </a:p>
                  </a:txBody>
                  <a:tcPr marL="108000" marR="3600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67%</a:t>
                      </a:r>
                    </a:p>
                  </a:txBody>
                  <a:tcPr marL="36000" marR="10800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Rural Residents</a:t>
                      </a:r>
                    </a:p>
                  </a:txBody>
                  <a:tcPr marL="108000" marR="3600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54%</a:t>
                      </a:r>
                    </a:p>
                  </a:txBody>
                  <a:tcPr marL="36000" marR="10800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</a:tr>
              <a:tr h="325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Car Commuters</a:t>
                      </a:r>
                    </a:p>
                  </a:txBody>
                  <a:tcPr marL="108000" marR="3600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60%</a:t>
                      </a:r>
                    </a:p>
                  </a:txBody>
                  <a:tcPr marL="36000" marR="10800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Non-Car Commuters</a:t>
                      </a:r>
                    </a:p>
                  </a:txBody>
                  <a:tcPr marL="108000" marR="3600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55%</a:t>
                      </a:r>
                    </a:p>
                  </a:txBody>
                  <a:tcPr marL="36000" marR="10800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</a:tr>
              <a:tr h="325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 NOT Commute</a:t>
                      </a:r>
                    </a:p>
                  </a:txBody>
                  <a:tcPr marL="108000" marR="3600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65%</a:t>
                      </a:r>
                    </a:p>
                  </a:txBody>
                  <a:tcPr marL="36000" marR="10800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sp>
        <p:nvSpPr>
          <p:cNvPr id="4" name="Freeform 115"/>
          <p:cNvSpPr>
            <a:spLocks/>
          </p:cNvSpPr>
          <p:nvPr/>
        </p:nvSpPr>
        <p:spPr bwMode="auto">
          <a:xfrm>
            <a:off x="1004888" y="3965575"/>
            <a:ext cx="2082800" cy="390525"/>
          </a:xfrm>
          <a:custGeom>
            <a:avLst/>
            <a:gdLst/>
            <a:ahLst/>
            <a:cxnLst>
              <a:cxn ang="0">
                <a:pos x="0" y="395"/>
              </a:cxn>
              <a:cxn ang="0">
                <a:pos x="0" y="739"/>
              </a:cxn>
              <a:cxn ang="0">
                <a:pos x="3935" y="345"/>
              </a:cxn>
              <a:cxn ang="0">
                <a:pos x="3935" y="0"/>
              </a:cxn>
              <a:cxn ang="0">
                <a:pos x="0" y="395"/>
              </a:cxn>
            </a:cxnLst>
            <a:rect l="0" t="0" r="r" b="b"/>
            <a:pathLst>
              <a:path w="3935" h="739">
                <a:moveTo>
                  <a:pt x="0" y="395"/>
                </a:moveTo>
                <a:lnTo>
                  <a:pt x="0" y="739"/>
                </a:lnTo>
                <a:lnTo>
                  <a:pt x="3935" y="345"/>
                </a:lnTo>
                <a:lnTo>
                  <a:pt x="3935" y="0"/>
                </a:lnTo>
                <a:lnTo>
                  <a:pt x="0" y="395"/>
                </a:lnTo>
                <a:close/>
              </a:path>
            </a:pathLst>
          </a:custGeom>
          <a:solidFill>
            <a:srgbClr val="001F5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5" name="Freeform 116"/>
          <p:cNvSpPr>
            <a:spLocks/>
          </p:cNvSpPr>
          <p:nvPr/>
        </p:nvSpPr>
        <p:spPr bwMode="auto">
          <a:xfrm>
            <a:off x="989013" y="3965575"/>
            <a:ext cx="17462" cy="400050"/>
          </a:xfrm>
          <a:custGeom>
            <a:avLst/>
            <a:gdLst/>
            <a:ahLst/>
            <a:cxnLst>
              <a:cxn ang="0">
                <a:pos x="32" y="412"/>
              </a:cxn>
              <a:cxn ang="0">
                <a:pos x="8" y="207"/>
              </a:cxn>
              <a:cxn ang="0">
                <a:pos x="0" y="0"/>
              </a:cxn>
              <a:cxn ang="0">
                <a:pos x="0" y="345"/>
              </a:cxn>
              <a:cxn ang="0">
                <a:pos x="8" y="551"/>
              </a:cxn>
              <a:cxn ang="0">
                <a:pos x="32" y="756"/>
              </a:cxn>
              <a:cxn ang="0">
                <a:pos x="32" y="412"/>
              </a:cxn>
            </a:cxnLst>
            <a:rect l="0" t="0" r="r" b="b"/>
            <a:pathLst>
              <a:path w="32" h="756">
                <a:moveTo>
                  <a:pt x="32" y="412"/>
                </a:moveTo>
                <a:lnTo>
                  <a:pt x="8" y="207"/>
                </a:lnTo>
                <a:lnTo>
                  <a:pt x="0" y="0"/>
                </a:lnTo>
                <a:lnTo>
                  <a:pt x="0" y="345"/>
                </a:lnTo>
                <a:lnTo>
                  <a:pt x="8" y="551"/>
                </a:lnTo>
                <a:lnTo>
                  <a:pt x="32" y="756"/>
                </a:lnTo>
                <a:lnTo>
                  <a:pt x="32" y="412"/>
                </a:lnTo>
                <a:close/>
              </a:path>
            </a:pathLst>
          </a:custGeom>
          <a:solidFill>
            <a:srgbClr val="001F5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" name="Freeform 117"/>
          <p:cNvSpPr>
            <a:spLocks/>
          </p:cNvSpPr>
          <p:nvPr/>
        </p:nvSpPr>
        <p:spPr bwMode="auto">
          <a:xfrm>
            <a:off x="1733550" y="4029075"/>
            <a:ext cx="1238250" cy="1565275"/>
          </a:xfrm>
          <a:custGeom>
            <a:avLst/>
            <a:gdLst/>
            <a:ahLst/>
            <a:cxnLst>
              <a:cxn ang="0">
                <a:pos x="0" y="2613"/>
              </a:cxn>
              <a:cxn ang="0">
                <a:pos x="0" y="2957"/>
              </a:cxn>
              <a:cxn ang="0">
                <a:pos x="2340" y="344"/>
              </a:cxn>
              <a:cxn ang="0">
                <a:pos x="2340" y="0"/>
              </a:cxn>
              <a:cxn ang="0">
                <a:pos x="0" y="2613"/>
              </a:cxn>
            </a:cxnLst>
            <a:rect l="0" t="0" r="r" b="b"/>
            <a:pathLst>
              <a:path w="2340" h="2957">
                <a:moveTo>
                  <a:pt x="0" y="2613"/>
                </a:moveTo>
                <a:lnTo>
                  <a:pt x="0" y="2957"/>
                </a:lnTo>
                <a:lnTo>
                  <a:pt x="2340" y="344"/>
                </a:lnTo>
                <a:lnTo>
                  <a:pt x="2340" y="0"/>
                </a:lnTo>
                <a:lnTo>
                  <a:pt x="0" y="2613"/>
                </a:lnTo>
                <a:close/>
              </a:path>
            </a:pathLst>
          </a:custGeom>
          <a:solidFill>
            <a:srgbClr val="7F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7" name="Freeform 118"/>
          <p:cNvSpPr>
            <a:spLocks/>
          </p:cNvSpPr>
          <p:nvPr/>
        </p:nvSpPr>
        <p:spPr bwMode="auto">
          <a:xfrm>
            <a:off x="890588" y="4246563"/>
            <a:ext cx="836612" cy="13446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0" y="167"/>
              </a:cxn>
              <a:cxn ang="0">
                <a:pos x="72" y="330"/>
              </a:cxn>
              <a:cxn ang="0">
                <a:pos x="124" y="492"/>
              </a:cxn>
              <a:cxn ang="0">
                <a:pos x="186" y="650"/>
              </a:cxn>
              <a:cxn ang="0">
                <a:pos x="256" y="804"/>
              </a:cxn>
              <a:cxn ang="0">
                <a:pos x="336" y="954"/>
              </a:cxn>
              <a:cxn ang="0">
                <a:pos x="425" y="1100"/>
              </a:cxn>
              <a:cxn ang="0">
                <a:pos x="523" y="1242"/>
              </a:cxn>
              <a:cxn ang="0">
                <a:pos x="628" y="1380"/>
              </a:cxn>
              <a:cxn ang="0">
                <a:pos x="743" y="1513"/>
              </a:cxn>
              <a:cxn ang="0">
                <a:pos x="864" y="1640"/>
              </a:cxn>
              <a:cxn ang="0">
                <a:pos x="993" y="1763"/>
              </a:cxn>
              <a:cxn ang="0">
                <a:pos x="1130" y="1880"/>
              </a:cxn>
              <a:cxn ang="0">
                <a:pos x="1274" y="1990"/>
              </a:cxn>
              <a:cxn ang="0">
                <a:pos x="1423" y="2095"/>
              </a:cxn>
              <a:cxn ang="0">
                <a:pos x="1580" y="2195"/>
              </a:cxn>
              <a:cxn ang="0">
                <a:pos x="1580" y="2539"/>
              </a:cxn>
              <a:cxn ang="0">
                <a:pos x="1423" y="2439"/>
              </a:cxn>
              <a:cxn ang="0">
                <a:pos x="1274" y="2334"/>
              </a:cxn>
              <a:cxn ang="0">
                <a:pos x="1130" y="2224"/>
              </a:cxn>
              <a:cxn ang="0">
                <a:pos x="993" y="2107"/>
              </a:cxn>
              <a:cxn ang="0">
                <a:pos x="864" y="1984"/>
              </a:cxn>
              <a:cxn ang="0">
                <a:pos x="743" y="1857"/>
              </a:cxn>
              <a:cxn ang="0">
                <a:pos x="628" y="1724"/>
              </a:cxn>
              <a:cxn ang="0">
                <a:pos x="523" y="1587"/>
              </a:cxn>
              <a:cxn ang="0">
                <a:pos x="425" y="1445"/>
              </a:cxn>
              <a:cxn ang="0">
                <a:pos x="336" y="1298"/>
              </a:cxn>
              <a:cxn ang="0">
                <a:pos x="256" y="1148"/>
              </a:cxn>
              <a:cxn ang="0">
                <a:pos x="186" y="994"/>
              </a:cxn>
              <a:cxn ang="0">
                <a:pos x="124" y="836"/>
              </a:cxn>
              <a:cxn ang="0">
                <a:pos x="72" y="675"/>
              </a:cxn>
              <a:cxn ang="0">
                <a:pos x="30" y="511"/>
              </a:cxn>
              <a:cxn ang="0">
                <a:pos x="0" y="344"/>
              </a:cxn>
              <a:cxn ang="0">
                <a:pos x="0" y="0"/>
              </a:cxn>
            </a:cxnLst>
            <a:rect l="0" t="0" r="r" b="b"/>
            <a:pathLst>
              <a:path w="1580" h="2539">
                <a:moveTo>
                  <a:pt x="0" y="0"/>
                </a:moveTo>
                <a:lnTo>
                  <a:pt x="30" y="167"/>
                </a:lnTo>
                <a:lnTo>
                  <a:pt x="72" y="330"/>
                </a:lnTo>
                <a:lnTo>
                  <a:pt x="124" y="492"/>
                </a:lnTo>
                <a:lnTo>
                  <a:pt x="186" y="650"/>
                </a:lnTo>
                <a:lnTo>
                  <a:pt x="256" y="804"/>
                </a:lnTo>
                <a:lnTo>
                  <a:pt x="336" y="954"/>
                </a:lnTo>
                <a:lnTo>
                  <a:pt x="425" y="1100"/>
                </a:lnTo>
                <a:lnTo>
                  <a:pt x="523" y="1242"/>
                </a:lnTo>
                <a:lnTo>
                  <a:pt x="628" y="1380"/>
                </a:lnTo>
                <a:lnTo>
                  <a:pt x="743" y="1513"/>
                </a:lnTo>
                <a:lnTo>
                  <a:pt x="864" y="1640"/>
                </a:lnTo>
                <a:lnTo>
                  <a:pt x="993" y="1763"/>
                </a:lnTo>
                <a:lnTo>
                  <a:pt x="1130" y="1880"/>
                </a:lnTo>
                <a:lnTo>
                  <a:pt x="1274" y="1990"/>
                </a:lnTo>
                <a:lnTo>
                  <a:pt x="1423" y="2095"/>
                </a:lnTo>
                <a:lnTo>
                  <a:pt x="1580" y="2195"/>
                </a:lnTo>
                <a:lnTo>
                  <a:pt x="1580" y="2539"/>
                </a:lnTo>
                <a:lnTo>
                  <a:pt x="1423" y="2439"/>
                </a:lnTo>
                <a:lnTo>
                  <a:pt x="1274" y="2334"/>
                </a:lnTo>
                <a:lnTo>
                  <a:pt x="1130" y="2224"/>
                </a:lnTo>
                <a:lnTo>
                  <a:pt x="993" y="2107"/>
                </a:lnTo>
                <a:lnTo>
                  <a:pt x="864" y="1984"/>
                </a:lnTo>
                <a:lnTo>
                  <a:pt x="743" y="1857"/>
                </a:lnTo>
                <a:lnTo>
                  <a:pt x="628" y="1724"/>
                </a:lnTo>
                <a:lnTo>
                  <a:pt x="523" y="1587"/>
                </a:lnTo>
                <a:lnTo>
                  <a:pt x="425" y="1445"/>
                </a:lnTo>
                <a:lnTo>
                  <a:pt x="336" y="1298"/>
                </a:lnTo>
                <a:lnTo>
                  <a:pt x="256" y="1148"/>
                </a:lnTo>
                <a:lnTo>
                  <a:pt x="186" y="994"/>
                </a:lnTo>
                <a:lnTo>
                  <a:pt x="124" y="836"/>
                </a:lnTo>
                <a:lnTo>
                  <a:pt x="72" y="675"/>
                </a:lnTo>
                <a:lnTo>
                  <a:pt x="30" y="511"/>
                </a:lnTo>
                <a:lnTo>
                  <a:pt x="0" y="344"/>
                </a:lnTo>
                <a:lnTo>
                  <a:pt x="0" y="0"/>
                </a:lnTo>
                <a:close/>
              </a:path>
            </a:pathLst>
          </a:custGeom>
          <a:solidFill>
            <a:srgbClr val="7F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8" name="Freeform 119"/>
          <p:cNvSpPr>
            <a:spLocks/>
          </p:cNvSpPr>
          <p:nvPr/>
        </p:nvSpPr>
        <p:spPr bwMode="auto">
          <a:xfrm>
            <a:off x="890588" y="4246563"/>
            <a:ext cx="836612" cy="1344612"/>
          </a:xfrm>
          <a:custGeom>
            <a:avLst/>
            <a:gdLst/>
            <a:ahLst/>
            <a:cxnLst>
              <a:cxn ang="0">
                <a:pos x="1580" y="2195"/>
              </a:cxn>
              <a:cxn ang="0">
                <a:pos x="1423" y="2095"/>
              </a:cxn>
              <a:cxn ang="0">
                <a:pos x="1274" y="1990"/>
              </a:cxn>
              <a:cxn ang="0">
                <a:pos x="1130" y="1880"/>
              </a:cxn>
              <a:cxn ang="0">
                <a:pos x="993" y="1763"/>
              </a:cxn>
              <a:cxn ang="0">
                <a:pos x="864" y="1640"/>
              </a:cxn>
              <a:cxn ang="0">
                <a:pos x="743" y="1513"/>
              </a:cxn>
              <a:cxn ang="0">
                <a:pos x="628" y="1380"/>
              </a:cxn>
              <a:cxn ang="0">
                <a:pos x="523" y="1242"/>
              </a:cxn>
              <a:cxn ang="0">
                <a:pos x="425" y="1100"/>
              </a:cxn>
              <a:cxn ang="0">
                <a:pos x="336" y="954"/>
              </a:cxn>
              <a:cxn ang="0">
                <a:pos x="256" y="804"/>
              </a:cxn>
              <a:cxn ang="0">
                <a:pos x="186" y="650"/>
              </a:cxn>
              <a:cxn ang="0">
                <a:pos x="124" y="492"/>
              </a:cxn>
              <a:cxn ang="0">
                <a:pos x="72" y="330"/>
              </a:cxn>
              <a:cxn ang="0">
                <a:pos x="30" y="167"/>
              </a:cxn>
              <a:cxn ang="0">
                <a:pos x="0" y="0"/>
              </a:cxn>
              <a:cxn ang="0">
                <a:pos x="0" y="344"/>
              </a:cxn>
              <a:cxn ang="0">
                <a:pos x="30" y="511"/>
              </a:cxn>
              <a:cxn ang="0">
                <a:pos x="72" y="675"/>
              </a:cxn>
              <a:cxn ang="0">
                <a:pos x="124" y="836"/>
              </a:cxn>
              <a:cxn ang="0">
                <a:pos x="186" y="994"/>
              </a:cxn>
              <a:cxn ang="0">
                <a:pos x="256" y="1148"/>
              </a:cxn>
              <a:cxn ang="0">
                <a:pos x="336" y="1298"/>
              </a:cxn>
              <a:cxn ang="0">
                <a:pos x="425" y="1445"/>
              </a:cxn>
              <a:cxn ang="0">
                <a:pos x="523" y="1587"/>
              </a:cxn>
              <a:cxn ang="0">
                <a:pos x="628" y="1724"/>
              </a:cxn>
              <a:cxn ang="0">
                <a:pos x="743" y="1857"/>
              </a:cxn>
              <a:cxn ang="0">
                <a:pos x="864" y="1984"/>
              </a:cxn>
              <a:cxn ang="0">
                <a:pos x="993" y="2107"/>
              </a:cxn>
              <a:cxn ang="0">
                <a:pos x="1130" y="2224"/>
              </a:cxn>
              <a:cxn ang="0">
                <a:pos x="1274" y="2334"/>
              </a:cxn>
              <a:cxn ang="0">
                <a:pos x="1423" y="2439"/>
              </a:cxn>
              <a:cxn ang="0">
                <a:pos x="1580" y="2539"/>
              </a:cxn>
              <a:cxn ang="0">
                <a:pos x="1580" y="2195"/>
              </a:cxn>
            </a:cxnLst>
            <a:rect l="0" t="0" r="r" b="b"/>
            <a:pathLst>
              <a:path w="1580" h="2539">
                <a:moveTo>
                  <a:pt x="1580" y="2195"/>
                </a:moveTo>
                <a:lnTo>
                  <a:pt x="1423" y="2095"/>
                </a:lnTo>
                <a:lnTo>
                  <a:pt x="1274" y="1990"/>
                </a:lnTo>
                <a:lnTo>
                  <a:pt x="1130" y="1880"/>
                </a:lnTo>
                <a:lnTo>
                  <a:pt x="993" y="1763"/>
                </a:lnTo>
                <a:lnTo>
                  <a:pt x="864" y="1640"/>
                </a:lnTo>
                <a:lnTo>
                  <a:pt x="743" y="1513"/>
                </a:lnTo>
                <a:lnTo>
                  <a:pt x="628" y="1380"/>
                </a:lnTo>
                <a:lnTo>
                  <a:pt x="523" y="1242"/>
                </a:lnTo>
                <a:lnTo>
                  <a:pt x="425" y="1100"/>
                </a:lnTo>
                <a:lnTo>
                  <a:pt x="336" y="954"/>
                </a:lnTo>
                <a:lnTo>
                  <a:pt x="256" y="804"/>
                </a:lnTo>
                <a:lnTo>
                  <a:pt x="186" y="650"/>
                </a:lnTo>
                <a:lnTo>
                  <a:pt x="124" y="492"/>
                </a:lnTo>
                <a:lnTo>
                  <a:pt x="72" y="330"/>
                </a:lnTo>
                <a:lnTo>
                  <a:pt x="30" y="167"/>
                </a:lnTo>
                <a:lnTo>
                  <a:pt x="0" y="0"/>
                </a:lnTo>
                <a:lnTo>
                  <a:pt x="0" y="344"/>
                </a:lnTo>
                <a:lnTo>
                  <a:pt x="30" y="511"/>
                </a:lnTo>
                <a:lnTo>
                  <a:pt x="72" y="675"/>
                </a:lnTo>
                <a:lnTo>
                  <a:pt x="124" y="836"/>
                </a:lnTo>
                <a:lnTo>
                  <a:pt x="186" y="994"/>
                </a:lnTo>
                <a:lnTo>
                  <a:pt x="256" y="1148"/>
                </a:lnTo>
                <a:lnTo>
                  <a:pt x="336" y="1298"/>
                </a:lnTo>
                <a:lnTo>
                  <a:pt x="425" y="1445"/>
                </a:lnTo>
                <a:lnTo>
                  <a:pt x="523" y="1587"/>
                </a:lnTo>
                <a:lnTo>
                  <a:pt x="628" y="1724"/>
                </a:lnTo>
                <a:lnTo>
                  <a:pt x="743" y="1857"/>
                </a:lnTo>
                <a:lnTo>
                  <a:pt x="864" y="1984"/>
                </a:lnTo>
                <a:lnTo>
                  <a:pt x="993" y="2107"/>
                </a:lnTo>
                <a:lnTo>
                  <a:pt x="1130" y="2224"/>
                </a:lnTo>
                <a:lnTo>
                  <a:pt x="1274" y="2334"/>
                </a:lnTo>
                <a:lnTo>
                  <a:pt x="1423" y="2439"/>
                </a:lnTo>
                <a:lnTo>
                  <a:pt x="1580" y="2539"/>
                </a:lnTo>
                <a:lnTo>
                  <a:pt x="1580" y="2195"/>
                </a:lnTo>
                <a:close/>
              </a:path>
            </a:pathLst>
          </a:custGeom>
          <a:solidFill>
            <a:srgbClr val="7F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9" name="Freeform 120"/>
          <p:cNvSpPr>
            <a:spLocks/>
          </p:cNvSpPr>
          <p:nvPr/>
        </p:nvSpPr>
        <p:spPr bwMode="auto">
          <a:xfrm>
            <a:off x="1955800" y="4029075"/>
            <a:ext cx="1016000" cy="1681163"/>
          </a:xfrm>
          <a:custGeom>
            <a:avLst/>
            <a:gdLst/>
            <a:ahLst/>
            <a:cxnLst>
              <a:cxn ang="0">
                <a:pos x="0" y="2832"/>
              </a:cxn>
              <a:cxn ang="0">
                <a:pos x="0" y="3176"/>
              </a:cxn>
              <a:cxn ang="0">
                <a:pos x="1921" y="344"/>
              </a:cxn>
              <a:cxn ang="0">
                <a:pos x="1921" y="0"/>
              </a:cxn>
              <a:cxn ang="0">
                <a:pos x="0" y="2832"/>
              </a:cxn>
            </a:cxnLst>
            <a:rect l="0" t="0" r="r" b="b"/>
            <a:pathLst>
              <a:path w="1921" h="3176">
                <a:moveTo>
                  <a:pt x="0" y="2832"/>
                </a:moveTo>
                <a:lnTo>
                  <a:pt x="0" y="3176"/>
                </a:lnTo>
                <a:lnTo>
                  <a:pt x="1921" y="344"/>
                </a:lnTo>
                <a:lnTo>
                  <a:pt x="1921" y="0"/>
                </a:lnTo>
                <a:lnTo>
                  <a:pt x="0" y="2832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" name="Freeform 121"/>
          <p:cNvSpPr>
            <a:spLocks/>
          </p:cNvSpPr>
          <p:nvPr/>
        </p:nvSpPr>
        <p:spPr bwMode="auto">
          <a:xfrm>
            <a:off x="1727200" y="5408613"/>
            <a:ext cx="217488" cy="2968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00" y="113"/>
              </a:cxn>
              <a:cxn ang="0">
                <a:pos x="411" y="217"/>
              </a:cxn>
              <a:cxn ang="0">
                <a:pos x="411" y="561"/>
              </a:cxn>
              <a:cxn ang="0">
                <a:pos x="200" y="457"/>
              </a:cxn>
              <a:cxn ang="0">
                <a:pos x="0" y="344"/>
              </a:cxn>
              <a:cxn ang="0">
                <a:pos x="0" y="0"/>
              </a:cxn>
            </a:cxnLst>
            <a:rect l="0" t="0" r="r" b="b"/>
            <a:pathLst>
              <a:path w="411" h="561">
                <a:moveTo>
                  <a:pt x="0" y="0"/>
                </a:moveTo>
                <a:lnTo>
                  <a:pt x="200" y="113"/>
                </a:lnTo>
                <a:lnTo>
                  <a:pt x="411" y="217"/>
                </a:lnTo>
                <a:lnTo>
                  <a:pt x="411" y="561"/>
                </a:lnTo>
                <a:lnTo>
                  <a:pt x="200" y="457"/>
                </a:lnTo>
                <a:lnTo>
                  <a:pt x="0" y="344"/>
                </a:lnTo>
                <a:lnTo>
                  <a:pt x="0" y="0"/>
                </a:lnTo>
                <a:close/>
              </a:path>
            </a:pathLst>
          </a:custGeom>
          <a:solidFill>
            <a:srgbClr val="7F7F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" name="Freeform 122"/>
          <p:cNvSpPr>
            <a:spLocks/>
          </p:cNvSpPr>
          <p:nvPr/>
        </p:nvSpPr>
        <p:spPr bwMode="auto">
          <a:xfrm>
            <a:off x="1727200" y="5408613"/>
            <a:ext cx="217488" cy="296862"/>
          </a:xfrm>
          <a:custGeom>
            <a:avLst/>
            <a:gdLst/>
            <a:ahLst/>
            <a:cxnLst>
              <a:cxn ang="0">
                <a:pos x="411" y="217"/>
              </a:cxn>
              <a:cxn ang="0">
                <a:pos x="200" y="113"/>
              </a:cxn>
              <a:cxn ang="0">
                <a:pos x="0" y="0"/>
              </a:cxn>
              <a:cxn ang="0">
                <a:pos x="0" y="344"/>
              </a:cxn>
              <a:cxn ang="0">
                <a:pos x="200" y="457"/>
              </a:cxn>
              <a:cxn ang="0">
                <a:pos x="411" y="561"/>
              </a:cxn>
              <a:cxn ang="0">
                <a:pos x="411" y="217"/>
              </a:cxn>
            </a:cxnLst>
            <a:rect l="0" t="0" r="r" b="b"/>
            <a:pathLst>
              <a:path w="411" h="561">
                <a:moveTo>
                  <a:pt x="411" y="217"/>
                </a:moveTo>
                <a:lnTo>
                  <a:pt x="200" y="113"/>
                </a:lnTo>
                <a:lnTo>
                  <a:pt x="0" y="0"/>
                </a:lnTo>
                <a:lnTo>
                  <a:pt x="0" y="344"/>
                </a:lnTo>
                <a:lnTo>
                  <a:pt x="200" y="457"/>
                </a:lnTo>
                <a:lnTo>
                  <a:pt x="411" y="561"/>
                </a:lnTo>
                <a:lnTo>
                  <a:pt x="411" y="217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2" name="Freeform 123"/>
          <p:cNvSpPr>
            <a:spLocks/>
          </p:cNvSpPr>
          <p:nvPr/>
        </p:nvSpPr>
        <p:spPr bwMode="auto">
          <a:xfrm>
            <a:off x="2058988" y="3965575"/>
            <a:ext cx="3125787" cy="1895475"/>
          </a:xfrm>
          <a:custGeom>
            <a:avLst/>
            <a:gdLst/>
            <a:ahLst/>
            <a:cxnLst>
              <a:cxn ang="0">
                <a:pos x="219" y="2917"/>
              </a:cxn>
              <a:cxn ang="0">
                <a:pos x="680" y="3070"/>
              </a:cxn>
              <a:cxn ang="0">
                <a:pos x="1168" y="3176"/>
              </a:cxn>
              <a:cxn ang="0">
                <a:pos x="1679" y="3230"/>
              </a:cxn>
              <a:cxn ang="0">
                <a:pos x="2145" y="3234"/>
              </a:cxn>
              <a:cxn ang="0">
                <a:pos x="2546" y="3201"/>
              </a:cxn>
              <a:cxn ang="0">
                <a:pos x="2933" y="3136"/>
              </a:cxn>
              <a:cxn ang="0">
                <a:pos x="3305" y="3042"/>
              </a:cxn>
              <a:cxn ang="0">
                <a:pos x="3661" y="2918"/>
              </a:cxn>
              <a:cxn ang="0">
                <a:pos x="3998" y="2769"/>
              </a:cxn>
              <a:cxn ang="0">
                <a:pos x="4314" y="2594"/>
              </a:cxn>
              <a:cxn ang="0">
                <a:pos x="4608" y="2397"/>
              </a:cxn>
              <a:cxn ang="0">
                <a:pos x="4877" y="2178"/>
              </a:cxn>
              <a:cxn ang="0">
                <a:pos x="5119" y="1937"/>
              </a:cxn>
              <a:cxn ang="0">
                <a:pos x="5333" y="1679"/>
              </a:cxn>
              <a:cxn ang="0">
                <a:pos x="5516" y="1404"/>
              </a:cxn>
              <a:cxn ang="0">
                <a:pos x="5666" y="1113"/>
              </a:cxn>
              <a:cxn ang="0">
                <a:pos x="5782" y="809"/>
              </a:cxn>
              <a:cxn ang="0">
                <a:pos x="5861" y="493"/>
              </a:cxn>
              <a:cxn ang="0">
                <a:pos x="5902" y="166"/>
              </a:cxn>
              <a:cxn ang="0">
                <a:pos x="5907" y="345"/>
              </a:cxn>
              <a:cxn ang="0">
                <a:pos x="5886" y="675"/>
              </a:cxn>
              <a:cxn ang="0">
                <a:pos x="5826" y="996"/>
              </a:cxn>
              <a:cxn ang="0">
                <a:pos x="5729" y="1307"/>
              </a:cxn>
              <a:cxn ang="0">
                <a:pos x="5595" y="1604"/>
              </a:cxn>
              <a:cxn ang="0">
                <a:pos x="5429" y="1888"/>
              </a:cxn>
              <a:cxn ang="0">
                <a:pos x="5229" y="2155"/>
              </a:cxn>
              <a:cxn ang="0">
                <a:pos x="5001" y="2404"/>
              </a:cxn>
              <a:cxn ang="0">
                <a:pos x="4745" y="2634"/>
              </a:cxn>
              <a:cxn ang="0">
                <a:pos x="4464" y="2843"/>
              </a:cxn>
              <a:cxn ang="0">
                <a:pos x="4158" y="3029"/>
              </a:cxn>
              <a:cxn ang="0">
                <a:pos x="3832" y="3191"/>
              </a:cxn>
              <a:cxn ang="0">
                <a:pos x="3486" y="3328"/>
              </a:cxn>
              <a:cxn ang="0">
                <a:pos x="3121" y="3436"/>
              </a:cxn>
              <a:cxn ang="0">
                <a:pos x="2741" y="3517"/>
              </a:cxn>
              <a:cxn ang="0">
                <a:pos x="2347" y="3565"/>
              </a:cxn>
              <a:cxn ang="0">
                <a:pos x="1942" y="3582"/>
              </a:cxn>
              <a:cxn ang="0">
                <a:pos x="1421" y="3554"/>
              </a:cxn>
              <a:cxn ang="0">
                <a:pos x="921" y="3473"/>
              </a:cxn>
              <a:cxn ang="0">
                <a:pos x="445" y="3343"/>
              </a:cxn>
              <a:cxn ang="0">
                <a:pos x="0" y="3168"/>
              </a:cxn>
            </a:cxnLst>
            <a:rect l="0" t="0" r="r" b="b"/>
            <a:pathLst>
              <a:path w="5907" h="3582">
                <a:moveTo>
                  <a:pt x="0" y="2824"/>
                </a:moveTo>
                <a:lnTo>
                  <a:pt x="219" y="2917"/>
                </a:lnTo>
                <a:lnTo>
                  <a:pt x="445" y="2999"/>
                </a:lnTo>
                <a:lnTo>
                  <a:pt x="680" y="3070"/>
                </a:lnTo>
                <a:lnTo>
                  <a:pt x="921" y="3129"/>
                </a:lnTo>
                <a:lnTo>
                  <a:pt x="1168" y="3176"/>
                </a:lnTo>
                <a:lnTo>
                  <a:pt x="1421" y="3210"/>
                </a:lnTo>
                <a:lnTo>
                  <a:pt x="1679" y="3230"/>
                </a:lnTo>
                <a:lnTo>
                  <a:pt x="1942" y="3238"/>
                </a:lnTo>
                <a:lnTo>
                  <a:pt x="2145" y="3234"/>
                </a:lnTo>
                <a:lnTo>
                  <a:pt x="2347" y="3221"/>
                </a:lnTo>
                <a:lnTo>
                  <a:pt x="2546" y="3201"/>
                </a:lnTo>
                <a:lnTo>
                  <a:pt x="2741" y="3172"/>
                </a:lnTo>
                <a:lnTo>
                  <a:pt x="2933" y="3136"/>
                </a:lnTo>
                <a:lnTo>
                  <a:pt x="3121" y="3092"/>
                </a:lnTo>
                <a:lnTo>
                  <a:pt x="3305" y="3042"/>
                </a:lnTo>
                <a:lnTo>
                  <a:pt x="3486" y="2984"/>
                </a:lnTo>
                <a:lnTo>
                  <a:pt x="3661" y="2918"/>
                </a:lnTo>
                <a:lnTo>
                  <a:pt x="3832" y="2847"/>
                </a:lnTo>
                <a:lnTo>
                  <a:pt x="3998" y="2769"/>
                </a:lnTo>
                <a:lnTo>
                  <a:pt x="4158" y="2685"/>
                </a:lnTo>
                <a:lnTo>
                  <a:pt x="4314" y="2594"/>
                </a:lnTo>
                <a:lnTo>
                  <a:pt x="4464" y="2499"/>
                </a:lnTo>
                <a:lnTo>
                  <a:pt x="4608" y="2397"/>
                </a:lnTo>
                <a:lnTo>
                  <a:pt x="4745" y="2290"/>
                </a:lnTo>
                <a:lnTo>
                  <a:pt x="4877" y="2178"/>
                </a:lnTo>
                <a:lnTo>
                  <a:pt x="5001" y="2059"/>
                </a:lnTo>
                <a:lnTo>
                  <a:pt x="5119" y="1937"/>
                </a:lnTo>
                <a:lnTo>
                  <a:pt x="5229" y="1811"/>
                </a:lnTo>
                <a:lnTo>
                  <a:pt x="5333" y="1679"/>
                </a:lnTo>
                <a:lnTo>
                  <a:pt x="5429" y="1544"/>
                </a:lnTo>
                <a:lnTo>
                  <a:pt x="5516" y="1404"/>
                </a:lnTo>
                <a:lnTo>
                  <a:pt x="5595" y="1260"/>
                </a:lnTo>
                <a:lnTo>
                  <a:pt x="5666" y="1113"/>
                </a:lnTo>
                <a:lnTo>
                  <a:pt x="5729" y="962"/>
                </a:lnTo>
                <a:lnTo>
                  <a:pt x="5782" y="809"/>
                </a:lnTo>
                <a:lnTo>
                  <a:pt x="5826" y="652"/>
                </a:lnTo>
                <a:lnTo>
                  <a:pt x="5861" y="493"/>
                </a:lnTo>
                <a:lnTo>
                  <a:pt x="5886" y="331"/>
                </a:lnTo>
                <a:lnTo>
                  <a:pt x="5902" y="166"/>
                </a:lnTo>
                <a:lnTo>
                  <a:pt x="5907" y="0"/>
                </a:lnTo>
                <a:lnTo>
                  <a:pt x="5907" y="345"/>
                </a:lnTo>
                <a:lnTo>
                  <a:pt x="5902" y="510"/>
                </a:lnTo>
                <a:lnTo>
                  <a:pt x="5886" y="675"/>
                </a:lnTo>
                <a:lnTo>
                  <a:pt x="5861" y="837"/>
                </a:lnTo>
                <a:lnTo>
                  <a:pt x="5826" y="996"/>
                </a:lnTo>
                <a:lnTo>
                  <a:pt x="5782" y="1153"/>
                </a:lnTo>
                <a:lnTo>
                  <a:pt x="5729" y="1307"/>
                </a:lnTo>
                <a:lnTo>
                  <a:pt x="5666" y="1458"/>
                </a:lnTo>
                <a:lnTo>
                  <a:pt x="5595" y="1604"/>
                </a:lnTo>
                <a:lnTo>
                  <a:pt x="5516" y="1748"/>
                </a:lnTo>
                <a:lnTo>
                  <a:pt x="5429" y="1888"/>
                </a:lnTo>
                <a:lnTo>
                  <a:pt x="5333" y="2023"/>
                </a:lnTo>
                <a:lnTo>
                  <a:pt x="5229" y="2155"/>
                </a:lnTo>
                <a:lnTo>
                  <a:pt x="5119" y="2281"/>
                </a:lnTo>
                <a:lnTo>
                  <a:pt x="5001" y="2404"/>
                </a:lnTo>
                <a:lnTo>
                  <a:pt x="4877" y="2522"/>
                </a:lnTo>
                <a:lnTo>
                  <a:pt x="4745" y="2634"/>
                </a:lnTo>
                <a:lnTo>
                  <a:pt x="4608" y="2741"/>
                </a:lnTo>
                <a:lnTo>
                  <a:pt x="4464" y="2843"/>
                </a:lnTo>
                <a:lnTo>
                  <a:pt x="4314" y="2939"/>
                </a:lnTo>
                <a:lnTo>
                  <a:pt x="4158" y="3029"/>
                </a:lnTo>
                <a:lnTo>
                  <a:pt x="3998" y="3113"/>
                </a:lnTo>
                <a:lnTo>
                  <a:pt x="3832" y="3191"/>
                </a:lnTo>
                <a:lnTo>
                  <a:pt x="3661" y="3262"/>
                </a:lnTo>
                <a:lnTo>
                  <a:pt x="3486" y="3328"/>
                </a:lnTo>
                <a:lnTo>
                  <a:pt x="3305" y="3386"/>
                </a:lnTo>
                <a:lnTo>
                  <a:pt x="3121" y="3436"/>
                </a:lnTo>
                <a:lnTo>
                  <a:pt x="2933" y="3480"/>
                </a:lnTo>
                <a:lnTo>
                  <a:pt x="2741" y="3517"/>
                </a:lnTo>
                <a:lnTo>
                  <a:pt x="2546" y="3545"/>
                </a:lnTo>
                <a:lnTo>
                  <a:pt x="2347" y="3565"/>
                </a:lnTo>
                <a:lnTo>
                  <a:pt x="2145" y="3578"/>
                </a:lnTo>
                <a:lnTo>
                  <a:pt x="1942" y="3582"/>
                </a:lnTo>
                <a:lnTo>
                  <a:pt x="1679" y="3575"/>
                </a:lnTo>
                <a:lnTo>
                  <a:pt x="1421" y="3554"/>
                </a:lnTo>
                <a:lnTo>
                  <a:pt x="1168" y="3520"/>
                </a:lnTo>
                <a:lnTo>
                  <a:pt x="921" y="3473"/>
                </a:lnTo>
                <a:lnTo>
                  <a:pt x="680" y="3414"/>
                </a:lnTo>
                <a:lnTo>
                  <a:pt x="445" y="3343"/>
                </a:lnTo>
                <a:lnTo>
                  <a:pt x="219" y="3261"/>
                </a:lnTo>
                <a:lnTo>
                  <a:pt x="0" y="3168"/>
                </a:lnTo>
                <a:lnTo>
                  <a:pt x="0" y="2824"/>
                </a:lnTo>
                <a:close/>
              </a:path>
            </a:pathLst>
          </a:custGeom>
          <a:solidFill>
            <a:srgbClr val="001F5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3" name="Freeform 124"/>
          <p:cNvSpPr>
            <a:spLocks/>
          </p:cNvSpPr>
          <p:nvPr/>
        </p:nvSpPr>
        <p:spPr bwMode="auto">
          <a:xfrm>
            <a:off x="989013" y="2252661"/>
            <a:ext cx="4195762" cy="3425825"/>
          </a:xfrm>
          <a:custGeom>
            <a:avLst/>
            <a:gdLst/>
            <a:ahLst/>
            <a:cxnLst>
              <a:cxn ang="0">
                <a:pos x="2242" y="6155"/>
              </a:cxn>
              <a:cxn ang="0">
                <a:pos x="2703" y="6308"/>
              </a:cxn>
              <a:cxn ang="0">
                <a:pos x="3191" y="6414"/>
              </a:cxn>
              <a:cxn ang="0">
                <a:pos x="3702" y="6468"/>
              </a:cxn>
              <a:cxn ang="0">
                <a:pos x="4168" y="6472"/>
              </a:cxn>
              <a:cxn ang="0">
                <a:pos x="4569" y="6439"/>
              </a:cxn>
              <a:cxn ang="0">
                <a:pos x="4956" y="6374"/>
              </a:cxn>
              <a:cxn ang="0">
                <a:pos x="5328" y="6280"/>
              </a:cxn>
              <a:cxn ang="0">
                <a:pos x="5684" y="6156"/>
              </a:cxn>
              <a:cxn ang="0">
                <a:pos x="6021" y="6007"/>
              </a:cxn>
              <a:cxn ang="0">
                <a:pos x="6337" y="5832"/>
              </a:cxn>
              <a:cxn ang="0">
                <a:pos x="6631" y="5635"/>
              </a:cxn>
              <a:cxn ang="0">
                <a:pos x="6900" y="5416"/>
              </a:cxn>
              <a:cxn ang="0">
                <a:pos x="7142" y="5175"/>
              </a:cxn>
              <a:cxn ang="0">
                <a:pos x="7356" y="4917"/>
              </a:cxn>
              <a:cxn ang="0">
                <a:pos x="7539" y="4642"/>
              </a:cxn>
              <a:cxn ang="0">
                <a:pos x="7689" y="4351"/>
              </a:cxn>
              <a:cxn ang="0">
                <a:pos x="7805" y="4047"/>
              </a:cxn>
              <a:cxn ang="0">
                <a:pos x="7884" y="3731"/>
              </a:cxn>
              <a:cxn ang="0">
                <a:pos x="7925" y="3404"/>
              </a:cxn>
              <a:cxn ang="0">
                <a:pos x="7925" y="3071"/>
              </a:cxn>
              <a:cxn ang="0">
                <a:pos x="7884" y="2744"/>
              </a:cxn>
              <a:cxn ang="0">
                <a:pos x="7805" y="2429"/>
              </a:cxn>
              <a:cxn ang="0">
                <a:pos x="7689" y="2124"/>
              </a:cxn>
              <a:cxn ang="0">
                <a:pos x="7539" y="1834"/>
              </a:cxn>
              <a:cxn ang="0">
                <a:pos x="7356" y="1559"/>
              </a:cxn>
              <a:cxn ang="0">
                <a:pos x="7142" y="1301"/>
              </a:cxn>
              <a:cxn ang="0">
                <a:pos x="6900" y="1060"/>
              </a:cxn>
              <a:cxn ang="0">
                <a:pos x="6631" y="841"/>
              </a:cxn>
              <a:cxn ang="0">
                <a:pos x="6337" y="643"/>
              </a:cxn>
              <a:cxn ang="0">
                <a:pos x="6021" y="468"/>
              </a:cxn>
              <a:cxn ang="0">
                <a:pos x="5684" y="320"/>
              </a:cxn>
              <a:cxn ang="0">
                <a:pos x="5328" y="196"/>
              </a:cxn>
              <a:cxn ang="0">
                <a:pos x="4956" y="102"/>
              </a:cxn>
              <a:cxn ang="0">
                <a:pos x="4569" y="37"/>
              </a:cxn>
              <a:cxn ang="0">
                <a:pos x="4168" y="4"/>
              </a:cxn>
              <a:cxn ang="0">
                <a:pos x="3761" y="4"/>
              </a:cxn>
              <a:cxn ang="0">
                <a:pos x="3360" y="37"/>
              </a:cxn>
              <a:cxn ang="0">
                <a:pos x="2973" y="102"/>
              </a:cxn>
              <a:cxn ang="0">
                <a:pos x="2601" y="196"/>
              </a:cxn>
              <a:cxn ang="0">
                <a:pos x="2245" y="320"/>
              </a:cxn>
              <a:cxn ang="0">
                <a:pos x="1908" y="468"/>
              </a:cxn>
              <a:cxn ang="0">
                <a:pos x="1592" y="643"/>
              </a:cxn>
              <a:cxn ang="0">
                <a:pos x="1298" y="841"/>
              </a:cxn>
              <a:cxn ang="0">
                <a:pos x="1029" y="1060"/>
              </a:cxn>
              <a:cxn ang="0">
                <a:pos x="787" y="1301"/>
              </a:cxn>
              <a:cxn ang="0">
                <a:pos x="573" y="1559"/>
              </a:cxn>
              <a:cxn ang="0">
                <a:pos x="390" y="1834"/>
              </a:cxn>
              <a:cxn ang="0">
                <a:pos x="240" y="2124"/>
              </a:cxn>
              <a:cxn ang="0">
                <a:pos x="124" y="2429"/>
              </a:cxn>
              <a:cxn ang="0">
                <a:pos x="45" y="2744"/>
              </a:cxn>
              <a:cxn ang="0">
                <a:pos x="4" y="3071"/>
              </a:cxn>
              <a:cxn ang="0">
                <a:pos x="8" y="3445"/>
              </a:cxn>
              <a:cxn ang="0">
                <a:pos x="3965" y="3238"/>
              </a:cxn>
            </a:cxnLst>
            <a:rect l="0" t="0" r="r" b="b"/>
            <a:pathLst>
              <a:path w="7930" h="6476">
                <a:moveTo>
                  <a:pt x="2023" y="6062"/>
                </a:moveTo>
                <a:lnTo>
                  <a:pt x="2242" y="6155"/>
                </a:lnTo>
                <a:lnTo>
                  <a:pt x="2468" y="6237"/>
                </a:lnTo>
                <a:lnTo>
                  <a:pt x="2703" y="6308"/>
                </a:lnTo>
                <a:lnTo>
                  <a:pt x="2944" y="6367"/>
                </a:lnTo>
                <a:lnTo>
                  <a:pt x="3191" y="6414"/>
                </a:lnTo>
                <a:lnTo>
                  <a:pt x="3444" y="6448"/>
                </a:lnTo>
                <a:lnTo>
                  <a:pt x="3702" y="6468"/>
                </a:lnTo>
                <a:lnTo>
                  <a:pt x="3965" y="6476"/>
                </a:lnTo>
                <a:lnTo>
                  <a:pt x="4168" y="6472"/>
                </a:lnTo>
                <a:lnTo>
                  <a:pt x="4370" y="6459"/>
                </a:lnTo>
                <a:lnTo>
                  <a:pt x="4569" y="6439"/>
                </a:lnTo>
                <a:lnTo>
                  <a:pt x="4764" y="6410"/>
                </a:lnTo>
                <a:lnTo>
                  <a:pt x="4956" y="6374"/>
                </a:lnTo>
                <a:lnTo>
                  <a:pt x="5144" y="6330"/>
                </a:lnTo>
                <a:lnTo>
                  <a:pt x="5328" y="6280"/>
                </a:lnTo>
                <a:lnTo>
                  <a:pt x="5509" y="6222"/>
                </a:lnTo>
                <a:lnTo>
                  <a:pt x="5684" y="6156"/>
                </a:lnTo>
                <a:lnTo>
                  <a:pt x="5855" y="6085"/>
                </a:lnTo>
                <a:lnTo>
                  <a:pt x="6021" y="6007"/>
                </a:lnTo>
                <a:lnTo>
                  <a:pt x="6181" y="5923"/>
                </a:lnTo>
                <a:lnTo>
                  <a:pt x="6337" y="5832"/>
                </a:lnTo>
                <a:lnTo>
                  <a:pt x="6487" y="5737"/>
                </a:lnTo>
                <a:lnTo>
                  <a:pt x="6631" y="5635"/>
                </a:lnTo>
                <a:lnTo>
                  <a:pt x="6768" y="5528"/>
                </a:lnTo>
                <a:lnTo>
                  <a:pt x="6900" y="5416"/>
                </a:lnTo>
                <a:lnTo>
                  <a:pt x="7024" y="5297"/>
                </a:lnTo>
                <a:lnTo>
                  <a:pt x="7142" y="5175"/>
                </a:lnTo>
                <a:lnTo>
                  <a:pt x="7252" y="5049"/>
                </a:lnTo>
                <a:lnTo>
                  <a:pt x="7356" y="4917"/>
                </a:lnTo>
                <a:lnTo>
                  <a:pt x="7452" y="4782"/>
                </a:lnTo>
                <a:lnTo>
                  <a:pt x="7539" y="4642"/>
                </a:lnTo>
                <a:lnTo>
                  <a:pt x="7618" y="4498"/>
                </a:lnTo>
                <a:lnTo>
                  <a:pt x="7689" y="4351"/>
                </a:lnTo>
                <a:lnTo>
                  <a:pt x="7752" y="4200"/>
                </a:lnTo>
                <a:lnTo>
                  <a:pt x="7805" y="4047"/>
                </a:lnTo>
                <a:lnTo>
                  <a:pt x="7849" y="3890"/>
                </a:lnTo>
                <a:lnTo>
                  <a:pt x="7884" y="3731"/>
                </a:lnTo>
                <a:lnTo>
                  <a:pt x="7909" y="3569"/>
                </a:lnTo>
                <a:lnTo>
                  <a:pt x="7925" y="3404"/>
                </a:lnTo>
                <a:lnTo>
                  <a:pt x="7930" y="3238"/>
                </a:lnTo>
                <a:lnTo>
                  <a:pt x="7925" y="3071"/>
                </a:lnTo>
                <a:lnTo>
                  <a:pt x="7909" y="2907"/>
                </a:lnTo>
                <a:lnTo>
                  <a:pt x="7884" y="2744"/>
                </a:lnTo>
                <a:lnTo>
                  <a:pt x="7849" y="2585"/>
                </a:lnTo>
                <a:lnTo>
                  <a:pt x="7805" y="2429"/>
                </a:lnTo>
                <a:lnTo>
                  <a:pt x="7752" y="2275"/>
                </a:lnTo>
                <a:lnTo>
                  <a:pt x="7689" y="2124"/>
                </a:lnTo>
                <a:lnTo>
                  <a:pt x="7618" y="1978"/>
                </a:lnTo>
                <a:lnTo>
                  <a:pt x="7539" y="1834"/>
                </a:lnTo>
                <a:lnTo>
                  <a:pt x="7452" y="1694"/>
                </a:lnTo>
                <a:lnTo>
                  <a:pt x="7356" y="1559"/>
                </a:lnTo>
                <a:lnTo>
                  <a:pt x="7252" y="1427"/>
                </a:lnTo>
                <a:lnTo>
                  <a:pt x="7142" y="1301"/>
                </a:lnTo>
                <a:lnTo>
                  <a:pt x="7024" y="1178"/>
                </a:lnTo>
                <a:lnTo>
                  <a:pt x="6900" y="1060"/>
                </a:lnTo>
                <a:lnTo>
                  <a:pt x="6768" y="948"/>
                </a:lnTo>
                <a:lnTo>
                  <a:pt x="6631" y="841"/>
                </a:lnTo>
                <a:lnTo>
                  <a:pt x="6487" y="739"/>
                </a:lnTo>
                <a:lnTo>
                  <a:pt x="6337" y="643"/>
                </a:lnTo>
                <a:lnTo>
                  <a:pt x="6181" y="552"/>
                </a:lnTo>
                <a:lnTo>
                  <a:pt x="6021" y="468"/>
                </a:lnTo>
                <a:lnTo>
                  <a:pt x="5855" y="391"/>
                </a:lnTo>
                <a:lnTo>
                  <a:pt x="5684" y="320"/>
                </a:lnTo>
                <a:lnTo>
                  <a:pt x="5509" y="254"/>
                </a:lnTo>
                <a:lnTo>
                  <a:pt x="5328" y="196"/>
                </a:lnTo>
                <a:lnTo>
                  <a:pt x="5144" y="146"/>
                </a:lnTo>
                <a:lnTo>
                  <a:pt x="4956" y="102"/>
                </a:lnTo>
                <a:lnTo>
                  <a:pt x="4764" y="65"/>
                </a:lnTo>
                <a:lnTo>
                  <a:pt x="4569" y="37"/>
                </a:lnTo>
                <a:lnTo>
                  <a:pt x="4370" y="16"/>
                </a:lnTo>
                <a:lnTo>
                  <a:pt x="4168" y="4"/>
                </a:lnTo>
                <a:lnTo>
                  <a:pt x="3965" y="0"/>
                </a:lnTo>
                <a:lnTo>
                  <a:pt x="3761" y="4"/>
                </a:lnTo>
                <a:lnTo>
                  <a:pt x="3559" y="16"/>
                </a:lnTo>
                <a:lnTo>
                  <a:pt x="3360" y="37"/>
                </a:lnTo>
                <a:lnTo>
                  <a:pt x="3165" y="65"/>
                </a:lnTo>
                <a:lnTo>
                  <a:pt x="2973" y="102"/>
                </a:lnTo>
                <a:lnTo>
                  <a:pt x="2785" y="146"/>
                </a:lnTo>
                <a:lnTo>
                  <a:pt x="2601" y="196"/>
                </a:lnTo>
                <a:lnTo>
                  <a:pt x="2421" y="254"/>
                </a:lnTo>
                <a:lnTo>
                  <a:pt x="2245" y="320"/>
                </a:lnTo>
                <a:lnTo>
                  <a:pt x="2074" y="391"/>
                </a:lnTo>
                <a:lnTo>
                  <a:pt x="1908" y="468"/>
                </a:lnTo>
                <a:lnTo>
                  <a:pt x="1748" y="552"/>
                </a:lnTo>
                <a:lnTo>
                  <a:pt x="1592" y="643"/>
                </a:lnTo>
                <a:lnTo>
                  <a:pt x="1442" y="739"/>
                </a:lnTo>
                <a:lnTo>
                  <a:pt x="1298" y="841"/>
                </a:lnTo>
                <a:lnTo>
                  <a:pt x="1160" y="948"/>
                </a:lnTo>
                <a:lnTo>
                  <a:pt x="1029" y="1060"/>
                </a:lnTo>
                <a:lnTo>
                  <a:pt x="905" y="1178"/>
                </a:lnTo>
                <a:lnTo>
                  <a:pt x="787" y="1301"/>
                </a:lnTo>
                <a:lnTo>
                  <a:pt x="677" y="1427"/>
                </a:lnTo>
                <a:lnTo>
                  <a:pt x="573" y="1559"/>
                </a:lnTo>
                <a:lnTo>
                  <a:pt x="477" y="1694"/>
                </a:lnTo>
                <a:lnTo>
                  <a:pt x="390" y="1834"/>
                </a:lnTo>
                <a:lnTo>
                  <a:pt x="310" y="1978"/>
                </a:lnTo>
                <a:lnTo>
                  <a:pt x="240" y="2124"/>
                </a:lnTo>
                <a:lnTo>
                  <a:pt x="177" y="2275"/>
                </a:lnTo>
                <a:lnTo>
                  <a:pt x="124" y="2429"/>
                </a:lnTo>
                <a:lnTo>
                  <a:pt x="80" y="2585"/>
                </a:lnTo>
                <a:lnTo>
                  <a:pt x="45" y="2744"/>
                </a:lnTo>
                <a:lnTo>
                  <a:pt x="19" y="2907"/>
                </a:lnTo>
                <a:lnTo>
                  <a:pt x="4" y="3071"/>
                </a:lnTo>
                <a:lnTo>
                  <a:pt x="0" y="3238"/>
                </a:lnTo>
                <a:lnTo>
                  <a:pt x="8" y="3445"/>
                </a:lnTo>
                <a:lnTo>
                  <a:pt x="32" y="3650"/>
                </a:lnTo>
                <a:lnTo>
                  <a:pt x="3965" y="3238"/>
                </a:lnTo>
                <a:lnTo>
                  <a:pt x="2023" y="6062"/>
                </a:lnTo>
                <a:close/>
              </a:path>
            </a:pathLst>
          </a:custGeom>
          <a:solidFill>
            <a:srgbClr val="00206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4" name="Line 125"/>
          <p:cNvSpPr>
            <a:spLocks noChangeShapeType="1"/>
          </p:cNvSpPr>
          <p:nvPr/>
        </p:nvSpPr>
        <p:spPr bwMode="auto">
          <a:xfrm flipV="1">
            <a:off x="4572000" y="2695575"/>
            <a:ext cx="187325" cy="1031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5" name="Freeform 126"/>
          <p:cNvSpPr>
            <a:spLocks/>
          </p:cNvSpPr>
          <p:nvPr/>
        </p:nvSpPr>
        <p:spPr bwMode="auto">
          <a:xfrm>
            <a:off x="890588" y="4029075"/>
            <a:ext cx="2081212" cy="1379538"/>
          </a:xfrm>
          <a:custGeom>
            <a:avLst/>
            <a:gdLst/>
            <a:ahLst/>
            <a:cxnLst>
              <a:cxn ang="0">
                <a:pos x="0" y="411"/>
              </a:cxn>
              <a:cxn ang="0">
                <a:pos x="30" y="578"/>
              </a:cxn>
              <a:cxn ang="0">
                <a:pos x="72" y="741"/>
              </a:cxn>
              <a:cxn ang="0">
                <a:pos x="124" y="903"/>
              </a:cxn>
              <a:cxn ang="0">
                <a:pos x="186" y="1061"/>
              </a:cxn>
              <a:cxn ang="0">
                <a:pos x="256" y="1215"/>
              </a:cxn>
              <a:cxn ang="0">
                <a:pos x="336" y="1365"/>
              </a:cxn>
              <a:cxn ang="0">
                <a:pos x="425" y="1511"/>
              </a:cxn>
              <a:cxn ang="0">
                <a:pos x="523" y="1653"/>
              </a:cxn>
              <a:cxn ang="0">
                <a:pos x="628" y="1791"/>
              </a:cxn>
              <a:cxn ang="0">
                <a:pos x="743" y="1924"/>
              </a:cxn>
              <a:cxn ang="0">
                <a:pos x="864" y="2051"/>
              </a:cxn>
              <a:cxn ang="0">
                <a:pos x="993" y="2174"/>
              </a:cxn>
              <a:cxn ang="0">
                <a:pos x="1130" y="2291"/>
              </a:cxn>
              <a:cxn ang="0">
                <a:pos x="1274" y="2401"/>
              </a:cxn>
              <a:cxn ang="0">
                <a:pos x="1423" y="2506"/>
              </a:cxn>
              <a:cxn ang="0">
                <a:pos x="1580" y="2606"/>
              </a:cxn>
              <a:cxn ang="0">
                <a:pos x="3933" y="0"/>
              </a:cxn>
              <a:cxn ang="0">
                <a:pos x="0" y="411"/>
              </a:cxn>
            </a:cxnLst>
            <a:rect l="0" t="0" r="r" b="b"/>
            <a:pathLst>
              <a:path w="3933" h="2606">
                <a:moveTo>
                  <a:pt x="0" y="411"/>
                </a:moveTo>
                <a:lnTo>
                  <a:pt x="30" y="578"/>
                </a:lnTo>
                <a:lnTo>
                  <a:pt x="72" y="741"/>
                </a:lnTo>
                <a:lnTo>
                  <a:pt x="124" y="903"/>
                </a:lnTo>
                <a:lnTo>
                  <a:pt x="186" y="1061"/>
                </a:lnTo>
                <a:lnTo>
                  <a:pt x="256" y="1215"/>
                </a:lnTo>
                <a:lnTo>
                  <a:pt x="336" y="1365"/>
                </a:lnTo>
                <a:lnTo>
                  <a:pt x="425" y="1511"/>
                </a:lnTo>
                <a:lnTo>
                  <a:pt x="523" y="1653"/>
                </a:lnTo>
                <a:lnTo>
                  <a:pt x="628" y="1791"/>
                </a:lnTo>
                <a:lnTo>
                  <a:pt x="743" y="1924"/>
                </a:lnTo>
                <a:lnTo>
                  <a:pt x="864" y="2051"/>
                </a:lnTo>
                <a:lnTo>
                  <a:pt x="993" y="2174"/>
                </a:lnTo>
                <a:lnTo>
                  <a:pt x="1130" y="2291"/>
                </a:lnTo>
                <a:lnTo>
                  <a:pt x="1274" y="2401"/>
                </a:lnTo>
                <a:lnTo>
                  <a:pt x="1423" y="2506"/>
                </a:lnTo>
                <a:lnTo>
                  <a:pt x="1580" y="2606"/>
                </a:lnTo>
                <a:lnTo>
                  <a:pt x="3933" y="0"/>
                </a:lnTo>
                <a:lnTo>
                  <a:pt x="0" y="411"/>
                </a:lnTo>
                <a:close/>
              </a:path>
            </a:pathLst>
          </a:custGeom>
          <a:solidFill>
            <a:srgbClr val="C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6" name="Line 127"/>
          <p:cNvSpPr>
            <a:spLocks noChangeShapeType="1"/>
          </p:cNvSpPr>
          <p:nvPr/>
        </p:nvSpPr>
        <p:spPr bwMode="auto">
          <a:xfrm flipH="1">
            <a:off x="1066800" y="5078413"/>
            <a:ext cx="95250" cy="460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7" name="Freeform 128"/>
          <p:cNvSpPr>
            <a:spLocks/>
          </p:cNvSpPr>
          <p:nvPr/>
        </p:nvSpPr>
        <p:spPr bwMode="auto">
          <a:xfrm>
            <a:off x="1727200" y="4029075"/>
            <a:ext cx="1244600" cy="1493838"/>
          </a:xfrm>
          <a:custGeom>
            <a:avLst/>
            <a:gdLst/>
            <a:ahLst/>
            <a:cxnLst>
              <a:cxn ang="0">
                <a:pos x="0" y="2606"/>
              </a:cxn>
              <a:cxn ang="0">
                <a:pos x="200" y="2719"/>
              </a:cxn>
              <a:cxn ang="0">
                <a:pos x="411" y="2823"/>
              </a:cxn>
              <a:cxn ang="0">
                <a:pos x="2353" y="0"/>
              </a:cxn>
              <a:cxn ang="0">
                <a:pos x="0" y="2606"/>
              </a:cxn>
            </a:cxnLst>
            <a:rect l="0" t="0" r="r" b="b"/>
            <a:pathLst>
              <a:path w="2353" h="2823">
                <a:moveTo>
                  <a:pt x="0" y="2606"/>
                </a:moveTo>
                <a:lnTo>
                  <a:pt x="200" y="2719"/>
                </a:lnTo>
                <a:lnTo>
                  <a:pt x="411" y="2823"/>
                </a:lnTo>
                <a:lnTo>
                  <a:pt x="2353" y="0"/>
                </a:lnTo>
                <a:lnTo>
                  <a:pt x="0" y="260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8" name="Line 129"/>
          <p:cNvSpPr>
            <a:spLocks noChangeShapeType="1"/>
          </p:cNvSpPr>
          <p:nvPr/>
        </p:nvSpPr>
        <p:spPr bwMode="auto">
          <a:xfrm flipH="1">
            <a:off x="1704975" y="5654675"/>
            <a:ext cx="136525" cy="174625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9" name="Rectangle 130"/>
          <p:cNvSpPr>
            <a:spLocks noChangeArrowheads="1"/>
          </p:cNvSpPr>
          <p:nvPr/>
        </p:nvSpPr>
        <p:spPr bwMode="auto">
          <a:xfrm>
            <a:off x="4521200" y="2209800"/>
            <a:ext cx="1117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</a:rPr>
              <a:t>Total Agree</a:t>
            </a:r>
            <a:endParaRPr lang="en-US" sz="1600" dirty="0"/>
          </a:p>
        </p:txBody>
      </p:sp>
      <p:sp>
        <p:nvSpPr>
          <p:cNvPr id="20" name="Rectangle 131"/>
          <p:cNvSpPr>
            <a:spLocks noChangeArrowheads="1"/>
          </p:cNvSpPr>
          <p:nvPr/>
        </p:nvSpPr>
        <p:spPr bwMode="auto">
          <a:xfrm>
            <a:off x="4840288" y="2451100"/>
            <a:ext cx="406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</a:rPr>
              <a:t>85%</a:t>
            </a:r>
            <a:endParaRPr lang="en-US" sz="1600" dirty="0"/>
          </a:p>
        </p:txBody>
      </p:sp>
      <p:sp>
        <p:nvSpPr>
          <p:cNvPr id="21" name="Rectangle 132"/>
          <p:cNvSpPr>
            <a:spLocks noChangeArrowheads="1"/>
          </p:cNvSpPr>
          <p:nvPr/>
        </p:nvSpPr>
        <p:spPr bwMode="auto">
          <a:xfrm>
            <a:off x="265113" y="4921250"/>
            <a:ext cx="877887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Total Disagree 13%</a:t>
            </a:r>
            <a:endParaRPr lang="en-US" sz="1600" dirty="0"/>
          </a:p>
        </p:txBody>
      </p:sp>
      <p:sp>
        <p:nvSpPr>
          <p:cNvPr id="22" name="Rectangle 134"/>
          <p:cNvSpPr>
            <a:spLocks noChangeArrowheads="1"/>
          </p:cNvSpPr>
          <p:nvPr/>
        </p:nvSpPr>
        <p:spPr bwMode="auto">
          <a:xfrm>
            <a:off x="688975" y="5835650"/>
            <a:ext cx="12842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 dirty="0">
                <a:solidFill>
                  <a:srgbClr val="000000"/>
                </a:solidFill>
              </a:rPr>
              <a:t>Don't Know 2%</a:t>
            </a:r>
            <a:endParaRPr lang="en-US" sz="1400" dirty="0"/>
          </a:p>
        </p:txBody>
      </p:sp>
      <p:sp>
        <p:nvSpPr>
          <p:cNvPr id="23" name="Freeform 144"/>
          <p:cNvSpPr>
            <a:spLocks/>
          </p:cNvSpPr>
          <p:nvPr/>
        </p:nvSpPr>
        <p:spPr bwMode="auto">
          <a:xfrm rot="21307819" flipH="1">
            <a:off x="3810000" y="3000373"/>
            <a:ext cx="1752600" cy="515938"/>
          </a:xfrm>
          <a:custGeom>
            <a:avLst/>
            <a:gdLst/>
            <a:ahLst/>
            <a:cxnLst>
              <a:cxn ang="0">
                <a:pos x="631" y="282"/>
              </a:cxn>
              <a:cxn ang="0">
                <a:pos x="112" y="57"/>
              </a:cxn>
              <a:cxn ang="0">
                <a:pos x="100" y="0"/>
              </a:cxn>
              <a:cxn ang="0">
                <a:pos x="0" y="169"/>
              </a:cxn>
              <a:cxn ang="0">
                <a:pos x="147" y="306"/>
              </a:cxn>
              <a:cxn ang="0">
                <a:pos x="135" y="238"/>
              </a:cxn>
              <a:cxn ang="0">
                <a:pos x="631" y="282"/>
              </a:cxn>
            </a:cxnLst>
            <a:rect l="0" t="0" r="r" b="b"/>
            <a:pathLst>
              <a:path w="631" h="306">
                <a:moveTo>
                  <a:pt x="631" y="282"/>
                </a:moveTo>
                <a:cubicBezTo>
                  <a:pt x="631" y="282"/>
                  <a:pt x="328" y="32"/>
                  <a:pt x="112" y="57"/>
                </a:cubicBezTo>
                <a:cubicBezTo>
                  <a:pt x="100" y="0"/>
                  <a:pt x="100" y="0"/>
                  <a:pt x="100" y="0"/>
                </a:cubicBezTo>
                <a:cubicBezTo>
                  <a:pt x="0" y="169"/>
                  <a:pt x="0" y="169"/>
                  <a:pt x="0" y="169"/>
                </a:cubicBezTo>
                <a:cubicBezTo>
                  <a:pt x="147" y="306"/>
                  <a:pt x="147" y="306"/>
                  <a:pt x="147" y="306"/>
                </a:cubicBezTo>
                <a:cubicBezTo>
                  <a:pt x="135" y="238"/>
                  <a:pt x="135" y="238"/>
                  <a:pt x="135" y="238"/>
                </a:cubicBezTo>
                <a:cubicBezTo>
                  <a:pt x="135" y="238"/>
                  <a:pt x="162" y="161"/>
                  <a:pt x="631" y="282"/>
                </a:cubicBezTo>
                <a:close/>
              </a:path>
            </a:pathLst>
          </a:custGeom>
          <a:gradFill rotWithShape="1">
            <a:gsLst>
              <a:gs pos="0">
                <a:srgbClr val="FFFFFF">
                  <a:gamma/>
                  <a:shade val="88235"/>
                  <a:invGamma/>
                </a:srgbClr>
              </a:gs>
              <a:gs pos="50000">
                <a:srgbClr val="FFFFFF"/>
              </a:gs>
              <a:gs pos="100000">
                <a:srgbClr val="FFFFFF">
                  <a:gamma/>
                  <a:shade val="88235"/>
                  <a:invGamma/>
                </a:srgbClr>
              </a:gs>
            </a:gsLst>
            <a:lin ang="0" scaled="1"/>
          </a:gradFill>
          <a:ln w="19050" cap="flat" cmpd="sng">
            <a:solidFill>
              <a:srgbClr val="333399"/>
            </a:solidFill>
            <a:prstDash val="solid"/>
            <a:round/>
            <a:headEnd type="none" w="med" len="med"/>
            <a:tailEnd type="none" w="med" len="med"/>
          </a:ln>
          <a:effectLst>
            <a:outerShdw dist="91581" dir="3378596" algn="ctr" rotWithShape="0">
              <a:srgbClr val="333399">
                <a:alpha val="50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24" name="Text Box 145"/>
          <p:cNvSpPr txBox="1">
            <a:spLocks noChangeArrowheads="1"/>
          </p:cNvSpPr>
          <p:nvPr/>
        </p:nvSpPr>
        <p:spPr bwMode="auto">
          <a:xfrm>
            <a:off x="3200400" y="3533775"/>
            <a:ext cx="13716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 dirty="0">
                <a:solidFill>
                  <a:schemeClr val="bg1"/>
                </a:solidFill>
              </a:rPr>
              <a:t>62% Strongly Agree</a:t>
            </a:r>
          </a:p>
        </p:txBody>
      </p:sp>
      <p:sp>
        <p:nvSpPr>
          <p:cNvPr id="25" name="Text Box 147"/>
          <p:cNvSpPr txBox="1">
            <a:spLocks noChangeArrowheads="1"/>
          </p:cNvSpPr>
          <p:nvPr/>
        </p:nvSpPr>
        <p:spPr bwMode="auto">
          <a:xfrm>
            <a:off x="457200" y="381000"/>
            <a:ext cx="83058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000" b="1" dirty="0"/>
              <a:t>Nearly everyone agrees that transportation funding decisions are politically driven.</a:t>
            </a:r>
          </a:p>
        </p:txBody>
      </p:sp>
    </p:spTree>
    <p:extLst>
      <p:ext uri="{BB962C8B-B14F-4D97-AF65-F5344CB8AC3E}">
        <p14:creationId xmlns:p14="http://schemas.microsoft.com/office/powerpoint/2010/main" val="1437722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4 America PPT">
  <a:themeElements>
    <a:clrScheme name="T4 America 2">
      <a:dk1>
        <a:srgbClr val="353635"/>
      </a:dk1>
      <a:lt1>
        <a:sysClr val="window" lastClr="FFFFFF"/>
      </a:lt1>
      <a:dk2>
        <a:srgbClr val="153E7C"/>
      </a:dk2>
      <a:lt2>
        <a:srgbClr val="EEECE1"/>
      </a:lt2>
      <a:accent1>
        <a:srgbClr val="A11D20"/>
      </a:accent1>
      <a:accent2>
        <a:srgbClr val="175A8C"/>
      </a:accent2>
      <a:accent3>
        <a:srgbClr val="E59452"/>
      </a:accent3>
      <a:accent4>
        <a:srgbClr val="41A5D0"/>
      </a:accent4>
      <a:accent5>
        <a:srgbClr val="B9D2E9"/>
      </a:accent5>
      <a:accent6>
        <a:srgbClr val="FCD6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T4 America PPT.thmx</Template>
  <TotalTime>1930</TotalTime>
  <Words>207</Words>
  <Application>Microsoft Office PowerPoint</Application>
  <PresentationFormat>On-screen Show (4:3)</PresentationFormat>
  <Paragraphs>65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Century Gothic</vt:lpstr>
      <vt:lpstr>Lato Regular</vt:lpstr>
      <vt:lpstr>Ubuntu</vt:lpstr>
      <vt:lpstr>Wingdings</vt:lpstr>
      <vt:lpstr>T4 America PPT</vt:lpstr>
      <vt:lpstr>PowerPoint Presentation</vt:lpstr>
      <vt:lpstr>PowerPoint Presentation</vt:lpstr>
      <vt:lpstr> Public Transportation Ballot Measures </vt:lpstr>
      <vt:lpstr>Transportation Measures Win at the Polls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Year Your State Adopted A Gas Tax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Corless</dc:creator>
  <cp:lastModifiedBy>Justin Backal-Balik</cp:lastModifiedBy>
  <cp:revision>179</cp:revision>
  <dcterms:created xsi:type="dcterms:W3CDTF">2013-12-12T23:41:47Z</dcterms:created>
  <dcterms:modified xsi:type="dcterms:W3CDTF">2015-04-26T16:05:35Z</dcterms:modified>
</cp:coreProperties>
</file>