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9.jp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2"/>
  </p:notesMasterIdLst>
  <p:handoutMasterIdLst>
    <p:handoutMasterId r:id="rId13"/>
  </p:handoutMasterIdLst>
  <p:sldIdLst>
    <p:sldId id="1239" r:id="rId3"/>
    <p:sldId id="1252" r:id="rId4"/>
    <p:sldId id="1251" r:id="rId5"/>
    <p:sldId id="1173" r:id="rId6"/>
    <p:sldId id="1234" r:id="rId7"/>
    <p:sldId id="1249" r:id="rId8"/>
    <p:sldId id="1253" r:id="rId9"/>
    <p:sldId id="1197" r:id="rId10"/>
    <p:sldId id="1164" r:id="rId1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1680D"/>
    <a:srgbClr val="6EAC08"/>
    <a:srgbClr val="00B0F0"/>
    <a:srgbClr val="F65E0A"/>
    <a:srgbClr val="F3812F"/>
    <a:srgbClr val="D4FF1D"/>
    <a:srgbClr val="BDEA00"/>
    <a:srgbClr val="51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21" autoAdjust="0"/>
    <p:restoredTop sz="78400" autoAdjust="0"/>
  </p:normalViewPr>
  <p:slideViewPr>
    <p:cSldViewPr>
      <p:cViewPr>
        <p:scale>
          <a:sx n="87" d="100"/>
          <a:sy n="87" d="100"/>
        </p:scale>
        <p:origin x="-1584" y="-96"/>
      </p:cViewPr>
      <p:guideLst>
        <p:guide orient="horz" pos="2160"/>
        <p:guide pos="2880"/>
      </p:guideLst>
    </p:cSldViewPr>
  </p:slideViewPr>
  <p:outlineViewPr>
    <p:cViewPr>
      <p:scale>
        <a:sx n="33" d="100"/>
        <a:sy n="33" d="100"/>
      </p:scale>
      <p:origin x="0" y="6306"/>
    </p:cViewPr>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3348" y="-72"/>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1378" tIns="45686" rIns="91378" bIns="45686"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1925" y="0"/>
            <a:ext cx="3036888" cy="465138"/>
          </a:xfrm>
          <a:prstGeom prst="rect">
            <a:avLst/>
          </a:prstGeom>
        </p:spPr>
        <p:txBody>
          <a:bodyPr vert="horz" lIns="91378" tIns="45686" rIns="91378" bIns="45686" rtlCol="0"/>
          <a:lstStyle>
            <a:lvl1pPr algn="r" fontAlgn="auto">
              <a:spcBef>
                <a:spcPts val="0"/>
              </a:spcBef>
              <a:spcAft>
                <a:spcPts val="0"/>
              </a:spcAft>
              <a:defRPr sz="1200">
                <a:latin typeface="+mn-lt"/>
              </a:defRPr>
            </a:lvl1pPr>
          </a:lstStyle>
          <a:p>
            <a:pPr>
              <a:defRPr/>
            </a:pPr>
            <a:fld id="{9216E529-141C-4B03-A81D-729C3C33BFF8}" type="datetimeFigureOut">
              <a:rPr lang="en-US"/>
              <a:pPr>
                <a:defRPr/>
              </a:pPr>
              <a:t>4/24/2015</a:t>
            </a:fld>
            <a:endParaRPr lang="en-US"/>
          </a:p>
        </p:txBody>
      </p:sp>
      <p:sp>
        <p:nvSpPr>
          <p:cNvPr id="4" name="Footer Placeholder 3"/>
          <p:cNvSpPr>
            <a:spLocks noGrp="1"/>
          </p:cNvSpPr>
          <p:nvPr>
            <p:ph type="ftr" sz="quarter" idx="2"/>
          </p:nvPr>
        </p:nvSpPr>
        <p:spPr>
          <a:xfrm>
            <a:off x="0" y="8829675"/>
            <a:ext cx="3036888" cy="465138"/>
          </a:xfrm>
          <a:prstGeom prst="rect">
            <a:avLst/>
          </a:prstGeom>
        </p:spPr>
        <p:txBody>
          <a:bodyPr vert="horz" lIns="91378" tIns="45686" rIns="91378" bIns="45686"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1925" y="8829675"/>
            <a:ext cx="3036888" cy="465138"/>
          </a:xfrm>
          <a:prstGeom prst="rect">
            <a:avLst/>
          </a:prstGeom>
        </p:spPr>
        <p:txBody>
          <a:bodyPr vert="horz" lIns="91378" tIns="45686" rIns="91378" bIns="45686" rtlCol="0" anchor="b"/>
          <a:lstStyle>
            <a:lvl1pPr algn="r" fontAlgn="auto">
              <a:spcBef>
                <a:spcPts val="0"/>
              </a:spcBef>
              <a:spcAft>
                <a:spcPts val="0"/>
              </a:spcAft>
              <a:defRPr sz="1200">
                <a:latin typeface="+mn-lt"/>
              </a:defRPr>
            </a:lvl1pPr>
          </a:lstStyle>
          <a:p>
            <a:pPr>
              <a:defRPr/>
            </a:pPr>
            <a:fld id="{05752BD1-09E6-47C6-9CB6-26C96C276964}" type="slidenum">
              <a:rPr lang="en-US"/>
              <a:pPr>
                <a:defRPr/>
              </a:pPr>
              <a:t>‹#›</a:t>
            </a:fld>
            <a:endParaRPr lang="en-US"/>
          </a:p>
        </p:txBody>
      </p:sp>
    </p:spTree>
    <p:extLst>
      <p:ext uri="{BB962C8B-B14F-4D97-AF65-F5344CB8AC3E}">
        <p14:creationId xmlns:p14="http://schemas.microsoft.com/office/powerpoint/2010/main" val="3553032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2457" tIns="46230" rIns="92457" bIns="4623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2457" tIns="46230" rIns="92457" bIns="46230" rtlCol="0"/>
          <a:lstStyle>
            <a:lvl1pPr algn="r" fontAlgn="auto">
              <a:spcBef>
                <a:spcPts val="0"/>
              </a:spcBef>
              <a:spcAft>
                <a:spcPts val="0"/>
              </a:spcAft>
              <a:defRPr sz="1200">
                <a:latin typeface="+mn-lt"/>
              </a:defRPr>
            </a:lvl1pPr>
          </a:lstStyle>
          <a:p>
            <a:pPr>
              <a:defRPr/>
            </a:pPr>
            <a:fld id="{A5CD010A-5786-4FDE-88EE-A42A2771D165}" type="datetimeFigureOut">
              <a:rPr lang="en-US"/>
              <a:pPr>
                <a:defRPr/>
              </a:pPr>
              <a:t>4/24/2015</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457" tIns="46230" rIns="92457" bIns="4623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2457" tIns="46230" rIns="92457" bIns="4623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675"/>
            <a:ext cx="3038475" cy="465138"/>
          </a:xfrm>
          <a:prstGeom prst="rect">
            <a:avLst/>
          </a:prstGeom>
        </p:spPr>
        <p:txBody>
          <a:bodyPr vert="horz" lIns="92457" tIns="46230" rIns="92457" bIns="4623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2457" tIns="46230" rIns="92457" bIns="46230" rtlCol="0" anchor="b"/>
          <a:lstStyle>
            <a:lvl1pPr algn="r" fontAlgn="auto">
              <a:spcBef>
                <a:spcPts val="0"/>
              </a:spcBef>
              <a:spcAft>
                <a:spcPts val="0"/>
              </a:spcAft>
              <a:defRPr sz="1200">
                <a:latin typeface="+mn-lt"/>
              </a:defRPr>
            </a:lvl1pPr>
          </a:lstStyle>
          <a:p>
            <a:pPr>
              <a:defRPr/>
            </a:pPr>
            <a:fld id="{61EF4747-7A9C-4A23-9CDD-895E14D7861B}" type="slidenum">
              <a:rPr lang="en-US"/>
              <a:pPr>
                <a:defRPr/>
              </a:pPr>
              <a:t>‹#›</a:t>
            </a:fld>
            <a:endParaRPr lang="en-US"/>
          </a:p>
        </p:txBody>
      </p:sp>
    </p:spTree>
    <p:extLst>
      <p:ext uri="{BB962C8B-B14F-4D97-AF65-F5344CB8AC3E}">
        <p14:creationId xmlns:p14="http://schemas.microsoft.com/office/powerpoint/2010/main" val="3401031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altLang="en-US" sz="1400" dirty="0" smtClean="0"/>
              <a:t>Thank you for having me here today to discuss the state of America’s infrastructure and ASCE’s Report</a:t>
            </a:r>
            <a:r>
              <a:rPr lang="en-US" altLang="en-US" sz="1400" baseline="0" dirty="0" smtClean="0"/>
              <a:t> Card. </a:t>
            </a:r>
            <a:r>
              <a:rPr lang="en-US" altLang="en-US" sz="1400" dirty="0" smtClean="0"/>
              <a:t> </a:t>
            </a:r>
          </a:p>
          <a:p>
            <a:pPr eaLnBrk="1" hangingPunct="1">
              <a:spcBef>
                <a:spcPct val="0"/>
              </a:spcBef>
            </a:pPr>
            <a:endParaRPr lang="en-US" altLang="en-US" sz="1400" dirty="0" smtClean="0"/>
          </a:p>
        </p:txBody>
      </p:sp>
      <p:sp>
        <p:nvSpPr>
          <p:cNvPr id="4" name="Slide Number Placeholder 3"/>
          <p:cNvSpPr>
            <a:spLocks noGrp="1"/>
          </p:cNvSpPr>
          <p:nvPr>
            <p:ph type="sldNum" sz="quarter" idx="10"/>
          </p:nvPr>
        </p:nvSpPr>
        <p:spPr/>
        <p:txBody>
          <a:bodyPr/>
          <a:lstStyle/>
          <a:p>
            <a:fld id="{B8AEC7F3-824C-40A4-B1B2-DDCB8AF8932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400" dirty="0" smtClean="0"/>
              <a:t>In conjunction with our Report Card, ASCE spent some time gathering key groups from across the infrastructure sectors to develop a national vision for infrastructure. While the Report Card actually</a:t>
            </a:r>
            <a:r>
              <a:rPr lang="en-US" sz="1400" baseline="0" dirty="0" smtClean="0"/>
              <a:t> breaks it down into s</a:t>
            </a:r>
            <a:r>
              <a:rPr lang="en-US" sz="1400" dirty="0" smtClean="0"/>
              <a:t>ectors,</a:t>
            </a:r>
            <a:r>
              <a:rPr lang="en-US" sz="1400" baseline="0" dirty="0" smtClean="0"/>
              <a:t> we </a:t>
            </a:r>
            <a:r>
              <a:rPr lang="en-US" sz="1400" dirty="0" smtClean="0"/>
              <a:t>recognize that this is a system</a:t>
            </a:r>
            <a:r>
              <a:rPr lang="en-US" sz="1400" baseline="0" dirty="0" smtClean="0"/>
              <a:t> of moving parts that must work seamlessly. Here’s a little of what we came up with - </a:t>
            </a:r>
            <a:endParaRPr lang="en-US" sz="14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400" dirty="0" smtClean="0"/>
          </a:p>
          <a:p>
            <a:pPr marL="0" indent="0">
              <a:buNone/>
            </a:pPr>
            <a:r>
              <a:rPr lang="en-US" sz="1400" dirty="0" smtClean="0">
                <a:solidFill>
                  <a:srgbClr val="0070C0"/>
                </a:solidFill>
              </a:rPr>
              <a:t>In the 21st century, we see an America that thrives because of high quality infrastructure.</a:t>
            </a:r>
          </a:p>
          <a:p>
            <a:pPr marL="0" indent="0">
              <a:buFont typeface="Arial" pitchFamily="34" charset="0"/>
              <a:buNone/>
            </a:pPr>
            <a:endParaRPr lang="en-US" sz="1400" b="1" dirty="0" smtClean="0">
              <a:solidFill>
                <a:srgbClr val="0070C0"/>
              </a:solidFill>
            </a:endParaRPr>
          </a:p>
          <a:p>
            <a:pPr marL="0" indent="0">
              <a:buFont typeface="Arial" pitchFamily="34" charset="0"/>
              <a:buNone/>
            </a:pPr>
            <a:r>
              <a:rPr lang="en-US" sz="1400" b="1" dirty="0" smtClean="0">
                <a:solidFill>
                  <a:srgbClr val="0070C0"/>
                </a:solidFill>
              </a:rPr>
              <a:t>INFRASTRUCTURE IS THE FOUNDATION THAT CONNECTS THE NATION’S BUSINESSES, COMMUNITIES, AND PEOPLE, DRIVING OUR ECONOMY AND IMPROVING OUR QUALITY OF LIFE. </a:t>
            </a:r>
          </a:p>
          <a:p>
            <a:pPr marL="171450" indent="-171450">
              <a:buFont typeface="Arial" pitchFamily="34" charset="0"/>
              <a:buChar char="•"/>
            </a:pPr>
            <a:r>
              <a:rPr lang="en-US" sz="1400" dirty="0" smtClean="0">
                <a:solidFill>
                  <a:srgbClr val="0070C0"/>
                </a:solidFill>
              </a:rPr>
              <a:t>For the U.S. economy to be the most competitive in the world, we need a first class infrastructure system — transport systems that move people and goods efficiently and at reasonable cost by land, water, and air; transmission systems that deliver reliable, low-cost power from a wide range of energy sources; and water systems that drive industrial processes as well as the daily functions in our homes. </a:t>
            </a:r>
          </a:p>
          <a:p>
            <a:pPr marL="171450" indent="-171450">
              <a:buFont typeface="Arial" pitchFamily="34" charset="0"/>
              <a:buChar char="•"/>
            </a:pPr>
            <a:r>
              <a:rPr lang="en-US" sz="1400" dirty="0" smtClean="0">
                <a:solidFill>
                  <a:srgbClr val="0070C0"/>
                </a:solidFill>
              </a:rPr>
              <a:t>Yet today, our infrastructure systems are failing to keep pace with the current and expanding needs, and investment in infrastructure is faltering. </a:t>
            </a:r>
          </a:p>
          <a:p>
            <a:pPr marL="0" indent="0">
              <a:buFont typeface="Arial" pitchFamily="34" charset="0"/>
              <a:buNone/>
            </a:pPr>
            <a:r>
              <a:rPr lang="en-US" sz="1400" b="1" dirty="0" smtClean="0">
                <a:solidFill>
                  <a:srgbClr val="0070C0"/>
                </a:solidFill>
              </a:rPr>
              <a:t>IN THE SHORT TERM WE NEED A NATIONAL COMMITMENT TO BRING EXISTING INFRASTRUCTURE INTO A STATE-OF-GOOD-REPAIR, AND IN THE LONG TERM WE MUST MODERNIZE AND BUILD IN A TARGETED AND STRATEGIC MANNER. </a:t>
            </a:r>
          </a:p>
          <a:p>
            <a:pPr marL="171450" indent="-171450">
              <a:buFont typeface="Arial" pitchFamily="34" charset="0"/>
              <a:buChar char="•"/>
            </a:pPr>
            <a:r>
              <a:rPr lang="en-US" sz="1400" dirty="0" smtClean="0">
                <a:solidFill>
                  <a:srgbClr val="0070C0"/>
                </a:solidFill>
              </a:rPr>
              <a:t>This means leadership at the federal, state, and local levels of government, by businesses and individuals, to communicate the importance of our nation’s infrastructure, to craft innovative solutions that reflect the diverse needs of the nation, and to make the investments the system needs. </a:t>
            </a:r>
          </a:p>
          <a:p>
            <a:pPr marL="171450" indent="-171450">
              <a:buFont typeface="Arial" pitchFamily="34" charset="0"/>
              <a:buChar char="•"/>
            </a:pPr>
            <a:r>
              <a:rPr lang="en-US" sz="1400" dirty="0" smtClean="0">
                <a:solidFill>
                  <a:srgbClr val="0070C0"/>
                </a:solidFill>
              </a:rPr>
              <a:t>By employing strategies to use every dollar more efficiently and by deploying creative solutions to infrastructure development such as public–private partnerships, we can implement the </a:t>
            </a:r>
            <a:r>
              <a:rPr lang="en-US" sz="1400" b="1" dirty="0" smtClean="0">
                <a:solidFill>
                  <a:srgbClr val="0070C0"/>
                </a:solidFill>
              </a:rPr>
              <a:t>right projects on time at the right price</a:t>
            </a:r>
            <a:r>
              <a:rPr lang="en-US" sz="1400" dirty="0" smtClean="0">
                <a:solidFill>
                  <a:srgbClr val="0070C0"/>
                </a:solidFill>
              </a:rPr>
              <a:t>. </a:t>
            </a:r>
          </a:p>
        </p:txBody>
      </p:sp>
      <p:sp>
        <p:nvSpPr>
          <p:cNvPr id="4" name="Slide Number Placeholder 3"/>
          <p:cNvSpPr>
            <a:spLocks noGrp="1"/>
          </p:cNvSpPr>
          <p:nvPr>
            <p:ph type="sldNum" sz="quarter" idx="10"/>
          </p:nvPr>
        </p:nvSpPr>
        <p:spPr/>
        <p:txBody>
          <a:bodyPr/>
          <a:lstStyle/>
          <a:p>
            <a:fld id="{B8AEC7F3-824C-40A4-B1B2-DDCB8AF8932A}" type="slidenum">
              <a:rPr lang="en-US" smtClean="0"/>
              <a:pPr/>
              <a:t>2</a:t>
            </a:fld>
            <a:endParaRPr lang="en-US"/>
          </a:p>
        </p:txBody>
      </p:sp>
    </p:spTree>
    <p:extLst>
      <p:ext uri="{BB962C8B-B14F-4D97-AF65-F5344CB8AC3E}">
        <p14:creationId xmlns:p14="http://schemas.microsoft.com/office/powerpoint/2010/main" val="3376402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1182688" y="698500"/>
            <a:ext cx="3233737" cy="2425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xfrm>
            <a:off x="457200" y="3124200"/>
            <a:ext cx="6324600" cy="54752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spcBef>
                <a:spcPct val="0"/>
              </a:spcBef>
            </a:pPr>
            <a:r>
              <a:rPr lang="en-US" altLang="en-US" sz="1400" dirty="0" smtClean="0"/>
              <a:t>Every four years ASCE assembles a team of infrastructure experts across 16 major sectors of infrastructure to evaluate the current condition of our nation’s infrastructure and the amount of investment needed to keep it working for us and for our economy. </a:t>
            </a:r>
          </a:p>
          <a:p>
            <a:pPr eaLnBrk="1" hangingPunct="1">
              <a:spcBef>
                <a:spcPct val="0"/>
              </a:spcBef>
            </a:pPr>
            <a:endParaRPr lang="en-US" altLang="en-US" sz="1400" dirty="0" smtClean="0"/>
          </a:p>
          <a:p>
            <a:pPr eaLnBrk="1" hangingPunct="1">
              <a:spcBef>
                <a:spcPct val="0"/>
              </a:spcBef>
            </a:pPr>
            <a:r>
              <a:rPr lang="en-US" altLang="en-US" sz="1400" dirty="0" smtClean="0"/>
              <a:t>The Report Card Advisory Council oversees the data analysis and development of the Report Card and then turns this into an easy to understand format that you’ll remember from your school days – a Report Card. Seen as a national indicator,</a:t>
            </a:r>
            <a:r>
              <a:rPr lang="en-US" altLang="en-US" sz="1400" baseline="0" dirty="0" smtClean="0"/>
              <a:t> the Report provides a snapshot in time of infrastructure conditions and funding needs for each sector. </a:t>
            </a:r>
            <a:r>
              <a:rPr lang="en-US" altLang="en-US" sz="1400" dirty="0" smtClean="0"/>
              <a:t> </a:t>
            </a:r>
          </a:p>
          <a:p>
            <a:pPr>
              <a:defRPr/>
            </a:pPr>
            <a:endParaRPr lang="en-US" altLang="en-US" sz="1400" b="1" dirty="0" smtClean="0"/>
          </a:p>
          <a:p>
            <a:pPr>
              <a:defRPr/>
            </a:pPr>
            <a:r>
              <a:rPr lang="en-US" altLang="en-US" sz="1400" b="1" dirty="0" smtClean="0"/>
              <a:t>Here’s what we found:</a:t>
            </a:r>
          </a:p>
          <a:p>
            <a:pPr>
              <a:defRPr/>
            </a:pPr>
            <a:endParaRPr lang="en-US" altLang="en-US" sz="1400" b="1" dirty="0" smtClean="0"/>
          </a:p>
          <a:p>
            <a:pPr>
              <a:defRPr/>
            </a:pPr>
            <a:r>
              <a:rPr lang="en-US" altLang="en-US" sz="1400" b="1" dirty="0" smtClean="0"/>
              <a:t>America’s infrastructure received an overall grade of D+ in ASCE’s 2013 Report Card. </a:t>
            </a:r>
          </a:p>
          <a:p>
            <a:pPr>
              <a:buFontTx/>
              <a:buChar char="•"/>
              <a:defRPr/>
            </a:pPr>
            <a:r>
              <a:rPr lang="en-US" altLang="en-US" sz="1400" dirty="0" smtClean="0"/>
              <a:t>We continue to see categories of infrastructure that simply are not seeing the maintenance or investment to improve day to day performance and save money in the long-term. </a:t>
            </a:r>
          </a:p>
          <a:p>
            <a:pPr>
              <a:buFontTx/>
              <a:buChar char="•"/>
              <a:defRPr/>
            </a:pPr>
            <a:r>
              <a:rPr lang="en-US" altLang="en-US" sz="1400" dirty="0" smtClean="0"/>
              <a:t>The backlog of projects to maintain and modernize our infrastructure keeps growing.</a:t>
            </a:r>
          </a:p>
          <a:p>
            <a:pPr>
              <a:buFontTx/>
              <a:buChar char="•"/>
              <a:defRPr/>
            </a:pPr>
            <a:r>
              <a:rPr lang="en-US" altLang="en-US" sz="1400" dirty="0" smtClean="0"/>
              <a:t>We look at condition, capacity, funding, future need, O&amp;M, public safety, resilience, and innovation; and in almost every category there is work to be done. </a:t>
            </a:r>
          </a:p>
          <a:p>
            <a:pPr>
              <a:buFontTx/>
              <a:buChar char="•"/>
              <a:defRPr/>
            </a:pPr>
            <a:r>
              <a:rPr lang="en-US" altLang="en-US" sz="1400" dirty="0" smtClean="0"/>
              <a:t>There overwhelming majority of our grades  are Ds and 2 of these were near-failing D- grades – levees and inland waterways.</a:t>
            </a:r>
          </a:p>
          <a:p>
            <a:pPr>
              <a:defRPr/>
            </a:pPr>
            <a:endParaRPr lang="en-US" altLang="en-US" sz="1400" dirty="0" smtClean="0"/>
          </a:p>
          <a:p>
            <a:pPr>
              <a:defRPr/>
            </a:pPr>
            <a:r>
              <a:rPr lang="en-US" altLang="en-US" sz="1400" b="1" dirty="0" smtClean="0"/>
              <a:t>The Good News is that six sectors saw improvements since 2009.</a:t>
            </a:r>
          </a:p>
          <a:p>
            <a:pPr>
              <a:buFontTx/>
              <a:buChar char="•"/>
              <a:defRPr/>
            </a:pPr>
            <a:r>
              <a:rPr lang="en-US" altLang="en-US" sz="1400" dirty="0" smtClean="0"/>
              <a:t>In spite of the bad grades in many sectors, there are a few bright spots.  </a:t>
            </a:r>
          </a:p>
          <a:p>
            <a:pPr>
              <a:buFontTx/>
              <a:buChar char="•"/>
              <a:defRPr/>
            </a:pPr>
            <a:r>
              <a:rPr lang="en-US" altLang="en-US" sz="1400" dirty="0" smtClean="0"/>
              <a:t>There were noticeable and tangible improvements in six of the sectors we evaluated – Roads – Bridges - Solid waste – Drinking Water – Wastewater – Railroads</a:t>
            </a:r>
          </a:p>
          <a:p>
            <a:pPr eaLnBrk="1" hangingPunct="1">
              <a:spcBef>
                <a:spcPct val="0"/>
              </a:spcBef>
              <a:buFontTx/>
              <a:buChar char="•"/>
              <a:defRPr/>
            </a:pPr>
            <a:r>
              <a:rPr lang="en-US" altLang="en-US" sz="1400" dirty="0" smtClean="0"/>
              <a:t>Communities across the country are collaborating to address some of their most critical infrastructure challenges.  We saw greater private investment in several categories, targeted efforts led by cities and states,  and several categories benefited from short-term boosts in federal funding.  </a:t>
            </a:r>
          </a:p>
          <a:p>
            <a:pPr>
              <a:defRPr/>
            </a:pPr>
            <a:endParaRPr lang="en-US" altLang="en-US" sz="1400" dirty="0" smtClean="0"/>
          </a:p>
          <a:p>
            <a:pPr>
              <a:defRPr/>
            </a:pPr>
            <a:r>
              <a:rPr lang="en-US" altLang="en-US" sz="1400" b="1" dirty="0" smtClean="0"/>
              <a:t>Why did some sectors improve, while others continued to fall behind?  </a:t>
            </a:r>
          </a:p>
          <a:p>
            <a:pPr>
              <a:defRPr/>
            </a:pPr>
            <a:r>
              <a:rPr lang="en-US" altLang="en-US" sz="1400" b="1" dirty="0" smtClean="0"/>
              <a:t>The answer is simple:  in sectors where investment was made – by both the public and private sectors - and innovative solutions pursued, the grades rose.</a:t>
            </a:r>
            <a:r>
              <a:rPr lang="en-US" altLang="en-US" sz="1400" b="1" i="1" dirty="0" smtClean="0"/>
              <a:t> </a:t>
            </a:r>
            <a:endParaRPr lang="en-US" altLang="en-US" sz="1400" b="1" dirty="0" smtClean="0"/>
          </a:p>
          <a:p>
            <a:pPr eaLnBrk="1" hangingPunct="1">
              <a:spcBef>
                <a:spcPct val="0"/>
              </a:spcBef>
              <a:defRPr/>
            </a:pPr>
            <a:endParaRPr lang="en-US" altLang="en-US" sz="1400" dirty="0" smtClean="0">
              <a:latin typeface="Arial" pitchFamily="34" charset="0"/>
              <a:cs typeface="Arial" pitchFamily="34" charset="0"/>
            </a:endParaRPr>
          </a:p>
          <a:p>
            <a:pPr>
              <a:defRPr/>
            </a:pPr>
            <a:endParaRPr lang="en-US" altLang="en-US" dirty="0" smtClean="0"/>
          </a:p>
          <a:p>
            <a:pPr>
              <a:defRPr/>
            </a:pPr>
            <a:endParaRPr lang="en-US" altLang="en-US" dirty="0" smtClean="0"/>
          </a:p>
          <a:p>
            <a:pPr>
              <a:defRPr/>
            </a:pPr>
            <a:endParaRPr lang="en-US" altLang="en-US" dirty="0" smtClean="0"/>
          </a:p>
        </p:txBody>
      </p:sp>
      <p:sp>
        <p:nvSpPr>
          <p:cNvPr id="4" name="Slide Number Placeholder 3"/>
          <p:cNvSpPr>
            <a:spLocks noGrp="1"/>
          </p:cNvSpPr>
          <p:nvPr>
            <p:ph type="sldNum" sz="quarter" idx="5"/>
          </p:nvPr>
        </p:nvSpPr>
        <p:spPr/>
        <p:txBody>
          <a:bodyPr/>
          <a:lstStyle/>
          <a:p>
            <a:pPr>
              <a:defRPr/>
            </a:pPr>
            <a:fld id="{240B1143-A366-4FFC-A2E2-45059FE426C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82688" y="698500"/>
            <a:ext cx="3944937" cy="2959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xfrm>
            <a:off x="457200" y="3810000"/>
            <a:ext cx="6324600" cy="4789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r>
              <a:rPr lang="en-US" altLang="en-US" sz="1400" b="1" dirty="0" smtClean="0"/>
              <a:t>In 2013, we face a total investment need of $3.6 trillion between now and 2020 across these 16 infrastructure sectors.  </a:t>
            </a:r>
          </a:p>
          <a:p>
            <a:pPr eaLnBrk="1" hangingPunct="1">
              <a:spcBef>
                <a:spcPct val="0"/>
              </a:spcBef>
            </a:pPr>
            <a:endParaRPr lang="en-US" altLang="en-US" sz="1400" b="1" dirty="0" smtClean="0"/>
          </a:p>
          <a:p>
            <a:pPr eaLnBrk="1" hangingPunct="1">
              <a:spcBef>
                <a:spcPct val="0"/>
              </a:spcBef>
            </a:pPr>
            <a:r>
              <a:rPr lang="en-US" altLang="en-US" sz="1400" b="1" dirty="0" smtClean="0"/>
              <a:t>We’re already prepared to invest about $2T of the $3.6T we need, but we face a funding shortfall of $1.6T or $200 billion per year for infrastructure.  </a:t>
            </a:r>
          </a:p>
          <a:p>
            <a:pPr eaLnBrk="1" hangingPunct="1">
              <a:spcBef>
                <a:spcPct val="0"/>
              </a:spcBef>
            </a:pPr>
            <a:endParaRPr lang="en-US" altLang="en-US" sz="1400" dirty="0" smtClean="0"/>
          </a:p>
          <a:p>
            <a:pPr eaLnBrk="1" hangingPunct="1">
              <a:spcBef>
                <a:spcPct val="0"/>
              </a:spcBef>
              <a:buFontTx/>
              <a:buChar char="•"/>
            </a:pPr>
            <a:r>
              <a:rPr lang="en-US" altLang="en-US" sz="1400" dirty="0" smtClean="0"/>
              <a:t>A few things to note from this chart – </a:t>
            </a:r>
          </a:p>
          <a:p>
            <a:pPr eaLnBrk="1" hangingPunct="1">
              <a:spcBef>
                <a:spcPct val="0"/>
              </a:spcBef>
            </a:pPr>
            <a:r>
              <a:rPr lang="en-US" altLang="en-US" sz="1400" dirty="0" smtClean="0"/>
              <a:t>	-Surface transportation has the largest total needs and the largest funding shortfall at $846 billion, although you will also see that there is a great deal of funding set aside each year</a:t>
            </a:r>
          </a:p>
          <a:p>
            <a:pPr eaLnBrk="1" hangingPunct="1">
              <a:spcBef>
                <a:spcPct val="0"/>
              </a:spcBef>
            </a:pPr>
            <a:r>
              <a:rPr lang="en-US" altLang="en-US" sz="1400" dirty="0" smtClean="0"/>
              <a:t>	-Water and wastewater has a much smaller total funding shortfall, but estimated funding covers only about one-third of 	the total needs</a:t>
            </a:r>
          </a:p>
          <a:p>
            <a:pPr eaLnBrk="1" hangingPunct="1">
              <a:spcBef>
                <a:spcPct val="0"/>
              </a:spcBef>
            </a:pPr>
            <a:r>
              <a:rPr lang="en-US" altLang="en-US" sz="1400" dirty="0" smtClean="0"/>
              <a:t>	</a:t>
            </a:r>
            <a:r>
              <a:rPr lang="en-US" altLang="en-US" sz="1400" b="1" dirty="0" smtClean="0"/>
              <a:t>-We are assuming here that this is the total investment needed to get to a grade of “B” or a state of good repair</a:t>
            </a:r>
          </a:p>
          <a:p>
            <a:pPr eaLnBrk="1" hangingPunct="1">
              <a:spcBef>
                <a:spcPct val="0"/>
              </a:spcBef>
              <a:buFontTx/>
              <a:buChar char="•"/>
            </a:pPr>
            <a:endParaRPr lang="en-US" altLang="en-US" sz="1400" dirty="0" smtClean="0"/>
          </a:p>
          <a:p>
            <a:pPr eaLnBrk="1" hangingPunct="1">
              <a:spcBef>
                <a:spcPct val="0"/>
              </a:spcBef>
              <a:buFontTx/>
              <a:buChar char="•"/>
            </a:pPr>
            <a:r>
              <a:rPr lang="en-US" altLang="en-US" sz="1400" dirty="0" smtClean="0"/>
              <a:t>This number draws from our 4 economic studies, called the “Failure to Act” as well as industry projections of needs for the categories in dark green. </a:t>
            </a:r>
          </a:p>
          <a:p>
            <a:pPr eaLnBrk="1" hangingPunct="1">
              <a:spcBef>
                <a:spcPct val="0"/>
              </a:spcBef>
              <a:buFontTx/>
              <a:buChar char="•"/>
            </a:pPr>
            <a:endParaRPr lang="en-US" altLang="en-US" sz="1400" dirty="0" smtClean="0"/>
          </a:p>
          <a:p>
            <a:pPr eaLnBrk="1" hangingPunct="1">
              <a:spcBef>
                <a:spcPct val="0"/>
              </a:spcBef>
              <a:buFontTx/>
              <a:buChar char="•"/>
            </a:pPr>
            <a:r>
              <a:rPr lang="en-US" altLang="en-US" sz="1400" dirty="0" smtClean="0"/>
              <a:t>These numbers looks out to 2020 – covering 8 years of infrastructure investment needs which is an appropriate time for planning and action.  </a:t>
            </a:r>
          </a:p>
          <a:p>
            <a:pPr eaLnBrk="1" hangingPunct="1">
              <a:spcBef>
                <a:spcPct val="0"/>
              </a:spcBef>
              <a:buFontTx/>
              <a:buChar char="•"/>
            </a:pPr>
            <a:endParaRPr lang="en-US" altLang="en-US" sz="1400" dirty="0" smtClean="0"/>
          </a:p>
          <a:p>
            <a:pPr eaLnBrk="1" hangingPunct="1">
              <a:spcBef>
                <a:spcPct val="0"/>
              </a:spcBef>
            </a:pPr>
            <a:r>
              <a:rPr lang="en-US" altLang="en-US" sz="1000" dirty="0" smtClean="0"/>
              <a:t>Now</a:t>
            </a:r>
            <a:r>
              <a:rPr lang="en-US" altLang="en-US" sz="1000" baseline="0" dirty="0" smtClean="0"/>
              <a:t> I will walk through some of key findings from several of our categories…..</a:t>
            </a:r>
            <a:endParaRPr lang="en-US" altLang="en-US" sz="1000" dirty="0" smtClean="0"/>
          </a:p>
          <a:p>
            <a:pPr eaLnBrk="1" hangingPunct="1">
              <a:spcBef>
                <a:spcPct val="0"/>
              </a:spcBef>
            </a:pPr>
            <a:endParaRPr lang="en-US" altLang="en-US" sz="1000" dirty="0" smtClean="0"/>
          </a:p>
          <a:p>
            <a:pPr eaLnBrk="1" hangingPunct="1">
              <a:spcBef>
                <a:spcPct val="0"/>
              </a:spcBef>
            </a:pPr>
            <a:endParaRPr lang="en-US" altLang="en-US" sz="1000" dirty="0"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2E3946-AED1-4C22-B730-A97709FDBD23}"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1182688" y="698500"/>
            <a:ext cx="3944937" cy="2959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xfrm>
            <a:off x="457201" y="3810000"/>
            <a:ext cx="6324600" cy="4789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b="1" dirty="0"/>
              <a:t>So you might ask, “Why do these grades matter?” What does a D+ mean for our country? </a:t>
            </a:r>
            <a:r>
              <a:rPr lang="en-US" altLang="en-US" sz="1000" dirty="0"/>
              <a:t>What we have found is that America’s infrastructure grades have an impact on our bottom line. </a:t>
            </a:r>
          </a:p>
          <a:p>
            <a:pPr eaLnBrk="1" hangingPunct="1">
              <a:spcBef>
                <a:spcPct val="0"/>
              </a:spcBef>
            </a:pPr>
            <a:endParaRPr lang="en-US" altLang="en-US" sz="1000" b="1" dirty="0"/>
          </a:p>
          <a:p>
            <a:pPr eaLnBrk="1" hangingPunct="1">
              <a:spcBef>
                <a:spcPct val="0"/>
              </a:spcBef>
            </a:pPr>
            <a:r>
              <a:rPr lang="en-US" altLang="en-US" sz="1000" dirty="0"/>
              <a:t>Whether the inland waterway system, our ports, or the electrical grid – America is connected by infrastructure. And we know the consequences of neglecting these issues plays out every day. We waste hours sitting in traffic, power outages become more frequent, and we lose billions of gallons of water through leaky pipes – and these impacts cost us money.</a:t>
            </a:r>
          </a:p>
          <a:p>
            <a:pPr eaLnBrk="1" hangingPunct="1">
              <a:spcBef>
                <a:spcPct val="0"/>
              </a:spcBef>
            </a:pPr>
            <a:endParaRPr lang="en-US" altLang="en-US" sz="1000" dirty="0"/>
          </a:p>
          <a:p>
            <a:pPr eaLnBrk="1" hangingPunct="1">
              <a:spcBef>
                <a:spcPct val="0"/>
              </a:spcBef>
            </a:pPr>
            <a:r>
              <a:rPr lang="en-US" altLang="en-US" sz="1000" dirty="0"/>
              <a:t>ASCE recently completed a series of studies called </a:t>
            </a:r>
            <a:r>
              <a:rPr lang="en-US" altLang="en-US" sz="1000" b="1" i="1" dirty="0" smtClean="0"/>
              <a:t>Failure </a:t>
            </a:r>
            <a:r>
              <a:rPr lang="en-US" altLang="en-US" sz="1000" b="1" i="1" dirty="0"/>
              <a:t>to </a:t>
            </a:r>
            <a:r>
              <a:rPr lang="en-US" altLang="en-US" sz="1000" b="1" i="1" dirty="0" smtClean="0"/>
              <a:t>Act</a:t>
            </a:r>
            <a:r>
              <a:rPr lang="en-US" altLang="en-US" sz="1000" b="1" i="1" baseline="0" dirty="0" smtClean="0"/>
              <a:t>  </a:t>
            </a:r>
            <a:r>
              <a:rPr lang="en-US" altLang="en-US" sz="1000" dirty="0" smtClean="0"/>
              <a:t>which show </a:t>
            </a:r>
            <a:r>
              <a:rPr lang="en-US" altLang="en-US" sz="1000" dirty="0"/>
              <a:t>the opportunity cost America is now facing if we continue to let the grades lag in the Cs and Ds. These studies look at current funding levels for major infrastructure sectors, projected to the year 2020, to see what, if any, effect this will have on household income, jobs, GDP, and trade. </a:t>
            </a:r>
          </a:p>
          <a:p>
            <a:pPr eaLnBrk="1" hangingPunct="1">
              <a:spcBef>
                <a:spcPct val="0"/>
              </a:spcBef>
            </a:pPr>
            <a:endParaRPr lang="en-US" altLang="en-US" sz="1000" dirty="0"/>
          </a:p>
          <a:p>
            <a:pPr eaLnBrk="1" hangingPunct="1">
              <a:spcBef>
                <a:spcPct val="0"/>
              </a:spcBef>
            </a:pPr>
            <a:r>
              <a:rPr lang="en-US" altLang="en-US" sz="1000" b="1" dirty="0"/>
              <a:t>We found that if we continue on the same path, we face the following effects by 2020:</a:t>
            </a:r>
            <a:endParaRPr lang="en-US" altLang="en-US" sz="1000" dirty="0"/>
          </a:p>
          <a:p>
            <a:pPr eaLnBrk="1" hangingPunct="1">
              <a:spcBef>
                <a:spcPct val="0"/>
              </a:spcBef>
            </a:pPr>
            <a:r>
              <a:rPr lang="en-US" altLang="en-US" sz="1000" dirty="0"/>
              <a:t>A projected loss of $3.1 trillion in GDP, </a:t>
            </a:r>
            <a:r>
              <a:rPr lang="en-US" altLang="en-US" sz="1000" i="1" dirty="0"/>
              <a:t>almost the equivalent of  the 2011 GDP of France</a:t>
            </a:r>
            <a:endParaRPr lang="en-US" altLang="en-US" sz="1000" dirty="0"/>
          </a:p>
          <a:p>
            <a:pPr eaLnBrk="1" hangingPunct="1">
              <a:spcBef>
                <a:spcPct val="0"/>
              </a:spcBef>
            </a:pPr>
            <a:r>
              <a:rPr lang="en-US" altLang="en-US" sz="1000" dirty="0" smtClean="0"/>
              <a:t>A </a:t>
            </a:r>
            <a:r>
              <a:rPr lang="en-US" altLang="en-US" sz="1000" dirty="0"/>
              <a:t>loss of 3.5 million jobs in the year 2020 </a:t>
            </a:r>
            <a:r>
              <a:rPr lang="en-US" altLang="en-US" sz="1000" dirty="0" smtClean="0"/>
              <a:t>alone</a:t>
            </a:r>
          </a:p>
          <a:p>
            <a:pPr eaLnBrk="1" hangingPunct="1">
              <a:spcBef>
                <a:spcPct val="0"/>
              </a:spcBef>
            </a:pPr>
            <a:r>
              <a:rPr lang="en-US" altLang="en-US" sz="1000" dirty="0" smtClean="0"/>
              <a:t>And</a:t>
            </a:r>
            <a:r>
              <a:rPr lang="en-US" altLang="en-US" sz="1000" baseline="0" dirty="0" smtClean="0"/>
              <a:t> a</a:t>
            </a:r>
            <a:r>
              <a:rPr lang="en-US" altLang="en-US" sz="1000" dirty="0" smtClean="0"/>
              <a:t> </a:t>
            </a:r>
            <a:r>
              <a:rPr lang="en-US" altLang="en-US" sz="1000" dirty="0"/>
              <a:t>drop of $3,100 in disposable income per year, per household</a:t>
            </a:r>
          </a:p>
          <a:p>
            <a:pPr eaLnBrk="1" hangingPunct="1">
              <a:spcBef>
                <a:spcPct val="0"/>
              </a:spcBef>
            </a:pPr>
            <a:endParaRPr lang="en-US" altLang="en-US" sz="1000" dirty="0"/>
          </a:p>
          <a:p>
            <a:pPr eaLnBrk="1" hangingPunct="1">
              <a:spcBef>
                <a:spcPct val="0"/>
              </a:spcBef>
            </a:pPr>
            <a:r>
              <a:rPr lang="en-US" altLang="en-US" sz="1000" dirty="0"/>
              <a:t>And </a:t>
            </a:r>
            <a:r>
              <a:rPr lang="en-US" altLang="en-US" sz="1000" b="1" dirty="0"/>
              <a:t>while the investment needed may seem daunting, the real story </a:t>
            </a:r>
            <a:r>
              <a:rPr lang="en-US" altLang="en-US" sz="1000" b="1" dirty="0" smtClean="0"/>
              <a:t>is </a:t>
            </a:r>
            <a:r>
              <a:rPr lang="en-US" altLang="en-US" sz="1000" b="1" dirty="0"/>
              <a:t>that we can’t afford not to</a:t>
            </a:r>
            <a:r>
              <a:rPr lang="en-US" altLang="en-US" sz="1000" dirty="0"/>
              <a:t>. </a:t>
            </a:r>
            <a:endParaRPr lang="en-US" altLang="en-US" sz="1000" b="1" dirty="0"/>
          </a:p>
          <a:p>
            <a:pPr eaLnBrk="1" hangingPunct="1">
              <a:spcBef>
                <a:spcPct val="0"/>
              </a:spcBef>
            </a:pPr>
            <a:endParaRPr lang="en-US" altLang="en-US" sz="1000" b="1" dirty="0"/>
          </a:p>
          <a:p>
            <a:pPr eaLnBrk="1" hangingPunct="1">
              <a:spcBef>
                <a:spcPct val="0"/>
              </a:spcBef>
            </a:pPr>
            <a:endParaRPr lang="en-US" altLang="en-US" sz="1000" dirty="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2DA6DE-AE37-4587-A75B-234BBA91C9BC}"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1182688" y="698500"/>
            <a:ext cx="3944937" cy="2959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457200" y="3810000"/>
            <a:ext cx="6324600" cy="4789488"/>
          </a:xfrm>
        </p:spPr>
        <p:txBody>
          <a:bodyPr>
            <a:noAutofit/>
          </a:bodyPr>
          <a:lstStyle/>
          <a:p>
            <a:pPr eaLnBrk="1" fontAlgn="auto" hangingPunct="1">
              <a:spcBef>
                <a:spcPts val="0"/>
              </a:spcBef>
              <a:spcAft>
                <a:spcPts val="0"/>
              </a:spcAft>
              <a:defRPr/>
            </a:pPr>
            <a:endParaRPr lang="en-US" sz="1000" baseline="0" dirty="0" smtClean="0"/>
          </a:p>
          <a:p>
            <a:pPr eaLnBrk="1" fontAlgn="auto" hangingPunct="1">
              <a:spcBef>
                <a:spcPts val="0"/>
              </a:spcBef>
              <a:spcAft>
                <a:spcPts val="0"/>
              </a:spcAft>
              <a:defRPr/>
            </a:pPr>
            <a:r>
              <a:rPr lang="en-US" sz="1000" dirty="0" smtClean="0"/>
              <a:t>We also believe there are three solutions that will move us forward. </a:t>
            </a:r>
          </a:p>
          <a:p>
            <a:pPr eaLnBrk="1" fontAlgn="auto" hangingPunct="1">
              <a:spcBef>
                <a:spcPts val="0"/>
              </a:spcBef>
              <a:spcAft>
                <a:spcPts val="0"/>
              </a:spcAft>
              <a:defRPr/>
            </a:pPr>
            <a:endParaRPr lang="en-US" sz="1000" dirty="0" smtClean="0"/>
          </a:p>
          <a:p>
            <a:pPr eaLnBrk="1" fontAlgn="auto" hangingPunct="1">
              <a:spcBef>
                <a:spcPts val="0"/>
              </a:spcBef>
              <a:spcAft>
                <a:spcPts val="0"/>
              </a:spcAft>
              <a:defRPr/>
            </a:pPr>
            <a:r>
              <a:rPr lang="en-US" sz="1000" b="1" dirty="0" smtClean="0"/>
              <a:t>First, America’s infrastructure needs BOLD LEADERSHIP AND A COMPELLING VISION at the national level. </a:t>
            </a:r>
            <a:endParaRPr lang="en-US" sz="1000" dirty="0" smtClean="0"/>
          </a:p>
          <a:p>
            <a:pPr marL="171450" indent="-171450" eaLnBrk="1" fontAlgn="auto" hangingPunct="1">
              <a:spcBef>
                <a:spcPts val="0"/>
              </a:spcBef>
              <a:spcAft>
                <a:spcPts val="0"/>
              </a:spcAft>
              <a:buFont typeface="Arial" pitchFamily="34" charset="0"/>
              <a:buChar char="•"/>
              <a:defRPr/>
            </a:pPr>
            <a:r>
              <a:rPr lang="en-US" sz="1000" dirty="0" smtClean="0"/>
              <a:t>That strong national vision must originate with STRONG LEADERSHIP AT ALL LEVELS OF GOVERNMENT AND THE PRIVATE SECTOR. </a:t>
            </a:r>
          </a:p>
          <a:p>
            <a:pPr eaLnBrk="1" fontAlgn="auto" hangingPunct="1">
              <a:spcBef>
                <a:spcPts val="0"/>
              </a:spcBef>
              <a:spcAft>
                <a:spcPts val="0"/>
              </a:spcAft>
              <a:defRPr/>
            </a:pPr>
            <a:r>
              <a:rPr lang="en-US" sz="1000" b="1" dirty="0" smtClean="0"/>
              <a:t>Second, WE NEED TO PROMOTE SUSTAINABILITY AND RESILIENCE. </a:t>
            </a:r>
            <a:endParaRPr lang="en-US" sz="1000" dirty="0" smtClean="0"/>
          </a:p>
          <a:p>
            <a:pPr marL="171450" indent="-171450" eaLnBrk="1" fontAlgn="auto" hangingPunct="1">
              <a:spcBef>
                <a:spcPts val="0"/>
              </a:spcBef>
              <a:spcAft>
                <a:spcPts val="0"/>
              </a:spcAft>
              <a:buFont typeface="Arial" pitchFamily="34" charset="0"/>
              <a:buChar char="•"/>
              <a:defRPr/>
            </a:pPr>
            <a:r>
              <a:rPr lang="en-US" sz="1000" dirty="0" smtClean="0"/>
              <a:t>It must be an integral part of improving the nation’s infrastructure. </a:t>
            </a:r>
          </a:p>
          <a:p>
            <a:pPr marL="171450" indent="-171450" eaLnBrk="1" fontAlgn="auto" hangingPunct="1">
              <a:spcBef>
                <a:spcPts val="0"/>
              </a:spcBef>
              <a:spcAft>
                <a:spcPts val="0"/>
              </a:spcAft>
              <a:buFont typeface="Arial" pitchFamily="34" charset="0"/>
              <a:buChar char="•"/>
              <a:defRPr/>
            </a:pPr>
            <a:r>
              <a:rPr lang="en-US" sz="1000" dirty="0" smtClean="0"/>
              <a:t>As infrastructure is built or rehabilitated, life-cycle cost analysis should be performed for all infrastructure systems.</a:t>
            </a:r>
          </a:p>
          <a:p>
            <a:pPr marL="171450" indent="-171450" eaLnBrk="1" fontAlgn="auto" hangingPunct="1">
              <a:spcBef>
                <a:spcPts val="0"/>
              </a:spcBef>
              <a:spcAft>
                <a:spcPts val="0"/>
              </a:spcAft>
              <a:buFont typeface="Arial" pitchFamily="34" charset="0"/>
              <a:buChar char="•"/>
              <a:defRPr/>
            </a:pPr>
            <a:r>
              <a:rPr lang="en-US" sz="1000" dirty="0" smtClean="0"/>
              <a:t>BOTH STRUCTURAL AND NON-STRUCTURAL METHODS MUST BE APPLIED TO MEET CHALLENGES so that future generations can use and enjoy what we build today.</a:t>
            </a:r>
          </a:p>
          <a:p>
            <a:pPr eaLnBrk="1" fontAlgn="auto" hangingPunct="1">
              <a:spcBef>
                <a:spcPts val="0"/>
              </a:spcBef>
              <a:spcAft>
                <a:spcPts val="0"/>
              </a:spcAft>
              <a:defRPr/>
            </a:pPr>
            <a:r>
              <a:rPr lang="en-US" sz="1000" b="1" dirty="0" smtClean="0"/>
              <a:t>And finally, we must agree on how to prioritize and fund strategic new investments in infrastructure that position our nation for the future. </a:t>
            </a:r>
            <a:endParaRPr lang="en-US" sz="1000" dirty="0" smtClean="0"/>
          </a:p>
          <a:p>
            <a:pPr marL="171450" indent="-171450" eaLnBrk="1" fontAlgn="auto" hangingPunct="1">
              <a:spcBef>
                <a:spcPts val="0"/>
              </a:spcBef>
              <a:spcAft>
                <a:spcPts val="0"/>
              </a:spcAft>
              <a:buFont typeface="Arial" pitchFamily="34" charset="0"/>
              <a:buChar char="•"/>
              <a:defRPr/>
            </a:pPr>
            <a:r>
              <a:rPr lang="en-US" sz="1000" dirty="0" smtClean="0"/>
              <a:t>While infrastructure investment must be increased at all levels, it must also be PRIORITIZED AND EXECUTED ACCORDING TO WELL-CONCEIVED PLANS that both complement the national vision and focus on system-wide outputs. </a:t>
            </a:r>
          </a:p>
          <a:p>
            <a:pPr eaLnBrk="1" fontAlgn="auto" hangingPunct="1">
              <a:spcBef>
                <a:spcPts val="0"/>
              </a:spcBef>
              <a:spcAft>
                <a:spcPts val="0"/>
              </a:spcAft>
              <a:defRPr/>
            </a:pPr>
            <a:endParaRPr lang="en-US" sz="1000" baseline="0" dirty="0" smtClean="0"/>
          </a:p>
          <a:p>
            <a:pPr eaLnBrk="1" fontAlgn="auto" hangingPunct="1">
              <a:spcBef>
                <a:spcPts val="0"/>
              </a:spcBef>
              <a:spcAft>
                <a:spcPts val="0"/>
              </a:spcAft>
              <a:defRPr/>
            </a:pPr>
            <a:endParaRPr lang="en-US" sz="1000" dirty="0"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872715-2ADE-4CD8-B154-78893D793BA9}"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dirty="0">
                <a:latin typeface="Arial" pitchFamily="34" charset="0"/>
                <a:cs typeface="Arial" pitchFamily="34" charset="0"/>
              </a:rPr>
              <a:t>We also must acknowledge that the solutions we come up with today cannot fit the needs of the past. </a:t>
            </a:r>
          </a:p>
          <a:p>
            <a:pPr eaLnBrk="1" fontAlgn="auto" hangingPunct="1">
              <a:spcBef>
                <a:spcPts val="0"/>
              </a:spcBef>
              <a:spcAft>
                <a:spcPts val="0"/>
              </a:spcAft>
              <a:defRPr/>
            </a:pPr>
            <a:endParaRPr lang="en-US" sz="1400" dirty="0">
              <a:latin typeface="Arial" pitchFamily="34" charset="0"/>
              <a:cs typeface="Arial" pitchFamily="34" charset="0"/>
            </a:endParaRPr>
          </a:p>
          <a:p>
            <a:pPr eaLnBrk="1" fontAlgn="auto" hangingPunct="1">
              <a:spcBef>
                <a:spcPts val="0"/>
              </a:spcBef>
              <a:spcAft>
                <a:spcPts val="0"/>
              </a:spcAft>
              <a:defRPr/>
            </a:pPr>
            <a:r>
              <a:rPr lang="en-US" sz="1400" dirty="0">
                <a:latin typeface="Arial" pitchFamily="34" charset="0"/>
                <a:cs typeface="Arial" pitchFamily="34" charset="0"/>
              </a:rPr>
              <a:t>Our </a:t>
            </a:r>
            <a:r>
              <a:rPr lang="en-US" sz="1400" dirty="0">
                <a:solidFill>
                  <a:srgbClr val="FF0000"/>
                </a:solidFill>
                <a:latin typeface="Arial" pitchFamily="34" charset="0"/>
                <a:cs typeface="Arial" pitchFamily="34" charset="0"/>
              </a:rPr>
              <a:t>once modern </a:t>
            </a:r>
            <a:r>
              <a:rPr lang="en-US" sz="1400" dirty="0">
                <a:latin typeface="Arial" pitchFamily="34" charset="0"/>
                <a:cs typeface="Arial" pitchFamily="34" charset="0"/>
              </a:rPr>
              <a:t>infrastructure is aging and maintenance or replacement has not kept pace with its deterioration. While we are entering what the American Waterworks Association calls the “dawn of the replacement era”, we must think about adapting solutions for today’s world.</a:t>
            </a:r>
          </a:p>
          <a:p>
            <a:pPr marL="171420" indent="-171420" eaLnBrk="1" fontAlgn="auto" hangingPunct="1">
              <a:spcBef>
                <a:spcPts val="0"/>
              </a:spcBef>
              <a:spcAft>
                <a:spcPts val="0"/>
              </a:spcAft>
              <a:buFont typeface="Arial" pitchFamily="34" charset="0"/>
              <a:buChar char="•"/>
              <a:defRPr/>
            </a:pPr>
            <a:endParaRPr lang="en-US" sz="1400" dirty="0">
              <a:latin typeface="Arial" pitchFamily="34" charset="0"/>
              <a:cs typeface="Arial" pitchFamily="34" charset="0"/>
            </a:endParaRPr>
          </a:p>
          <a:p>
            <a:pPr marL="171420" indent="-171420">
              <a:buFont typeface="Arial" pitchFamily="34" charset="0"/>
              <a:buChar char="•"/>
              <a:defRPr/>
            </a:pPr>
            <a:r>
              <a:rPr lang="en-US" sz="1400" dirty="0">
                <a:latin typeface="Arial" pitchFamily="34" charset="0"/>
                <a:cs typeface="Arial" pitchFamily="34" charset="0"/>
              </a:rPr>
              <a:t>Shifting demographics and population growth to major urban areas continue to strain and overburden infrastructure that is at or maxing out its capacity.</a:t>
            </a:r>
          </a:p>
          <a:p>
            <a:pPr marL="171420" indent="-171420">
              <a:buFont typeface="Arial" pitchFamily="34" charset="0"/>
              <a:buChar char="•"/>
              <a:defRPr/>
            </a:pPr>
            <a:endParaRPr lang="en-US" sz="1400" dirty="0">
              <a:latin typeface="Arial" pitchFamily="34" charset="0"/>
              <a:cs typeface="Arial" pitchFamily="34" charset="0"/>
            </a:endParaRPr>
          </a:p>
          <a:p>
            <a:pPr marL="171420" indent="-171420">
              <a:buFont typeface="Arial" pitchFamily="34" charset="0"/>
              <a:buChar char="•"/>
              <a:defRPr/>
            </a:pPr>
            <a:r>
              <a:rPr lang="en-US" sz="1400" dirty="0" err="1">
                <a:latin typeface="Arial" pitchFamily="34" charset="0"/>
                <a:cs typeface="Arial" pitchFamily="34" charset="0"/>
              </a:rPr>
              <a:t>Superstorms</a:t>
            </a:r>
            <a:r>
              <a:rPr lang="en-US" sz="1400" dirty="0">
                <a:latin typeface="Arial" pitchFamily="34" charset="0"/>
                <a:cs typeface="Arial" pitchFamily="34" charset="0"/>
              </a:rPr>
              <a:t> like Hurricane Sandy, which devastated the East Coast, are changing our expectations and showing us how important building resiliency into our infrastructure will be. </a:t>
            </a:r>
          </a:p>
          <a:p>
            <a:pPr>
              <a:buFont typeface="Arial" pitchFamily="34" charset="0"/>
              <a:buNone/>
              <a:defRPr/>
            </a:pPr>
            <a:endParaRPr lang="en-US" sz="1400" dirty="0">
              <a:latin typeface="Arial" pitchFamily="34" charset="0"/>
              <a:cs typeface="Arial" pitchFamily="34" charset="0"/>
            </a:endParaRPr>
          </a:p>
          <a:p>
            <a:pPr marL="171420" indent="-171420">
              <a:buFont typeface="Arial" pitchFamily="34" charset="0"/>
              <a:buChar char="•"/>
              <a:defRPr/>
            </a:pPr>
            <a:r>
              <a:rPr lang="en-US" sz="1400" dirty="0">
                <a:latin typeface="Arial" pitchFamily="34" charset="0"/>
                <a:cs typeface="Arial" pitchFamily="34" charset="0"/>
              </a:rPr>
              <a:t>The silver lining is that after years of seeing bumpier roads and water main breaks on their street, we believe that the public now is starting to see the crucial link between infrastructure and both a strong economy and a better quality of life.</a:t>
            </a:r>
          </a:p>
          <a:p>
            <a:pPr marL="171420" indent="-171420">
              <a:buFont typeface="Arial" pitchFamily="34" charset="0"/>
              <a:buChar char="•"/>
              <a:defRPr/>
            </a:pPr>
            <a:endParaRPr lang="en-US" sz="1400" dirty="0">
              <a:latin typeface="Arial" pitchFamily="34" charset="0"/>
              <a:cs typeface="Arial" pitchFamily="34" charset="0"/>
            </a:endParaRPr>
          </a:p>
          <a:p>
            <a:pPr marL="171420" indent="-171420">
              <a:buFont typeface="Arial" pitchFamily="34" charset="0"/>
              <a:buChar char="•"/>
              <a:defRPr/>
            </a:pPr>
            <a:endParaRPr lang="en-US" sz="1400" dirty="0">
              <a:latin typeface="Arial" pitchFamily="34" charset="0"/>
              <a:cs typeface="Arial" pitchFamily="34" charset="0"/>
            </a:endParaRPr>
          </a:p>
          <a:p>
            <a:pPr>
              <a:buFont typeface="Arial" pitchFamily="34" charset="0"/>
              <a:buNone/>
              <a:defRPr/>
            </a:pPr>
            <a:endParaRPr lang="en-US" sz="1400" dirty="0">
              <a:latin typeface="Arial" pitchFamily="34" charset="0"/>
              <a:cs typeface="Arial" pitchFamily="34" charset="0"/>
            </a:endParaRPr>
          </a:p>
          <a:p>
            <a:pPr marL="171420" indent="-171420">
              <a:buFont typeface="Arial" pitchFamily="34" charset="0"/>
              <a:buChar char="•"/>
              <a:defRPr/>
            </a:pPr>
            <a:endParaRPr lang="en-US" sz="1400" dirty="0">
              <a:latin typeface="Arial" pitchFamily="34" charset="0"/>
              <a:cs typeface="Arial" pitchFamily="34" charset="0"/>
            </a:endParaRPr>
          </a:p>
        </p:txBody>
      </p:sp>
      <p:sp>
        <p:nvSpPr>
          <p:cNvPr id="4" name="Slide Number Placeholder 3"/>
          <p:cNvSpPr>
            <a:spLocks noGrp="1"/>
          </p:cNvSpPr>
          <p:nvPr>
            <p:ph type="sldNum" sz="quarter" idx="5"/>
          </p:nvPr>
        </p:nvSpPr>
        <p:spPr/>
        <p:txBody>
          <a:bodyPr/>
          <a:lstStyle/>
          <a:p>
            <a:pPr>
              <a:defRPr/>
            </a:pPr>
            <a:fld id="{23B11259-C0ED-475A-B691-B73C8E53B33E}"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eaLnBrk="1" hangingPunct="1">
              <a:spcBef>
                <a:spcPct val="0"/>
              </a:spcBef>
            </a:pPr>
            <a:r>
              <a:rPr lang="en-US" altLang="en-US" dirty="0" smtClean="0"/>
              <a:t>As we wrap up, I thought</a:t>
            </a:r>
            <a:r>
              <a:rPr lang="en-US" altLang="en-US" baseline="0" dirty="0" smtClean="0"/>
              <a:t> I would outline some issues we are seeing at the national level that are worth mentioning – </a:t>
            </a:r>
          </a:p>
          <a:p>
            <a:pPr eaLnBrk="1" hangingPunct="1">
              <a:spcBef>
                <a:spcPct val="0"/>
              </a:spcBef>
            </a:pPr>
            <a:endParaRPr lang="en-US" altLang="en-US" baseline="0" dirty="0" smtClean="0"/>
          </a:p>
          <a:p>
            <a:pPr eaLnBrk="1" hangingPunct="1">
              <a:spcBef>
                <a:spcPct val="0"/>
              </a:spcBef>
            </a:pPr>
            <a:r>
              <a:rPr lang="en-US" altLang="en-US" baseline="0" dirty="0" smtClean="0"/>
              <a:t>First, t</a:t>
            </a:r>
            <a:r>
              <a:rPr lang="en-US" altLang="en-US" dirty="0" smtClean="0"/>
              <a:t>here is not a national, unifying infrastructure policy – it is dealt with in sectors, such as transportation and water, and many have argued (including ASCE) that we need a stronger, intermodal vision with corresponding funding. </a:t>
            </a:r>
          </a:p>
          <a:p>
            <a:pPr eaLnBrk="1" hangingPunct="1">
              <a:spcBef>
                <a:spcPct val="0"/>
              </a:spcBef>
            </a:pPr>
            <a:endParaRPr lang="en-US" altLang="en-US" dirty="0" smtClean="0"/>
          </a:p>
          <a:p>
            <a:pPr eaLnBrk="1" hangingPunct="1">
              <a:spcBef>
                <a:spcPct val="0"/>
              </a:spcBef>
            </a:pPr>
            <a:r>
              <a:rPr lang="en-US" altLang="en-US" dirty="0" smtClean="0"/>
              <a:t>The United States' global rank in infrastructure has dropped off considerably from where it was four years ago, both in absolute and relative terms.</a:t>
            </a:r>
            <a:r>
              <a:rPr lang="en-US" altLang="en-US" baseline="0" dirty="0" smtClean="0"/>
              <a:t> </a:t>
            </a:r>
            <a:r>
              <a:rPr lang="en-US" altLang="en-US" dirty="0" smtClean="0"/>
              <a:t>U.S. infrastructure ranks 14th in the world, a full seven slots lower than it was in 2008, according to the Global Competitiveness Report for 2012-2013, which was compiled</a:t>
            </a:r>
            <a:r>
              <a:rPr lang="en-US" altLang="en-US" baseline="0" dirty="0" smtClean="0"/>
              <a:t> </a:t>
            </a:r>
            <a:r>
              <a:rPr lang="en-US" altLang="en-US" dirty="0" smtClean="0"/>
              <a:t>by the World Economic Forum. </a:t>
            </a:r>
          </a:p>
          <a:p>
            <a:pPr eaLnBrk="1" hangingPunct="1">
              <a:spcBef>
                <a:spcPct val="0"/>
              </a:spcBef>
            </a:pPr>
            <a:endParaRPr lang="en-US" altLang="en-US" dirty="0" smtClean="0"/>
          </a:p>
          <a:p>
            <a:pPr eaLnBrk="1" hangingPunct="1">
              <a:spcBef>
                <a:spcPct val="0"/>
              </a:spcBef>
            </a:pPr>
            <a:r>
              <a:rPr lang="en-US" altLang="en-US" dirty="0" smtClean="0"/>
              <a:t>In addition, we see states and local governments taking a larger role in an era of stagnant federal funding. Local and state ballot initiatives for transportation and other infrastructure projects have passed by overwhelming margins, where projects are clearly defined. We</a:t>
            </a:r>
            <a:r>
              <a:rPr lang="en-US" altLang="en-US" baseline="0" dirty="0" smtClean="0"/>
              <a:t> think it’s a good thing, but not when it is pointed to as a rationale for devolution. As you saw, states still receive half of their transportation funding from the federal government on average, and a state-led system lends itself to a patchwork quilt of repairs.</a:t>
            </a:r>
          </a:p>
          <a:p>
            <a:pPr eaLnBrk="1" hangingPunct="1">
              <a:spcBef>
                <a:spcPct val="0"/>
              </a:spcBef>
            </a:pPr>
            <a:endParaRPr lang="en-US" altLang="en-US" baseline="0" dirty="0" smtClean="0"/>
          </a:p>
          <a:p>
            <a:pPr eaLnBrk="1" hangingPunct="1">
              <a:spcBef>
                <a:spcPct val="0"/>
              </a:spcBef>
            </a:pPr>
            <a:r>
              <a:rPr lang="en-US" altLang="en-US" baseline="0" dirty="0" smtClean="0"/>
              <a:t>Finally, P3s are a tool in the toolbox but cannot replace public</a:t>
            </a:r>
            <a:r>
              <a:rPr lang="en-US" altLang="en-US" b="1" baseline="0" dirty="0" smtClean="0"/>
              <a:t> funding </a:t>
            </a:r>
            <a:r>
              <a:rPr lang="en-US" altLang="en-US" baseline="0" dirty="0" smtClean="0"/>
              <a:t>for infrastructure. </a:t>
            </a:r>
            <a:endParaRPr lang="en-US" altLang="en-US" dirty="0" smtClean="0"/>
          </a:p>
          <a:p>
            <a:pPr eaLnBrk="1" hangingPunct="1">
              <a:spcBef>
                <a:spcPct val="0"/>
              </a:spcBef>
            </a:pPr>
            <a:r>
              <a:rPr lang="en-US" altLang="en-US" dirty="0" smtClean="0"/>
              <a:t/>
            </a:r>
            <a:br>
              <a:rPr lang="en-US" altLang="en-US" dirty="0" smtClean="0"/>
            </a:br>
            <a:endParaRPr lang="en-US" altLang="en-US" dirty="0"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0C561B-302A-4388-9BBF-CF8EC4F5D496}"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881132">
              <a:buFont typeface="Arial" pitchFamily="34" charset="0"/>
              <a:buNone/>
              <a:defRPr/>
            </a:pPr>
            <a:r>
              <a:rPr lang="en-US" sz="1400" dirty="0" smtClean="0">
                <a:latin typeface="+mj-lt"/>
              </a:rPr>
              <a:t>And</a:t>
            </a:r>
            <a:r>
              <a:rPr lang="en-US" sz="1400" baseline="0" dirty="0" smtClean="0">
                <a:latin typeface="+mj-lt"/>
              </a:rPr>
              <a:t> of course, you can find all of this information and much more at www.infrastructurereportcard.org. We are happy to be a resource for you and have ASCE experts for any possible topic related to engineering.</a:t>
            </a:r>
          </a:p>
          <a:p>
            <a:pPr defTabSz="881132">
              <a:buFont typeface="Arial" pitchFamily="34" charset="0"/>
              <a:buNone/>
              <a:defRPr/>
            </a:pPr>
            <a:endParaRPr lang="en-US" sz="1400" baseline="0" dirty="0" smtClean="0">
              <a:latin typeface="+mj-lt"/>
            </a:endParaRPr>
          </a:p>
          <a:p>
            <a:pPr defTabSz="881132">
              <a:buFont typeface="Arial" pitchFamily="34" charset="0"/>
              <a:buNone/>
              <a:defRPr/>
            </a:pPr>
            <a:endParaRPr lang="en-US" sz="1400" baseline="0" dirty="0" smtClean="0">
              <a:latin typeface="+mj-lt"/>
            </a:endParaRPr>
          </a:p>
          <a:p>
            <a:pPr defTabSz="881132">
              <a:buFont typeface="Arial" pitchFamily="34" charset="0"/>
              <a:buNone/>
              <a:defRPr/>
            </a:pPr>
            <a:r>
              <a:rPr lang="en-US" sz="1400" dirty="0" smtClean="0">
                <a:latin typeface="+mj-lt"/>
              </a:rPr>
              <a:t>Thanks</a:t>
            </a:r>
            <a:r>
              <a:rPr lang="en-US" sz="1400" baseline="0" dirty="0" smtClean="0">
                <a:latin typeface="+mj-lt"/>
              </a:rPr>
              <a:t> and we’re happy to take your questions.</a:t>
            </a:r>
            <a:endParaRPr lang="en-US" sz="1400" dirty="0">
              <a:latin typeface="+mj-lt"/>
            </a:endParaRPr>
          </a:p>
        </p:txBody>
      </p:sp>
      <p:sp>
        <p:nvSpPr>
          <p:cNvPr id="4" name="Slide Number Placeholder 3"/>
          <p:cNvSpPr>
            <a:spLocks noGrp="1"/>
          </p:cNvSpPr>
          <p:nvPr>
            <p:ph type="sldNum" sz="quarter" idx="5"/>
          </p:nvPr>
        </p:nvSpPr>
        <p:spPr/>
        <p:txBody>
          <a:bodyPr/>
          <a:lstStyle/>
          <a:p>
            <a:pPr>
              <a:defRPr/>
            </a:pPr>
            <a:fld id="{FF70F628-D65B-4304-AF19-0B6F8463DD34}" type="slidenum">
              <a:rPr lang="en-US"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Autofit/>
          </a:bodyPr>
          <a:lstStyle>
            <a:lvl1pPr algn="ctr">
              <a:defRPr sz="5400" b="1">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4000"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483457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6324600"/>
            <a:ext cx="9144000" cy="533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t="50000"/>
          <a:stretch>
            <a:fillRect/>
          </a:stretch>
        </p:blipFill>
        <p:spPr bwMode="auto">
          <a:xfrm>
            <a:off x="0" y="895350"/>
            <a:ext cx="9144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G:\GRA\Word\Report Card\2013 Report Card\Administration\Materials\Design and Art Files\Asce Report Card - Art and Branding Assets\Asce Report Card - Art and Branding Assets\Application Branding\Application-Heade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82563" y="6391275"/>
            <a:ext cx="87788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0"/>
            <a:ext cx="9144000" cy="8953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 y="0"/>
            <a:ext cx="8458200" cy="838200"/>
          </a:xfr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990600"/>
            <a:ext cx="8229600" cy="5287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36380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0"/>
          </p:nvPr>
        </p:nvSpPr>
        <p:spPr>
          <a:xfrm>
            <a:off x="228600" y="914400"/>
            <a:ext cx="8686800" cy="54775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6488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normAutofit/>
          </a:bodyPr>
          <a:lstStyle>
            <a:lvl1pPr marL="0" indent="0">
              <a:buNone/>
              <a:defRPr sz="44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C8A3EDD1-6231-4091-99E9-826321FC9E97}" type="datetimeFigureOut">
              <a:rPr lang="en-US"/>
              <a:pPr>
                <a:defRPr/>
              </a:pPr>
              <a:t>4/24/2015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6BB54615-1BD9-4CB6-9360-218DA87D6955}" type="slidenum">
              <a:rPr lang="en-US"/>
              <a:pPr>
                <a:defRPr/>
              </a:pPr>
              <a:t>‹#›</a:t>
            </a:fld>
            <a:endParaRPr lang="en-US"/>
          </a:p>
        </p:txBody>
      </p:sp>
    </p:spTree>
    <p:extLst>
      <p:ext uri="{BB962C8B-B14F-4D97-AF65-F5344CB8AC3E}">
        <p14:creationId xmlns:p14="http://schemas.microsoft.com/office/powerpoint/2010/main" val="281492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D949F48B-C0D6-4CBF-8195-2D4E626DF043}" type="datetimeFigureOut">
              <a:rPr lang="en-US"/>
              <a:pPr>
                <a:defRPr/>
              </a:pPr>
              <a:t>4/24/2015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37B33D64-ADC1-4130-BEEF-D254F8945287}" type="slidenum">
              <a:rPr lang="en-US"/>
              <a:pPr>
                <a:defRPr/>
              </a:pPr>
              <a:t>‹#›</a:t>
            </a:fld>
            <a:endParaRPr lang="en-US"/>
          </a:p>
        </p:txBody>
      </p:sp>
    </p:spTree>
    <p:extLst>
      <p:ext uri="{BB962C8B-B14F-4D97-AF65-F5344CB8AC3E}">
        <p14:creationId xmlns:p14="http://schemas.microsoft.com/office/powerpoint/2010/main" val="2493381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CCE8809A-B99F-4951-A031-87A9213F2797}" type="datetimeFigureOut">
              <a:rPr lang="en-US"/>
              <a:pPr>
                <a:defRPr/>
              </a:pPr>
              <a:t>4/24/2015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F251A07B-1D8D-4758-8EFA-51FFCA5461AD}" type="slidenum">
              <a:rPr lang="en-US"/>
              <a:pPr>
                <a:defRPr/>
              </a:pPr>
              <a:t>‹#›</a:t>
            </a:fld>
            <a:endParaRPr lang="en-US"/>
          </a:p>
        </p:txBody>
      </p:sp>
    </p:spTree>
    <p:extLst>
      <p:ext uri="{BB962C8B-B14F-4D97-AF65-F5344CB8AC3E}">
        <p14:creationId xmlns:p14="http://schemas.microsoft.com/office/powerpoint/2010/main" val="3975876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EFAF1F21-0A76-4704-999A-E3B890D5820A}" type="datetimeFigureOut">
              <a:rPr lang="en-US"/>
              <a:pPr>
                <a:defRPr/>
              </a:pPr>
              <a:t>4/24/2015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FCC61D4F-C313-494F-BFED-0463BD9BEE20}" type="slidenum">
              <a:rPr lang="en-US"/>
              <a:pPr>
                <a:defRPr/>
              </a:pPr>
              <a:t>‹#›</a:t>
            </a:fld>
            <a:endParaRPr lang="en-US"/>
          </a:p>
        </p:txBody>
      </p:sp>
    </p:spTree>
    <p:extLst>
      <p:ext uri="{BB962C8B-B14F-4D97-AF65-F5344CB8AC3E}">
        <p14:creationId xmlns:p14="http://schemas.microsoft.com/office/powerpoint/2010/main" val="1471178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25A2B846-92D0-48B5-9674-C9BFE12B3EB2}" type="datetimeFigureOut">
              <a:rPr lang="en-US"/>
              <a:pPr>
                <a:defRPr/>
              </a:pPr>
              <a:t>4/24/2015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4F10D114-6C81-40EB-8CA8-8BD9873BFC85}" type="slidenum">
              <a:rPr lang="en-US"/>
              <a:pPr>
                <a:defRPr/>
              </a:pPr>
              <a:t>‹#›</a:t>
            </a:fld>
            <a:endParaRPr lang="en-US"/>
          </a:p>
        </p:txBody>
      </p:sp>
    </p:spTree>
    <p:extLst>
      <p:ext uri="{BB962C8B-B14F-4D97-AF65-F5344CB8AC3E}">
        <p14:creationId xmlns:p14="http://schemas.microsoft.com/office/powerpoint/2010/main" val="371260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2">
            <a:extLst>
              <a:ext uri="{28A0092B-C50C-407E-A947-70E740481C1C}">
                <a14:useLocalDpi xmlns:a14="http://schemas.microsoft.com/office/drawing/2010/main" val="0"/>
              </a:ext>
            </a:extLst>
          </a:blip>
          <a:srcRect b="24167"/>
          <a:stretch>
            <a:fillRect/>
          </a:stretch>
        </p:blipFill>
        <p:spPr bwMode="auto">
          <a:xfrm>
            <a:off x="0" y="0"/>
            <a:ext cx="987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 y="34838"/>
            <a:ext cx="987551" cy="6823161"/>
          </a:xfrm>
          <a:noFill/>
        </p:spPr>
        <p:txBody>
          <a:bodyPr vert="vert270" anchor="b">
            <a:noAutofit/>
          </a:bodyPr>
          <a:lstStyle>
            <a:lvl1pPr algn="ctr">
              <a:defRPr sz="5400" b="1">
                <a:solidFill>
                  <a:schemeClr val="bg1"/>
                </a:solidFill>
              </a:defRPr>
            </a:lvl1pPr>
          </a:lstStyle>
          <a:p>
            <a:r>
              <a:rPr lang="en-US" dirty="0" smtClean="0"/>
              <a:t>Click to edit Master title style</a:t>
            </a:r>
            <a:endParaRPr lang="en-US" dirty="0"/>
          </a:p>
        </p:txBody>
      </p:sp>
      <p:sp>
        <p:nvSpPr>
          <p:cNvPr id="4"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682B8186-E06D-4181-939D-6E8C14396A41}" type="datetimeFigureOut">
              <a:rPr lang="en-US"/>
              <a:pPr>
                <a:defRPr/>
              </a:pPr>
              <a:t>4/24/2015</a:t>
            </a:fld>
            <a:endParaRPr lang="en-US"/>
          </a:p>
        </p:txBody>
      </p:sp>
      <p:sp>
        <p:nvSpPr>
          <p:cNvPr id="5"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6"/>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24A33E65-3C48-4A48-A6A1-C917C154B2A1}" type="slidenum">
              <a:rPr lang="en-US"/>
              <a:pPr>
                <a:defRPr/>
              </a:pPr>
              <a:t>‹#›</a:t>
            </a:fld>
            <a:endParaRPr lang="en-US"/>
          </a:p>
        </p:txBody>
      </p:sp>
    </p:spTree>
    <p:extLst>
      <p:ext uri="{BB962C8B-B14F-4D97-AF65-F5344CB8AC3E}">
        <p14:creationId xmlns:p14="http://schemas.microsoft.com/office/powerpoint/2010/main" val="355608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4191000"/>
            <a:ext cx="3200400" cy="1752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3505200" y="3581400"/>
            <a:ext cx="5638800" cy="2819400"/>
          </a:xfrm>
        </p:spPr>
        <p:txBody>
          <a:bodyPr>
            <a:normAutofit/>
          </a:bodyPr>
          <a:lstStyle>
            <a:lvl1pPr marL="285750" indent="-285750">
              <a:buFont typeface="Arial" pitchFamily="34" charset="0"/>
              <a:buChar char="•"/>
              <a:defRPr sz="2000" b="1">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41848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35BCDD4B-4594-475E-831A-00F6533A04FF}" type="datetimeFigureOut">
              <a:rPr lang="en-US"/>
              <a:pPr>
                <a:defRPr/>
              </a:pPr>
              <a:t>4/24/2015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14EE66D4-563E-42EB-8994-9EFC44F43EC3}" type="slidenum">
              <a:rPr lang="en-US"/>
              <a:pPr>
                <a:defRPr/>
              </a:pPr>
              <a:t>‹#›</a:t>
            </a:fld>
            <a:endParaRPr lang="en-US"/>
          </a:p>
        </p:txBody>
      </p:sp>
    </p:spTree>
    <p:extLst>
      <p:ext uri="{BB962C8B-B14F-4D97-AF65-F5344CB8AC3E}">
        <p14:creationId xmlns:p14="http://schemas.microsoft.com/office/powerpoint/2010/main" val="1367709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0DA016A7-0B19-4F77-9DEC-235F987F9C96}" type="datetimeFigureOut">
              <a:rPr lang="en-US"/>
              <a:pPr>
                <a:defRPr/>
              </a:pPr>
              <a:t>4/24/2015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DC64D316-FB1B-4DC8-B31B-B15DA009B34B}" type="slidenum">
              <a:rPr lang="en-US"/>
              <a:pPr>
                <a:defRPr/>
              </a:pPr>
              <a:t>‹#›</a:t>
            </a:fld>
            <a:endParaRPr lang="en-US"/>
          </a:p>
        </p:txBody>
      </p:sp>
    </p:spTree>
    <p:extLst>
      <p:ext uri="{BB962C8B-B14F-4D97-AF65-F5344CB8AC3E}">
        <p14:creationId xmlns:p14="http://schemas.microsoft.com/office/powerpoint/2010/main" val="3209863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6781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905000" y="1524000"/>
            <a:ext cx="6781800" cy="4525963"/>
          </a:xfrm>
        </p:spPr>
        <p:txBody>
          <a:bodyPr rtlCol="0">
            <a:normAutofit/>
          </a:bodyPr>
          <a:lstStyle/>
          <a:p>
            <a:pPr lvl="0"/>
            <a:endParaRPr lang="en-US" noProof="0" smtClean="0"/>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fontAlgn="auto">
              <a:spcBef>
                <a:spcPts val="0"/>
              </a:spcBef>
              <a:spcAft>
                <a:spcPts val="0"/>
              </a:spcAft>
              <a:defRPr>
                <a:latin typeface="+mn-lt"/>
              </a:defRPr>
            </a:lvl1pPr>
          </a:lstStyle>
          <a:p>
            <a:pPr>
              <a:defRPr/>
            </a:pPr>
            <a:fld id="{F2BD5C3A-BD0D-4858-88C3-9C16535902EB}" type="slidenum">
              <a:rPr lang="en-US"/>
              <a:pPr>
                <a:defRPr/>
              </a:pPr>
              <a:t>‹#›</a:t>
            </a:fld>
            <a:endParaRPr lang="en-US"/>
          </a:p>
        </p:txBody>
      </p:sp>
    </p:spTree>
    <p:extLst>
      <p:ext uri="{BB962C8B-B14F-4D97-AF65-F5344CB8AC3E}">
        <p14:creationId xmlns:p14="http://schemas.microsoft.com/office/powerpoint/2010/main" val="1189819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13894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95399" cy="6858000"/>
          </a:xfrm>
          <a:solidFill>
            <a:srgbClr val="FFC000"/>
          </a:solidFill>
        </p:spPr>
        <p:txBody>
          <a:bodyPr vert="vert270" anchor="b">
            <a:noAutofit/>
          </a:bodyPr>
          <a:lstStyle>
            <a:lvl1pPr algn="ctr">
              <a:defRPr sz="5400" b="1">
                <a:solidFill>
                  <a:schemeClr val="tx2"/>
                </a:solidFill>
              </a:defRPr>
            </a:lvl1pPr>
          </a:lstStyle>
          <a:p>
            <a:r>
              <a:rPr lang="en-US" dirty="0" smtClean="0"/>
              <a:t>Click to edit Master title style</a:t>
            </a:r>
            <a:endParaRPr lang="en-US" dirty="0"/>
          </a:p>
        </p:txBody>
      </p:sp>
      <p:sp>
        <p:nvSpPr>
          <p:cNvPr id="3"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D63C0884-3A4B-413F-B681-E323F9EFDAF5}" type="datetimeFigureOut">
              <a:rPr lang="en-US"/>
              <a:pPr>
                <a:defRPr/>
              </a:pPr>
              <a:t>4/24/2015</a:t>
            </a:fld>
            <a:endParaRPr lang="en-US"/>
          </a:p>
        </p:txBody>
      </p:sp>
      <p:sp>
        <p:nvSpPr>
          <p:cNvPr id="4"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Slide Number Placeholder 6"/>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DC1B8573-4031-474D-A094-7DED33D01E40}" type="slidenum">
              <a:rPr lang="en-US"/>
              <a:pPr>
                <a:defRPr/>
              </a:pPr>
              <a:t>‹#›</a:t>
            </a:fld>
            <a:endParaRPr lang="en-US"/>
          </a:p>
        </p:txBody>
      </p:sp>
    </p:spTree>
    <p:extLst>
      <p:ext uri="{BB962C8B-B14F-4D97-AF65-F5344CB8AC3E}">
        <p14:creationId xmlns:p14="http://schemas.microsoft.com/office/powerpoint/2010/main" val="563443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95399" cy="6858000"/>
          </a:xfrm>
          <a:solidFill>
            <a:srgbClr val="FFC000"/>
          </a:solidFill>
        </p:spPr>
        <p:txBody>
          <a:bodyPr vert="vert270" anchor="b">
            <a:noAutofit/>
          </a:bodyPr>
          <a:lstStyle>
            <a:lvl1pPr algn="ctr">
              <a:defRPr sz="5400" b="1">
                <a:solidFill>
                  <a:schemeClr val="tx2"/>
                </a:solidFill>
              </a:defRPr>
            </a:lvl1pPr>
          </a:lstStyle>
          <a:p>
            <a:r>
              <a:rPr lang="en-US" dirty="0" smtClean="0"/>
              <a:t>Click to edit Master title style</a:t>
            </a:r>
            <a:endParaRPr lang="en-US" dirty="0"/>
          </a:p>
        </p:txBody>
      </p:sp>
      <p:sp>
        <p:nvSpPr>
          <p:cNvPr id="3"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68F0969E-25AE-4403-AB0A-838517974B2A}" type="datetimeFigureOut">
              <a:rPr lang="en-US"/>
              <a:pPr>
                <a:defRPr/>
              </a:pPr>
              <a:t>4/24/2015</a:t>
            </a:fld>
            <a:endParaRPr lang="en-US"/>
          </a:p>
        </p:txBody>
      </p:sp>
      <p:sp>
        <p:nvSpPr>
          <p:cNvPr id="4"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Slide Number Placeholder 6"/>
          <p:cNvSpPr>
            <a:spLocks noGrp="1"/>
          </p:cNvSpPr>
          <p:nvPr>
            <p:ph type="sldNum" sz="quarter" idx="12"/>
          </p:nvPr>
        </p:nvSpPr>
        <p:spPr>
          <a:xfrm>
            <a:off x="6477000" y="6400800"/>
            <a:ext cx="2133600" cy="365125"/>
          </a:xfrm>
          <a:prstGeom prst="rect">
            <a:avLst/>
          </a:prstGeom>
        </p:spPr>
        <p:txBody>
          <a:bodyPr/>
          <a:lstStyle>
            <a:lvl1pPr fontAlgn="auto">
              <a:spcBef>
                <a:spcPts val="0"/>
              </a:spcBef>
              <a:spcAft>
                <a:spcPts val="0"/>
              </a:spcAft>
              <a:defRPr>
                <a:latin typeface="+mn-lt"/>
              </a:defRPr>
            </a:lvl1pPr>
          </a:lstStyle>
          <a:p>
            <a:pPr>
              <a:defRPr/>
            </a:pPr>
            <a:fld id="{B60A9D8C-4CA7-483B-9914-791FC3311782}" type="slidenum">
              <a:rPr lang="en-US"/>
              <a:pPr>
                <a:defRPr/>
              </a:pPr>
              <a:t>‹#›</a:t>
            </a:fld>
            <a:endParaRPr lang="en-US"/>
          </a:p>
        </p:txBody>
      </p:sp>
    </p:spTree>
    <p:extLst>
      <p:ext uri="{BB962C8B-B14F-4D97-AF65-F5344CB8AC3E}">
        <p14:creationId xmlns:p14="http://schemas.microsoft.com/office/powerpoint/2010/main" val="1389866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0"/>
          </p:nvPr>
        </p:nvSpPr>
        <p:spPr>
          <a:xfrm>
            <a:off x="228600" y="914400"/>
            <a:ext cx="8686800" cy="54775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61161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0"/>
          </p:nvPr>
        </p:nvSpPr>
        <p:spPr>
          <a:xfrm>
            <a:off x="228600" y="914400"/>
            <a:ext cx="8686800" cy="54775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639836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dirty="0"/>
          </a:p>
        </p:txBody>
      </p:sp>
      <p:sp>
        <p:nvSpPr>
          <p:cNvPr id="3" name="Content Placeholder 2"/>
          <p:cNvSpPr>
            <a:spLocks noGrp="1"/>
          </p:cNvSpPr>
          <p:nvPr>
            <p:ph sz="half" idx="1"/>
          </p:nvPr>
        </p:nvSpPr>
        <p:spPr>
          <a:xfrm>
            <a:off x="152401" y="1066800"/>
            <a:ext cx="4003717" cy="50593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Content Placeholder 3"/>
          <p:cNvSpPr>
            <a:spLocks noGrp="1"/>
          </p:cNvSpPr>
          <p:nvPr>
            <p:ph sz="half" idx="2"/>
          </p:nvPr>
        </p:nvSpPr>
        <p:spPr>
          <a:xfrm>
            <a:off x="4399877" y="1066801"/>
            <a:ext cx="4591723" cy="2438399"/>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6" name="Date Placeholder 4"/>
          <p:cNvSpPr>
            <a:spLocks noGrp="1"/>
          </p:cNvSpPr>
          <p:nvPr>
            <p:ph type="dt" sz="half" idx="10"/>
          </p:nvPr>
        </p:nvSpPr>
        <p:spPr>
          <a:xfrm>
            <a:off x="6794500" y="6248400"/>
            <a:ext cx="825500" cy="365125"/>
          </a:xfrm>
          <a:prstGeom prst="rect">
            <a:avLst/>
          </a:prstGeom>
        </p:spPr>
        <p:txBody>
          <a:bodyPr/>
          <a:lstStyle>
            <a:lvl1pPr fontAlgn="auto">
              <a:spcBef>
                <a:spcPts val="0"/>
              </a:spcBef>
              <a:spcAft>
                <a:spcPts val="0"/>
              </a:spcAft>
              <a:defRPr sz="1000">
                <a:latin typeface="+mn-lt"/>
              </a:defRPr>
            </a:lvl1pPr>
          </a:lstStyle>
          <a:p>
            <a:pPr>
              <a:defRPr/>
            </a:pPr>
            <a:fld id="{DB3B10F5-3944-4C35-BA9A-8BC09C56FBC7}" type="datetimeFigureOut">
              <a:rPr lang="en-US" smtClean="0"/>
              <a:pPr>
                <a:defRPr/>
              </a:pPr>
              <a:t>4/24/2015</a:t>
            </a:fld>
            <a:endParaRPr lang="en-US" dirty="0"/>
          </a:p>
        </p:txBody>
      </p:sp>
      <p:sp>
        <p:nvSpPr>
          <p:cNvPr id="7" name="Footer Placeholder 5"/>
          <p:cNvSpPr>
            <a:spLocks noGrp="1"/>
          </p:cNvSpPr>
          <p:nvPr>
            <p:ph type="ftr" sz="quarter" idx="11"/>
          </p:nvPr>
        </p:nvSpPr>
        <p:spPr>
          <a:xfrm>
            <a:off x="498475" y="6248400"/>
            <a:ext cx="5826125" cy="365125"/>
          </a:xfrm>
          <a:prstGeom prst="rect">
            <a:avLst/>
          </a:prstGeom>
        </p:spPr>
        <p:txBody>
          <a:bodyPr/>
          <a:lstStyle>
            <a:lvl1pPr fontAlgn="auto">
              <a:spcBef>
                <a:spcPts val="0"/>
              </a:spcBef>
              <a:spcAft>
                <a:spcPts val="0"/>
              </a:spcAft>
              <a:defRPr sz="1000">
                <a:latin typeface="+mn-lt"/>
              </a:defRPr>
            </a:lvl1pPr>
          </a:lstStyle>
          <a:p>
            <a:pPr>
              <a:defRPr/>
            </a:pPr>
            <a:endParaRPr lang="en-US" dirty="0"/>
          </a:p>
        </p:txBody>
      </p:sp>
      <p:sp>
        <p:nvSpPr>
          <p:cNvPr id="8" name="Content Placeholder 5"/>
          <p:cNvSpPr>
            <a:spLocks noGrp="1"/>
          </p:cNvSpPr>
          <p:nvPr>
            <p:ph sz="quarter" idx="12"/>
          </p:nvPr>
        </p:nvSpPr>
        <p:spPr>
          <a:xfrm>
            <a:off x="4912056" y="3581401"/>
            <a:ext cx="4114800" cy="2667000"/>
          </a:xfrm>
          <a:solidFill>
            <a:srgbClr val="FF3300"/>
          </a:solidFill>
        </p:spPr>
        <p:txBody>
          <a:bodyPr/>
          <a:lstStyle>
            <a:lvl1pPr marL="342900" indent="-342900">
              <a:buFont typeface="Arial" panose="020B0604020202020204" pitchFamily="34" charset="0"/>
              <a:buChar char="•"/>
              <a:defRPr sz="2000" b="1">
                <a:solidFill>
                  <a:schemeClr val="bg1"/>
                </a:solidFill>
              </a:defRPr>
            </a:lvl1pPr>
            <a:lvl2pPr marL="571500" indent="-342900">
              <a:buFont typeface="Arial" panose="020B0604020202020204" pitchFamily="34" charset="0"/>
              <a:buChar char="•"/>
              <a:defRPr sz="1800" b="1">
                <a:solidFill>
                  <a:schemeClr val="bg1"/>
                </a:solidFill>
              </a:defRPr>
            </a:lvl2pPr>
            <a:lvl3pPr marL="800100" indent="-342900">
              <a:buFont typeface="Arial" panose="020B0604020202020204" pitchFamily="34" charset="0"/>
              <a:buChar char="•"/>
              <a:defRPr sz="1800" b="1">
                <a:solidFill>
                  <a:schemeClr val="bg1"/>
                </a:solidFill>
              </a:defRPr>
            </a:lvl3pPr>
            <a:lvl4pPr marL="1028700" indent="-342900">
              <a:buFont typeface="Arial" panose="020B0604020202020204" pitchFamily="34" charset="0"/>
              <a:buChar char="•"/>
              <a:defRPr sz="1800" b="1">
                <a:solidFill>
                  <a:schemeClr val="bg1"/>
                </a:solidFill>
              </a:defRPr>
            </a:lvl4pPr>
            <a:lvl5pPr marL="1257300" indent="-342900">
              <a:buFont typeface="Arial" panose="020B0604020202020204" pitchFamily="34" charset="0"/>
              <a:buChar char="•"/>
              <a:defRPr sz="1800" b="1">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17"/>
          <p:cNvSpPr>
            <a:spLocks noGrp="1"/>
          </p:cNvSpPr>
          <p:nvPr>
            <p:ph sz="quarter" idx="13" hasCustomPrompt="1"/>
          </p:nvPr>
        </p:nvSpPr>
        <p:spPr>
          <a:xfrm rot="16200000">
            <a:off x="3311857" y="4648200"/>
            <a:ext cx="2667000" cy="533400"/>
          </a:xfrm>
          <a:solidFill>
            <a:srgbClr val="339933"/>
          </a:solidFill>
        </p:spPr>
        <p:txBody>
          <a:bodyPr/>
          <a:lstStyle>
            <a:lvl1pPr marL="0" indent="0">
              <a:buNone/>
              <a:defRPr sz="2400" b="1">
                <a:solidFill>
                  <a:schemeClr val="bg1"/>
                </a:solidFill>
              </a:defRPr>
            </a:lvl1pPr>
            <a:lvl2pPr marL="228600" indent="0">
              <a:buNone/>
              <a:defRPr sz="2000" b="1">
                <a:solidFill>
                  <a:schemeClr val="bg1"/>
                </a:solidFill>
              </a:defRPr>
            </a:lvl2pPr>
            <a:lvl3pPr marL="457200" indent="0">
              <a:buNone/>
              <a:defRPr sz="2000" b="1">
                <a:solidFill>
                  <a:schemeClr val="bg1"/>
                </a:solidFill>
              </a:defRPr>
            </a:lvl3pPr>
            <a:lvl4pPr marL="685800" indent="0">
              <a:buNone/>
              <a:defRPr sz="2000" b="1">
                <a:solidFill>
                  <a:schemeClr val="bg1"/>
                </a:solidFill>
              </a:defRPr>
            </a:lvl4pPr>
            <a:lvl5pPr marL="914400" indent="0">
              <a:buNone/>
              <a:defRPr sz="2000" b="1">
                <a:solidFill>
                  <a:schemeClr val="bg1"/>
                </a:solidFill>
              </a:defRPr>
            </a:lvl5pPr>
          </a:lstStyle>
          <a:p>
            <a:pPr lvl="0"/>
            <a:r>
              <a:rPr lang="en-US" dirty="0" smtClean="0"/>
              <a:t>TAKE ACTION!</a:t>
            </a:r>
            <a:endParaRPr lang="en-US" dirty="0"/>
          </a:p>
        </p:txBody>
      </p:sp>
    </p:spTree>
    <p:extLst>
      <p:ext uri="{BB962C8B-B14F-4D97-AF65-F5344CB8AC3E}">
        <p14:creationId xmlns:p14="http://schemas.microsoft.com/office/powerpoint/2010/main" val="7901423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dirty="0"/>
          </a:p>
        </p:txBody>
      </p:sp>
      <p:sp>
        <p:nvSpPr>
          <p:cNvPr id="3" name="Content Placeholder 2"/>
          <p:cNvSpPr>
            <a:spLocks noGrp="1"/>
          </p:cNvSpPr>
          <p:nvPr>
            <p:ph sz="half" idx="1"/>
          </p:nvPr>
        </p:nvSpPr>
        <p:spPr>
          <a:xfrm>
            <a:off x="498517" y="1371600"/>
            <a:ext cx="8340683" cy="258032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3" name="Content Placeholder 2"/>
          <p:cNvSpPr>
            <a:spLocks noGrp="1"/>
          </p:cNvSpPr>
          <p:nvPr>
            <p:ph sz="half" idx="14"/>
          </p:nvPr>
        </p:nvSpPr>
        <p:spPr>
          <a:xfrm>
            <a:off x="498517" y="4164965"/>
            <a:ext cx="834068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5"/>
          </p:nvPr>
        </p:nvSpPr>
        <p:spPr>
          <a:xfrm>
            <a:off x="6794500" y="6248400"/>
            <a:ext cx="825500" cy="365125"/>
          </a:xfrm>
          <a:prstGeom prst="rect">
            <a:avLst/>
          </a:prstGeom>
        </p:spPr>
        <p:txBody>
          <a:bodyPr/>
          <a:lstStyle>
            <a:lvl1pPr fontAlgn="auto">
              <a:spcBef>
                <a:spcPts val="0"/>
              </a:spcBef>
              <a:spcAft>
                <a:spcPts val="0"/>
              </a:spcAft>
              <a:defRPr sz="1000">
                <a:latin typeface="+mn-lt"/>
              </a:defRPr>
            </a:lvl1pPr>
          </a:lstStyle>
          <a:p>
            <a:pPr>
              <a:defRPr/>
            </a:pPr>
            <a:fld id="{DF51FA2E-A90C-41A7-BFCD-245AFE31336B}" type="datetimeFigureOut">
              <a:rPr lang="en-US" smtClean="0"/>
              <a:pPr>
                <a:defRPr/>
              </a:pPr>
              <a:t>4/24/2015</a:t>
            </a:fld>
            <a:endParaRPr lang="en-US" dirty="0"/>
          </a:p>
        </p:txBody>
      </p:sp>
      <p:sp>
        <p:nvSpPr>
          <p:cNvPr id="6" name="Footer Placeholder 5"/>
          <p:cNvSpPr>
            <a:spLocks noGrp="1"/>
          </p:cNvSpPr>
          <p:nvPr>
            <p:ph type="ftr" sz="quarter" idx="16"/>
          </p:nvPr>
        </p:nvSpPr>
        <p:spPr>
          <a:xfrm>
            <a:off x="498475" y="6248400"/>
            <a:ext cx="5826125" cy="365125"/>
          </a:xfrm>
          <a:prstGeom prst="rect">
            <a:avLst/>
          </a:prstGeom>
        </p:spPr>
        <p:txBody>
          <a:bodyPr/>
          <a:lstStyle>
            <a:lvl1pPr fontAlgn="auto">
              <a:spcBef>
                <a:spcPts val="0"/>
              </a:spcBef>
              <a:spcAft>
                <a:spcPts val="0"/>
              </a:spcAft>
              <a:defRPr sz="1000">
                <a:latin typeface="+mn-lt"/>
              </a:defRPr>
            </a:lvl1pPr>
          </a:lstStyle>
          <a:p>
            <a:pPr>
              <a:defRPr/>
            </a:pPr>
            <a:endParaRPr lang="en-US" dirty="0"/>
          </a:p>
        </p:txBody>
      </p:sp>
    </p:spTree>
    <p:extLst>
      <p:ext uri="{BB962C8B-B14F-4D97-AF65-F5344CB8AC3E}">
        <p14:creationId xmlns:p14="http://schemas.microsoft.com/office/powerpoint/2010/main" val="2643806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6E96416-F304-4CBB-8D53-D18C9E56BACA}" type="datetimeFigureOut">
              <a:rPr lang="en-US"/>
              <a:pPr>
                <a:defRPr/>
              </a:pPr>
              <a:t>4/24/2015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822502-5661-4700-9618-CA8A7CE049A5}" type="slidenum">
              <a:rPr lang="en-US"/>
              <a:pPr>
                <a:defRPr/>
              </a:pPr>
              <a:t>‹#›</a:t>
            </a:fld>
            <a:endParaRPr lang="en-US"/>
          </a:p>
        </p:txBody>
      </p:sp>
    </p:spTree>
    <p:extLst>
      <p:ext uri="{BB962C8B-B14F-4D97-AF65-F5344CB8AC3E}">
        <p14:creationId xmlns:p14="http://schemas.microsoft.com/office/powerpoint/2010/main" val="10606534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081A859-5883-4A06-A756-C7F08D6E880F}" type="datetimeFigureOut">
              <a:rPr lang="en-US"/>
              <a:pPr>
                <a:defRPr/>
              </a:pPr>
              <a:t>4/24/2015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EC834E-A2F4-4509-8ED3-029523FA690E}" type="slidenum">
              <a:rPr lang="en-US"/>
              <a:pPr>
                <a:defRPr/>
              </a:pPr>
              <a:t>‹#›</a:t>
            </a:fld>
            <a:endParaRPr lang="en-US"/>
          </a:p>
        </p:txBody>
      </p:sp>
    </p:spTree>
    <p:extLst>
      <p:ext uri="{BB962C8B-B14F-4D97-AF65-F5344CB8AC3E}">
        <p14:creationId xmlns:p14="http://schemas.microsoft.com/office/powerpoint/2010/main" val="30124997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0F92051-1D8C-4A52-AF36-A1FB67B5F788}" type="datetimeFigureOut">
              <a:rPr lang="en-US"/>
              <a:pPr>
                <a:defRPr/>
              </a:pPr>
              <a:t>4/24/2015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8C0B9F-BC5B-4407-817B-7D8300537DCC}" type="slidenum">
              <a:rPr lang="en-US"/>
              <a:pPr>
                <a:defRPr/>
              </a:pPr>
              <a:t>‹#›</a:t>
            </a:fld>
            <a:endParaRPr lang="en-US"/>
          </a:p>
        </p:txBody>
      </p:sp>
    </p:spTree>
    <p:extLst>
      <p:ext uri="{BB962C8B-B14F-4D97-AF65-F5344CB8AC3E}">
        <p14:creationId xmlns:p14="http://schemas.microsoft.com/office/powerpoint/2010/main" val="114278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00A7BCA-7971-474B-BE12-6B22C931DF10}" type="datetimeFigureOut">
              <a:rPr lang="en-US"/>
              <a:pPr>
                <a:defRPr/>
              </a:pPr>
              <a:t>4/24/2015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685148-6BFD-452A-B1E0-6F0F0AF61E1C}" type="slidenum">
              <a:rPr lang="en-US"/>
              <a:pPr>
                <a:defRPr/>
              </a:pPr>
              <a:t>‹#›</a:t>
            </a:fld>
            <a:endParaRPr lang="en-US"/>
          </a:p>
        </p:txBody>
      </p:sp>
    </p:spTree>
    <p:extLst>
      <p:ext uri="{BB962C8B-B14F-4D97-AF65-F5344CB8AC3E}">
        <p14:creationId xmlns:p14="http://schemas.microsoft.com/office/powerpoint/2010/main" val="13294597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85DD867-F1DF-4716-B24A-1CAB78B7CF67}" type="datetimeFigureOut">
              <a:rPr lang="en-US"/>
              <a:pPr>
                <a:defRPr/>
              </a:pPr>
              <a:t>4/24/2015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8696A16-EE13-4F1C-A365-D314155F6A88}" type="slidenum">
              <a:rPr lang="en-US"/>
              <a:pPr>
                <a:defRPr/>
              </a:pPr>
              <a:t>‹#›</a:t>
            </a:fld>
            <a:endParaRPr lang="en-US"/>
          </a:p>
        </p:txBody>
      </p:sp>
    </p:spTree>
    <p:extLst>
      <p:ext uri="{BB962C8B-B14F-4D97-AF65-F5344CB8AC3E}">
        <p14:creationId xmlns:p14="http://schemas.microsoft.com/office/powerpoint/2010/main" val="2132212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333BC21-5281-4F49-B44A-4AA77A7F8EEC}" type="datetimeFigureOut">
              <a:rPr lang="en-US"/>
              <a:pPr>
                <a:defRPr/>
              </a:pPr>
              <a:t>4/24/2015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9BBFE99-4B4B-4256-8008-35FD17BA1275}" type="slidenum">
              <a:rPr lang="en-US"/>
              <a:pPr>
                <a:defRPr/>
              </a:pPr>
              <a:t>‹#›</a:t>
            </a:fld>
            <a:endParaRPr lang="en-US"/>
          </a:p>
        </p:txBody>
      </p:sp>
    </p:spTree>
    <p:extLst>
      <p:ext uri="{BB962C8B-B14F-4D97-AF65-F5344CB8AC3E}">
        <p14:creationId xmlns:p14="http://schemas.microsoft.com/office/powerpoint/2010/main" val="442512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D509A5-AF26-4CB7-8ECD-E04A9C385BF8}" type="datetimeFigureOut">
              <a:rPr lang="en-US"/>
              <a:pPr>
                <a:defRPr/>
              </a:pPr>
              <a:t>4/24/2015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1266E52-C304-45BF-ABB2-1B8BA7C232F5}" type="slidenum">
              <a:rPr lang="en-US"/>
              <a:pPr>
                <a:defRPr/>
              </a:pPr>
              <a:t>‹#›</a:t>
            </a:fld>
            <a:endParaRPr lang="en-US"/>
          </a:p>
        </p:txBody>
      </p:sp>
    </p:spTree>
    <p:extLst>
      <p:ext uri="{BB962C8B-B14F-4D97-AF65-F5344CB8AC3E}">
        <p14:creationId xmlns:p14="http://schemas.microsoft.com/office/powerpoint/2010/main" val="14351347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79BEE38-0A05-4504-8EC6-2D818F6614C9}" type="datetimeFigureOut">
              <a:rPr lang="en-US"/>
              <a:pPr>
                <a:defRPr/>
              </a:pPr>
              <a:t>4/24/2015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A8F1394-9988-4F55-99C8-F177AFA32D83}" type="slidenum">
              <a:rPr lang="en-US"/>
              <a:pPr>
                <a:defRPr/>
              </a:pPr>
              <a:t>‹#›</a:t>
            </a:fld>
            <a:endParaRPr lang="en-US"/>
          </a:p>
        </p:txBody>
      </p:sp>
    </p:spTree>
    <p:extLst>
      <p:ext uri="{BB962C8B-B14F-4D97-AF65-F5344CB8AC3E}">
        <p14:creationId xmlns:p14="http://schemas.microsoft.com/office/powerpoint/2010/main" val="2874213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1D78E9-6FDB-4C8E-9AB7-D20B604471D5}" type="datetimeFigureOut">
              <a:rPr lang="en-US"/>
              <a:pPr>
                <a:defRPr/>
              </a:pPr>
              <a:t>4/24/2015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9CEA822-465B-4C5E-BC15-031327A7CE13}" type="slidenum">
              <a:rPr lang="en-US"/>
              <a:pPr>
                <a:defRPr/>
              </a:pPr>
              <a:t>‹#›</a:t>
            </a:fld>
            <a:endParaRPr lang="en-US"/>
          </a:p>
        </p:txBody>
      </p:sp>
    </p:spTree>
    <p:extLst>
      <p:ext uri="{BB962C8B-B14F-4D97-AF65-F5344CB8AC3E}">
        <p14:creationId xmlns:p14="http://schemas.microsoft.com/office/powerpoint/2010/main" val="2074581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37D58F-D06E-44A4-BBF5-0961240039A3}" type="datetimeFigureOut">
              <a:rPr lang="en-US"/>
              <a:pPr>
                <a:defRPr/>
              </a:pPr>
              <a:t>4/24/2015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E3A10F-959C-4851-899D-C6256BC09CAA}" type="slidenum">
              <a:rPr lang="en-US"/>
              <a:pPr>
                <a:defRPr/>
              </a:pPr>
              <a:t>‹#›</a:t>
            </a:fld>
            <a:endParaRPr lang="en-US"/>
          </a:p>
        </p:txBody>
      </p:sp>
    </p:spTree>
    <p:extLst>
      <p:ext uri="{BB962C8B-B14F-4D97-AF65-F5344CB8AC3E}">
        <p14:creationId xmlns:p14="http://schemas.microsoft.com/office/powerpoint/2010/main" val="3736343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9B224A-FE57-4889-8F53-A38AF54F4272}" type="datetimeFigureOut">
              <a:rPr lang="en-US"/>
              <a:pPr>
                <a:defRPr/>
              </a:pPr>
              <a:t>4/24/2015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1F998E-6923-4694-AAF5-F0ADB4B109CA}" type="slidenum">
              <a:rPr lang="en-US"/>
              <a:pPr>
                <a:defRPr/>
              </a:pPr>
              <a:t>‹#›</a:t>
            </a:fld>
            <a:endParaRPr lang="en-US"/>
          </a:p>
        </p:txBody>
      </p:sp>
    </p:spTree>
    <p:extLst>
      <p:ext uri="{BB962C8B-B14F-4D97-AF65-F5344CB8AC3E}">
        <p14:creationId xmlns:p14="http://schemas.microsoft.com/office/powerpoint/2010/main" val="1417255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28600" y="0"/>
            <a:ext cx="7467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228600" y="914400"/>
            <a:ext cx="8458200" cy="53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TextBox 12"/>
          <p:cNvSpPr txBox="1">
            <a:spLocks noChangeArrowheads="1"/>
          </p:cNvSpPr>
          <p:nvPr/>
        </p:nvSpPr>
        <p:spPr bwMode="auto">
          <a:xfrm>
            <a:off x="7086600" y="6400800"/>
            <a:ext cx="190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defRPr/>
            </a:pPr>
            <a:fld id="{A25A1E1C-5868-4797-B7EC-AEE2AA6CDD49}" type="slidenum">
              <a:rPr lang="en-US" sz="1400" smtClean="0">
                <a:solidFill>
                  <a:srgbClr val="7F7F7F"/>
                </a:solidFill>
                <a:latin typeface="Arial Narrow Bold" pitchFamily="34" charset="0"/>
                <a:ea typeface="Arial Narrow Bold" pitchFamily="34" charset="0"/>
                <a:cs typeface="Arial Narrow Bold" pitchFamily="34" charset="0"/>
              </a:rPr>
              <a:pPr algn="r" eaLnBrk="1" hangingPunct="1">
                <a:defRPr/>
              </a:pPr>
              <a:t>‹#›</a:t>
            </a:fld>
            <a:endParaRPr lang="en-US" sz="1400" smtClean="0">
              <a:solidFill>
                <a:srgbClr val="7F7F7F"/>
              </a:solidFill>
              <a:latin typeface="Arial Narrow Bold" pitchFamily="34" charset="0"/>
              <a:ea typeface="Arial Narrow Bold" pitchFamily="34" charset="0"/>
              <a:cs typeface="Arial Narrow Bold" pitchFamily="34" charset="0"/>
            </a:endParaRPr>
          </a:p>
          <a:p>
            <a:pPr eaLnBrk="1" hangingPunct="1">
              <a:defRPr/>
            </a:pPr>
            <a:endParaRPr lang="en-US" sz="1400" smtClean="0">
              <a:solidFill>
                <a:srgbClr val="FFFFFF"/>
              </a:solidFill>
              <a:latin typeface="Arial Narrow Bold" pitchFamily="34" charset="0"/>
              <a:ea typeface="Arial Narrow Bold" pitchFamily="34" charset="0"/>
              <a:cs typeface="Arial Narrow Bold" pitchFamily="34" charset="0"/>
            </a:endParaRPr>
          </a:p>
        </p:txBody>
      </p:sp>
      <p:pic>
        <p:nvPicPr>
          <p:cNvPr id="1029" name="Picture 9" descr="ASCE_logo_sig_white.pn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7467600" y="152400"/>
            <a:ext cx="14478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75" r:id="rId1"/>
    <p:sldLayoutId id="2147484489" r:id="rId2"/>
    <p:sldLayoutId id="2147484490" r:id="rId3"/>
    <p:sldLayoutId id="2147484491" r:id="rId4"/>
    <p:sldLayoutId id="2147484492" r:id="rId5"/>
    <p:sldLayoutId id="2147484493" r:id="rId6"/>
    <p:sldLayoutId id="2147484494" r:id="rId7"/>
    <p:sldLayoutId id="2147484495" r:id="rId8"/>
    <p:sldLayoutId id="2147484496" r:id="rId9"/>
    <p:sldLayoutId id="2147484476" r:id="rId10"/>
    <p:sldLayoutId id="2147484497" r:id="rId11"/>
    <p:sldLayoutId id="2147484498" r:id="rId12"/>
    <p:sldLayoutId id="2147484499" r:id="rId13"/>
    <p:sldLayoutId id="2147484477" r:id="rId14"/>
    <p:sldLayoutId id="2147484500" r:id="rId15"/>
    <p:sldLayoutId id="2147484501" r:id="rId16"/>
    <p:sldLayoutId id="2147484502" r:id="rId17"/>
    <p:sldLayoutId id="2147484504" r:id="rId18"/>
    <p:sldLayoutId id="2147484505" r:id="rId19"/>
    <p:sldLayoutId id="2147484506" r:id="rId20"/>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bg1"/>
          </a:solidFill>
          <a:latin typeface="+mj-lt"/>
          <a:ea typeface="+mj-ea"/>
          <a:cs typeface="+mj-cs"/>
        </a:defRPr>
      </a:lvl1pPr>
      <a:lvl2pPr algn="l" rtl="0" eaLnBrk="0" fontAlgn="base" hangingPunct="0">
        <a:spcBef>
          <a:spcPct val="0"/>
        </a:spcBef>
        <a:spcAft>
          <a:spcPct val="0"/>
        </a:spcAft>
        <a:defRPr sz="4400">
          <a:solidFill>
            <a:schemeClr val="bg1"/>
          </a:solidFill>
          <a:latin typeface="Calibri" pitchFamily="34" charset="0"/>
        </a:defRPr>
      </a:lvl2pPr>
      <a:lvl3pPr algn="l" rtl="0" eaLnBrk="0" fontAlgn="base" hangingPunct="0">
        <a:spcBef>
          <a:spcPct val="0"/>
        </a:spcBef>
        <a:spcAft>
          <a:spcPct val="0"/>
        </a:spcAft>
        <a:defRPr sz="4400">
          <a:solidFill>
            <a:schemeClr val="bg1"/>
          </a:solidFill>
          <a:latin typeface="Calibri" pitchFamily="34" charset="0"/>
        </a:defRPr>
      </a:lvl3pPr>
      <a:lvl4pPr algn="l" rtl="0" eaLnBrk="0" fontAlgn="base" hangingPunct="0">
        <a:spcBef>
          <a:spcPct val="0"/>
        </a:spcBef>
        <a:spcAft>
          <a:spcPct val="0"/>
        </a:spcAft>
        <a:defRPr sz="4400">
          <a:solidFill>
            <a:schemeClr val="bg1"/>
          </a:solidFill>
          <a:latin typeface="Calibri" pitchFamily="34" charset="0"/>
        </a:defRPr>
      </a:lvl4pPr>
      <a:lvl5pPr algn="l" rtl="0" eaLnBrk="0" fontAlgn="base" hangingPunct="0">
        <a:spcBef>
          <a:spcPct val="0"/>
        </a:spcBef>
        <a:spcAft>
          <a:spcPct val="0"/>
        </a:spcAft>
        <a:defRPr sz="4400">
          <a:solidFill>
            <a:schemeClr val="bg1"/>
          </a:solidFill>
          <a:latin typeface="Calibri" pitchFamily="34" charset="0"/>
        </a:defRPr>
      </a:lvl5pPr>
      <a:lvl6pPr marL="457200" algn="l" rtl="0" fontAlgn="base">
        <a:spcBef>
          <a:spcPct val="0"/>
        </a:spcBef>
        <a:spcAft>
          <a:spcPct val="0"/>
        </a:spcAft>
        <a:defRPr sz="4400">
          <a:solidFill>
            <a:schemeClr val="bg1"/>
          </a:solidFill>
          <a:latin typeface="Calibri" pitchFamily="34" charset="0"/>
        </a:defRPr>
      </a:lvl6pPr>
      <a:lvl7pPr marL="914400" algn="l" rtl="0" fontAlgn="base">
        <a:spcBef>
          <a:spcPct val="0"/>
        </a:spcBef>
        <a:spcAft>
          <a:spcPct val="0"/>
        </a:spcAft>
        <a:defRPr sz="4400">
          <a:solidFill>
            <a:schemeClr val="bg1"/>
          </a:solidFill>
          <a:latin typeface="Calibri" pitchFamily="34" charset="0"/>
        </a:defRPr>
      </a:lvl7pPr>
      <a:lvl8pPr marL="1371600" algn="l" rtl="0" fontAlgn="base">
        <a:spcBef>
          <a:spcPct val="0"/>
        </a:spcBef>
        <a:spcAft>
          <a:spcPct val="0"/>
        </a:spcAft>
        <a:defRPr sz="4400">
          <a:solidFill>
            <a:schemeClr val="bg1"/>
          </a:solidFill>
          <a:latin typeface="Calibri" pitchFamily="34" charset="0"/>
        </a:defRPr>
      </a:lvl8pPr>
      <a:lvl9pPr marL="1828800" algn="l" rtl="0" fontAlgn="base">
        <a:spcBef>
          <a:spcPct val="0"/>
        </a:spcBef>
        <a:spcAft>
          <a:spcPct val="0"/>
        </a:spcAft>
        <a:defRPr sz="4400">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A028881-7955-4B6A-849A-B63FF81781BD}" type="datetimeFigureOut">
              <a:rPr lang="en-US"/>
              <a:pPr>
                <a:defRPr/>
              </a:pPr>
              <a:t>4/24/2015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FE456EE-2C7F-4754-BCC1-9F6899F5FE1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478" r:id="rId1"/>
    <p:sldLayoutId id="2147484479" r:id="rId2"/>
    <p:sldLayoutId id="2147484480" r:id="rId3"/>
    <p:sldLayoutId id="2147484481" r:id="rId4"/>
    <p:sldLayoutId id="2147484482" r:id="rId5"/>
    <p:sldLayoutId id="2147484483" r:id="rId6"/>
    <p:sldLayoutId id="2147484484" r:id="rId7"/>
    <p:sldLayoutId id="2147484485" r:id="rId8"/>
    <p:sldLayoutId id="2147484486" r:id="rId9"/>
    <p:sldLayoutId id="2147484487" r:id="rId10"/>
    <p:sldLayoutId id="214748448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4.xml"/><Relationship Id="rId7"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28600"/>
            <a:ext cx="9144000" cy="6629400"/>
          </a:xfrm>
          <a:prstGeom prst="rect">
            <a:avLst/>
          </a:prstGeom>
          <a:solidFill>
            <a:srgbClr val="2E1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49557" y="5867400"/>
            <a:ext cx="4724400" cy="584775"/>
          </a:xfrm>
          <a:prstGeom prst="rect">
            <a:avLst/>
          </a:prstGeom>
        </p:spPr>
        <p:txBody>
          <a:bodyPr wrap="square">
            <a:spAutoFit/>
          </a:bodyPr>
          <a:lstStyle/>
          <a:p>
            <a:pPr algn="ctr"/>
            <a:r>
              <a:rPr lang="en-US" sz="3200" b="1" dirty="0" smtClean="0">
                <a:solidFill>
                  <a:schemeClr val="bg1"/>
                </a:solidFill>
              </a:rPr>
              <a:t>January 29, 2013</a:t>
            </a:r>
            <a:endParaRPr lang="en-US" sz="3200" b="1" dirty="0">
              <a:solidFill>
                <a:schemeClr val="bg1"/>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4289" b="47949"/>
          <a:stretch/>
        </p:blipFill>
        <p:spPr>
          <a:xfrm>
            <a:off x="1" y="0"/>
            <a:ext cx="9137374" cy="6858000"/>
          </a:xfrm>
          <a:prstGeom prst="rect">
            <a:avLst/>
          </a:prstGeom>
        </p:spPr>
      </p:pic>
      <p:pic>
        <p:nvPicPr>
          <p:cNvPr id="8" name="Picture 7" descr="ASCE_logo_sig_white.png"/>
          <p:cNvPicPr>
            <a:picLocks noChangeAspect="1"/>
          </p:cNvPicPr>
          <p:nvPr/>
        </p:nvPicPr>
        <p:blipFill>
          <a:blip r:embed="rId4" cstate="print"/>
          <a:stretch>
            <a:fillRect/>
          </a:stretch>
        </p:blipFill>
        <p:spPr>
          <a:xfrm>
            <a:off x="148519" y="228601"/>
            <a:ext cx="2011680" cy="803157"/>
          </a:xfrm>
          <a:prstGeom prst="rect">
            <a:avLst/>
          </a:prstGeom>
        </p:spPr>
      </p:pic>
      <p:sp>
        <p:nvSpPr>
          <p:cNvPr id="2" name="TextBox 1"/>
          <p:cNvSpPr txBox="1"/>
          <p:nvPr/>
        </p:nvSpPr>
        <p:spPr>
          <a:xfrm>
            <a:off x="148519" y="2362200"/>
            <a:ext cx="1908881" cy="1569660"/>
          </a:xfrm>
          <a:prstGeom prst="rect">
            <a:avLst/>
          </a:prstGeom>
          <a:noFill/>
        </p:spPr>
        <p:txBody>
          <a:bodyPr wrap="square" rtlCol="0">
            <a:spAutoFit/>
          </a:bodyPr>
          <a:lstStyle/>
          <a:p>
            <a:r>
              <a:rPr lang="en-US" sz="1600" b="1" dirty="0" smtClean="0">
                <a:solidFill>
                  <a:schemeClr val="bg1"/>
                </a:solidFill>
                <a:effectLst>
                  <a:outerShdw blurRad="38100" dist="38100" dir="2700000" algn="tl">
                    <a:srgbClr val="000000">
                      <a:alpha val="43137"/>
                    </a:srgbClr>
                  </a:outerShdw>
                </a:effectLst>
              </a:rPr>
              <a:t>Brian </a:t>
            </a:r>
            <a:r>
              <a:rPr lang="en-US" sz="1600" b="1" dirty="0" err="1" smtClean="0">
                <a:solidFill>
                  <a:schemeClr val="bg1"/>
                </a:solidFill>
                <a:effectLst>
                  <a:outerShdw blurRad="38100" dist="38100" dir="2700000" algn="tl">
                    <a:srgbClr val="000000">
                      <a:alpha val="43137"/>
                    </a:srgbClr>
                  </a:outerShdw>
                </a:effectLst>
              </a:rPr>
              <a:t>Pallasch</a:t>
            </a:r>
            <a:endParaRPr lang="en-US" sz="1600" b="1" dirty="0" smtClean="0">
              <a:solidFill>
                <a:schemeClr val="bg1"/>
              </a:solidFill>
              <a:effectLst>
                <a:outerShdw blurRad="38100" dist="38100" dir="2700000" algn="tl">
                  <a:srgbClr val="000000">
                    <a:alpha val="43137"/>
                  </a:srgbClr>
                </a:outerShdw>
              </a:effectLst>
            </a:endParaRPr>
          </a:p>
          <a:p>
            <a:endParaRPr lang="en-US" sz="1600" b="1" dirty="0">
              <a:solidFill>
                <a:schemeClr val="bg1"/>
              </a:solidFill>
              <a:effectLst>
                <a:outerShdw blurRad="38100" dist="38100" dir="2700000" algn="tl">
                  <a:srgbClr val="000000">
                    <a:alpha val="43137"/>
                  </a:srgbClr>
                </a:outerShdw>
              </a:effectLst>
            </a:endParaRPr>
          </a:p>
          <a:p>
            <a:r>
              <a:rPr lang="en-US" sz="1600" b="1" dirty="0" smtClean="0">
                <a:solidFill>
                  <a:schemeClr val="bg1"/>
                </a:solidFill>
                <a:effectLst>
                  <a:outerShdw blurRad="38100" dist="38100" dir="2700000" algn="tl">
                    <a:srgbClr val="000000">
                      <a:alpha val="43137"/>
                    </a:srgbClr>
                  </a:outerShdw>
                </a:effectLst>
              </a:rPr>
              <a:t>Government Relations and Infrastructure Initiatives</a:t>
            </a:r>
            <a:endParaRPr lang="en-US" sz="1600" dirty="0"/>
          </a:p>
        </p:txBody>
      </p:sp>
    </p:spTree>
    <p:extLst>
      <p:ext uri="{BB962C8B-B14F-4D97-AF65-F5344CB8AC3E}">
        <p14:creationId xmlns:p14="http://schemas.microsoft.com/office/powerpoint/2010/main" val="3901718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0"/>
          </p:nvPr>
        </p:nvPicPr>
        <p:blipFill rotWithShape="1">
          <a:blip r:embed="rId3">
            <a:duotone>
              <a:prstClr val="black"/>
              <a:srgbClr val="BDEA00">
                <a:tint val="45000"/>
                <a:satMod val="400000"/>
              </a:srgb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t="41707" b="36861"/>
          <a:stretch/>
        </p:blipFill>
        <p:spPr>
          <a:xfrm>
            <a:off x="0" y="304801"/>
            <a:ext cx="9151088" cy="1319284"/>
          </a:xfrm>
        </p:spPr>
      </p:pic>
      <p:sp>
        <p:nvSpPr>
          <p:cNvPr id="5" name="Rectangle 4"/>
          <p:cNvSpPr/>
          <p:nvPr/>
        </p:nvSpPr>
        <p:spPr>
          <a:xfrm>
            <a:off x="-30708" y="131928"/>
            <a:ext cx="8312888" cy="609600"/>
          </a:xfrm>
          <a:prstGeom prst="rect">
            <a:avLst/>
          </a:prstGeom>
          <a:solidFill>
            <a:srgbClr val="F65E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0"/>
            <a:ext cx="8686800" cy="914400"/>
          </a:xfrm>
        </p:spPr>
        <p:txBody>
          <a:bodyPr>
            <a:noAutofit/>
          </a:bodyPr>
          <a:lstStyle/>
          <a:p>
            <a:r>
              <a:rPr lang="en-US" sz="2400" b="1" dirty="0" smtClean="0"/>
              <a:t>THE 21ST CENTURY VISION FOR AMERICA’S INFRASTRUCTURE</a:t>
            </a:r>
            <a:endParaRPr lang="en-US" sz="2400" dirty="0"/>
          </a:p>
        </p:txBody>
      </p:sp>
      <p:sp>
        <p:nvSpPr>
          <p:cNvPr id="8" name="Content Placeholder 2"/>
          <p:cNvSpPr txBox="1">
            <a:spLocks/>
          </p:cNvSpPr>
          <p:nvPr/>
        </p:nvSpPr>
        <p:spPr>
          <a:xfrm>
            <a:off x="228600" y="1676400"/>
            <a:ext cx="8686800" cy="5181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000" b="1" dirty="0" smtClean="0">
              <a:solidFill>
                <a:schemeClr val="tx2"/>
              </a:solidFill>
            </a:endParaRPr>
          </a:p>
          <a:p>
            <a:endParaRPr lang="en-US" sz="2000" b="1" dirty="0">
              <a:solidFill>
                <a:schemeClr val="tx2"/>
              </a:solidFill>
            </a:endParaRPr>
          </a:p>
          <a:p>
            <a:r>
              <a:rPr lang="en-US" sz="2000" b="1" dirty="0" smtClean="0">
                <a:solidFill>
                  <a:schemeClr val="tx2"/>
                </a:solidFill>
              </a:rPr>
              <a:t>INFRASTRUCTURE IS THE FOUNDATION THAT CONNECTS THE NATION’S BUSINESSES, COMMUNITIES, AND PEOPLE, DRIVING OUR ECONOMY AND IMPROVING OUR QUALITY OF LIFE. </a:t>
            </a:r>
          </a:p>
          <a:p>
            <a:endParaRPr lang="en-US" sz="500" b="1" dirty="0" smtClean="0">
              <a:solidFill>
                <a:schemeClr val="tx2"/>
              </a:solidFill>
            </a:endParaRPr>
          </a:p>
          <a:p>
            <a:r>
              <a:rPr lang="en-US" sz="2000" b="1" dirty="0" smtClean="0">
                <a:solidFill>
                  <a:schemeClr val="tx2"/>
                </a:solidFill>
              </a:rPr>
              <a:t>IN THE SHORT TERM WE NEED A NATIONAL COMMITMENT TO BRING EXISTING INFRASTRUCTURE INTO A STATE-OF-GOOD-REPAIR, AND IN THE LONG TERM WE MUST MODERNIZE AND BUILD IN A TARGETED AND STRATEGIC MANNER. </a:t>
            </a:r>
          </a:p>
          <a:p>
            <a:endParaRPr lang="en-US" sz="500" b="1" dirty="0" smtClean="0">
              <a:solidFill>
                <a:schemeClr val="tx2"/>
              </a:solidFill>
            </a:endParaRPr>
          </a:p>
          <a:p>
            <a:endParaRPr lang="en-US" sz="500" b="1" dirty="0" smtClean="0">
              <a:solidFill>
                <a:schemeClr val="tx2"/>
              </a:solidFill>
            </a:endParaRPr>
          </a:p>
          <a:p>
            <a:r>
              <a:rPr lang="en-US" sz="2000" b="1" dirty="0" smtClean="0">
                <a:solidFill>
                  <a:schemeClr val="tx2"/>
                </a:solidFill>
              </a:rPr>
              <a:t>BY EMPLOYING STRATEGIES TO USE EVERY DOLLAR MORE EFFICIENTLY AND USING CREATIVE SOLUTIONS TO INFRASTRUCTURE DEVELOPMENT, WE CAN IMPLEMENT THE RIGHT PROJECTS ON TIME AT THE RIGHT PRICE.</a:t>
            </a:r>
            <a:endParaRPr lang="en-US" sz="1800" dirty="0" smtClean="0">
              <a:solidFill>
                <a:schemeClr val="tx2"/>
              </a:solidFill>
            </a:endParaRPr>
          </a:p>
        </p:txBody>
      </p:sp>
    </p:spTree>
    <p:extLst>
      <p:ext uri="{BB962C8B-B14F-4D97-AF65-F5344CB8AC3E}">
        <p14:creationId xmlns:p14="http://schemas.microsoft.com/office/powerpoint/2010/main" val="23712276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sz="quarter" idx="10"/>
          </p:nvPr>
        </p:nvSpPr>
        <p:spPr>
          <a:xfrm>
            <a:off x="228600" y="914400"/>
            <a:ext cx="8686800" cy="5476875"/>
          </a:xfrm>
        </p:spPr>
        <p:txBody>
          <a:bodyPr/>
          <a:lstStyle/>
          <a:p>
            <a:pPr marL="0" indent="0">
              <a:buFont typeface="Arial" pitchFamily="34" charset="0"/>
              <a:buNone/>
            </a:pPr>
            <a:r>
              <a:rPr lang="en-US" altLang="en-US" sz="1600" b="1" smtClean="0"/>
              <a:t/>
            </a:r>
            <a:br>
              <a:rPr lang="en-US" altLang="en-US" sz="1600" b="1" smtClean="0"/>
            </a:br>
            <a:endParaRPr lang="en-US" altLang="en-US" sz="1400" b="1" smtClean="0"/>
          </a:p>
          <a:p>
            <a:pPr marL="0" indent="0">
              <a:buFont typeface="Arial" pitchFamily="34" charset="0"/>
              <a:buNone/>
            </a:pPr>
            <a:endParaRPr lang="en-US" altLang="en-US" sz="1400" b="1" smtClean="0">
              <a:solidFill>
                <a:srgbClr val="00B0F0"/>
              </a:solidFill>
            </a:endParaRPr>
          </a:p>
          <a:p>
            <a:pPr marL="0" indent="0">
              <a:buFont typeface="Arial" pitchFamily="34" charset="0"/>
              <a:buNone/>
            </a:pPr>
            <a:endParaRPr lang="en-US" altLang="en-US" sz="1400" b="1" smtClean="0">
              <a:solidFill>
                <a:srgbClr val="00B0F0"/>
              </a:solidFill>
            </a:endParaRPr>
          </a:p>
          <a:p>
            <a:pPr marL="0" indent="0">
              <a:buFont typeface="Arial" pitchFamily="34" charset="0"/>
              <a:buNone/>
            </a:pPr>
            <a:endParaRPr lang="en-US" altLang="en-US" sz="1400" b="1" smtClean="0">
              <a:solidFill>
                <a:srgbClr val="00B0F0"/>
              </a:solidFill>
            </a:endParaRPr>
          </a:p>
          <a:p>
            <a:pPr marL="0" indent="0">
              <a:buFont typeface="Arial" pitchFamily="34" charset="0"/>
              <a:buNone/>
            </a:pPr>
            <a:r>
              <a:rPr lang="en-US" altLang="en-US" sz="1600" b="1" smtClean="0"/>
              <a:t/>
            </a:r>
            <a:br>
              <a:rPr lang="en-US" altLang="en-US" sz="1600" b="1" smtClean="0"/>
            </a:br>
            <a:endParaRPr lang="en-US" altLang="en-US" sz="1600" b="1" smtClean="0"/>
          </a:p>
          <a:p>
            <a:pPr marL="0" indent="0">
              <a:buFont typeface="Arial" pitchFamily="34" charset="0"/>
              <a:buNone/>
            </a:pPr>
            <a:endParaRPr lang="en-US" altLang="en-US" sz="1600" b="1" smtClean="0">
              <a:solidFill>
                <a:srgbClr val="00B0F0"/>
              </a:solidFill>
            </a:endParaRPr>
          </a:p>
          <a:p>
            <a:pPr marL="0" indent="0">
              <a:buFont typeface="Arial" pitchFamily="34" charset="0"/>
              <a:buNone/>
            </a:pPr>
            <a:endParaRPr lang="en-US" altLang="en-US" sz="1600" b="1" smtClean="0"/>
          </a:p>
        </p:txBody>
      </p:sp>
      <p:sp>
        <p:nvSpPr>
          <p:cNvPr id="18435" name="Rectangle 7"/>
          <p:cNvSpPr>
            <a:spLocks noChangeArrowheads="1"/>
          </p:cNvSpPr>
          <p:nvPr/>
        </p:nvSpPr>
        <p:spPr bwMode="auto">
          <a:xfrm>
            <a:off x="5141913" y="1752600"/>
            <a:ext cx="2973387" cy="5238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a:solidFill>
                  <a:schemeClr val="bg1"/>
                </a:solidFill>
                <a:latin typeface="Arial Narrow" pitchFamily="34" charset="0"/>
                <a:ea typeface="Calibri" pitchFamily="34" charset="0"/>
                <a:cs typeface="Times New Roman" pitchFamily="18" charset="0"/>
              </a:rPr>
              <a:t>Evaluation Criteria</a:t>
            </a:r>
            <a:endParaRPr lang="en-US" altLang="en-US" sz="2800" b="1">
              <a:solidFill>
                <a:schemeClr val="bg1"/>
              </a:solidFill>
              <a:latin typeface="Arial Narrow" pitchFamily="34" charset="0"/>
              <a:ea typeface="Calibri" pitchFamily="34" charset="0"/>
              <a:cs typeface="Arial" pitchFamily="34" charset="0"/>
            </a:endParaRPr>
          </a:p>
        </p:txBody>
      </p:sp>
      <p:pic>
        <p:nvPicPr>
          <p:cNvPr id="18436" name="Picture 15"/>
          <p:cNvPicPr>
            <a:picLocks noChangeAspect="1"/>
          </p:cNvPicPr>
          <p:nvPr/>
        </p:nvPicPr>
        <p:blipFill>
          <a:blip r:embed="rId3">
            <a:extLst>
              <a:ext uri="{28A0092B-C50C-407E-A947-70E740481C1C}">
                <a14:useLocalDpi xmlns:a14="http://schemas.microsoft.com/office/drawing/2010/main" val="0"/>
              </a:ext>
            </a:extLst>
          </a:blip>
          <a:srcRect l="1424" t="1614" r="25095"/>
          <a:stretch>
            <a:fillRect/>
          </a:stretch>
        </p:blipFill>
        <p:spPr bwMode="auto">
          <a:xfrm>
            <a:off x="228600" y="311150"/>
            <a:ext cx="4667250" cy="634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9"/>
          <p:cNvPicPr>
            <a:picLocks noChangeAspect="1"/>
          </p:cNvPicPr>
          <p:nvPr/>
        </p:nvPicPr>
        <p:blipFill>
          <a:blip r:embed="rId4">
            <a:extLst>
              <a:ext uri="{28A0092B-C50C-407E-A947-70E740481C1C}">
                <a14:useLocalDpi xmlns:a14="http://schemas.microsoft.com/office/drawing/2010/main" val="0"/>
              </a:ext>
            </a:extLst>
          </a:blip>
          <a:srcRect l="72937" t="16315" r="9599" b="59064"/>
          <a:stretch>
            <a:fillRect/>
          </a:stretch>
        </p:blipFill>
        <p:spPr bwMode="auto">
          <a:xfrm>
            <a:off x="3825875" y="6172200"/>
            <a:ext cx="8985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0"/>
          <p:cNvPicPr>
            <a:picLocks noChangeAspect="1"/>
          </p:cNvPicPr>
          <p:nvPr/>
        </p:nvPicPr>
        <p:blipFill>
          <a:blip r:embed="rId5">
            <a:extLst>
              <a:ext uri="{28A0092B-C50C-407E-A947-70E740481C1C}">
                <a14:useLocalDpi xmlns:a14="http://schemas.microsoft.com/office/drawing/2010/main" val="0"/>
              </a:ext>
            </a:extLst>
          </a:blip>
          <a:srcRect l="17596" t="16899" r="26611" b="71162"/>
          <a:stretch>
            <a:fillRect/>
          </a:stretch>
        </p:blipFill>
        <p:spPr bwMode="auto">
          <a:xfrm>
            <a:off x="5141913" y="304800"/>
            <a:ext cx="385286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21"/>
          <p:cNvPicPr>
            <a:picLocks noChangeAspect="1"/>
          </p:cNvPicPr>
          <p:nvPr/>
        </p:nvPicPr>
        <p:blipFill>
          <a:blip r:embed="rId3">
            <a:extLst>
              <a:ext uri="{28A0092B-C50C-407E-A947-70E740481C1C}">
                <a14:useLocalDpi xmlns:a14="http://schemas.microsoft.com/office/drawing/2010/main" val="0"/>
              </a:ext>
            </a:extLst>
          </a:blip>
          <a:srcRect l="73608" t="18370" r="5193" b="62822"/>
          <a:stretch>
            <a:fillRect/>
          </a:stretch>
        </p:blipFill>
        <p:spPr bwMode="auto">
          <a:xfrm>
            <a:off x="5141913" y="5181600"/>
            <a:ext cx="163988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Down Arrow 22"/>
          <p:cNvSpPr/>
          <p:nvPr/>
        </p:nvSpPr>
        <p:spPr>
          <a:xfrm flipV="1">
            <a:off x="4665663" y="731838"/>
            <a:ext cx="190500" cy="228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4" name="Down Arrow 23"/>
          <p:cNvSpPr/>
          <p:nvPr/>
        </p:nvSpPr>
        <p:spPr>
          <a:xfrm flipV="1">
            <a:off x="4665663" y="4419600"/>
            <a:ext cx="190500" cy="228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5" name="Down Arrow 24"/>
          <p:cNvSpPr/>
          <p:nvPr/>
        </p:nvSpPr>
        <p:spPr>
          <a:xfrm flipV="1">
            <a:off x="4665663" y="5181600"/>
            <a:ext cx="190500" cy="228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6" name="Down Arrow 25"/>
          <p:cNvSpPr/>
          <p:nvPr/>
        </p:nvSpPr>
        <p:spPr>
          <a:xfrm flipV="1">
            <a:off x="4665663" y="1447800"/>
            <a:ext cx="190500" cy="228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7" name="Down Arrow 26"/>
          <p:cNvSpPr/>
          <p:nvPr/>
        </p:nvSpPr>
        <p:spPr>
          <a:xfrm flipV="1">
            <a:off x="4665663" y="5907088"/>
            <a:ext cx="190500" cy="228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8" name="Down Arrow 27"/>
          <p:cNvSpPr/>
          <p:nvPr/>
        </p:nvSpPr>
        <p:spPr>
          <a:xfrm flipV="1">
            <a:off x="4665663" y="4073525"/>
            <a:ext cx="190500" cy="2286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9" name="Down Arrow 28"/>
          <p:cNvSpPr/>
          <p:nvPr/>
        </p:nvSpPr>
        <p:spPr>
          <a:xfrm flipV="1">
            <a:off x="3352800" y="6172200"/>
            <a:ext cx="379413" cy="654050"/>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8447" name="Rectangle 32"/>
          <p:cNvSpPr>
            <a:spLocks noChangeArrowheads="1"/>
          </p:cNvSpPr>
          <p:nvPr/>
        </p:nvSpPr>
        <p:spPr bwMode="auto">
          <a:xfrm>
            <a:off x="5133975" y="2243138"/>
            <a:ext cx="2971800" cy="2862262"/>
          </a:xfrm>
          <a:prstGeom prst="rect">
            <a:avLst/>
          </a:prstGeom>
          <a:solidFill>
            <a:srgbClr val="F65E0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4488" indent="-344488"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Capacity </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Condition</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Operations &amp; Maintenance </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Funding </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Future Need</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Public Safety</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Resilience</a:t>
            </a:r>
          </a:p>
          <a:p>
            <a:pPr eaLnBrk="1" hangingPunct="1">
              <a:spcBef>
                <a:spcPct val="0"/>
              </a:spcBef>
            </a:pPr>
            <a:r>
              <a:rPr lang="en-US" altLang="en-US" sz="2000" b="1">
                <a:solidFill>
                  <a:schemeClr val="bg1"/>
                </a:solidFill>
                <a:latin typeface="Arial Narrow" pitchFamily="34" charset="0"/>
                <a:ea typeface="Calibri" pitchFamily="34" charset="0"/>
                <a:cs typeface="Times New Roman" pitchFamily="18" charset="0"/>
              </a:rPr>
              <a:t>Innovation</a:t>
            </a:r>
          </a:p>
        </p:txBody>
      </p:sp>
    </p:spTree>
    <p:extLst>
      <p:ext uri="{BB962C8B-B14F-4D97-AF65-F5344CB8AC3E}">
        <p14:creationId xmlns:p14="http://schemas.microsoft.com/office/powerpoint/2010/main" val="1500902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0"/>
            <a:ext cx="9144000" cy="838200"/>
          </a:xfrm>
        </p:spPr>
        <p:txBody>
          <a:bodyPr/>
          <a:lstStyle/>
          <a:p>
            <a:pPr algn="ctr" eaLnBrk="1" hangingPunct="1"/>
            <a:r>
              <a:rPr lang="en-US" altLang="en-US" smtClean="0"/>
              <a:t>Infrastructure Funding Needs by 2020</a:t>
            </a:r>
          </a:p>
        </p:txBody>
      </p:sp>
      <p:pic>
        <p:nvPicPr>
          <p:cNvPr id="21" name="Content Placeholder 3"/>
          <p:cNvPicPr>
            <a:picLocks noChangeAspect="1"/>
          </p:cNvPicPr>
          <p:nvPr/>
        </p:nvPicPr>
        <p:blipFill>
          <a:blip r:embed="rId4">
            <a:extLst>
              <a:ext uri="{28A0092B-C50C-407E-A947-70E740481C1C}">
                <a14:useLocalDpi xmlns:a14="http://schemas.microsoft.com/office/drawing/2010/main" val="0"/>
              </a:ext>
            </a:extLst>
          </a:blip>
          <a:srcRect l="15504" t="31906" r="12459" b="25301"/>
          <a:stretch>
            <a:fillRect/>
          </a:stretch>
        </p:blipFill>
        <p:spPr bwMode="auto">
          <a:xfrm>
            <a:off x="0" y="981075"/>
            <a:ext cx="5715000" cy="533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rcRect t="75417" r="73718"/>
          <a:stretch>
            <a:fillRect/>
          </a:stretch>
        </p:blipFill>
        <p:spPr bwMode="auto">
          <a:xfrm>
            <a:off x="1463675" y="1122363"/>
            <a:ext cx="1616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ular Callout 8"/>
          <p:cNvSpPr/>
          <p:nvPr/>
        </p:nvSpPr>
        <p:spPr>
          <a:xfrm>
            <a:off x="6096000" y="5156200"/>
            <a:ext cx="2819400" cy="1016000"/>
          </a:xfrm>
          <a:prstGeom prst="wedgeRectCallout">
            <a:avLst>
              <a:gd name="adj1" fmla="val -69029"/>
              <a:gd name="adj2" fmla="val 40007"/>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sz="2000" b="1" dirty="0">
                <a:solidFill>
                  <a:schemeClr val="tx1"/>
                </a:solidFill>
                <a:latin typeface="Arial Narrow" pitchFamily="34" charset="0"/>
              </a:rPr>
              <a:t>Annual </a:t>
            </a:r>
            <a:r>
              <a:rPr lang="en-US" sz="2000" b="1" u="sng" dirty="0">
                <a:solidFill>
                  <a:schemeClr val="tx1"/>
                </a:solidFill>
                <a:latin typeface="Arial Narrow" pitchFamily="34" charset="0"/>
              </a:rPr>
              <a:t>additional</a:t>
            </a:r>
            <a:r>
              <a:rPr lang="en-US" sz="2000" b="1" dirty="0">
                <a:solidFill>
                  <a:schemeClr val="tx1"/>
                </a:solidFill>
                <a:latin typeface="Arial Narrow" pitchFamily="34" charset="0"/>
              </a:rPr>
              <a:t> investment needed to achieve a “B”</a:t>
            </a:r>
          </a:p>
        </p:txBody>
      </p:sp>
      <p:sp>
        <p:nvSpPr>
          <p:cNvPr id="10" name="Donut 9"/>
          <p:cNvSpPr/>
          <p:nvPr/>
        </p:nvSpPr>
        <p:spPr>
          <a:xfrm>
            <a:off x="4800600" y="5822950"/>
            <a:ext cx="762000" cy="457200"/>
          </a:xfrm>
          <a:prstGeom prst="donut">
            <a:avLst>
              <a:gd name="adj" fmla="val 0"/>
            </a:avLst>
          </a:prstGeom>
          <a:solidFill>
            <a:schemeClr val="tx1"/>
          </a:solidFill>
          <a:ln w="571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aphicFrame>
        <p:nvGraphicFramePr>
          <p:cNvPr id="24583" name="Content Placeholder 3"/>
          <p:cNvGraphicFramePr>
            <a:graphicFrameLocks/>
          </p:cNvGraphicFramePr>
          <p:nvPr/>
        </p:nvGraphicFramePr>
        <p:xfrm>
          <a:off x="5716588" y="1803400"/>
          <a:ext cx="3273425" cy="3086100"/>
        </p:xfrm>
        <a:graphic>
          <a:graphicData uri="http://schemas.openxmlformats.org/presentationml/2006/ole">
            <mc:AlternateContent xmlns:mc="http://schemas.openxmlformats.org/markup-compatibility/2006">
              <mc:Choice xmlns:v="urn:schemas-microsoft-com:vml" Requires="v">
                <p:oleObj spid="_x0000_s24657" r:id="rId7" imgW="3273836" imgH="3084843" progId="Excel.Chart.8">
                  <p:embed/>
                </p:oleObj>
              </mc:Choice>
              <mc:Fallback>
                <p:oleObj r:id="rId7" imgW="3273836" imgH="3084843" progId="Excel.Chart.8">
                  <p:embed/>
                  <p:pic>
                    <p:nvPicPr>
                      <p:cNvPr id="0" name="Content Placeholder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6588" y="1803400"/>
                        <a:ext cx="327342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84" name="TextBox 12"/>
          <p:cNvSpPr txBox="1">
            <a:spLocks noChangeArrowheads="1"/>
          </p:cNvSpPr>
          <p:nvPr/>
        </p:nvSpPr>
        <p:spPr bwMode="auto">
          <a:xfrm>
            <a:off x="6019800" y="2438400"/>
            <a:ext cx="1600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a:solidFill>
                  <a:schemeClr val="bg1"/>
                </a:solidFill>
                <a:latin typeface="Arial Narrow" pitchFamily="34" charset="0"/>
              </a:rPr>
              <a:t>$1.6T</a:t>
            </a:r>
          </a:p>
          <a:p>
            <a:pPr algn="ctr" eaLnBrk="1" hangingPunct="1">
              <a:spcBef>
                <a:spcPct val="0"/>
              </a:spcBef>
              <a:buFontTx/>
              <a:buNone/>
            </a:pPr>
            <a:r>
              <a:rPr lang="en-US" altLang="en-US" sz="2000" b="1">
                <a:solidFill>
                  <a:schemeClr val="bg1"/>
                </a:solidFill>
                <a:latin typeface="Arial Narrow" pitchFamily="34" charset="0"/>
              </a:rPr>
              <a:t>Additional Needed</a:t>
            </a:r>
          </a:p>
        </p:txBody>
      </p:sp>
      <p:sp>
        <p:nvSpPr>
          <p:cNvPr id="14" name="TextBox 13"/>
          <p:cNvSpPr txBox="1"/>
          <p:nvPr/>
        </p:nvSpPr>
        <p:spPr>
          <a:xfrm>
            <a:off x="7162800" y="3175000"/>
            <a:ext cx="1335088" cy="1016000"/>
          </a:xfrm>
          <a:prstGeom prst="rect">
            <a:avLst/>
          </a:prstGeom>
          <a:noFill/>
        </p:spPr>
        <p:txBody>
          <a:bodyPr>
            <a:spAutoFit/>
          </a:bodyPr>
          <a:lstStyle/>
          <a:p>
            <a:pPr algn="ctr">
              <a:defRPr/>
            </a:pPr>
            <a:r>
              <a:rPr lang="en-US" sz="2000" b="1" dirty="0">
                <a:solidFill>
                  <a:schemeClr val="tx2">
                    <a:lumMod val="75000"/>
                  </a:schemeClr>
                </a:solidFill>
                <a:latin typeface="Arial Narrow" pitchFamily="34" charset="0"/>
              </a:rPr>
              <a:t>$2T</a:t>
            </a:r>
          </a:p>
          <a:p>
            <a:pPr algn="ctr">
              <a:defRPr/>
            </a:pPr>
            <a:r>
              <a:rPr lang="en-US" sz="2000" b="1" dirty="0">
                <a:solidFill>
                  <a:schemeClr val="tx2">
                    <a:lumMod val="75000"/>
                  </a:schemeClr>
                </a:solidFill>
                <a:latin typeface="Arial Narrow" pitchFamily="34" charset="0"/>
              </a:rPr>
              <a:t>Current Spending</a:t>
            </a:r>
          </a:p>
        </p:txBody>
      </p:sp>
      <p:sp>
        <p:nvSpPr>
          <p:cNvPr id="15" name="TextBox 14"/>
          <p:cNvSpPr txBox="1"/>
          <p:nvPr/>
        </p:nvSpPr>
        <p:spPr>
          <a:xfrm>
            <a:off x="5867400" y="1136650"/>
            <a:ext cx="2971800" cy="831850"/>
          </a:xfrm>
          <a:prstGeom prst="rect">
            <a:avLst/>
          </a:prstGeom>
          <a:noFill/>
        </p:spPr>
        <p:txBody>
          <a:bodyPr>
            <a:spAutoFit/>
          </a:bodyPr>
          <a:lstStyle/>
          <a:p>
            <a:pPr algn="ctr">
              <a:defRPr/>
            </a:pPr>
            <a:r>
              <a:rPr lang="en-US" sz="2400" b="1" dirty="0">
                <a:solidFill>
                  <a:schemeClr val="tx2">
                    <a:lumMod val="75000"/>
                  </a:schemeClr>
                </a:solidFill>
                <a:latin typeface="Arial Narrow" pitchFamily="34" charset="0"/>
              </a:rPr>
              <a:t>$3.6T Investment Needed by 2020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871788"/>
            <a:ext cx="3498850" cy="209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545013"/>
            <a:ext cx="3505200" cy="116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8" name="Title 1"/>
          <p:cNvSpPr>
            <a:spLocks noGrp="1"/>
          </p:cNvSpPr>
          <p:nvPr>
            <p:ph type="title"/>
          </p:nvPr>
        </p:nvSpPr>
        <p:spPr>
          <a:xfrm>
            <a:off x="0" y="0"/>
            <a:ext cx="9144000" cy="838200"/>
          </a:xfrm>
        </p:spPr>
        <p:txBody>
          <a:bodyPr/>
          <a:lstStyle/>
          <a:p>
            <a:pPr algn="ctr" eaLnBrk="1" hangingPunct="1"/>
            <a:r>
              <a:rPr lang="en-US" altLang="en-US" b="1" dirty="0" smtClean="0"/>
              <a:t>With Investment, We Prevent</a:t>
            </a:r>
            <a:r>
              <a:rPr lang="en-US" altLang="en-US" dirty="0" smtClean="0"/>
              <a:t>: </a:t>
            </a:r>
          </a:p>
        </p:txBody>
      </p:sp>
      <p:pic>
        <p:nvPicPr>
          <p:cNvPr id="36869" name="Picture 2" descr="C:\Users\aohl\AppData\Local\Microsoft\Windows\Temporary Internet Files\Content.Outlook\YC7IELT2\Hor_33.jpg"/>
          <p:cNvPicPr>
            <a:picLocks noChangeAspect="1" noChangeArrowheads="1"/>
          </p:cNvPicPr>
          <p:nvPr/>
        </p:nvPicPr>
        <p:blipFill>
          <a:blip r:embed="rId5">
            <a:extLst>
              <a:ext uri="{28A0092B-C50C-407E-A947-70E740481C1C}">
                <a14:useLocalDpi xmlns:a14="http://schemas.microsoft.com/office/drawing/2010/main" val="0"/>
              </a:ext>
            </a:extLst>
          </a:blip>
          <a:srcRect l="73553" t="10497" r="14435" b="81308"/>
          <a:stretch>
            <a:fillRect/>
          </a:stretch>
        </p:blipFill>
        <p:spPr bwMode="auto">
          <a:xfrm>
            <a:off x="7350125" y="5675313"/>
            <a:ext cx="574675"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531287" y="1226728"/>
            <a:ext cx="2228379" cy="1613346"/>
          </a:xfrm>
          <a:prstGeom prst="rect">
            <a:avLst/>
          </a:prstGeom>
        </p:spPr>
      </p:pic>
      <p:pic>
        <p:nvPicPr>
          <p:cNvPr id="5" name="Picture 4"/>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49386" y="1707669"/>
            <a:ext cx="1776629" cy="2708276"/>
          </a:xfrm>
          <a:prstGeom prst="rect">
            <a:avLst/>
          </a:prstGeom>
        </p:spPr>
      </p:pic>
      <p:pic>
        <p:nvPicPr>
          <p:cNvPr id="9" name="Picture 8"/>
          <p:cNvPicPr>
            <a:picLocks noChangeAspect="1"/>
          </p:cNvPicPr>
          <p:nvPr/>
        </p:nvPicPr>
        <p:blipFill rotWithShape="1">
          <a:blip r:embed="rId8">
            <a:duotone>
              <a:schemeClr val="accent5">
                <a:shade val="45000"/>
                <a:satMod val="135000"/>
              </a:schemeClr>
              <a:prstClr val="white"/>
            </a:duotone>
            <a:extLst>
              <a:ext uri="{28A0092B-C50C-407E-A947-70E740481C1C}">
                <a14:useLocalDpi xmlns:a14="http://schemas.microsoft.com/office/drawing/2010/main" val="0"/>
              </a:ext>
            </a:extLst>
          </a:blip>
          <a:srcRect l="1226" t="37971" r="2275" b="1087"/>
          <a:stretch/>
        </p:blipFill>
        <p:spPr>
          <a:xfrm>
            <a:off x="357547" y="2641662"/>
            <a:ext cx="2842854" cy="1795304"/>
          </a:xfrm>
          <a:prstGeom prst="rect">
            <a:avLst/>
          </a:prstGeom>
        </p:spPr>
      </p:pic>
      <p:pic>
        <p:nvPicPr>
          <p:cNvPr id="36873" name="Picture 2" descr="C:\Users\aohl\AppData\Local\Microsoft\Windows\Temporary Internet Files\Content.Outlook\YC7IELT2\Hor_33.jpg"/>
          <p:cNvPicPr>
            <a:picLocks noChangeAspect="1" noChangeArrowheads="1"/>
          </p:cNvPicPr>
          <p:nvPr/>
        </p:nvPicPr>
        <p:blipFill>
          <a:blip r:embed="rId9">
            <a:extLst>
              <a:ext uri="{28A0092B-C50C-407E-A947-70E740481C1C}">
                <a14:useLocalDpi xmlns:a14="http://schemas.microsoft.com/office/drawing/2010/main" val="0"/>
              </a:ext>
            </a:extLst>
          </a:blip>
          <a:srcRect l="3732" t="36214" r="51369" b="46138"/>
          <a:stretch>
            <a:fillRect/>
          </a:stretch>
        </p:blipFill>
        <p:spPr bwMode="auto">
          <a:xfrm>
            <a:off x="153988" y="4545013"/>
            <a:ext cx="315436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2" descr="C:\Users\aohl\AppData\Local\Microsoft\Windows\Temporary Internet Files\Content.Outlook\YC7IELT2\Hor_33.jpg"/>
          <p:cNvPicPr>
            <a:picLocks noChangeAspect="1" noChangeArrowheads="1"/>
          </p:cNvPicPr>
          <p:nvPr/>
        </p:nvPicPr>
        <p:blipFill>
          <a:blip r:embed="rId9">
            <a:extLst>
              <a:ext uri="{28A0092B-C50C-407E-A947-70E740481C1C}">
                <a14:useLocalDpi xmlns:a14="http://schemas.microsoft.com/office/drawing/2010/main" val="0"/>
              </a:ext>
            </a:extLst>
          </a:blip>
          <a:srcRect l="22173" t="47893" r="73936" b="47235"/>
          <a:stretch>
            <a:fillRect/>
          </a:stretch>
        </p:blipFill>
        <p:spPr bwMode="auto">
          <a:xfrm>
            <a:off x="7108825" y="5708650"/>
            <a:ext cx="2730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674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Content Placeholder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itle 1"/>
          <p:cNvSpPr>
            <a:spLocks noGrp="1"/>
          </p:cNvSpPr>
          <p:nvPr>
            <p:ph type="title"/>
          </p:nvPr>
        </p:nvSpPr>
        <p:spPr>
          <a:xfrm>
            <a:off x="0" y="0"/>
            <a:ext cx="9144000" cy="838200"/>
          </a:xfrm>
        </p:spPr>
        <p:txBody>
          <a:bodyPr/>
          <a:lstStyle/>
          <a:p>
            <a:pPr algn="ctr" eaLnBrk="1" hangingPunct="1"/>
            <a:r>
              <a:rPr lang="en-US" altLang="en-US" dirty="0" smtClean="0"/>
              <a:t>Key Solutions</a:t>
            </a:r>
          </a:p>
        </p:txBody>
      </p:sp>
      <p:sp>
        <p:nvSpPr>
          <p:cNvPr id="20484" name="Rectangle 6"/>
          <p:cNvSpPr>
            <a:spLocks noChangeArrowheads="1"/>
          </p:cNvSpPr>
          <p:nvPr/>
        </p:nvSpPr>
        <p:spPr bwMode="auto">
          <a:xfrm>
            <a:off x="981075" y="1031875"/>
            <a:ext cx="7924800" cy="646113"/>
          </a:xfrm>
          <a:prstGeom prst="rect">
            <a:avLst/>
          </a:prstGeom>
          <a:solidFill>
            <a:srgbClr val="00B0F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a:t>Bold Leadership and a Compelling Vision </a:t>
            </a:r>
          </a:p>
        </p:txBody>
      </p:sp>
      <p:sp>
        <p:nvSpPr>
          <p:cNvPr id="20485" name="Rectangle 7"/>
          <p:cNvSpPr>
            <a:spLocks noChangeArrowheads="1"/>
          </p:cNvSpPr>
          <p:nvPr/>
        </p:nvSpPr>
        <p:spPr bwMode="auto">
          <a:xfrm>
            <a:off x="981075" y="1905000"/>
            <a:ext cx="7924800" cy="646113"/>
          </a:xfrm>
          <a:prstGeom prst="rect">
            <a:avLst/>
          </a:prstGeom>
          <a:solidFill>
            <a:srgbClr val="00B0F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a:t>Sustainability and Resilience</a:t>
            </a:r>
          </a:p>
        </p:txBody>
      </p:sp>
      <p:sp>
        <p:nvSpPr>
          <p:cNvPr id="20486" name="Rectangle 8"/>
          <p:cNvSpPr>
            <a:spLocks noChangeArrowheads="1"/>
          </p:cNvSpPr>
          <p:nvPr/>
        </p:nvSpPr>
        <p:spPr bwMode="auto">
          <a:xfrm>
            <a:off x="990600" y="2819400"/>
            <a:ext cx="7924800" cy="646113"/>
          </a:xfrm>
          <a:prstGeom prst="rect">
            <a:avLst/>
          </a:prstGeom>
          <a:solidFill>
            <a:srgbClr val="00B0F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a:t>Prioritize, Plan, and Fund </a:t>
            </a:r>
          </a:p>
        </p:txBody>
      </p:sp>
      <p:sp>
        <p:nvSpPr>
          <p:cNvPr id="20487" name="TextBox 2"/>
          <p:cNvSpPr txBox="1">
            <a:spLocks noChangeArrowheads="1"/>
          </p:cNvSpPr>
          <p:nvPr/>
        </p:nvSpPr>
        <p:spPr bwMode="auto">
          <a:xfrm>
            <a:off x="300038" y="1031875"/>
            <a:ext cx="690562" cy="646113"/>
          </a:xfrm>
          <a:prstGeom prst="rect">
            <a:avLst/>
          </a:prstGeom>
          <a:solidFill>
            <a:srgbClr val="F3812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chemeClr val="bg1"/>
                </a:solidFill>
                <a:latin typeface="Arial Black" pitchFamily="34" charset="0"/>
              </a:rPr>
              <a:t>1.</a:t>
            </a:r>
          </a:p>
        </p:txBody>
      </p:sp>
      <p:sp>
        <p:nvSpPr>
          <p:cNvPr id="20488" name="TextBox 9"/>
          <p:cNvSpPr txBox="1">
            <a:spLocks noChangeArrowheads="1"/>
          </p:cNvSpPr>
          <p:nvPr/>
        </p:nvSpPr>
        <p:spPr bwMode="auto">
          <a:xfrm>
            <a:off x="300038" y="1905000"/>
            <a:ext cx="690562" cy="646113"/>
          </a:xfrm>
          <a:prstGeom prst="rect">
            <a:avLst/>
          </a:prstGeom>
          <a:solidFill>
            <a:srgbClr val="F3812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chemeClr val="bg1"/>
                </a:solidFill>
                <a:latin typeface="Arial Black" pitchFamily="34" charset="0"/>
              </a:rPr>
              <a:t>2.</a:t>
            </a:r>
          </a:p>
        </p:txBody>
      </p:sp>
      <p:sp>
        <p:nvSpPr>
          <p:cNvPr id="20489" name="TextBox 10"/>
          <p:cNvSpPr txBox="1">
            <a:spLocks noChangeArrowheads="1"/>
          </p:cNvSpPr>
          <p:nvPr/>
        </p:nvSpPr>
        <p:spPr bwMode="auto">
          <a:xfrm>
            <a:off x="300038" y="2819400"/>
            <a:ext cx="690562" cy="646113"/>
          </a:xfrm>
          <a:prstGeom prst="rect">
            <a:avLst/>
          </a:prstGeom>
          <a:solidFill>
            <a:srgbClr val="F3812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chemeClr val="bg1"/>
                </a:solidFill>
                <a:latin typeface="Arial Black" pitchFamily="34" charset="0"/>
              </a:rPr>
              <a:t>3.</a:t>
            </a:r>
          </a:p>
        </p:txBody>
      </p:sp>
    </p:spTree>
    <p:extLst>
      <p:ext uri="{BB962C8B-B14F-4D97-AF65-F5344CB8AC3E}">
        <p14:creationId xmlns:p14="http://schemas.microsoft.com/office/powerpoint/2010/main" val="3307688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2"/>
          <p:cNvPicPr>
            <a:picLocks noChangeAspect="1"/>
          </p:cNvPicPr>
          <p:nvPr/>
        </p:nvPicPr>
        <p:blipFill>
          <a:blip r:embed="rId3">
            <a:extLst>
              <a:ext uri="{28A0092B-C50C-407E-A947-70E740481C1C}">
                <a14:useLocalDpi xmlns:a14="http://schemas.microsoft.com/office/drawing/2010/main" val="0"/>
              </a:ext>
            </a:extLst>
          </a:blip>
          <a:srcRect l="39999" t="27725" b="43069"/>
          <a:stretch>
            <a:fillRect/>
          </a:stretch>
        </p:blipFill>
        <p:spPr bwMode="auto">
          <a:xfrm>
            <a:off x="0" y="4630738"/>
            <a:ext cx="548640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itle 1"/>
          <p:cNvSpPr>
            <a:spLocks noGrp="1"/>
          </p:cNvSpPr>
          <p:nvPr>
            <p:ph type="title"/>
          </p:nvPr>
        </p:nvSpPr>
        <p:spPr/>
        <p:txBody>
          <a:bodyPr/>
          <a:lstStyle/>
          <a:p>
            <a:pPr algn="ctr"/>
            <a:r>
              <a:rPr lang="en-US" altLang="en-US" smtClean="0"/>
              <a:t>Increasing Demands Require Action</a:t>
            </a:r>
          </a:p>
        </p:txBody>
      </p:sp>
      <p:sp>
        <p:nvSpPr>
          <p:cNvPr id="28676" name="Content Placeholder 2"/>
          <p:cNvSpPr>
            <a:spLocks noGrp="1"/>
          </p:cNvSpPr>
          <p:nvPr>
            <p:ph idx="1"/>
          </p:nvPr>
        </p:nvSpPr>
        <p:spPr>
          <a:xfrm>
            <a:off x="304801" y="1752600"/>
            <a:ext cx="8534400" cy="5029200"/>
          </a:xfrm>
        </p:spPr>
        <p:txBody>
          <a:bodyPr/>
          <a:lstStyle/>
          <a:p>
            <a:pPr marL="0" indent="0">
              <a:buFont typeface="Arial" pitchFamily="34" charset="0"/>
              <a:buNone/>
            </a:pPr>
            <a:endParaRPr lang="en-US" altLang="en-US" smtClean="0"/>
          </a:p>
          <a:p>
            <a:pPr marL="0" indent="0">
              <a:buFont typeface="Arial" pitchFamily="34" charset="0"/>
              <a:buNone/>
            </a:pPr>
            <a:endParaRPr lang="en-US" altLang="en-US" smtClean="0"/>
          </a:p>
        </p:txBody>
      </p:sp>
      <p:pic>
        <p:nvPicPr>
          <p:cNvPr id="2867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295400"/>
            <a:ext cx="502920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4" descr="engulfed homes"/>
          <p:cNvPicPr>
            <a:picLocks noChangeAspect="1" noChangeArrowheads="1"/>
          </p:cNvPicPr>
          <p:nvPr/>
        </p:nvPicPr>
        <p:blipFill>
          <a:blip r:embed="rId5">
            <a:extLst>
              <a:ext uri="{28A0092B-C50C-407E-A947-70E740481C1C}">
                <a14:useLocalDpi xmlns:a14="http://schemas.microsoft.com/office/drawing/2010/main" val="0"/>
              </a:ext>
            </a:extLst>
          </a:blip>
          <a:srcRect t="25252"/>
          <a:stretch>
            <a:fillRect/>
          </a:stretch>
        </p:blipFill>
        <p:spPr bwMode="auto">
          <a:xfrm>
            <a:off x="4724400" y="1295400"/>
            <a:ext cx="4452938" cy="243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70300" y="3732213"/>
            <a:ext cx="5484813"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6"/>
          <p:cNvPicPr>
            <a:picLocks noChangeAspect="1"/>
          </p:cNvPicPr>
          <p:nvPr/>
        </p:nvPicPr>
        <p:blipFill>
          <a:blip r:embed="rId7" cstate="print">
            <a:extLst>
              <a:ext uri="{28A0092B-C50C-407E-A947-70E740481C1C}">
                <a14:useLocalDpi xmlns:a14="http://schemas.microsoft.com/office/drawing/2010/main" val="0"/>
              </a:ext>
            </a:extLst>
          </a:blip>
          <a:srcRect l="1476" t="7944" r="165" b="4379"/>
          <a:stretch>
            <a:fillRect/>
          </a:stretch>
        </p:blipFill>
        <p:spPr bwMode="auto">
          <a:xfrm>
            <a:off x="2514600" y="2970213"/>
            <a:ext cx="3825875"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400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0886" y="152400"/>
            <a:ext cx="9448800" cy="838200"/>
          </a:xfrm>
        </p:spPr>
        <p:txBody>
          <a:bodyPr/>
          <a:lstStyle/>
          <a:p>
            <a:pPr eaLnBrk="1" hangingPunct="1"/>
            <a:r>
              <a:rPr lang="en-US" altLang="en-US" dirty="0" smtClean="0"/>
              <a:t>   Issues worth noting</a:t>
            </a:r>
          </a:p>
        </p:txBody>
      </p:sp>
      <p:sp>
        <p:nvSpPr>
          <p:cNvPr id="18435" name="Content Placeholder 2"/>
          <p:cNvSpPr>
            <a:spLocks noGrp="1"/>
          </p:cNvSpPr>
          <p:nvPr>
            <p:ph idx="1"/>
          </p:nvPr>
        </p:nvSpPr>
        <p:spPr>
          <a:xfrm>
            <a:off x="457200" y="1524000"/>
            <a:ext cx="8229600" cy="4754563"/>
          </a:xfrm>
        </p:spPr>
        <p:txBody>
          <a:bodyPr/>
          <a:lstStyle/>
          <a:p>
            <a:pPr eaLnBrk="1" hangingPunct="1"/>
            <a:r>
              <a:rPr lang="en-US" altLang="en-US" b="1" dirty="0" smtClean="0"/>
              <a:t>Infrastructure investment/prioritization lacks a national vision within government</a:t>
            </a:r>
          </a:p>
          <a:p>
            <a:pPr eaLnBrk="1" hangingPunct="1"/>
            <a:r>
              <a:rPr lang="en-US" altLang="en-US" b="1" dirty="0" smtClean="0"/>
              <a:t>Infrastructure spending decreasing relative to other countries</a:t>
            </a:r>
          </a:p>
          <a:p>
            <a:pPr eaLnBrk="1" hangingPunct="1"/>
            <a:r>
              <a:rPr lang="en-US" altLang="en-US" b="1" dirty="0" smtClean="0"/>
              <a:t>State and local governments take an increasing role, but </a:t>
            </a:r>
            <a:r>
              <a:rPr lang="en-US" altLang="en-US" b="1" dirty="0" smtClean="0"/>
              <a:t>funding gap persists</a:t>
            </a:r>
            <a:endParaRPr lang="en-US" altLang="en-US" b="1" dirty="0" smtClean="0"/>
          </a:p>
          <a:p>
            <a:pPr eaLnBrk="1" hangingPunct="1"/>
            <a:r>
              <a:rPr lang="en-US" altLang="en-US" b="1" dirty="0" smtClean="0"/>
              <a:t>Financing cannot replace funding</a:t>
            </a:r>
          </a:p>
        </p:txBody>
      </p:sp>
    </p:spTree>
    <p:extLst>
      <p:ext uri="{BB962C8B-B14F-4D97-AF65-F5344CB8AC3E}">
        <p14:creationId xmlns:p14="http://schemas.microsoft.com/office/powerpoint/2010/main" val="3660949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4"/>
          <p:cNvGrpSpPr>
            <a:grpSpLocks/>
          </p:cNvGrpSpPr>
          <p:nvPr/>
        </p:nvGrpSpPr>
        <p:grpSpPr bwMode="auto">
          <a:xfrm>
            <a:off x="0" y="304800"/>
            <a:ext cx="9159875" cy="6592888"/>
            <a:chOff x="-841061" y="-1892621"/>
            <a:chExt cx="12234103" cy="9428589"/>
          </a:xfrm>
        </p:grpSpPr>
        <p:sp>
          <p:nvSpPr>
            <p:cNvPr id="32775" name="Text Box 2"/>
            <p:cNvSpPr txBox="1">
              <a:spLocks noChangeArrowheads="1"/>
            </p:cNvSpPr>
            <p:nvPr/>
          </p:nvSpPr>
          <p:spPr bwMode="auto">
            <a:xfrm>
              <a:off x="2898673" y="-1892621"/>
              <a:ext cx="7530795" cy="1354747"/>
            </a:xfrm>
            <a:prstGeom prst="rect">
              <a:avLst/>
            </a:prstGeom>
            <a:noFill/>
            <a:ln>
              <a:noFill/>
            </a:ln>
            <a:extLst>
              <a:ext uri="{909E8E84-426E-40DD-AFC4-6F175D3DCCD1}">
                <a14:hiddenFill xmlns:a14="http://schemas.microsoft.com/office/drawing/2010/main">
                  <a:solidFill>
                    <a:srgbClr val="F5A10B"/>
                  </a:solidFill>
                </a14:hiddenFill>
              </a:ext>
              <a:ext uri="{91240B29-F687-4F45-9708-019B960494DF}">
                <a14:hiddenLine xmlns:a14="http://schemas.microsoft.com/office/drawing/2010/main" w="9525">
                  <a:solidFill>
                    <a:srgbClr val="F79646"/>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spcAft>
                  <a:spcPts val="1000"/>
                </a:spcAft>
                <a:buFontTx/>
                <a:buNone/>
              </a:pPr>
              <a:endParaRPr lang="en-US" altLang="en-US" sz="3600" b="1">
                <a:solidFill>
                  <a:schemeClr val="bg1"/>
                </a:solidFill>
                <a:latin typeface="Arial" pitchFamily="34" charset="0"/>
                <a:cs typeface="Arial" pitchFamily="34" charset="0"/>
              </a:endParaRPr>
            </a:p>
          </p:txBody>
        </p:sp>
        <p:sp>
          <p:nvSpPr>
            <p:cNvPr id="32776" name="Text Box 2"/>
            <p:cNvSpPr txBox="1">
              <a:spLocks noChangeArrowheads="1"/>
            </p:cNvSpPr>
            <p:nvPr/>
          </p:nvSpPr>
          <p:spPr bwMode="auto">
            <a:xfrm>
              <a:off x="-841061" y="508268"/>
              <a:ext cx="12201481" cy="977329"/>
            </a:xfrm>
            <a:prstGeom prst="rect">
              <a:avLst/>
            </a:prstGeom>
            <a:solidFill>
              <a:srgbClr val="F5A10B"/>
            </a:solidFill>
            <a:ln>
              <a:noFill/>
            </a:ln>
            <a:extLst>
              <a:ext uri="{91240B29-F687-4F45-9708-019B960494DF}">
                <a14:hiddenLine xmlns:a14="http://schemas.microsoft.com/office/drawing/2010/main" w="9525">
                  <a:solidFill>
                    <a:srgbClr val="F79646"/>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spcAft>
                  <a:spcPts val="1000"/>
                </a:spcAft>
                <a:buFontTx/>
                <a:buNone/>
              </a:pPr>
              <a:r>
                <a:rPr lang="en-US" altLang="en-US" sz="4000" b="1">
                  <a:solidFill>
                    <a:schemeClr val="tx2"/>
                  </a:solidFill>
                  <a:latin typeface="Franklin Gothic Medium Cond" pitchFamily="34" charset="0"/>
                  <a:cs typeface="Arial" pitchFamily="34" charset="0"/>
                </a:rPr>
                <a:t>WWW.INFRASTRUCTUREREPORTCARD.ORG</a:t>
              </a:r>
              <a:endParaRPr lang="en-US" altLang="en-US" sz="4000" b="1">
                <a:solidFill>
                  <a:schemeClr val="tx2"/>
                </a:solidFill>
                <a:latin typeface="Arial" pitchFamily="34" charset="0"/>
                <a:cs typeface="Arial" pitchFamily="34" charset="0"/>
              </a:endParaRPr>
            </a:p>
          </p:txBody>
        </p:sp>
        <p:sp>
          <p:nvSpPr>
            <p:cNvPr id="32777" name="Text Box 2"/>
            <p:cNvSpPr txBox="1">
              <a:spLocks noChangeArrowheads="1"/>
            </p:cNvSpPr>
            <p:nvPr/>
          </p:nvSpPr>
          <p:spPr bwMode="auto">
            <a:xfrm>
              <a:off x="5875593" y="7100032"/>
              <a:ext cx="5517449" cy="435936"/>
            </a:xfrm>
            <a:prstGeom prst="rect">
              <a:avLst/>
            </a:prstGeom>
            <a:noFill/>
            <a:ln>
              <a:noFill/>
            </a:ln>
            <a:extLst>
              <a:ext uri="{909E8E84-426E-40DD-AFC4-6F175D3DCCD1}">
                <a14:hiddenFill xmlns:a14="http://schemas.microsoft.com/office/drawing/2010/main">
                  <a:solidFill>
                    <a:srgbClr val="F5A10B"/>
                  </a:solidFill>
                </a14:hiddenFill>
              </a:ext>
              <a:ext uri="{91240B29-F687-4F45-9708-019B960494DF}">
                <a14:hiddenLine xmlns:a14="http://schemas.microsoft.com/office/drawing/2010/main" w="9525">
                  <a:solidFill>
                    <a:srgbClr val="F79646"/>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spcAft>
                  <a:spcPts val="1000"/>
                </a:spcAft>
                <a:buFontTx/>
                <a:buNone/>
              </a:pPr>
              <a:r>
                <a:rPr lang="en-US" altLang="en-US" sz="1200" i="1">
                  <a:latin typeface="Arial Narrow" pitchFamily="34" charset="0"/>
                  <a:cs typeface="Arial" pitchFamily="34" charset="0"/>
                </a:rPr>
                <a:t>Products and images are for illustrative purposes only. ©2012 ASCE</a:t>
              </a:r>
              <a:endParaRPr lang="en-US" altLang="en-US" sz="3600">
                <a:latin typeface="Arial" pitchFamily="34" charset="0"/>
                <a:cs typeface="Arial" pitchFamily="34" charset="0"/>
              </a:endParaRPr>
            </a:p>
          </p:txBody>
        </p:sp>
      </p:grpSp>
      <p:pic>
        <p:nvPicPr>
          <p:cNvPr id="32771" name="Picture 3" descr="ASCE-RC-App-Mobie-Device-Promo"/>
          <p:cNvPicPr>
            <a:picLocks noChangeAspect="1" noChangeArrowheads="1"/>
          </p:cNvPicPr>
          <p:nvPr/>
        </p:nvPicPr>
        <p:blipFill>
          <a:blip r:embed="rId3">
            <a:extLst>
              <a:ext uri="{28A0092B-C50C-407E-A947-70E740481C1C}">
                <a14:useLocalDpi xmlns:a14="http://schemas.microsoft.com/office/drawing/2010/main" val="0"/>
              </a:ext>
            </a:extLst>
          </a:blip>
          <a:srcRect l="12015" t="17215" r="12634" b="19386"/>
          <a:stretch>
            <a:fillRect/>
          </a:stretch>
        </p:blipFill>
        <p:spPr bwMode="auto">
          <a:xfrm>
            <a:off x="3878263" y="2787650"/>
            <a:ext cx="5021262"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pic>
        <p:nvPicPr>
          <p:cNvPr id="32772"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9575" y="228600"/>
            <a:ext cx="832485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138" y="2700338"/>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 Box 2"/>
          <p:cNvSpPr txBox="1">
            <a:spLocks noChangeArrowheads="1"/>
          </p:cNvSpPr>
          <p:nvPr/>
        </p:nvSpPr>
        <p:spPr bwMode="auto">
          <a:xfrm>
            <a:off x="23813" y="5737225"/>
            <a:ext cx="9136062" cy="1120775"/>
          </a:xfrm>
          <a:prstGeom prst="rect">
            <a:avLst/>
          </a:prstGeom>
          <a:noFill/>
          <a:ln>
            <a:noFill/>
          </a:ln>
          <a:extLst>
            <a:ext uri="{909E8E84-426E-40DD-AFC4-6F175D3DCCD1}">
              <a14:hiddenFill xmlns:a14="http://schemas.microsoft.com/office/drawing/2010/main">
                <a:solidFill>
                  <a:srgbClr val="F5A10B"/>
                </a:solidFill>
              </a14:hiddenFill>
            </a:ext>
            <a:ext uri="{91240B29-F687-4F45-9708-019B960494DF}">
              <a14:hiddenLine xmlns:a14="http://schemas.microsoft.com/office/drawing/2010/main" w="9525">
                <a:solidFill>
                  <a:srgbClr val="F79646"/>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spcAft>
                <a:spcPts val="1000"/>
              </a:spcAft>
              <a:buFontTx/>
              <a:buNone/>
            </a:pPr>
            <a:r>
              <a:rPr lang="en-US" altLang="en-US" sz="4000" dirty="0">
                <a:solidFill>
                  <a:schemeClr val="bg1"/>
                </a:solidFill>
                <a:latin typeface="Franklin Gothic Medium Cond" pitchFamily="34" charset="0"/>
                <a:cs typeface="Arial" pitchFamily="34" charset="0"/>
              </a:rPr>
              <a:t>Email </a:t>
            </a:r>
            <a:r>
              <a:rPr lang="en-US" altLang="en-US" sz="4000" dirty="0" smtClean="0">
                <a:solidFill>
                  <a:schemeClr val="bg1"/>
                </a:solidFill>
                <a:latin typeface="Franklin Gothic Medium Cond" pitchFamily="34" charset="0"/>
                <a:cs typeface="Arial" pitchFamily="34" charset="0"/>
              </a:rPr>
              <a:t>us with questions </a:t>
            </a:r>
            <a:r>
              <a:rPr lang="en-US" altLang="en-US" sz="4000" dirty="0">
                <a:solidFill>
                  <a:schemeClr val="bg1"/>
                </a:solidFill>
                <a:latin typeface="Franklin Gothic Medium Cond" pitchFamily="34" charset="0"/>
                <a:cs typeface="Arial" pitchFamily="34" charset="0"/>
              </a:rPr>
              <a:t>at </a:t>
            </a:r>
            <a:r>
              <a:rPr lang="en-US" altLang="en-US" sz="4000" u="sng" dirty="0" smtClean="0">
                <a:solidFill>
                  <a:schemeClr val="bg1"/>
                </a:solidFill>
                <a:latin typeface="Franklin Gothic Medium Cond" pitchFamily="34" charset="0"/>
                <a:cs typeface="Arial" pitchFamily="34" charset="0"/>
              </a:rPr>
              <a:t>reportcard@asce.org</a:t>
            </a:r>
            <a:endParaRPr lang="en-US" altLang="en-US" sz="40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26760</TotalTime>
  <Words>1838</Words>
  <Application>Microsoft Office PowerPoint</Application>
  <PresentationFormat>On-screen Show (4:3)</PresentationFormat>
  <Paragraphs>154</Paragraphs>
  <Slides>9</Slides>
  <Notes>9</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12" baseType="lpstr">
      <vt:lpstr>Office Theme</vt:lpstr>
      <vt:lpstr>Custom Design</vt:lpstr>
      <vt:lpstr>Microsoft Excel Chart</vt:lpstr>
      <vt:lpstr>PowerPoint Presentation</vt:lpstr>
      <vt:lpstr>THE 21ST CENTURY VISION FOR AMERICA’S INFRASTRUCTURE</vt:lpstr>
      <vt:lpstr>PowerPoint Presentation</vt:lpstr>
      <vt:lpstr>Infrastructure Funding Needs by 2020</vt:lpstr>
      <vt:lpstr>With Investment, We Prevent: </vt:lpstr>
      <vt:lpstr>Key Solutions</vt:lpstr>
      <vt:lpstr>Increasing Demands Require Action</vt:lpstr>
      <vt:lpstr>   Issues worth noting</vt:lpstr>
      <vt:lpstr>PowerPoint Presentation</vt:lpstr>
    </vt:vector>
  </TitlesOfParts>
  <Company>A.S.C.E.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PALLABRI</dc:creator>
  <cp:lastModifiedBy>Pallasch, Brian</cp:lastModifiedBy>
  <cp:revision>1447</cp:revision>
  <cp:lastPrinted>2014-12-11T20:49:38Z</cp:lastPrinted>
  <dcterms:created xsi:type="dcterms:W3CDTF">2013-03-14T02:04:26Z</dcterms:created>
  <dcterms:modified xsi:type="dcterms:W3CDTF">2015-04-24T18:21:17Z</dcterms:modified>
</cp:coreProperties>
</file>