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19"/>
  </p:notesMasterIdLst>
  <p:sldIdLst>
    <p:sldId id="256" r:id="rId2"/>
    <p:sldId id="257" r:id="rId3"/>
    <p:sldId id="264" r:id="rId4"/>
    <p:sldId id="277" r:id="rId5"/>
    <p:sldId id="278" r:id="rId6"/>
    <p:sldId id="275" r:id="rId7"/>
    <p:sldId id="282" r:id="rId8"/>
    <p:sldId id="274" r:id="rId9"/>
    <p:sldId id="270" r:id="rId10"/>
    <p:sldId id="269" r:id="rId11"/>
    <p:sldId id="271" r:id="rId12"/>
    <p:sldId id="267" r:id="rId13"/>
    <p:sldId id="268" r:id="rId14"/>
    <p:sldId id="272" r:id="rId15"/>
    <p:sldId id="279" r:id="rId16"/>
    <p:sldId id="280" r:id="rId17"/>
    <p:sldId id="281" r:id="rId1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576">
          <p15:clr>
            <a:srgbClr val="A4A3A4"/>
          </p15:clr>
        </p15:guide>
        <p15:guide id="4" pos="10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91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11" d="100"/>
          <a:sy n="111" d="100"/>
        </p:scale>
        <p:origin x="450" y="108"/>
      </p:cViewPr>
      <p:guideLst>
        <p:guide orient="horz" pos="2160"/>
        <p:guide pos="2880"/>
        <p:guide pos="576"/>
        <p:guide pos="10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cat>
            <c:strRef>
              <c:f>Sheet1!$A$2:$A$3</c:f>
              <c:strCache>
                <c:ptCount val="2"/>
                <c:pt idx="0">
                  <c:v>Total Budget</c:v>
                </c:pt>
                <c:pt idx="1">
                  <c:v>Deficit</c:v>
                </c:pt>
              </c:strCache>
            </c:strRef>
          </c:cat>
          <c:val>
            <c:numRef>
              <c:f>Sheet1!$B$2:$B$3</c:f>
              <c:numCache>
                <c:formatCode>General</c:formatCode>
                <c:ptCount val="2"/>
                <c:pt idx="0">
                  <c:v>600</c:v>
                </c:pt>
                <c:pt idx="1">
                  <c:v>70</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cat>
            <c:strRef>
              <c:f>Sheet1!$A$2:$A$3</c:f>
              <c:strCache>
                <c:ptCount val="2"/>
                <c:pt idx="0">
                  <c:v>Total Budget</c:v>
                </c:pt>
                <c:pt idx="1">
                  <c:v>Deficit</c:v>
                </c:pt>
              </c:strCache>
            </c:strRef>
          </c:cat>
          <c:val>
            <c:numRef>
              <c:f>Sheet1!$B$2:$B$3</c:f>
              <c:numCache>
                <c:formatCode>General</c:formatCode>
                <c:ptCount val="2"/>
                <c:pt idx="0">
                  <c:v>600</c:v>
                </c:pt>
                <c:pt idx="1">
                  <c:v>110</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2757" tIns="46378" rIns="92757" bIns="46378" rtlCol="0"/>
          <a:lstStyle>
            <a:lvl1pPr algn="l">
              <a:defRPr sz="1200"/>
            </a:lvl1pPr>
          </a:lstStyle>
          <a:p>
            <a:endParaRPr lang="en-US" dirty="0"/>
          </a:p>
        </p:txBody>
      </p:sp>
      <p:sp>
        <p:nvSpPr>
          <p:cNvPr id="3" name="Date Placeholder 2"/>
          <p:cNvSpPr>
            <a:spLocks noGrp="1"/>
          </p:cNvSpPr>
          <p:nvPr>
            <p:ph type="dt" idx="1"/>
          </p:nvPr>
        </p:nvSpPr>
        <p:spPr>
          <a:xfrm>
            <a:off x="3970938" y="1"/>
            <a:ext cx="3037840" cy="464820"/>
          </a:xfrm>
          <a:prstGeom prst="rect">
            <a:avLst/>
          </a:prstGeom>
        </p:spPr>
        <p:txBody>
          <a:bodyPr vert="horz" lIns="92757" tIns="46378" rIns="92757" bIns="46378" rtlCol="0"/>
          <a:lstStyle>
            <a:lvl1pPr algn="r">
              <a:defRPr sz="1200"/>
            </a:lvl1pPr>
          </a:lstStyle>
          <a:p>
            <a:fld id="{6F0C8786-267C-4F4D-AA93-D90AE48554CE}" type="datetimeFigureOut">
              <a:rPr lang="en-US" smtClean="0"/>
              <a:t>4/26/2015</a:t>
            </a:fld>
            <a:endParaRPr lang="en-US" dirty="0"/>
          </a:p>
        </p:txBody>
      </p:sp>
      <p:sp>
        <p:nvSpPr>
          <p:cNvPr id="4" name="Slide Image Placeholder 3"/>
          <p:cNvSpPr>
            <a:spLocks noGrp="1" noRot="1" noChangeAspect="1"/>
          </p:cNvSpPr>
          <p:nvPr>
            <p:ph type="sldImg" idx="2"/>
          </p:nvPr>
        </p:nvSpPr>
        <p:spPr>
          <a:xfrm>
            <a:off x="1181100" y="696913"/>
            <a:ext cx="4648200" cy="3487737"/>
          </a:xfrm>
          <a:prstGeom prst="rect">
            <a:avLst/>
          </a:prstGeom>
          <a:noFill/>
          <a:ln w="12700">
            <a:solidFill>
              <a:prstClr val="black"/>
            </a:solidFill>
          </a:ln>
        </p:spPr>
        <p:txBody>
          <a:bodyPr vert="horz" lIns="92757" tIns="46378" rIns="92757" bIns="46378"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2757" tIns="46378" rIns="92757" bIns="4637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2757" tIns="46378" rIns="92757" bIns="4637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757" tIns="46378" rIns="92757" bIns="46378" rtlCol="0" anchor="b"/>
          <a:lstStyle>
            <a:lvl1pPr algn="r">
              <a:defRPr sz="1200"/>
            </a:lvl1pPr>
          </a:lstStyle>
          <a:p>
            <a:fld id="{913EC7C7-A476-408C-98BF-64807AB6F40E}" type="slidenum">
              <a:rPr lang="en-US" smtClean="0"/>
              <a:t>‹#›</a:t>
            </a:fld>
            <a:endParaRPr lang="en-US" dirty="0"/>
          </a:p>
        </p:txBody>
      </p:sp>
    </p:spTree>
    <p:extLst>
      <p:ext uri="{BB962C8B-B14F-4D97-AF65-F5344CB8AC3E}">
        <p14:creationId xmlns:p14="http://schemas.microsoft.com/office/powerpoint/2010/main" val="1138704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421229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472868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111819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3450219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2177372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3272006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4227214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1156262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2263302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566576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3897176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3371973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2331902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11483983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5803204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2933387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5866685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5" y="566"/>
            <a:ext cx="9143245" cy="6857434"/>
          </a:xfrm>
          <a:prstGeom prst="rect">
            <a:avLst/>
          </a:prstGeom>
        </p:spPr>
      </p:pic>
      <p:sp>
        <p:nvSpPr>
          <p:cNvPr id="2" name="Title 1"/>
          <p:cNvSpPr>
            <a:spLocks noGrp="1"/>
          </p:cNvSpPr>
          <p:nvPr>
            <p:ph type="ctrTitle"/>
          </p:nvPr>
        </p:nvSpPr>
        <p:spPr>
          <a:xfrm>
            <a:off x="1600200" y="2514600"/>
            <a:ext cx="5486400" cy="1066800"/>
          </a:xfrm>
        </p:spPr>
        <p:txBody>
          <a:bodyPr lIns="0" tIns="0" rIns="0" bIns="0" anchor="t" anchorCtr="0">
            <a:normAutofit/>
          </a:bodyPr>
          <a:lstStyle>
            <a:lvl1pPr algn="l">
              <a:defRPr sz="3800" b="0">
                <a:solidFill>
                  <a:srgbClr val="4891DC"/>
                </a:solidFill>
                <a:latin typeface="Arial Narrow"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600200" y="3657600"/>
            <a:ext cx="5524500" cy="609600"/>
          </a:xfrm>
        </p:spPr>
        <p:txBody>
          <a:bodyPr lIns="0" tIns="0" rIns="0" bIns="0">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0" name="TextBox 9"/>
          <p:cNvSpPr txBox="1"/>
          <p:nvPr userDrawn="1"/>
        </p:nvSpPr>
        <p:spPr>
          <a:xfrm>
            <a:off x="1600200" y="6324600"/>
            <a:ext cx="5867400" cy="353943"/>
          </a:xfrm>
          <a:prstGeom prst="rect">
            <a:avLst/>
          </a:prstGeom>
          <a:noFill/>
        </p:spPr>
        <p:txBody>
          <a:bodyPr wrap="square" lIns="0" tIns="0" rIns="0" bIns="0" rtlCol="0">
            <a:spAutoFit/>
          </a:bodyPr>
          <a:lstStyle/>
          <a:p>
            <a:pPr>
              <a:spcAft>
                <a:spcPts val="600"/>
              </a:spcAft>
            </a:pPr>
            <a:r>
              <a:rPr lang="en-US" sz="1000" spc="200" baseline="0" dirty="0" smtClean="0">
                <a:solidFill>
                  <a:schemeClr val="tx1">
                    <a:lumMod val="50000"/>
                    <a:lumOff val="50000"/>
                  </a:schemeClr>
                </a:solidFill>
              </a:rPr>
              <a:t>GREENBERG TRAURIG, LLP | ATTORNEYS AT LAW | WWW.GTLAW.COM</a:t>
            </a:r>
          </a:p>
          <a:p>
            <a:r>
              <a:rPr lang="en-US" sz="800" spc="0" baseline="0" dirty="0" smtClean="0">
                <a:solidFill>
                  <a:schemeClr val="tx1">
                    <a:lumMod val="50000"/>
                    <a:lumOff val="50000"/>
                  </a:schemeClr>
                </a:solidFill>
              </a:rPr>
              <a:t>©2014 Greenberg Traurig, LLP. All rights reserved.</a:t>
            </a:r>
            <a:endParaRPr lang="en-US" sz="800" spc="0" baseline="0" dirty="0">
              <a:solidFill>
                <a:schemeClr val="tx1">
                  <a:lumMod val="50000"/>
                  <a:lumOff val="50000"/>
                </a:schemeClr>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18488" y="1295400"/>
            <a:ext cx="3200400" cy="520182"/>
          </a:xfrm>
          <a:prstGeom prst="rect">
            <a:avLst/>
          </a:prstGeom>
        </p:spPr>
      </p:pic>
    </p:spTree>
    <p:extLst>
      <p:ext uri="{BB962C8B-B14F-4D97-AF65-F5344CB8AC3E}">
        <p14:creationId xmlns:p14="http://schemas.microsoft.com/office/powerpoint/2010/main" val="1387568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908114" y="1143000"/>
            <a:ext cx="7086600" cy="856488"/>
          </a:xfrm>
        </p:spPr>
        <p:txBody>
          <a:bodyPr lIns="0" tIns="0" rIns="0" bIns="0" anchor="t" anchorCtr="0">
            <a:normAutofit/>
          </a:bodyPr>
          <a:lstStyle>
            <a:lvl1pPr algn="l">
              <a:defRPr sz="3200">
                <a:solidFill>
                  <a:srgbClr val="4891DC"/>
                </a:solidFill>
                <a:latin typeface="Arial Narrow"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08114" y="1981200"/>
            <a:ext cx="7129462" cy="4343400"/>
          </a:xfrm>
        </p:spPr>
        <p:txBody>
          <a:bodyPr lIns="0" tIns="0" rIns="0" bIns="0"/>
          <a:lstStyle>
            <a:lvl1pPr marL="342900" indent="-342900">
              <a:spcBef>
                <a:spcPts val="0"/>
              </a:spcBef>
              <a:spcAft>
                <a:spcPts val="1200"/>
              </a:spcAft>
              <a:buClr>
                <a:srgbClr val="8FD400"/>
              </a:buClr>
              <a:buSzPct val="110000"/>
              <a:buFont typeface="Calibri" pitchFamily="34" charset="0"/>
              <a:buChar char="&gt;"/>
              <a:defRPr sz="2400"/>
            </a:lvl1pPr>
            <a:lvl2pPr marL="742950" indent="-285750">
              <a:spcBef>
                <a:spcPts val="0"/>
              </a:spcBef>
              <a:spcAft>
                <a:spcPts val="1200"/>
              </a:spcAft>
              <a:buClr>
                <a:schemeClr val="tx1">
                  <a:lumMod val="50000"/>
                  <a:lumOff val="50000"/>
                </a:schemeClr>
              </a:buClr>
              <a:buFont typeface="Calibri" pitchFamily="34" charset="0"/>
              <a:buChar char="–"/>
              <a:defRPr sz="2200"/>
            </a:lvl2pPr>
            <a:lvl3pPr marL="1143000" indent="-228600">
              <a:spcBef>
                <a:spcPts val="0"/>
              </a:spcBef>
              <a:spcAft>
                <a:spcPts val="1200"/>
              </a:spcAft>
              <a:buClr>
                <a:schemeClr val="bg1">
                  <a:lumMod val="50000"/>
                </a:schemeClr>
              </a:buClr>
              <a:buFont typeface="Wingdings" pitchFamily="2" charset="2"/>
              <a:buChar char="§"/>
              <a:defRPr sz="2000"/>
            </a:lvl3pPr>
            <a:lvl4pPr marL="1600200" indent="-228600">
              <a:spcBef>
                <a:spcPts val="0"/>
              </a:spcBef>
              <a:spcAft>
                <a:spcPts val="1200"/>
              </a:spcAft>
              <a:buClr>
                <a:schemeClr val="bg1">
                  <a:lumMod val="50000"/>
                </a:schemeClr>
              </a:buClr>
              <a:buFont typeface="Arial" pitchFamily="34" charset="0"/>
              <a:buChar char="•"/>
              <a:defRPr sz="1800"/>
            </a:lvl4pPr>
            <a:lvl5pPr marL="2057400" indent="-228600">
              <a:spcBef>
                <a:spcPts val="0"/>
              </a:spcBef>
              <a:spcAft>
                <a:spcPts val="1200"/>
              </a:spcAft>
              <a:buClr>
                <a:schemeClr val="bg1">
                  <a:lumMod val="50000"/>
                </a:schemeClr>
              </a:buClr>
              <a:buSzPct val="90000"/>
              <a:buFont typeface="Courier New" pitchFamily="49" charset="0"/>
              <a:buChar char="o"/>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4400" y="381000"/>
            <a:ext cx="2286000" cy="371559"/>
          </a:xfrm>
          <a:prstGeom prst="rect">
            <a:avLst/>
          </a:prstGeom>
        </p:spPr>
      </p:pic>
      <p:sp>
        <p:nvSpPr>
          <p:cNvPr id="29" name="Slide Number Placeholder 28"/>
          <p:cNvSpPr>
            <a:spLocks noGrp="1"/>
          </p:cNvSpPr>
          <p:nvPr>
            <p:ph type="sldNum" sz="quarter" idx="12"/>
          </p:nvPr>
        </p:nvSpPr>
        <p:spPr>
          <a:xfrm>
            <a:off x="8458200" y="6400800"/>
            <a:ext cx="457200" cy="365125"/>
          </a:xfrm>
        </p:spPr>
        <p:txBody>
          <a:bodyPr/>
          <a:lstStyle>
            <a:lvl1pPr>
              <a:defRPr sz="900"/>
            </a:lvl1pPr>
          </a:lstStyle>
          <a:p>
            <a:fld id="{28F2264A-1CF9-467C-90D6-19BDB64FC51B}" type="slidenum">
              <a:rPr lang="en-US" smtClean="0"/>
              <a:pPr/>
              <a:t>‹#›</a:t>
            </a:fld>
            <a:endParaRPr lang="en-US" dirty="0"/>
          </a:p>
        </p:txBody>
      </p:sp>
      <p:sp>
        <p:nvSpPr>
          <p:cNvPr id="30" name="TextBox 29"/>
          <p:cNvSpPr txBox="1"/>
          <p:nvPr userDrawn="1"/>
        </p:nvSpPr>
        <p:spPr>
          <a:xfrm>
            <a:off x="5410200" y="6458811"/>
            <a:ext cx="3048000" cy="230832"/>
          </a:xfrm>
          <a:prstGeom prst="rect">
            <a:avLst/>
          </a:prstGeom>
          <a:noFill/>
        </p:spPr>
        <p:txBody>
          <a:bodyPr wrap="square" rtlCol="0">
            <a:spAutoFit/>
          </a:bodyPr>
          <a:lstStyle/>
          <a:p>
            <a:pPr algn="r"/>
            <a:r>
              <a:rPr lang="en-US" sz="900" dirty="0" smtClean="0"/>
              <a:t>Pension Reform Case Study - Providence, Rhode Island</a:t>
            </a:r>
            <a:endParaRPr lang="en-US" sz="900" dirty="0">
              <a:solidFill>
                <a:schemeClr val="tx1">
                  <a:lumMod val="50000"/>
                  <a:lumOff val="50000"/>
                </a:schemeClr>
              </a:solidFill>
            </a:endParaRPr>
          </a:p>
        </p:txBody>
      </p:sp>
      <p:sp>
        <p:nvSpPr>
          <p:cNvPr id="9" name="TextBox 8"/>
          <p:cNvSpPr txBox="1"/>
          <p:nvPr userDrawn="1"/>
        </p:nvSpPr>
        <p:spPr>
          <a:xfrm>
            <a:off x="914400" y="6513576"/>
            <a:ext cx="3048000" cy="138499"/>
          </a:xfrm>
          <a:prstGeom prst="rect">
            <a:avLst/>
          </a:prstGeom>
          <a:noFill/>
        </p:spPr>
        <p:txBody>
          <a:bodyPr wrap="square" lIns="0" tIns="0" rIns="0" bIns="0" rtlCol="0">
            <a:spAutoFit/>
          </a:bodyPr>
          <a:lstStyle/>
          <a:p>
            <a:pPr algn="l"/>
            <a:r>
              <a:rPr lang="en-US" sz="900" dirty="0" smtClean="0">
                <a:solidFill>
                  <a:schemeClr val="tx1">
                    <a:lumMod val="50000"/>
                    <a:lumOff val="50000"/>
                  </a:schemeClr>
                </a:solidFill>
              </a:rPr>
              <a:t>Greenberg Traurig, LLP | gtlaw.com</a:t>
            </a:r>
            <a:endParaRPr lang="en-US" sz="900" dirty="0">
              <a:solidFill>
                <a:schemeClr val="tx1">
                  <a:lumMod val="50000"/>
                  <a:lumOff val="50000"/>
                </a:schemeClr>
              </a:solidFill>
            </a:endParaRPr>
          </a:p>
        </p:txBody>
      </p:sp>
    </p:spTree>
    <p:extLst>
      <p:ext uri="{BB962C8B-B14F-4D97-AF65-F5344CB8AC3E}">
        <p14:creationId xmlns:p14="http://schemas.microsoft.com/office/powerpoint/2010/main" val="152003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3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3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3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3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3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3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3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3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3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300"/>
                        <p:tgtEl>
                          <p:spTgt spid="3"/>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4F7532-EBB1-4FE0-8B0F-33C17DB0A6A6}" type="datetime1">
              <a:rPr lang="en-US" smtClean="0"/>
              <a:t>4/26/2015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F2264A-1CF9-467C-90D6-19BDB64FC51B}" type="slidenum">
              <a:rPr lang="en-US" smtClean="0"/>
              <a:t>‹#›</a:t>
            </a:fld>
            <a:endParaRPr lang="en-US" dirty="0"/>
          </a:p>
        </p:txBody>
      </p:sp>
    </p:spTree>
    <p:extLst>
      <p:ext uri="{BB962C8B-B14F-4D97-AF65-F5344CB8AC3E}">
        <p14:creationId xmlns:p14="http://schemas.microsoft.com/office/powerpoint/2010/main" val="160526897"/>
      </p:ext>
    </p:extLst>
  </p:cSld>
  <p:clrMap bg1="lt1" tx1="dk1" bg2="lt2" tx2="dk2" accent1="accent1" accent2="accent2" accent3="accent3" accent4="accent4" accent5="accent5" accent6="accent6" hlink="hlink" folHlink="folHlink"/>
  <p:sldLayoutIdLst>
    <p:sldLayoutId id="2147483656" r:id="rId1"/>
    <p:sldLayoutId id="2147483657" r:id="rId2"/>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514600"/>
            <a:ext cx="5486400" cy="2057400"/>
          </a:xfrm>
        </p:spPr>
        <p:txBody>
          <a:bodyPr>
            <a:normAutofit/>
          </a:bodyPr>
          <a:lstStyle/>
          <a:p>
            <a:r>
              <a:rPr lang="en-US" dirty="0" smtClean="0"/>
              <a:t>Pension Reform Case Study - Providence, Rhode Island</a:t>
            </a:r>
            <a:endParaRPr lang="en-US" dirty="0"/>
          </a:p>
        </p:txBody>
      </p:sp>
      <p:sp>
        <p:nvSpPr>
          <p:cNvPr id="3" name="Subtitle 2"/>
          <p:cNvSpPr>
            <a:spLocks noGrp="1"/>
          </p:cNvSpPr>
          <p:nvPr>
            <p:ph type="subTitle" idx="1"/>
          </p:nvPr>
        </p:nvSpPr>
        <p:spPr>
          <a:xfrm>
            <a:off x="1600200" y="3657600"/>
            <a:ext cx="5524500" cy="1752600"/>
          </a:xfrm>
        </p:spPr>
        <p:txBody>
          <a:bodyPr>
            <a:normAutofit/>
          </a:bodyPr>
          <a:lstStyle/>
          <a:p>
            <a:pPr>
              <a:spcBef>
                <a:spcPts val="1200"/>
              </a:spcBef>
              <a:spcAft>
                <a:spcPts val="1200"/>
              </a:spcAft>
            </a:pPr>
            <a:r>
              <a:rPr lang="en-US" dirty="0" smtClean="0"/>
              <a:t>Fiscal Leadership and the Modern City </a:t>
            </a:r>
            <a:r>
              <a:rPr lang="en-US" sz="1700" dirty="0" smtClean="0"/>
              <a:t>April 27, 2015</a:t>
            </a:r>
            <a:r>
              <a:rPr lang="en-US" dirty="0" smtClean="0"/>
              <a:t/>
            </a:r>
            <a:br>
              <a:rPr lang="en-US" dirty="0" smtClean="0"/>
            </a:br>
            <a:endParaRPr lang="en-US" dirty="0"/>
          </a:p>
        </p:txBody>
      </p:sp>
      <p:sp>
        <p:nvSpPr>
          <p:cNvPr id="4" name="TextBox 3"/>
          <p:cNvSpPr txBox="1"/>
          <p:nvPr/>
        </p:nvSpPr>
        <p:spPr>
          <a:xfrm>
            <a:off x="1602557" y="5715000"/>
            <a:ext cx="6172200" cy="492443"/>
          </a:xfrm>
          <a:prstGeom prst="rect">
            <a:avLst/>
          </a:prstGeom>
          <a:noFill/>
        </p:spPr>
        <p:txBody>
          <a:bodyPr wrap="square" lIns="0" tIns="0" rIns="0" bIns="0" rtlCol="0">
            <a:spAutoFit/>
          </a:bodyPr>
          <a:lstStyle/>
          <a:p>
            <a:r>
              <a:rPr lang="en-US" sz="1600" dirty="0" smtClean="0"/>
              <a:t>Angel Taveras</a:t>
            </a:r>
            <a:r>
              <a:rPr lang="en-US" sz="1600" dirty="0" smtClean="0">
                <a:solidFill>
                  <a:srgbClr val="8FD400"/>
                </a:solidFill>
              </a:rPr>
              <a:t>|</a:t>
            </a:r>
            <a:r>
              <a:rPr lang="en-US" sz="1600" dirty="0" smtClean="0"/>
              <a:t> taverasa@gtlaw.com </a:t>
            </a:r>
            <a:r>
              <a:rPr lang="en-US" sz="1600" dirty="0" smtClean="0">
                <a:solidFill>
                  <a:srgbClr val="8FD400"/>
                </a:solidFill>
              </a:rPr>
              <a:t>|</a:t>
            </a:r>
            <a:r>
              <a:rPr lang="en-US" sz="1600" dirty="0" smtClean="0"/>
              <a:t> 617-310-6096</a:t>
            </a:r>
          </a:p>
          <a:p>
            <a:r>
              <a:rPr lang="en-US" sz="1600" dirty="0" smtClean="0"/>
              <a:t>37</a:t>
            </a:r>
            <a:r>
              <a:rPr lang="en-US" sz="1600" baseline="30000" dirty="0" smtClean="0"/>
              <a:t>th</a:t>
            </a:r>
            <a:r>
              <a:rPr lang="en-US" sz="1600" dirty="0" smtClean="0"/>
              <a:t> Mayor of Providence, Rhode Island, 2011-2015</a:t>
            </a:r>
            <a:endParaRPr lang="en-US" sz="1600" dirty="0"/>
          </a:p>
        </p:txBody>
      </p:sp>
    </p:spTree>
    <p:extLst>
      <p:ext uri="{BB962C8B-B14F-4D97-AF65-F5344CB8AC3E}">
        <p14:creationId xmlns:p14="http://schemas.microsoft.com/office/powerpoint/2010/main" val="2075198943"/>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908114" y="990600"/>
            <a:ext cx="7321486" cy="1447800"/>
          </a:xfrm>
        </p:spPr>
        <p:txBody>
          <a:bodyPr>
            <a:normAutofit fontScale="90000"/>
          </a:bodyPr>
          <a:lstStyle/>
          <a:p>
            <a:pPr>
              <a:spcBef>
                <a:spcPts val="1200"/>
              </a:spcBef>
              <a:spcAft>
                <a:spcPts val="1200"/>
              </a:spcAft>
            </a:pPr>
            <a:r>
              <a:rPr lang="en-US" dirty="0" smtClean="0"/>
              <a:t>Providence in Peril – March 3, 2011 (2 months into Taveras Administration) </a:t>
            </a:r>
            <a:br>
              <a:rPr lang="en-US" dirty="0" smtClean="0"/>
            </a:br>
            <a:r>
              <a:rPr lang="en-US" dirty="0" smtClean="0">
                <a:solidFill>
                  <a:schemeClr val="tx1"/>
                </a:solidFill>
              </a:rPr>
              <a:t>Municipal Finances Review Panel Report</a:t>
            </a:r>
          </a:p>
        </p:txBody>
      </p:sp>
      <p:sp>
        <p:nvSpPr>
          <p:cNvPr id="13" name="Slide Number Placeholder 12"/>
          <p:cNvSpPr>
            <a:spLocks noGrp="1"/>
          </p:cNvSpPr>
          <p:nvPr>
            <p:ph type="sldNum" sz="quarter" idx="12"/>
          </p:nvPr>
        </p:nvSpPr>
        <p:spPr/>
        <p:txBody>
          <a:bodyPr/>
          <a:lstStyle/>
          <a:p>
            <a:fld id="{28F2264A-1CF9-467C-90D6-19BDB64FC51B}" type="slidenum">
              <a:rPr lang="en-US" smtClean="0"/>
              <a:pPr/>
              <a:t>2</a:t>
            </a:fld>
            <a:endParaRPr lang="en-US" dirty="0"/>
          </a:p>
        </p:txBody>
      </p:sp>
      <p:graphicFrame>
        <p:nvGraphicFramePr>
          <p:cNvPr id="2" name="Chart 1"/>
          <p:cNvGraphicFramePr/>
          <p:nvPr>
            <p:extLst>
              <p:ext uri="{D42A27DB-BD31-4B8C-83A1-F6EECF244321}">
                <p14:modId xmlns:p14="http://schemas.microsoft.com/office/powerpoint/2010/main" val="3192989858"/>
              </p:ext>
            </p:extLst>
          </p:nvPr>
        </p:nvGraphicFramePr>
        <p:xfrm>
          <a:off x="914400" y="3009900"/>
          <a:ext cx="3124200" cy="22860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3"/>
          <p:cNvSpPr txBox="1">
            <a:spLocks noChangeArrowheads="1"/>
          </p:cNvSpPr>
          <p:nvPr/>
        </p:nvSpPr>
        <p:spPr>
          <a:xfrm>
            <a:off x="5105400" y="2590800"/>
            <a:ext cx="2133600" cy="838200"/>
          </a:xfrm>
          <a:prstGeom prst="rect">
            <a:avLst/>
          </a:prstGeom>
        </p:spPr>
        <p:txBody>
          <a:bodyPr vert="horz" lIns="0" tIns="0" rIns="0" bIns="0" rtlCol="0">
            <a:normAutofit fontScale="92500"/>
          </a:bodyPr>
          <a:lstStyle>
            <a:lvl1pPr marL="342900" indent="-342900" algn="l" defTabSz="914400" rtl="0" eaLnBrk="1" latinLnBrk="0" hangingPunct="1">
              <a:spcBef>
                <a:spcPts val="0"/>
              </a:spcBef>
              <a:spcAft>
                <a:spcPts val="1200"/>
              </a:spcAft>
              <a:buClr>
                <a:srgbClr val="8FD400"/>
              </a:buClr>
              <a:buSzPct val="110000"/>
              <a:buFont typeface="Calibri" pitchFamily="34" charset="0"/>
              <a:buChar char="&gt;"/>
              <a:defRPr sz="2400" kern="1200">
                <a:solidFill>
                  <a:schemeClr val="tx1"/>
                </a:solidFill>
                <a:latin typeface="+mn-lt"/>
                <a:ea typeface="+mn-ea"/>
                <a:cs typeface="+mn-cs"/>
              </a:defRPr>
            </a:lvl1pPr>
            <a:lvl2pPr marL="742950" indent="-285750" algn="l" defTabSz="914400" rtl="0" eaLnBrk="1" latinLnBrk="0" hangingPunct="1">
              <a:spcBef>
                <a:spcPts val="0"/>
              </a:spcBef>
              <a:spcAft>
                <a:spcPts val="1200"/>
              </a:spcAft>
              <a:buClr>
                <a:schemeClr val="tx1">
                  <a:lumMod val="50000"/>
                  <a:lumOff val="50000"/>
                </a:schemeClr>
              </a:buClr>
              <a:buFont typeface="Calibri" pitchFamily="34" charset="0"/>
              <a:buChar char="–"/>
              <a:defRPr sz="2200" kern="1200">
                <a:solidFill>
                  <a:schemeClr val="tx1"/>
                </a:solidFill>
                <a:latin typeface="+mn-lt"/>
                <a:ea typeface="+mn-ea"/>
                <a:cs typeface="+mn-cs"/>
              </a:defRPr>
            </a:lvl2pPr>
            <a:lvl3pPr marL="1143000" indent="-228600" algn="l" defTabSz="914400" rtl="0" eaLnBrk="1" latinLnBrk="0" hangingPunct="1">
              <a:spcBef>
                <a:spcPts val="0"/>
              </a:spcBef>
              <a:spcAft>
                <a:spcPts val="1200"/>
              </a:spcAft>
              <a:buClr>
                <a:schemeClr val="bg1">
                  <a:lumMod val="50000"/>
                </a:schemeClr>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0"/>
              </a:spcBef>
              <a:spcAft>
                <a:spcPts val="1200"/>
              </a:spcAft>
              <a:buClr>
                <a:schemeClr val="bg1">
                  <a:lumMod val="50000"/>
                </a:schemeClr>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0"/>
              </a:spcBef>
              <a:spcAft>
                <a:spcPts val="1200"/>
              </a:spcAft>
              <a:buClr>
                <a:schemeClr val="bg1">
                  <a:lumMod val="50000"/>
                </a:schemeClr>
              </a:buClr>
              <a:buSzPct val="90000"/>
              <a:buFont typeface="Courier New" pitchFamily="49" charset="0"/>
              <a:buChar char="o"/>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en-US" dirty="0" smtClean="0"/>
              <a:t>Projected FY2012 deficit - $110M</a:t>
            </a:r>
          </a:p>
          <a:p>
            <a:pPr marL="0" indent="0">
              <a:buFont typeface="Calibri" pitchFamily="34" charset="0"/>
              <a:buNone/>
              <a:defRPr/>
            </a:pPr>
            <a:endParaRPr lang="en-US" dirty="0"/>
          </a:p>
        </p:txBody>
      </p:sp>
      <p:graphicFrame>
        <p:nvGraphicFramePr>
          <p:cNvPr id="3" name="Chart 2"/>
          <p:cNvGraphicFramePr/>
          <p:nvPr>
            <p:extLst>
              <p:ext uri="{D42A27DB-BD31-4B8C-83A1-F6EECF244321}">
                <p14:modId xmlns:p14="http://schemas.microsoft.com/office/powerpoint/2010/main" val="3207576240"/>
              </p:ext>
            </p:extLst>
          </p:nvPr>
        </p:nvGraphicFramePr>
        <p:xfrm>
          <a:off x="5029200" y="2819400"/>
          <a:ext cx="3124200" cy="2667000"/>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p:cNvSpPr txBox="1"/>
          <p:nvPr/>
        </p:nvSpPr>
        <p:spPr>
          <a:xfrm>
            <a:off x="838200" y="5106650"/>
            <a:ext cx="7696200" cy="1446550"/>
          </a:xfrm>
          <a:prstGeom prst="rect">
            <a:avLst/>
          </a:prstGeom>
          <a:noFill/>
        </p:spPr>
        <p:txBody>
          <a:bodyPr wrap="square" rtlCol="0">
            <a:spAutoFit/>
          </a:bodyPr>
          <a:lstStyle/>
          <a:p>
            <a:pPr marL="342900" lvl="0" indent="-342900">
              <a:spcAft>
                <a:spcPts val="1200"/>
              </a:spcAft>
              <a:buClr>
                <a:srgbClr val="8FD400"/>
              </a:buClr>
              <a:buSzPct val="110000"/>
              <a:buFont typeface="Calibri" pitchFamily="34" charset="0"/>
              <a:buChar char="&gt;"/>
            </a:pPr>
            <a:r>
              <a:rPr lang="en-US" sz="2400" dirty="0" smtClean="0">
                <a:solidFill>
                  <a:prstClr val="black"/>
                </a:solidFill>
              </a:rPr>
              <a:t>Impending cash flow crisis</a:t>
            </a:r>
            <a:endParaRPr lang="en-US" sz="2400" dirty="0">
              <a:solidFill>
                <a:prstClr val="black"/>
              </a:solidFill>
            </a:endParaRPr>
          </a:p>
          <a:p>
            <a:pPr marL="742950" lvl="1" indent="-285750">
              <a:spcAft>
                <a:spcPts val="1200"/>
              </a:spcAft>
              <a:buClr>
                <a:prstClr val="black">
                  <a:lumMod val="50000"/>
                  <a:lumOff val="50000"/>
                </a:prstClr>
              </a:buClr>
              <a:buFont typeface="Calibri" pitchFamily="34" charset="0"/>
              <a:buChar char="–"/>
            </a:pPr>
            <a:r>
              <a:rPr lang="en-US" sz="2200" b="1" dirty="0" smtClean="0">
                <a:solidFill>
                  <a:prstClr val="black"/>
                </a:solidFill>
              </a:rPr>
              <a:t>$11M-$16M shortfall </a:t>
            </a:r>
            <a:r>
              <a:rPr lang="en-US" sz="2200" dirty="0" smtClean="0">
                <a:solidFill>
                  <a:prstClr val="black"/>
                </a:solidFill>
              </a:rPr>
              <a:t>in June 2012</a:t>
            </a:r>
          </a:p>
          <a:p>
            <a:pPr marL="742950" lvl="1" indent="-285750">
              <a:spcAft>
                <a:spcPts val="1200"/>
              </a:spcAft>
              <a:buClr>
                <a:prstClr val="black">
                  <a:lumMod val="50000"/>
                  <a:lumOff val="50000"/>
                </a:prstClr>
              </a:buClr>
              <a:buFont typeface="Calibri" pitchFamily="34" charset="0"/>
              <a:buChar char="–"/>
            </a:pPr>
            <a:r>
              <a:rPr lang="en-US" sz="2200" dirty="0" smtClean="0">
                <a:solidFill>
                  <a:prstClr val="black"/>
                </a:solidFill>
              </a:rPr>
              <a:t>As much as </a:t>
            </a:r>
            <a:r>
              <a:rPr lang="en-US" sz="2200" b="1" dirty="0" smtClean="0">
                <a:solidFill>
                  <a:prstClr val="black"/>
                </a:solidFill>
              </a:rPr>
              <a:t>$50M shortfall </a:t>
            </a:r>
            <a:r>
              <a:rPr lang="en-US" sz="2200" dirty="0" smtClean="0">
                <a:solidFill>
                  <a:prstClr val="black"/>
                </a:solidFill>
              </a:rPr>
              <a:t>in July 2012</a:t>
            </a:r>
            <a:endParaRPr lang="en-US" sz="2200" dirty="0">
              <a:solidFill>
                <a:prstClr val="black"/>
              </a:solidFill>
            </a:endParaRPr>
          </a:p>
        </p:txBody>
      </p:sp>
      <p:sp>
        <p:nvSpPr>
          <p:cNvPr id="4" name="Rectangle 3"/>
          <p:cNvSpPr/>
          <p:nvPr/>
        </p:nvSpPr>
        <p:spPr>
          <a:xfrm>
            <a:off x="533400" y="2590800"/>
            <a:ext cx="3276600" cy="769441"/>
          </a:xfrm>
          <a:prstGeom prst="rect">
            <a:avLst/>
          </a:prstGeom>
        </p:spPr>
        <p:txBody>
          <a:bodyPr wrap="square">
            <a:spAutoFit/>
          </a:bodyPr>
          <a:lstStyle/>
          <a:p>
            <a:pPr algn="ctr">
              <a:defRPr/>
            </a:pPr>
            <a:r>
              <a:rPr lang="en-US" sz="2200" dirty="0"/>
              <a:t>FY2011 deficit - $70M (only 4 months remaining)</a:t>
            </a:r>
          </a:p>
        </p:txBody>
      </p:sp>
    </p:spTree>
    <p:extLst>
      <p:ext uri="{BB962C8B-B14F-4D97-AF65-F5344CB8AC3E}">
        <p14:creationId xmlns:p14="http://schemas.microsoft.com/office/powerpoint/2010/main" val="3808156594"/>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Did the Deficit Happen?</a:t>
            </a:r>
            <a:endParaRPr lang="en-US" dirty="0"/>
          </a:p>
        </p:txBody>
      </p:sp>
      <p:sp>
        <p:nvSpPr>
          <p:cNvPr id="3" name="Content Placeholder 2"/>
          <p:cNvSpPr>
            <a:spLocks noGrp="1"/>
          </p:cNvSpPr>
          <p:nvPr>
            <p:ph idx="1"/>
          </p:nvPr>
        </p:nvSpPr>
        <p:spPr/>
        <p:txBody>
          <a:bodyPr>
            <a:normAutofit lnSpcReduction="10000"/>
          </a:bodyPr>
          <a:lstStyle/>
          <a:p>
            <a:r>
              <a:rPr lang="en-US" dirty="0"/>
              <a:t>Drastic cut in state aid to Providence.</a:t>
            </a:r>
          </a:p>
          <a:p>
            <a:r>
              <a:rPr lang="en-US" dirty="0"/>
              <a:t>Decrease in city revenues during recession.</a:t>
            </a:r>
          </a:p>
          <a:p>
            <a:r>
              <a:rPr lang="en-US" dirty="0"/>
              <a:t>Smaller increase in tax revenues because of economic downturn and housing crisis.</a:t>
            </a:r>
          </a:p>
          <a:p>
            <a:r>
              <a:rPr lang="en-US" dirty="0"/>
              <a:t>Significant percentage of property is tax-exempt.</a:t>
            </a:r>
          </a:p>
          <a:p>
            <a:r>
              <a:rPr lang="en-US" dirty="0" smtClean="0"/>
              <a:t>One-time </a:t>
            </a:r>
            <a:r>
              <a:rPr lang="en-US" dirty="0"/>
              <a:t>fixes.</a:t>
            </a:r>
          </a:p>
          <a:p>
            <a:r>
              <a:rPr lang="en-US" b="1" dirty="0"/>
              <a:t>Out of control pension costs </a:t>
            </a:r>
            <a:r>
              <a:rPr lang="en-US" dirty="0"/>
              <a:t>due to inadequate funding in past years, guaranteed compounded annual raises (COLAs) for retirees and retirement at an early age.</a:t>
            </a:r>
          </a:p>
        </p:txBody>
      </p:sp>
      <p:sp>
        <p:nvSpPr>
          <p:cNvPr id="4" name="Slide Number Placeholder 3"/>
          <p:cNvSpPr>
            <a:spLocks noGrp="1"/>
          </p:cNvSpPr>
          <p:nvPr>
            <p:ph type="sldNum" sz="quarter" idx="12"/>
          </p:nvPr>
        </p:nvSpPr>
        <p:spPr/>
        <p:txBody>
          <a:bodyPr/>
          <a:lstStyle/>
          <a:p>
            <a:fld id="{28F2264A-1CF9-467C-90D6-19BDB64FC51B}" type="slidenum">
              <a:rPr lang="en-US" smtClean="0"/>
              <a:pPr/>
              <a:t>3</a:t>
            </a:fld>
            <a:endParaRPr lang="en-US" dirty="0"/>
          </a:p>
        </p:txBody>
      </p:sp>
    </p:spTree>
    <p:extLst>
      <p:ext uri="{BB962C8B-B14F-4D97-AF65-F5344CB8AC3E}">
        <p14:creationId xmlns:p14="http://schemas.microsoft.com/office/powerpoint/2010/main" val="20754405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Did the Deficit Happen?</a:t>
            </a:r>
            <a:endParaRPr lang="en-US" dirty="0"/>
          </a:p>
        </p:txBody>
      </p:sp>
      <p:sp>
        <p:nvSpPr>
          <p:cNvPr id="4" name="Slide Number Placeholder 3"/>
          <p:cNvSpPr>
            <a:spLocks noGrp="1"/>
          </p:cNvSpPr>
          <p:nvPr>
            <p:ph type="sldNum" sz="quarter" idx="12"/>
          </p:nvPr>
        </p:nvSpPr>
        <p:spPr/>
        <p:txBody>
          <a:bodyPr/>
          <a:lstStyle/>
          <a:p>
            <a:fld id="{28F2264A-1CF9-467C-90D6-19BDB64FC51B}" type="slidenum">
              <a:rPr lang="en-US" smtClean="0"/>
              <a:pPr/>
              <a:t>4</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974252888"/>
              </p:ext>
            </p:extLst>
          </p:nvPr>
        </p:nvGraphicFramePr>
        <p:xfrm>
          <a:off x="914400" y="1676400"/>
          <a:ext cx="7467600" cy="4759800"/>
        </p:xfrm>
        <a:graphic>
          <a:graphicData uri="http://schemas.openxmlformats.org/drawingml/2006/table">
            <a:tbl>
              <a:tblPr firstRow="1" bandRow="1">
                <a:tableStyleId>{5C22544A-7EE6-4342-B048-85BDC9FD1C3A}</a:tableStyleId>
              </a:tblPr>
              <a:tblGrid>
                <a:gridCol w="3733800"/>
                <a:gridCol w="3733800"/>
              </a:tblGrid>
              <a:tr h="377805">
                <a:tc gridSpan="2">
                  <a:txBody>
                    <a:bodyPr/>
                    <a:lstStyle/>
                    <a:p>
                      <a:pPr algn="ctr"/>
                      <a:r>
                        <a:rPr lang="en-US" dirty="0" smtClean="0"/>
                        <a:t>Sample of one-time fixes FY2008 - 2011</a:t>
                      </a:r>
                      <a:endParaRPr lang="en-US" dirty="0"/>
                    </a:p>
                  </a:txBody>
                  <a:tcPr/>
                </a:tc>
                <a:tc hMerge="1">
                  <a:txBody>
                    <a:bodyPr/>
                    <a:lstStyle/>
                    <a:p>
                      <a:endParaRPr lang="en-US" dirty="0"/>
                    </a:p>
                  </a:txBody>
                  <a:tcPr/>
                </a:tc>
              </a:tr>
              <a:tr h="377805">
                <a:tc>
                  <a:txBody>
                    <a:bodyPr/>
                    <a:lstStyle/>
                    <a:p>
                      <a:pPr algn="ctr"/>
                      <a:r>
                        <a:rPr lang="en-US" sz="1600" dirty="0" smtClean="0"/>
                        <a:t>Class Green</a:t>
                      </a:r>
                      <a:endParaRPr lang="en-US" sz="1600" dirty="0"/>
                    </a:p>
                  </a:txBody>
                  <a:tcPr/>
                </a:tc>
                <a:tc>
                  <a:txBody>
                    <a:bodyPr/>
                    <a:lstStyle/>
                    <a:p>
                      <a:pPr algn="ctr"/>
                      <a:r>
                        <a:rPr lang="en-US" sz="1600" dirty="0" smtClean="0"/>
                        <a:t>$30M</a:t>
                      </a:r>
                      <a:endParaRPr lang="en-US" sz="1600" dirty="0"/>
                    </a:p>
                  </a:txBody>
                  <a:tcPr/>
                </a:tc>
              </a:tr>
              <a:tr h="377805">
                <a:tc>
                  <a:txBody>
                    <a:bodyPr/>
                    <a:lstStyle/>
                    <a:p>
                      <a:pPr algn="ctr"/>
                      <a:r>
                        <a:rPr lang="en-US" sz="1600" dirty="0" smtClean="0"/>
                        <a:t>Street Light Refinancing</a:t>
                      </a:r>
                      <a:endParaRPr lang="en-US" sz="1600" dirty="0"/>
                    </a:p>
                  </a:txBody>
                  <a:tcPr/>
                </a:tc>
                <a:tc>
                  <a:txBody>
                    <a:bodyPr/>
                    <a:lstStyle/>
                    <a:p>
                      <a:pPr algn="ctr"/>
                      <a:r>
                        <a:rPr lang="en-US" sz="1600" dirty="0" smtClean="0"/>
                        <a:t>$13.3M</a:t>
                      </a:r>
                      <a:endParaRPr lang="en-US" sz="1600" dirty="0"/>
                    </a:p>
                  </a:txBody>
                  <a:tcPr/>
                </a:tc>
              </a:tr>
              <a:tr h="377805">
                <a:tc>
                  <a:txBody>
                    <a:bodyPr/>
                    <a:lstStyle/>
                    <a:p>
                      <a:pPr algn="ctr"/>
                      <a:r>
                        <a:rPr lang="en-US" sz="1600" dirty="0" smtClean="0"/>
                        <a:t>PRA Sale of Properties</a:t>
                      </a:r>
                      <a:endParaRPr lang="en-US" sz="1600" dirty="0"/>
                    </a:p>
                  </a:txBody>
                  <a:tcPr/>
                </a:tc>
                <a:tc>
                  <a:txBody>
                    <a:bodyPr/>
                    <a:lstStyle/>
                    <a:p>
                      <a:pPr algn="ctr"/>
                      <a:r>
                        <a:rPr lang="en-US" sz="1600" dirty="0" smtClean="0"/>
                        <a:t>$12.4M</a:t>
                      </a:r>
                      <a:endParaRPr lang="en-US" sz="1600" dirty="0"/>
                    </a:p>
                  </a:txBody>
                  <a:tcPr/>
                </a:tc>
              </a:tr>
              <a:tr h="567321">
                <a:tc>
                  <a:txBody>
                    <a:bodyPr/>
                    <a:lstStyle/>
                    <a:p>
                      <a:pPr algn="ctr"/>
                      <a:r>
                        <a:rPr lang="en-US" sz="1600" dirty="0" smtClean="0"/>
                        <a:t>Transfer</a:t>
                      </a:r>
                      <a:r>
                        <a:rPr lang="en-US" sz="1600" baseline="0" dirty="0" smtClean="0"/>
                        <a:t> from Reserve for continuing appropriations</a:t>
                      </a:r>
                      <a:endParaRPr lang="en-US" sz="1600" dirty="0"/>
                    </a:p>
                  </a:txBody>
                  <a:tcPr/>
                </a:tc>
                <a:tc>
                  <a:txBody>
                    <a:bodyPr/>
                    <a:lstStyle/>
                    <a:p>
                      <a:pPr algn="ctr"/>
                      <a:r>
                        <a:rPr lang="en-US" sz="1600" dirty="0" smtClean="0"/>
                        <a:t>$6.3M</a:t>
                      </a:r>
                      <a:endParaRPr lang="en-US" sz="1600" dirty="0"/>
                    </a:p>
                  </a:txBody>
                  <a:tcPr/>
                </a:tc>
              </a:tr>
              <a:tr h="377805">
                <a:tc>
                  <a:txBody>
                    <a:bodyPr/>
                    <a:lstStyle/>
                    <a:p>
                      <a:pPr algn="ctr"/>
                      <a:r>
                        <a:rPr lang="en-US" sz="1600" dirty="0" smtClean="0"/>
                        <a:t>Transfer from Civic Center Reserve</a:t>
                      </a:r>
                      <a:endParaRPr lang="en-US" sz="1600" dirty="0"/>
                    </a:p>
                  </a:txBody>
                  <a:tcPr/>
                </a:tc>
                <a:tc>
                  <a:txBody>
                    <a:bodyPr/>
                    <a:lstStyle/>
                    <a:p>
                      <a:pPr algn="ctr"/>
                      <a:r>
                        <a:rPr lang="en-US" sz="1600" dirty="0" smtClean="0"/>
                        <a:t>$2.0M</a:t>
                      </a:r>
                      <a:endParaRPr lang="en-US" sz="1600" dirty="0"/>
                    </a:p>
                  </a:txBody>
                  <a:tcPr/>
                </a:tc>
              </a:tr>
              <a:tr h="377805">
                <a:tc>
                  <a:txBody>
                    <a:bodyPr/>
                    <a:lstStyle/>
                    <a:p>
                      <a:pPr algn="ctr"/>
                      <a:r>
                        <a:rPr lang="en-US" sz="1600" dirty="0" smtClean="0"/>
                        <a:t>Decrease</a:t>
                      </a:r>
                      <a:r>
                        <a:rPr lang="en-US" sz="1600" baseline="0" dirty="0" smtClean="0"/>
                        <a:t> in Fund Balance</a:t>
                      </a:r>
                      <a:endParaRPr lang="en-US" sz="1600" dirty="0"/>
                    </a:p>
                  </a:txBody>
                  <a:tcPr/>
                </a:tc>
                <a:tc>
                  <a:txBody>
                    <a:bodyPr/>
                    <a:lstStyle/>
                    <a:p>
                      <a:pPr algn="ctr"/>
                      <a:r>
                        <a:rPr lang="en-US" sz="1600" dirty="0" smtClean="0"/>
                        <a:t>$13.9M</a:t>
                      </a:r>
                      <a:endParaRPr lang="en-US" sz="1600" dirty="0"/>
                    </a:p>
                  </a:txBody>
                  <a:tcPr/>
                </a:tc>
              </a:tr>
              <a:tr h="567321">
                <a:tc>
                  <a:txBody>
                    <a:bodyPr/>
                    <a:lstStyle/>
                    <a:p>
                      <a:pPr algn="ctr"/>
                      <a:r>
                        <a:rPr lang="en-US" sz="1600" dirty="0" smtClean="0"/>
                        <a:t>Re-amortization of Pension Outstanding Liability</a:t>
                      </a:r>
                      <a:endParaRPr lang="en-US" sz="1600" dirty="0"/>
                    </a:p>
                  </a:txBody>
                  <a:tcPr/>
                </a:tc>
                <a:tc>
                  <a:txBody>
                    <a:bodyPr/>
                    <a:lstStyle/>
                    <a:p>
                      <a:pPr algn="ctr"/>
                      <a:r>
                        <a:rPr lang="en-US" sz="1600" dirty="0" smtClean="0"/>
                        <a:t>$9.0M</a:t>
                      </a:r>
                      <a:endParaRPr lang="en-US" sz="1600" dirty="0"/>
                    </a:p>
                  </a:txBody>
                  <a:tcPr/>
                </a:tc>
              </a:tr>
              <a:tr h="377805">
                <a:tc>
                  <a:txBody>
                    <a:bodyPr/>
                    <a:lstStyle/>
                    <a:p>
                      <a:pPr algn="ctr"/>
                      <a:r>
                        <a:rPr lang="en-US" sz="1600" dirty="0" smtClean="0"/>
                        <a:t>Decrease in Fund Balance</a:t>
                      </a:r>
                      <a:endParaRPr lang="en-US" sz="1600" dirty="0"/>
                    </a:p>
                  </a:txBody>
                  <a:tcPr/>
                </a:tc>
                <a:tc>
                  <a:txBody>
                    <a:bodyPr/>
                    <a:lstStyle/>
                    <a:p>
                      <a:pPr algn="ctr"/>
                      <a:r>
                        <a:rPr lang="en-US" sz="1600" dirty="0" smtClean="0"/>
                        <a:t>$5.0M</a:t>
                      </a:r>
                      <a:endParaRPr lang="en-US" sz="1600" dirty="0"/>
                    </a:p>
                  </a:txBody>
                  <a:tcPr/>
                </a:tc>
              </a:tr>
              <a:tr h="377805">
                <a:tc>
                  <a:txBody>
                    <a:bodyPr/>
                    <a:lstStyle/>
                    <a:p>
                      <a:pPr algn="ctr"/>
                      <a:r>
                        <a:rPr lang="en-US" sz="1600" dirty="0" smtClean="0"/>
                        <a:t>Transfer from Capital assets</a:t>
                      </a:r>
                      <a:endParaRPr lang="en-US" sz="1600" dirty="0"/>
                    </a:p>
                  </a:txBody>
                  <a:tcPr/>
                </a:tc>
                <a:tc>
                  <a:txBody>
                    <a:bodyPr/>
                    <a:lstStyle/>
                    <a:p>
                      <a:pPr algn="ctr"/>
                      <a:r>
                        <a:rPr lang="en-US" sz="1600" dirty="0" smtClean="0"/>
                        <a:t>$6.7M</a:t>
                      </a:r>
                      <a:endParaRPr lang="en-US" sz="1600" dirty="0"/>
                    </a:p>
                  </a:txBody>
                  <a:tcPr/>
                </a:tc>
              </a:tr>
              <a:tr h="567321">
                <a:tc>
                  <a:txBody>
                    <a:bodyPr/>
                    <a:lstStyle/>
                    <a:p>
                      <a:pPr algn="ctr"/>
                      <a:r>
                        <a:rPr lang="en-US" sz="1600" dirty="0" smtClean="0"/>
                        <a:t>Transfer from Reserve for continuing appropriations</a:t>
                      </a:r>
                      <a:endParaRPr lang="en-US" sz="1600" dirty="0"/>
                    </a:p>
                  </a:txBody>
                  <a:tcPr/>
                </a:tc>
                <a:tc>
                  <a:txBody>
                    <a:bodyPr/>
                    <a:lstStyle/>
                    <a:p>
                      <a:pPr algn="ctr"/>
                      <a:r>
                        <a:rPr lang="en-US" sz="1600" dirty="0" smtClean="0"/>
                        <a:t>$12.7M</a:t>
                      </a:r>
                      <a:endParaRPr lang="en-US" sz="1600" dirty="0"/>
                    </a:p>
                  </a:txBody>
                  <a:tcPr/>
                </a:tc>
              </a:tr>
            </a:tbl>
          </a:graphicData>
        </a:graphic>
      </p:graphicFrame>
    </p:spTree>
    <p:extLst>
      <p:ext uri="{BB962C8B-B14F-4D97-AF65-F5344CB8AC3E}">
        <p14:creationId xmlns:p14="http://schemas.microsoft.com/office/powerpoint/2010/main" val="13777537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Did the Deficit Happen? Pension Trouble</a:t>
            </a:r>
            <a:endParaRPr lang="en-US" dirty="0"/>
          </a:p>
        </p:txBody>
      </p:sp>
      <p:sp>
        <p:nvSpPr>
          <p:cNvPr id="3" name="Content Placeholder 2"/>
          <p:cNvSpPr>
            <a:spLocks noGrp="1"/>
          </p:cNvSpPr>
          <p:nvPr>
            <p:ph idx="1"/>
          </p:nvPr>
        </p:nvSpPr>
        <p:spPr/>
        <p:txBody>
          <a:bodyPr/>
          <a:lstStyle/>
          <a:p>
            <a:r>
              <a:rPr lang="en-US" dirty="0" smtClean="0"/>
              <a:t>Providence’s pension plan was severely underfunded</a:t>
            </a:r>
          </a:p>
          <a:p>
            <a:pPr lvl="1"/>
            <a:r>
              <a:rPr lang="en-US" dirty="0" smtClean="0"/>
              <a:t>Inadequate funding in prior years.</a:t>
            </a:r>
          </a:p>
          <a:p>
            <a:pPr lvl="1"/>
            <a:r>
              <a:rPr lang="en-US" dirty="0" smtClean="0"/>
              <a:t>Generous cost of living increases.</a:t>
            </a:r>
          </a:p>
          <a:p>
            <a:pPr lvl="1"/>
            <a:r>
              <a:rPr lang="en-US" dirty="0" smtClean="0"/>
              <a:t>Liberal disability pension provisions.</a:t>
            </a:r>
          </a:p>
          <a:p>
            <a:pPr lvl="1"/>
            <a:r>
              <a:rPr lang="en-US" dirty="0" smtClean="0"/>
              <a:t>Ability to collect benefits at an early age.</a:t>
            </a:r>
          </a:p>
          <a:p>
            <a:r>
              <a:rPr lang="en-US" dirty="0" smtClean="0"/>
              <a:t>Annual required contributions were expected to increase dramatically</a:t>
            </a:r>
          </a:p>
          <a:p>
            <a:pPr lvl="1"/>
            <a:r>
              <a:rPr lang="en-US" dirty="0" smtClean="0"/>
              <a:t>By 2039 the annual payment projected at more than $210M (from $58.9M in 2012)</a:t>
            </a:r>
            <a:endParaRPr lang="en-US" dirty="0"/>
          </a:p>
        </p:txBody>
      </p:sp>
      <p:sp>
        <p:nvSpPr>
          <p:cNvPr id="4" name="Slide Number Placeholder 3"/>
          <p:cNvSpPr>
            <a:spLocks noGrp="1"/>
          </p:cNvSpPr>
          <p:nvPr>
            <p:ph type="sldNum" sz="quarter" idx="12"/>
          </p:nvPr>
        </p:nvSpPr>
        <p:spPr/>
        <p:txBody>
          <a:bodyPr/>
          <a:lstStyle/>
          <a:p>
            <a:fld id="{28F2264A-1CF9-467C-90D6-19BDB64FC51B}" type="slidenum">
              <a:rPr lang="en-US" smtClean="0"/>
              <a:pPr/>
              <a:t>5</a:t>
            </a:fld>
            <a:endParaRPr lang="en-US" dirty="0"/>
          </a:p>
        </p:txBody>
      </p:sp>
    </p:spTree>
    <p:extLst>
      <p:ext uri="{BB962C8B-B14F-4D97-AF65-F5344CB8AC3E}">
        <p14:creationId xmlns:p14="http://schemas.microsoft.com/office/powerpoint/2010/main" val="27540191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8114" y="914400"/>
            <a:ext cx="7086600" cy="856488"/>
          </a:xfrm>
        </p:spPr>
        <p:txBody>
          <a:bodyPr/>
          <a:lstStyle/>
          <a:p>
            <a:r>
              <a:rPr lang="en-US" dirty="0" smtClean="0"/>
              <a:t>Shared Sacrifice Checklist</a:t>
            </a:r>
            <a:endParaRPr lang="en-US" dirty="0"/>
          </a:p>
        </p:txBody>
      </p:sp>
      <p:sp>
        <p:nvSpPr>
          <p:cNvPr id="3" name="Content Placeholder 2"/>
          <p:cNvSpPr>
            <a:spLocks noGrp="1"/>
          </p:cNvSpPr>
          <p:nvPr>
            <p:ph idx="1"/>
          </p:nvPr>
        </p:nvSpPr>
        <p:spPr>
          <a:xfrm>
            <a:off x="908114" y="1447800"/>
            <a:ext cx="3968686" cy="5257800"/>
          </a:xfrm>
          <a:solidFill>
            <a:schemeClr val="accent1">
              <a:lumMod val="20000"/>
              <a:lumOff val="80000"/>
            </a:schemeClr>
          </a:solidFill>
        </p:spPr>
        <p:txBody>
          <a:bodyPr>
            <a:normAutofit fontScale="25000" lnSpcReduction="20000"/>
          </a:bodyPr>
          <a:lstStyle/>
          <a:p>
            <a:pPr marL="0" indent="0">
              <a:spcAft>
                <a:spcPts val="0"/>
              </a:spcAft>
              <a:buNone/>
            </a:pPr>
            <a:r>
              <a:rPr lang="en-US" sz="8000" b="1" dirty="0" smtClean="0"/>
              <a:t>DONE</a:t>
            </a:r>
          </a:p>
          <a:p>
            <a:pPr marL="0" indent="0">
              <a:spcAft>
                <a:spcPts val="0"/>
              </a:spcAft>
              <a:buNone/>
            </a:pPr>
            <a:endParaRPr lang="en-US" sz="4900" b="1" dirty="0" smtClean="0"/>
          </a:p>
          <a:p>
            <a:pPr marL="0" indent="0">
              <a:spcAft>
                <a:spcPts val="600"/>
              </a:spcAft>
              <a:buNone/>
            </a:pPr>
            <a:r>
              <a:rPr lang="en-US" sz="5600" dirty="0" smtClean="0">
                <a:solidFill>
                  <a:srgbClr val="FF0000"/>
                </a:solidFill>
                <a:sym typeface="Wingdings"/>
              </a:rPr>
              <a:t></a:t>
            </a:r>
            <a:r>
              <a:rPr lang="en-US" sz="5600" dirty="0" smtClean="0"/>
              <a:t>Cut Mayor’s pay by 10%</a:t>
            </a:r>
          </a:p>
          <a:p>
            <a:pPr marL="0" indent="0">
              <a:spcAft>
                <a:spcPts val="600"/>
              </a:spcAft>
              <a:buNone/>
            </a:pPr>
            <a:r>
              <a:rPr lang="en-US" sz="5600" dirty="0">
                <a:solidFill>
                  <a:srgbClr val="FF0000"/>
                </a:solidFill>
                <a:sym typeface="Wingdings"/>
              </a:rPr>
              <a:t> </a:t>
            </a:r>
            <a:r>
              <a:rPr lang="en-US" sz="5600" dirty="0" smtClean="0"/>
              <a:t>Cut Mayor’s office budget by 10%</a:t>
            </a:r>
          </a:p>
          <a:p>
            <a:pPr marL="0" indent="0">
              <a:spcAft>
                <a:spcPts val="600"/>
              </a:spcAft>
              <a:buNone/>
            </a:pPr>
            <a:r>
              <a:rPr lang="en-US" sz="5600" dirty="0">
                <a:solidFill>
                  <a:srgbClr val="FF0000"/>
                </a:solidFill>
                <a:sym typeface="Wingdings"/>
              </a:rPr>
              <a:t> </a:t>
            </a:r>
            <a:r>
              <a:rPr lang="en-US" sz="5600" dirty="0" smtClean="0"/>
              <a:t>Mayor refused elected official pension</a:t>
            </a:r>
          </a:p>
          <a:p>
            <a:pPr marL="0" indent="0">
              <a:spcAft>
                <a:spcPts val="600"/>
              </a:spcAft>
              <a:buNone/>
            </a:pPr>
            <a:r>
              <a:rPr lang="en-US" sz="5600" dirty="0">
                <a:solidFill>
                  <a:srgbClr val="FF0000"/>
                </a:solidFill>
                <a:sym typeface="Wingdings"/>
              </a:rPr>
              <a:t> </a:t>
            </a:r>
            <a:r>
              <a:rPr lang="en-US" sz="5600" dirty="0" smtClean="0"/>
              <a:t>Reduced city workforce by over 200 employees</a:t>
            </a:r>
          </a:p>
          <a:p>
            <a:pPr marL="0" indent="0">
              <a:spcAft>
                <a:spcPts val="600"/>
              </a:spcAft>
              <a:buNone/>
            </a:pPr>
            <a:r>
              <a:rPr lang="en-US" sz="5600" dirty="0">
                <a:solidFill>
                  <a:srgbClr val="FF0000"/>
                </a:solidFill>
                <a:sym typeface="Wingdings"/>
              </a:rPr>
              <a:t> </a:t>
            </a:r>
            <a:r>
              <a:rPr lang="en-US" sz="5600" dirty="0" smtClean="0"/>
              <a:t>Cut police and fire department budgets by 10%</a:t>
            </a:r>
          </a:p>
          <a:p>
            <a:pPr marL="0" indent="0">
              <a:spcAft>
                <a:spcPts val="600"/>
              </a:spcAft>
              <a:buNone/>
            </a:pPr>
            <a:r>
              <a:rPr lang="en-US" sz="5600" dirty="0">
                <a:solidFill>
                  <a:srgbClr val="FF0000"/>
                </a:solidFill>
                <a:sym typeface="Wingdings"/>
              </a:rPr>
              <a:t> </a:t>
            </a:r>
            <a:r>
              <a:rPr lang="en-US" sz="5600" dirty="0" smtClean="0"/>
              <a:t>Closed 5 schools</a:t>
            </a:r>
          </a:p>
          <a:p>
            <a:pPr marL="0" indent="0">
              <a:spcAft>
                <a:spcPts val="600"/>
              </a:spcAft>
              <a:buNone/>
            </a:pPr>
            <a:r>
              <a:rPr lang="en-US" sz="5600" dirty="0">
                <a:solidFill>
                  <a:srgbClr val="FF0000"/>
                </a:solidFill>
                <a:sym typeface="Wingdings"/>
              </a:rPr>
              <a:t> </a:t>
            </a:r>
            <a:r>
              <a:rPr lang="en-US" sz="5600" dirty="0" smtClean="0"/>
              <a:t>Close $28 million deficit in school department</a:t>
            </a:r>
          </a:p>
          <a:p>
            <a:pPr marL="0" indent="0">
              <a:spcAft>
                <a:spcPts val="600"/>
              </a:spcAft>
              <a:buNone/>
            </a:pPr>
            <a:r>
              <a:rPr lang="en-US" sz="5600" dirty="0">
                <a:solidFill>
                  <a:srgbClr val="FF0000"/>
                </a:solidFill>
                <a:sym typeface="Wingdings"/>
              </a:rPr>
              <a:t> </a:t>
            </a:r>
            <a:r>
              <a:rPr lang="en-US" sz="5600" dirty="0" smtClean="0"/>
              <a:t>Savings through new labor contract with Local 1033 union employees</a:t>
            </a:r>
          </a:p>
          <a:p>
            <a:pPr marL="0" indent="0">
              <a:spcAft>
                <a:spcPts val="600"/>
              </a:spcAft>
              <a:buNone/>
            </a:pPr>
            <a:r>
              <a:rPr lang="en-US" sz="5600" dirty="0">
                <a:solidFill>
                  <a:srgbClr val="FF0000"/>
                </a:solidFill>
                <a:sym typeface="Wingdings"/>
              </a:rPr>
              <a:t> </a:t>
            </a:r>
            <a:r>
              <a:rPr lang="en-US" sz="5600" dirty="0" smtClean="0"/>
              <a:t>Savings through new labor contract with firefighters</a:t>
            </a:r>
          </a:p>
          <a:p>
            <a:pPr marL="0" indent="0">
              <a:spcAft>
                <a:spcPts val="600"/>
              </a:spcAft>
              <a:buNone/>
            </a:pPr>
            <a:r>
              <a:rPr lang="en-US" sz="5600" dirty="0">
                <a:solidFill>
                  <a:srgbClr val="FF0000"/>
                </a:solidFill>
                <a:sym typeface="Wingdings"/>
              </a:rPr>
              <a:t> </a:t>
            </a:r>
            <a:r>
              <a:rPr lang="en-US" sz="5600" dirty="0" smtClean="0"/>
              <a:t>Savings through new labor contract with teachers</a:t>
            </a:r>
          </a:p>
          <a:p>
            <a:pPr marL="0" indent="0">
              <a:spcAft>
                <a:spcPts val="600"/>
              </a:spcAft>
              <a:buNone/>
            </a:pPr>
            <a:r>
              <a:rPr lang="en-US" sz="5600" dirty="0">
                <a:solidFill>
                  <a:srgbClr val="FF0000"/>
                </a:solidFill>
                <a:sym typeface="Wingdings"/>
              </a:rPr>
              <a:t> </a:t>
            </a:r>
            <a:r>
              <a:rPr lang="en-US" sz="5600" dirty="0" smtClean="0"/>
              <a:t>Savings through new labor contract with police  </a:t>
            </a:r>
          </a:p>
          <a:p>
            <a:pPr marL="0" indent="0">
              <a:spcAft>
                <a:spcPts val="600"/>
              </a:spcAft>
              <a:buNone/>
            </a:pPr>
            <a:r>
              <a:rPr lang="en-US" sz="5600" dirty="0" smtClean="0">
                <a:solidFill>
                  <a:srgbClr val="FF0000"/>
                </a:solidFill>
                <a:sym typeface="Wingdings"/>
              </a:rPr>
              <a:t> </a:t>
            </a:r>
            <a:r>
              <a:rPr lang="en-US" sz="5600" dirty="0" smtClean="0"/>
              <a:t>Cut budgets in Finance, IT, Public Safety, Planning and Development, Public Works, Parks and Recreation, Inspections and Standards, Housing Court, Human Services, Board of Canvassers and Vital Statistics</a:t>
            </a:r>
          </a:p>
          <a:p>
            <a:pPr marL="0" indent="0">
              <a:spcAft>
                <a:spcPts val="600"/>
              </a:spcAft>
              <a:buNone/>
            </a:pPr>
            <a:r>
              <a:rPr lang="en-US" sz="5600" dirty="0">
                <a:solidFill>
                  <a:srgbClr val="FF0000"/>
                </a:solidFill>
                <a:sym typeface="Wingdings"/>
              </a:rPr>
              <a:t> </a:t>
            </a:r>
            <a:r>
              <a:rPr lang="en-US" sz="5600" dirty="0" smtClean="0"/>
              <a:t>Increase parking rates at metered spaces</a:t>
            </a:r>
          </a:p>
          <a:p>
            <a:pPr marL="0" indent="0">
              <a:spcAft>
                <a:spcPts val="600"/>
              </a:spcAft>
              <a:buNone/>
            </a:pPr>
            <a:r>
              <a:rPr lang="en-US" sz="5600" dirty="0">
                <a:solidFill>
                  <a:srgbClr val="FF0000"/>
                </a:solidFill>
                <a:sym typeface="Wingdings"/>
              </a:rPr>
              <a:t> </a:t>
            </a:r>
            <a:r>
              <a:rPr lang="en-US" sz="5600" dirty="0" smtClean="0"/>
              <a:t>Increase parking enforcement</a:t>
            </a:r>
          </a:p>
          <a:p>
            <a:pPr marL="0" indent="0">
              <a:spcAft>
                <a:spcPts val="600"/>
              </a:spcAft>
              <a:buNone/>
            </a:pPr>
            <a:r>
              <a:rPr lang="en-US" sz="5600" dirty="0">
                <a:solidFill>
                  <a:srgbClr val="FF0000"/>
                </a:solidFill>
                <a:sym typeface="Wingdings"/>
              </a:rPr>
              <a:t> </a:t>
            </a:r>
            <a:r>
              <a:rPr lang="en-US" sz="5600" dirty="0" smtClean="0"/>
              <a:t>Increase dumpster fees and mattress disposal fees</a:t>
            </a:r>
          </a:p>
          <a:p>
            <a:pPr marL="0" indent="0">
              <a:spcAft>
                <a:spcPts val="600"/>
              </a:spcAft>
              <a:buNone/>
            </a:pPr>
            <a:r>
              <a:rPr lang="en-US" sz="5600" dirty="0">
                <a:solidFill>
                  <a:srgbClr val="FF0000"/>
                </a:solidFill>
                <a:sym typeface="Wingdings"/>
              </a:rPr>
              <a:t> </a:t>
            </a:r>
            <a:r>
              <a:rPr lang="en-US" sz="5600" dirty="0" smtClean="0"/>
              <a:t>Increase residential and commercial property taxes</a:t>
            </a:r>
          </a:p>
          <a:p>
            <a:pPr marL="0" indent="0">
              <a:spcAft>
                <a:spcPts val="600"/>
              </a:spcAft>
              <a:buNone/>
            </a:pPr>
            <a:r>
              <a:rPr lang="en-US" sz="5600" dirty="0">
                <a:solidFill>
                  <a:srgbClr val="FF0000"/>
                </a:solidFill>
                <a:sym typeface="Wingdings"/>
              </a:rPr>
              <a:t> </a:t>
            </a:r>
            <a:r>
              <a:rPr lang="en-US" sz="5600" dirty="0" smtClean="0"/>
              <a:t>Increase taxable assessment on cars</a:t>
            </a:r>
          </a:p>
          <a:p>
            <a:pPr marL="0" indent="0">
              <a:spcAft>
                <a:spcPts val="0"/>
              </a:spcAft>
              <a:buNone/>
            </a:pPr>
            <a:endParaRPr lang="en-US" sz="1600" dirty="0" smtClean="0"/>
          </a:p>
          <a:p>
            <a:pPr marL="0" indent="0">
              <a:spcAft>
                <a:spcPts val="0"/>
              </a:spcAft>
              <a:buNone/>
            </a:pPr>
            <a:endParaRPr lang="en-US" sz="1600" dirty="0" smtClean="0"/>
          </a:p>
          <a:p>
            <a:pPr marL="0" indent="0">
              <a:buNone/>
            </a:pP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28F2264A-1CF9-467C-90D6-19BDB64FC51B}" type="slidenum">
              <a:rPr lang="en-US" smtClean="0"/>
              <a:pPr/>
              <a:t>6</a:t>
            </a:fld>
            <a:endParaRPr lang="en-US" dirty="0"/>
          </a:p>
        </p:txBody>
      </p:sp>
      <p:sp>
        <p:nvSpPr>
          <p:cNvPr id="5" name="Content Placeholder 2"/>
          <p:cNvSpPr txBox="1">
            <a:spLocks/>
          </p:cNvSpPr>
          <p:nvPr/>
        </p:nvSpPr>
        <p:spPr>
          <a:xfrm>
            <a:off x="5029200" y="1447800"/>
            <a:ext cx="3733800" cy="4876800"/>
          </a:xfrm>
          <a:prstGeom prst="rect">
            <a:avLst/>
          </a:prstGeom>
        </p:spPr>
        <p:txBody>
          <a:bodyPr vert="horz" lIns="0" tIns="0" rIns="0" bIns="0" rtlCol="0">
            <a:normAutofit fontScale="70000" lnSpcReduction="20000"/>
          </a:bodyPr>
          <a:lstStyle>
            <a:lvl1pPr marL="342900" indent="-342900" algn="l" defTabSz="914400" rtl="0" eaLnBrk="1" latinLnBrk="0" hangingPunct="1">
              <a:spcBef>
                <a:spcPts val="0"/>
              </a:spcBef>
              <a:spcAft>
                <a:spcPts val="1200"/>
              </a:spcAft>
              <a:buClr>
                <a:srgbClr val="8FD400"/>
              </a:buClr>
              <a:buSzPct val="110000"/>
              <a:buFont typeface="Calibri" pitchFamily="34" charset="0"/>
              <a:buChar char="&gt;"/>
              <a:defRPr sz="2400" kern="1200">
                <a:solidFill>
                  <a:schemeClr val="tx1"/>
                </a:solidFill>
                <a:latin typeface="+mn-lt"/>
                <a:ea typeface="+mn-ea"/>
                <a:cs typeface="+mn-cs"/>
              </a:defRPr>
            </a:lvl1pPr>
            <a:lvl2pPr marL="742950" indent="-285750" algn="l" defTabSz="914400" rtl="0" eaLnBrk="1" latinLnBrk="0" hangingPunct="1">
              <a:spcBef>
                <a:spcPts val="0"/>
              </a:spcBef>
              <a:spcAft>
                <a:spcPts val="1200"/>
              </a:spcAft>
              <a:buClr>
                <a:schemeClr val="tx1">
                  <a:lumMod val="50000"/>
                  <a:lumOff val="50000"/>
                </a:schemeClr>
              </a:buClr>
              <a:buFont typeface="Calibri" pitchFamily="34" charset="0"/>
              <a:buChar char="–"/>
              <a:defRPr sz="2200" kern="1200">
                <a:solidFill>
                  <a:schemeClr val="tx1"/>
                </a:solidFill>
                <a:latin typeface="+mn-lt"/>
                <a:ea typeface="+mn-ea"/>
                <a:cs typeface="+mn-cs"/>
              </a:defRPr>
            </a:lvl2pPr>
            <a:lvl3pPr marL="1143000" indent="-228600" algn="l" defTabSz="914400" rtl="0" eaLnBrk="1" latinLnBrk="0" hangingPunct="1">
              <a:spcBef>
                <a:spcPts val="0"/>
              </a:spcBef>
              <a:spcAft>
                <a:spcPts val="1200"/>
              </a:spcAft>
              <a:buClr>
                <a:schemeClr val="bg1">
                  <a:lumMod val="50000"/>
                </a:schemeClr>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0"/>
              </a:spcBef>
              <a:spcAft>
                <a:spcPts val="1200"/>
              </a:spcAft>
              <a:buClr>
                <a:schemeClr val="bg1">
                  <a:lumMod val="50000"/>
                </a:schemeClr>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0"/>
              </a:spcBef>
              <a:spcAft>
                <a:spcPts val="1200"/>
              </a:spcAft>
              <a:buClr>
                <a:schemeClr val="bg1">
                  <a:lumMod val="50000"/>
                </a:schemeClr>
              </a:buClr>
              <a:buSzPct val="90000"/>
              <a:buFont typeface="Courier New" pitchFamily="49" charset="0"/>
              <a:buChar char="o"/>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900" b="1" dirty="0" smtClean="0"/>
              <a:t>STILL TO DO AS OF 2012</a:t>
            </a:r>
          </a:p>
          <a:p>
            <a:r>
              <a:rPr lang="en-US" dirty="0" smtClean="0"/>
              <a:t>Prepare for trial to move retirees to Medicare</a:t>
            </a:r>
          </a:p>
          <a:p>
            <a:r>
              <a:rPr lang="en-US" dirty="0" smtClean="0"/>
              <a:t>Negotiate increased support from tax-exempts</a:t>
            </a:r>
          </a:p>
          <a:p>
            <a:r>
              <a:rPr lang="en-US" dirty="0" smtClean="0"/>
              <a:t>Support legislation ensuring tax-exempts pay for critical city services (if negotiations fail)</a:t>
            </a:r>
          </a:p>
          <a:p>
            <a:r>
              <a:rPr lang="en-US" dirty="0" smtClean="0"/>
              <a:t>Support enabling legislation to collect property tax on buildings used for purposes unrelated to tax-exempt’s educational or healthcare mission (if negotiations fail)</a:t>
            </a:r>
          </a:p>
          <a:p>
            <a:r>
              <a:rPr lang="en-US" dirty="0" smtClean="0"/>
              <a:t>Suspend guaranteed annual raises (COLAs) for retirees</a:t>
            </a:r>
          </a:p>
          <a:p>
            <a:r>
              <a:rPr lang="en-US" dirty="0" smtClean="0"/>
              <a:t>Address retiree health care costs</a:t>
            </a:r>
          </a:p>
          <a:p>
            <a:endParaRPr lang="en-US" dirty="0" smtClean="0"/>
          </a:p>
          <a:p>
            <a:endParaRPr lang="en-US" dirty="0" smtClean="0"/>
          </a:p>
          <a:p>
            <a:endParaRPr lang="en-US" dirty="0"/>
          </a:p>
        </p:txBody>
      </p:sp>
    </p:spTree>
    <p:extLst>
      <p:ext uri="{BB962C8B-B14F-4D97-AF65-F5344CB8AC3E}">
        <p14:creationId xmlns:p14="http://schemas.microsoft.com/office/powerpoint/2010/main" val="38481491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8114" y="1066800"/>
            <a:ext cx="7086600" cy="685800"/>
          </a:xfrm>
        </p:spPr>
        <p:txBody>
          <a:bodyPr/>
          <a:lstStyle/>
          <a:p>
            <a:r>
              <a:rPr lang="en-US" dirty="0" smtClean="0"/>
              <a:t>Get Others to Believe in Your Cause</a:t>
            </a:r>
            <a:endParaRPr lang="en-US" dirty="0"/>
          </a:p>
        </p:txBody>
      </p:sp>
      <p:sp>
        <p:nvSpPr>
          <p:cNvPr id="4" name="Slide Number Placeholder 3"/>
          <p:cNvSpPr>
            <a:spLocks noGrp="1"/>
          </p:cNvSpPr>
          <p:nvPr>
            <p:ph type="sldNum" sz="quarter" idx="12"/>
          </p:nvPr>
        </p:nvSpPr>
        <p:spPr/>
        <p:txBody>
          <a:bodyPr/>
          <a:lstStyle/>
          <a:p>
            <a:fld id="{28F2264A-1CF9-467C-90D6-19BDB64FC51B}" type="slidenum">
              <a:rPr lang="en-US" smtClean="0"/>
              <a:pPr/>
              <a:t>7</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72" y="1676400"/>
            <a:ext cx="8758028" cy="284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ounded Rectangular Callout 4"/>
          <p:cNvSpPr/>
          <p:nvPr/>
        </p:nvSpPr>
        <p:spPr>
          <a:xfrm>
            <a:off x="1219200" y="4226351"/>
            <a:ext cx="4267200" cy="2209800"/>
          </a:xfrm>
          <a:prstGeom prst="wedgeRoundRectCallout">
            <a:avLst>
              <a:gd name="adj1" fmla="val 31744"/>
              <a:gd name="adj2" fmla="val -9213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“This is the Ocean State, and we are in this boat. We are not going to be passengers. We want to put our hands on the oars and row. We want to help.”</a:t>
            </a:r>
          </a:p>
          <a:p>
            <a:endParaRPr lang="en-US" dirty="0">
              <a:solidFill>
                <a:schemeClr val="bg1"/>
              </a:solidFill>
            </a:endParaRPr>
          </a:p>
          <a:p>
            <a:pPr marL="285750" indent="-285750" algn="r">
              <a:buFontTx/>
              <a:buChar char="-"/>
            </a:pPr>
            <a:r>
              <a:rPr lang="en-US" dirty="0" smtClean="0">
                <a:solidFill>
                  <a:schemeClr val="bg1"/>
                </a:solidFill>
              </a:rPr>
              <a:t>John Bowen, Chancellor</a:t>
            </a:r>
          </a:p>
          <a:p>
            <a:pPr algn="r"/>
            <a:r>
              <a:rPr lang="en-US" dirty="0" smtClean="0">
                <a:solidFill>
                  <a:schemeClr val="bg1"/>
                </a:solidFill>
              </a:rPr>
              <a:t>Johnson &amp; Wales University</a:t>
            </a:r>
            <a:endParaRPr lang="en-US" dirty="0">
              <a:solidFill>
                <a:schemeClr val="bg1"/>
              </a:solidFill>
            </a:endParaRPr>
          </a:p>
        </p:txBody>
      </p:sp>
    </p:spTree>
    <p:extLst>
      <p:ext uri="{BB962C8B-B14F-4D97-AF65-F5344CB8AC3E}">
        <p14:creationId xmlns:p14="http://schemas.microsoft.com/office/powerpoint/2010/main" val="41070519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of the City 2012</a:t>
            </a:r>
            <a:endParaRPr lang="en-US" dirty="0"/>
          </a:p>
        </p:txBody>
      </p:sp>
      <p:sp>
        <p:nvSpPr>
          <p:cNvPr id="4" name="Slide Number Placeholder 3"/>
          <p:cNvSpPr>
            <a:spLocks noGrp="1"/>
          </p:cNvSpPr>
          <p:nvPr>
            <p:ph type="sldNum" sz="quarter" idx="12"/>
          </p:nvPr>
        </p:nvSpPr>
        <p:spPr/>
        <p:txBody>
          <a:bodyPr/>
          <a:lstStyle/>
          <a:p>
            <a:fld id="{28F2264A-1CF9-467C-90D6-19BDB64FC51B}" type="slidenum">
              <a:rPr lang="en-US" smtClean="0"/>
              <a:pPr/>
              <a:t>8</a:t>
            </a:fld>
            <a:endParaRPr lang="en-US" dirty="0"/>
          </a:p>
        </p:txBody>
      </p:sp>
      <p:sp>
        <p:nvSpPr>
          <p:cNvPr id="5" name="TextBox 4"/>
          <p:cNvSpPr txBox="1"/>
          <p:nvPr/>
        </p:nvSpPr>
        <p:spPr>
          <a:xfrm>
            <a:off x="508870" y="1905000"/>
            <a:ext cx="7885088" cy="3877985"/>
          </a:xfrm>
          <a:prstGeom prst="rect">
            <a:avLst/>
          </a:prstGeom>
          <a:noFill/>
        </p:spPr>
        <p:txBody>
          <a:bodyPr wrap="square" rtlCol="0">
            <a:spAutoFit/>
          </a:bodyPr>
          <a:lstStyle/>
          <a:p>
            <a:r>
              <a:rPr lang="en-US" sz="3200" dirty="0"/>
              <a:t>“We must address our unsustainable pensions and retiree health care costs once and for all.  </a:t>
            </a:r>
            <a:r>
              <a:rPr lang="en-US" sz="3200" b="1" dirty="0"/>
              <a:t>It is time to suspend guaranteed annual raises (COLAs) for all our retirees.  </a:t>
            </a:r>
            <a:r>
              <a:rPr lang="en-US" sz="3200" dirty="0"/>
              <a:t>This is not only a question of necessity, but one of fairness.”</a:t>
            </a:r>
          </a:p>
          <a:p>
            <a:pPr algn="r"/>
            <a:r>
              <a:rPr lang="en-US" b="1" dirty="0"/>
              <a:t>Providence Mayor Angel </a:t>
            </a:r>
            <a:r>
              <a:rPr lang="en-US" b="1" dirty="0" err="1"/>
              <a:t>Taveras</a:t>
            </a:r>
            <a:endParaRPr lang="en-US" b="1" dirty="0"/>
          </a:p>
          <a:p>
            <a:pPr algn="r"/>
            <a:r>
              <a:rPr lang="en-US" dirty="0"/>
              <a:t>2012 State of the City Address</a:t>
            </a:r>
          </a:p>
          <a:p>
            <a:pPr algn="r"/>
            <a:r>
              <a:rPr lang="en-US" dirty="0"/>
              <a:t>February 13, 2012</a:t>
            </a:r>
          </a:p>
        </p:txBody>
      </p:sp>
    </p:spTree>
    <p:extLst>
      <p:ext uri="{BB962C8B-B14F-4D97-AF65-F5344CB8AC3E}">
        <p14:creationId xmlns:p14="http://schemas.microsoft.com/office/powerpoint/2010/main" val="3966665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Providence Got in Pension Trouble</a:t>
            </a:r>
            <a:endParaRPr lang="en-US" dirty="0"/>
          </a:p>
        </p:txBody>
      </p:sp>
      <p:sp>
        <p:nvSpPr>
          <p:cNvPr id="4" name="Slide Number Placeholder 3"/>
          <p:cNvSpPr>
            <a:spLocks noGrp="1"/>
          </p:cNvSpPr>
          <p:nvPr>
            <p:ph type="sldNum" sz="quarter" idx="12"/>
          </p:nvPr>
        </p:nvSpPr>
        <p:spPr/>
        <p:txBody>
          <a:bodyPr/>
          <a:lstStyle/>
          <a:p>
            <a:fld id="{28F2264A-1CF9-467C-90D6-19BDB64FC51B}" type="slidenum">
              <a:rPr lang="en-US" smtClean="0"/>
              <a:pPr/>
              <a:t>9</a:t>
            </a:fld>
            <a:endParaRPr lang="en-US" dirty="0"/>
          </a:p>
        </p:txBody>
      </p:sp>
      <p:sp>
        <p:nvSpPr>
          <p:cNvPr id="7" name="Round Single Corner Rectangle 6"/>
          <p:cNvSpPr/>
          <p:nvPr/>
        </p:nvSpPr>
        <p:spPr>
          <a:xfrm rot="5400000" flipH="1">
            <a:off x="590550" y="2076450"/>
            <a:ext cx="1371600" cy="723900"/>
          </a:xfrm>
          <a:prstGeom prst="round1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ound Single Corner Rectangle 7"/>
          <p:cNvSpPr/>
          <p:nvPr/>
        </p:nvSpPr>
        <p:spPr>
          <a:xfrm rot="5400000" flipH="1">
            <a:off x="1181100" y="2933700"/>
            <a:ext cx="1524000" cy="2057400"/>
          </a:xfrm>
          <a:prstGeom prst="round1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TextBox 8"/>
          <p:cNvSpPr txBox="1"/>
          <p:nvPr/>
        </p:nvSpPr>
        <p:spPr>
          <a:xfrm>
            <a:off x="228600" y="2724150"/>
            <a:ext cx="1447800" cy="400050"/>
          </a:xfrm>
          <a:prstGeom prst="rect">
            <a:avLst/>
          </a:prstGeom>
          <a:noFill/>
        </p:spPr>
        <p:txBody>
          <a:bodyPr>
            <a:spAutoFit/>
          </a:bodyPr>
          <a:lstStyle/>
          <a:p>
            <a:pPr algn="r">
              <a:defRPr/>
            </a:pPr>
            <a:r>
              <a:rPr lang="en-US" sz="2000" b="1" dirty="0">
                <a:latin typeface="+mj-lt"/>
              </a:rPr>
              <a:t>$12M</a:t>
            </a:r>
          </a:p>
        </p:txBody>
      </p:sp>
      <p:sp>
        <p:nvSpPr>
          <p:cNvPr id="10" name="TextBox 9"/>
          <p:cNvSpPr txBox="1"/>
          <p:nvPr/>
        </p:nvSpPr>
        <p:spPr>
          <a:xfrm>
            <a:off x="1638300" y="1752600"/>
            <a:ext cx="2095500" cy="1323439"/>
          </a:xfrm>
          <a:prstGeom prst="rect">
            <a:avLst/>
          </a:prstGeom>
          <a:noFill/>
        </p:spPr>
        <p:txBody>
          <a:bodyPr wrap="square">
            <a:spAutoFit/>
          </a:bodyPr>
          <a:lstStyle/>
          <a:p>
            <a:pPr>
              <a:defRPr/>
            </a:pPr>
            <a:r>
              <a:rPr lang="en-US" sz="1600" dirty="0">
                <a:latin typeface="+mn-lt"/>
              </a:rPr>
              <a:t>Providence’s annual required contribution (ARC) before 1989 Retirement Board decision.</a:t>
            </a:r>
          </a:p>
        </p:txBody>
      </p:sp>
      <p:sp>
        <p:nvSpPr>
          <p:cNvPr id="11" name="TextBox 10"/>
          <p:cNvSpPr txBox="1"/>
          <p:nvPr/>
        </p:nvSpPr>
        <p:spPr>
          <a:xfrm>
            <a:off x="381000" y="4262437"/>
            <a:ext cx="1447800" cy="461963"/>
          </a:xfrm>
          <a:prstGeom prst="rect">
            <a:avLst/>
          </a:prstGeom>
          <a:noFill/>
        </p:spPr>
        <p:txBody>
          <a:bodyPr>
            <a:spAutoFit/>
          </a:bodyPr>
          <a:lstStyle/>
          <a:p>
            <a:pPr algn="r">
              <a:defRPr/>
            </a:pPr>
            <a:r>
              <a:rPr lang="en-US" sz="2400" b="1" dirty="0">
                <a:latin typeface="+mj-lt"/>
              </a:rPr>
              <a:t>$32M</a:t>
            </a:r>
          </a:p>
        </p:txBody>
      </p:sp>
      <p:sp>
        <p:nvSpPr>
          <p:cNvPr id="12" name="TextBox 11"/>
          <p:cNvSpPr txBox="1"/>
          <p:nvPr/>
        </p:nvSpPr>
        <p:spPr>
          <a:xfrm>
            <a:off x="2971800" y="3418582"/>
            <a:ext cx="1905000" cy="1077218"/>
          </a:xfrm>
          <a:prstGeom prst="rect">
            <a:avLst/>
          </a:prstGeom>
          <a:noFill/>
        </p:spPr>
        <p:txBody>
          <a:bodyPr wrap="square">
            <a:spAutoFit/>
          </a:bodyPr>
          <a:lstStyle/>
          <a:p>
            <a:pPr>
              <a:defRPr/>
            </a:pPr>
            <a:r>
              <a:rPr lang="en-US" sz="1600" dirty="0">
                <a:latin typeface="+mn-lt"/>
              </a:rPr>
              <a:t>Providence’s ARC immediately after 1989 Retirement Board decision. </a:t>
            </a:r>
          </a:p>
        </p:txBody>
      </p:sp>
      <p:sp>
        <p:nvSpPr>
          <p:cNvPr id="14" name="TextBox 13"/>
          <p:cNvSpPr txBox="1"/>
          <p:nvPr/>
        </p:nvSpPr>
        <p:spPr>
          <a:xfrm>
            <a:off x="457200" y="5257800"/>
            <a:ext cx="1600200" cy="307975"/>
          </a:xfrm>
          <a:prstGeom prst="rect">
            <a:avLst/>
          </a:prstGeom>
          <a:noFill/>
        </p:spPr>
        <p:txBody>
          <a:bodyPr>
            <a:spAutoFit/>
          </a:bodyPr>
          <a:lstStyle/>
          <a:p>
            <a:pPr algn="r">
              <a:defRPr/>
            </a:pPr>
            <a:r>
              <a:rPr lang="en-US" sz="1400" dirty="0">
                <a:solidFill>
                  <a:schemeClr val="bg1">
                    <a:lumMod val="75000"/>
                  </a:schemeClr>
                </a:solidFill>
                <a:latin typeface="+mn-lt"/>
              </a:rPr>
              <a:t> </a:t>
            </a:r>
          </a:p>
        </p:txBody>
      </p:sp>
      <p:sp>
        <p:nvSpPr>
          <p:cNvPr id="18" name="Round Single Corner Rectangle 17"/>
          <p:cNvSpPr/>
          <p:nvPr/>
        </p:nvSpPr>
        <p:spPr>
          <a:xfrm rot="5400000" flipH="1">
            <a:off x="2057400" y="3657600"/>
            <a:ext cx="1600200" cy="3886200"/>
          </a:xfrm>
          <a:prstGeom prst="round1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9" name="TextBox 18"/>
          <p:cNvSpPr txBox="1"/>
          <p:nvPr/>
        </p:nvSpPr>
        <p:spPr>
          <a:xfrm>
            <a:off x="609600" y="5943600"/>
            <a:ext cx="1447800" cy="461963"/>
          </a:xfrm>
          <a:prstGeom prst="rect">
            <a:avLst/>
          </a:prstGeom>
          <a:noFill/>
        </p:spPr>
        <p:txBody>
          <a:bodyPr>
            <a:spAutoFit/>
          </a:bodyPr>
          <a:lstStyle/>
          <a:p>
            <a:pPr algn="r">
              <a:defRPr/>
            </a:pPr>
            <a:r>
              <a:rPr lang="en-US" sz="2400" b="1" dirty="0">
                <a:latin typeface="+mj-lt"/>
              </a:rPr>
              <a:t>$58.9M</a:t>
            </a:r>
          </a:p>
        </p:txBody>
      </p:sp>
      <p:sp>
        <p:nvSpPr>
          <p:cNvPr id="20" name="Round Single Corner Rectangle 19"/>
          <p:cNvSpPr/>
          <p:nvPr/>
        </p:nvSpPr>
        <p:spPr>
          <a:xfrm rot="5400000" flipH="1">
            <a:off x="3448050" y="5048250"/>
            <a:ext cx="1600200" cy="1104900"/>
          </a:xfrm>
          <a:prstGeom prst="round1Rect">
            <a:avLst/>
          </a:prstGeom>
          <a:solidFill>
            <a:srgbClr val="4891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1" name="TextBox 20"/>
          <p:cNvSpPr txBox="1"/>
          <p:nvPr/>
        </p:nvSpPr>
        <p:spPr>
          <a:xfrm>
            <a:off x="1600200" y="4800600"/>
            <a:ext cx="2895600" cy="523875"/>
          </a:xfrm>
          <a:prstGeom prst="rect">
            <a:avLst/>
          </a:prstGeom>
          <a:noFill/>
        </p:spPr>
        <p:txBody>
          <a:bodyPr>
            <a:spAutoFit/>
          </a:bodyPr>
          <a:lstStyle/>
          <a:p>
            <a:pPr>
              <a:defRPr/>
            </a:pPr>
            <a:r>
              <a:rPr lang="en-US" sz="1400" b="1" dirty="0">
                <a:latin typeface="+mj-lt"/>
              </a:rPr>
              <a:t>Providence’s  current ARC.</a:t>
            </a:r>
          </a:p>
          <a:p>
            <a:pPr>
              <a:defRPr/>
            </a:pPr>
            <a:endParaRPr lang="en-US" sz="1400" dirty="0">
              <a:latin typeface="+mn-lt"/>
            </a:endParaRPr>
          </a:p>
        </p:txBody>
      </p:sp>
      <p:sp>
        <p:nvSpPr>
          <p:cNvPr id="22" name="Rectangle 21"/>
          <p:cNvSpPr/>
          <p:nvPr/>
        </p:nvSpPr>
        <p:spPr>
          <a:xfrm>
            <a:off x="1600200" y="5029200"/>
            <a:ext cx="2209800" cy="923925"/>
          </a:xfrm>
          <a:prstGeom prst="rect">
            <a:avLst/>
          </a:prstGeom>
        </p:spPr>
        <p:txBody>
          <a:bodyPr>
            <a:spAutoFit/>
          </a:bodyPr>
          <a:lstStyle/>
          <a:p>
            <a:pPr>
              <a:defRPr/>
            </a:pPr>
            <a:r>
              <a:rPr lang="en-US" sz="1350" dirty="0">
                <a:latin typeface="+mn-lt"/>
              </a:rPr>
              <a:t>Guaranteed annual raises </a:t>
            </a:r>
            <a:r>
              <a:rPr lang="en-US" sz="1350" b="1" dirty="0">
                <a:latin typeface="+mj-lt"/>
              </a:rPr>
              <a:t>(COLAs) make $16.5M </a:t>
            </a:r>
            <a:r>
              <a:rPr lang="en-US" sz="1350" dirty="0">
                <a:latin typeface="+mn-lt"/>
              </a:rPr>
              <a:t>of this year’s annual contribution.</a:t>
            </a:r>
          </a:p>
        </p:txBody>
      </p:sp>
      <p:sp>
        <p:nvSpPr>
          <p:cNvPr id="23" name="TextBox 22"/>
          <p:cNvSpPr txBox="1"/>
          <p:nvPr/>
        </p:nvSpPr>
        <p:spPr>
          <a:xfrm>
            <a:off x="3581400" y="5662136"/>
            <a:ext cx="1219200" cy="738664"/>
          </a:xfrm>
          <a:prstGeom prst="rect">
            <a:avLst/>
          </a:prstGeom>
          <a:noFill/>
        </p:spPr>
        <p:txBody>
          <a:bodyPr>
            <a:spAutoFit/>
          </a:bodyPr>
          <a:lstStyle/>
          <a:p>
            <a:pPr algn="r">
              <a:defRPr/>
            </a:pPr>
            <a:r>
              <a:rPr lang="en-US" sz="1400" b="1" dirty="0">
                <a:latin typeface="+mj-lt"/>
              </a:rPr>
              <a:t>Guaranteed Annual </a:t>
            </a:r>
            <a:endParaRPr lang="en-US" sz="1400" b="1" dirty="0" smtClean="0">
              <a:latin typeface="+mj-lt"/>
            </a:endParaRPr>
          </a:p>
          <a:p>
            <a:pPr algn="r">
              <a:defRPr/>
            </a:pPr>
            <a:r>
              <a:rPr lang="en-US" sz="1400" b="1" dirty="0" smtClean="0">
                <a:latin typeface="+mj-lt"/>
              </a:rPr>
              <a:t>Raises</a:t>
            </a:r>
            <a:endParaRPr lang="en-US" sz="1400" b="1" dirty="0">
              <a:latin typeface="+mj-lt"/>
            </a:endParaRPr>
          </a:p>
        </p:txBody>
      </p:sp>
      <p:sp>
        <p:nvSpPr>
          <p:cNvPr id="24" name="TextBox 23"/>
          <p:cNvSpPr txBox="1"/>
          <p:nvPr/>
        </p:nvSpPr>
        <p:spPr>
          <a:xfrm>
            <a:off x="5029200" y="1770995"/>
            <a:ext cx="3581400" cy="4154984"/>
          </a:xfrm>
          <a:prstGeom prst="rect">
            <a:avLst/>
          </a:prstGeom>
          <a:noFill/>
        </p:spPr>
        <p:txBody>
          <a:bodyPr wrap="square" rtlCol="0">
            <a:spAutoFit/>
          </a:bodyPr>
          <a:lstStyle/>
          <a:p>
            <a:r>
              <a:rPr lang="en-US" sz="2400" b="1" dirty="0" smtClean="0"/>
              <a:t>1989: </a:t>
            </a:r>
            <a:r>
              <a:rPr lang="en-US" sz="2400" dirty="0" smtClean="0"/>
              <a:t>Retirement Board approves </a:t>
            </a:r>
            <a:r>
              <a:rPr lang="en-US" sz="2400" b="1" dirty="0" smtClean="0"/>
              <a:t>6% guaranteed compounded raises (COLAs) </a:t>
            </a:r>
            <a:r>
              <a:rPr lang="en-US" sz="2400" dirty="0" smtClean="0"/>
              <a:t>for retirees and reduced minimum years of service.  </a:t>
            </a:r>
            <a:r>
              <a:rPr lang="en-US" sz="2400" b="1" dirty="0" smtClean="0"/>
              <a:t>Increased annual taxpayer obligation from $12M to $32M.</a:t>
            </a:r>
          </a:p>
          <a:p>
            <a:endParaRPr lang="en-US" sz="2400" b="1" dirty="0"/>
          </a:p>
          <a:p>
            <a:pPr algn="ctr"/>
            <a:r>
              <a:rPr lang="en-US" sz="2400" b="1" dirty="0" smtClean="0">
                <a:solidFill>
                  <a:srgbClr val="FF0000"/>
                </a:solidFill>
              </a:rPr>
              <a:t>DID NOT MAKE </a:t>
            </a:r>
          </a:p>
          <a:p>
            <a:pPr algn="ctr"/>
            <a:r>
              <a:rPr lang="en-US" sz="2400" b="1" dirty="0" smtClean="0">
                <a:solidFill>
                  <a:srgbClr val="FF0000"/>
                </a:solidFill>
              </a:rPr>
              <a:t>FULL ARC PAYMENTS</a:t>
            </a:r>
            <a:endParaRPr lang="en-US" sz="2400" b="1" dirty="0">
              <a:solidFill>
                <a:srgbClr val="FF0000"/>
              </a:solidFill>
            </a:endParaRPr>
          </a:p>
        </p:txBody>
      </p:sp>
    </p:spTree>
    <p:extLst>
      <p:ext uri="{BB962C8B-B14F-4D97-AF65-F5344CB8AC3E}">
        <p14:creationId xmlns:p14="http://schemas.microsoft.com/office/powerpoint/2010/main" val="24300109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Budget: Top 10 Retiree Pensions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42901026"/>
              </p:ext>
            </p:extLst>
          </p:nvPr>
        </p:nvGraphicFramePr>
        <p:xfrm>
          <a:off x="914400" y="1676400"/>
          <a:ext cx="4648200" cy="4815081"/>
        </p:xfrm>
        <a:graphic>
          <a:graphicData uri="http://schemas.openxmlformats.org/drawingml/2006/table">
            <a:tbl>
              <a:tblPr firstRow="1" bandRow="1">
                <a:tableStyleId>{5C22544A-7EE6-4342-B048-85BDC9FD1C3A}</a:tableStyleId>
              </a:tblPr>
              <a:tblGrid>
                <a:gridCol w="1606550"/>
                <a:gridCol w="1676400"/>
                <a:gridCol w="1365250"/>
              </a:tblGrid>
              <a:tr h="533400">
                <a:tc>
                  <a:txBody>
                    <a:bodyPr/>
                    <a:lstStyle/>
                    <a:p>
                      <a:r>
                        <a:rPr lang="en-US" sz="1400" dirty="0" smtClean="0"/>
                        <a:t>Title/Time of Ret.</a:t>
                      </a:r>
                      <a:endParaRPr lang="en-US" sz="1400" dirty="0"/>
                    </a:p>
                  </a:txBody>
                  <a:tcPr/>
                </a:tc>
                <a:tc>
                  <a:txBody>
                    <a:bodyPr/>
                    <a:lstStyle/>
                    <a:p>
                      <a:r>
                        <a:rPr lang="en-US" sz="1400" dirty="0" smtClean="0"/>
                        <a:t>Annual Salary at Time</a:t>
                      </a:r>
                      <a:r>
                        <a:rPr lang="en-US" sz="1400" baseline="0" dirty="0" smtClean="0"/>
                        <a:t> of Retirement</a:t>
                      </a:r>
                      <a:endParaRPr lang="en-US" sz="1400" dirty="0"/>
                    </a:p>
                  </a:txBody>
                  <a:tcPr/>
                </a:tc>
                <a:tc>
                  <a:txBody>
                    <a:bodyPr/>
                    <a:lstStyle/>
                    <a:p>
                      <a:r>
                        <a:rPr lang="en-US" sz="1400" dirty="0" smtClean="0"/>
                        <a:t>Current Pension</a:t>
                      </a:r>
                      <a:endParaRPr lang="en-US" sz="1400" dirty="0"/>
                    </a:p>
                  </a:txBody>
                  <a:tcPr/>
                </a:tc>
              </a:tr>
              <a:tr h="304800">
                <a:tc>
                  <a:txBody>
                    <a:bodyPr/>
                    <a:lstStyle/>
                    <a:p>
                      <a:r>
                        <a:rPr lang="en-US" sz="1400" dirty="0" smtClean="0"/>
                        <a:t>Fire Chief</a:t>
                      </a:r>
                      <a:endParaRPr lang="en-US" sz="1400" dirty="0"/>
                    </a:p>
                  </a:txBody>
                  <a:tcPr/>
                </a:tc>
                <a:tc>
                  <a:txBody>
                    <a:bodyPr/>
                    <a:lstStyle/>
                    <a:p>
                      <a:r>
                        <a:rPr lang="en-US" sz="1400" dirty="0" smtClean="0"/>
                        <a:t>$70,496.40</a:t>
                      </a:r>
                      <a:endParaRPr lang="en-US" sz="1400" dirty="0"/>
                    </a:p>
                  </a:txBody>
                  <a:tcPr/>
                </a:tc>
                <a:tc>
                  <a:txBody>
                    <a:bodyPr/>
                    <a:lstStyle/>
                    <a:p>
                      <a:r>
                        <a:rPr lang="en-US" sz="1400" dirty="0" smtClean="0"/>
                        <a:t>$196,813.08</a:t>
                      </a:r>
                      <a:endParaRPr lang="en-US" sz="1400" dirty="0"/>
                    </a:p>
                  </a:txBody>
                  <a:tcPr/>
                </a:tc>
              </a:tr>
              <a:tr h="533400">
                <a:tc>
                  <a:txBody>
                    <a:bodyPr/>
                    <a:lstStyle/>
                    <a:p>
                      <a:r>
                        <a:rPr lang="en-US" sz="1400" dirty="0" smtClean="0"/>
                        <a:t>Deputy Assistant Fire Chief</a:t>
                      </a:r>
                      <a:endParaRPr lang="en-US" sz="1400" dirty="0"/>
                    </a:p>
                  </a:txBody>
                  <a:tcPr/>
                </a:tc>
                <a:tc>
                  <a:txBody>
                    <a:bodyPr/>
                    <a:lstStyle/>
                    <a:p>
                      <a:r>
                        <a:rPr lang="en-US" sz="1400" dirty="0" smtClean="0"/>
                        <a:t>$58,163.88</a:t>
                      </a:r>
                      <a:endParaRPr lang="en-US" sz="1400" dirty="0"/>
                    </a:p>
                  </a:txBody>
                  <a:tcPr/>
                </a:tc>
                <a:tc>
                  <a:txBody>
                    <a:bodyPr/>
                    <a:lstStyle/>
                    <a:p>
                      <a:r>
                        <a:rPr lang="en-US" sz="1400" dirty="0" smtClean="0"/>
                        <a:t>$162,944.04</a:t>
                      </a:r>
                      <a:endParaRPr lang="en-US" sz="1400" dirty="0"/>
                    </a:p>
                  </a:txBody>
                  <a:tcPr/>
                </a:tc>
              </a:tr>
              <a:tr h="533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Deputy Assistant Fire Chief</a:t>
                      </a:r>
                    </a:p>
                  </a:txBody>
                  <a:tcPr/>
                </a:tc>
                <a:tc>
                  <a:txBody>
                    <a:bodyPr/>
                    <a:lstStyle/>
                    <a:p>
                      <a:r>
                        <a:rPr lang="en-US" sz="1400" dirty="0" smtClean="0"/>
                        <a:t>$57,732.40</a:t>
                      </a:r>
                      <a:endParaRPr lang="en-US" sz="1400" dirty="0"/>
                    </a:p>
                  </a:txBody>
                  <a:tcPr/>
                </a:tc>
                <a:tc>
                  <a:txBody>
                    <a:bodyPr/>
                    <a:lstStyle/>
                    <a:p>
                      <a:r>
                        <a:rPr lang="en-US" sz="1400" dirty="0" smtClean="0"/>
                        <a:t>$161,487.24</a:t>
                      </a:r>
                      <a:endParaRPr lang="en-US" sz="1400" dirty="0"/>
                    </a:p>
                  </a:txBody>
                  <a:tcPr/>
                </a:tc>
              </a:tr>
              <a:tr h="372899">
                <a:tc>
                  <a:txBody>
                    <a:bodyPr/>
                    <a:lstStyle/>
                    <a:p>
                      <a:r>
                        <a:rPr lang="en-US" sz="1400" dirty="0" smtClean="0"/>
                        <a:t>Fire Equipment Supt II</a:t>
                      </a:r>
                      <a:endParaRPr lang="en-US" sz="1400" dirty="0"/>
                    </a:p>
                  </a:txBody>
                  <a:tcPr/>
                </a:tc>
                <a:tc>
                  <a:txBody>
                    <a:bodyPr/>
                    <a:lstStyle/>
                    <a:p>
                      <a:r>
                        <a:rPr lang="en-US" sz="1400" dirty="0" smtClean="0"/>
                        <a:t>$60,291.36</a:t>
                      </a:r>
                      <a:endParaRPr lang="en-US" sz="1400" dirty="0"/>
                    </a:p>
                  </a:txBody>
                  <a:tcPr/>
                </a:tc>
                <a:tc>
                  <a:txBody>
                    <a:bodyPr/>
                    <a:lstStyle/>
                    <a:p>
                      <a:r>
                        <a:rPr lang="en-US" sz="1400" dirty="0" smtClean="0"/>
                        <a:t>$156,870.60</a:t>
                      </a:r>
                      <a:endParaRPr lang="en-US" sz="1400" dirty="0"/>
                    </a:p>
                  </a:txBody>
                  <a:tcPr/>
                </a:tc>
              </a:tr>
              <a:tr h="5284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Deputy Assistant Fire Chief</a:t>
                      </a:r>
                    </a:p>
                  </a:txBody>
                  <a:tcPr/>
                </a:tc>
                <a:tc>
                  <a:txBody>
                    <a:bodyPr/>
                    <a:lstStyle/>
                    <a:p>
                      <a:r>
                        <a:rPr lang="en-US" sz="1400" dirty="0" smtClean="0"/>
                        <a:t>$58,380.40</a:t>
                      </a:r>
                      <a:endParaRPr lang="en-US" sz="1400" dirty="0"/>
                    </a:p>
                  </a:txBody>
                  <a:tcPr/>
                </a:tc>
                <a:tc>
                  <a:txBody>
                    <a:bodyPr/>
                    <a:lstStyle/>
                    <a:p>
                      <a:r>
                        <a:rPr lang="en-US" sz="1400" dirty="0" smtClean="0"/>
                        <a:t>$148,839.84</a:t>
                      </a:r>
                      <a:endParaRPr lang="en-US" sz="1400" dirty="0"/>
                    </a:p>
                  </a:txBody>
                  <a:tcPr/>
                </a:tc>
              </a:tr>
              <a:tr h="324951">
                <a:tc>
                  <a:txBody>
                    <a:bodyPr/>
                    <a:lstStyle/>
                    <a:p>
                      <a:r>
                        <a:rPr lang="en-US" sz="1400" dirty="0" smtClean="0"/>
                        <a:t>Assistant Fire Chief</a:t>
                      </a:r>
                      <a:endParaRPr lang="en-US" sz="1400" dirty="0"/>
                    </a:p>
                  </a:txBody>
                  <a:tcPr/>
                </a:tc>
                <a:tc>
                  <a:txBody>
                    <a:bodyPr/>
                    <a:lstStyle/>
                    <a:p>
                      <a:r>
                        <a:rPr lang="en-US" sz="1400" dirty="0" smtClean="0"/>
                        <a:t>$64,138.36</a:t>
                      </a:r>
                      <a:endParaRPr lang="en-US" sz="1400" dirty="0"/>
                    </a:p>
                  </a:txBody>
                  <a:tcPr/>
                </a:tc>
                <a:tc>
                  <a:txBody>
                    <a:bodyPr/>
                    <a:lstStyle/>
                    <a:p>
                      <a:r>
                        <a:rPr lang="en-US" sz="1400" dirty="0" smtClean="0"/>
                        <a:t>$145,520.88</a:t>
                      </a:r>
                      <a:endParaRPr lang="en-US" sz="1400" dirty="0"/>
                    </a:p>
                  </a:txBody>
                  <a:tcPr/>
                </a:tc>
              </a:tr>
              <a:tr h="395481">
                <a:tc>
                  <a:txBody>
                    <a:bodyPr/>
                    <a:lstStyle/>
                    <a:p>
                      <a:r>
                        <a:rPr lang="en-US" sz="1400" dirty="0" smtClean="0"/>
                        <a:t>Fire Equipment</a:t>
                      </a:r>
                      <a:r>
                        <a:rPr lang="en-US" sz="1400" baseline="0" dirty="0" smtClean="0"/>
                        <a:t> Supt II</a:t>
                      </a:r>
                      <a:endParaRPr lang="en-US" sz="1400" dirty="0"/>
                    </a:p>
                  </a:txBody>
                  <a:tcPr/>
                </a:tc>
                <a:tc>
                  <a:txBody>
                    <a:bodyPr/>
                    <a:lstStyle/>
                    <a:p>
                      <a:r>
                        <a:rPr lang="en-US" sz="1400" dirty="0" smtClean="0"/>
                        <a:t>$53,912.36</a:t>
                      </a:r>
                      <a:endParaRPr lang="en-US" sz="1400" dirty="0"/>
                    </a:p>
                  </a:txBody>
                  <a:tcPr/>
                </a:tc>
                <a:tc>
                  <a:txBody>
                    <a:bodyPr/>
                    <a:lstStyle/>
                    <a:p>
                      <a:r>
                        <a:rPr lang="en-US" sz="1400" dirty="0" smtClean="0"/>
                        <a:t>$137,336.04</a:t>
                      </a:r>
                      <a:endParaRPr lang="en-US" sz="1400" dirty="0"/>
                    </a:p>
                  </a:txBody>
                  <a:tcPr/>
                </a:tc>
              </a:tr>
              <a:tr h="320040">
                <a:tc>
                  <a:txBody>
                    <a:bodyPr/>
                    <a:lstStyle/>
                    <a:p>
                      <a:r>
                        <a:rPr lang="en-US" sz="1400" dirty="0" smtClean="0"/>
                        <a:t>Lieutenant</a:t>
                      </a:r>
                      <a:endParaRPr lang="en-US" sz="1400" dirty="0"/>
                    </a:p>
                  </a:txBody>
                  <a:tcPr/>
                </a:tc>
                <a:tc>
                  <a:txBody>
                    <a:bodyPr/>
                    <a:lstStyle/>
                    <a:p>
                      <a:r>
                        <a:rPr lang="en-US" sz="1400" dirty="0" smtClean="0"/>
                        <a:t>$44,262.40</a:t>
                      </a:r>
                      <a:endParaRPr lang="en-US" sz="1400" dirty="0"/>
                    </a:p>
                  </a:txBody>
                  <a:tcPr/>
                </a:tc>
                <a:tc>
                  <a:txBody>
                    <a:bodyPr/>
                    <a:lstStyle/>
                    <a:p>
                      <a:r>
                        <a:rPr lang="en-US" sz="1400" dirty="0" smtClean="0"/>
                        <a:t>$135,702.72</a:t>
                      </a:r>
                      <a:endParaRPr lang="en-US" sz="1400" dirty="0"/>
                    </a:p>
                  </a:txBody>
                  <a:tcPr/>
                </a:tc>
              </a:tr>
              <a:tr h="304800">
                <a:tc>
                  <a:txBody>
                    <a:bodyPr/>
                    <a:lstStyle/>
                    <a:p>
                      <a:r>
                        <a:rPr lang="en-US" sz="1400" dirty="0" smtClean="0"/>
                        <a:t>Fire Battalion Chief</a:t>
                      </a:r>
                      <a:endParaRPr lang="en-US" sz="1400" dirty="0"/>
                    </a:p>
                  </a:txBody>
                  <a:tcPr/>
                </a:tc>
                <a:tc>
                  <a:txBody>
                    <a:bodyPr/>
                    <a:lstStyle/>
                    <a:p>
                      <a:r>
                        <a:rPr lang="en-US" sz="1400" dirty="0" smtClean="0"/>
                        <a:t>$51,921.36</a:t>
                      </a:r>
                      <a:endParaRPr lang="en-US" sz="1400" dirty="0"/>
                    </a:p>
                  </a:txBody>
                  <a:tcPr/>
                </a:tc>
                <a:tc>
                  <a:txBody>
                    <a:bodyPr/>
                    <a:lstStyle/>
                    <a:p>
                      <a:r>
                        <a:rPr lang="en-US" sz="1400" dirty="0" smtClean="0"/>
                        <a:t>$135,092.28</a:t>
                      </a:r>
                      <a:endParaRPr lang="en-US" sz="1400" dirty="0"/>
                    </a:p>
                  </a:txBody>
                  <a:tcPr/>
                </a:tc>
              </a:tr>
              <a:tr h="395481">
                <a:tc>
                  <a:txBody>
                    <a:bodyPr/>
                    <a:lstStyle/>
                    <a:p>
                      <a:r>
                        <a:rPr lang="en-US" sz="1400" dirty="0" smtClean="0"/>
                        <a:t>Captain</a:t>
                      </a:r>
                      <a:endParaRPr lang="en-US" sz="1400" dirty="0"/>
                    </a:p>
                  </a:txBody>
                  <a:tcPr/>
                </a:tc>
                <a:tc>
                  <a:txBody>
                    <a:bodyPr/>
                    <a:lstStyle/>
                    <a:p>
                      <a:r>
                        <a:rPr lang="en-US" sz="1400" dirty="0" smtClean="0"/>
                        <a:t>$51,705.68</a:t>
                      </a:r>
                      <a:endParaRPr lang="en-US" sz="1400" dirty="0"/>
                    </a:p>
                  </a:txBody>
                  <a:tcPr/>
                </a:tc>
                <a:tc>
                  <a:txBody>
                    <a:bodyPr/>
                    <a:lstStyle/>
                    <a:p>
                      <a:r>
                        <a:rPr lang="en-US" sz="1400" dirty="0" smtClean="0"/>
                        <a:t>$129,354.84</a:t>
                      </a:r>
                      <a:endParaRPr lang="en-US" sz="1400" dirty="0"/>
                    </a:p>
                  </a:txBody>
                  <a:tcPr/>
                </a:tc>
              </a:tr>
            </a:tbl>
          </a:graphicData>
        </a:graphic>
      </p:graphicFrame>
      <p:sp>
        <p:nvSpPr>
          <p:cNvPr id="4" name="Slide Number Placeholder 3"/>
          <p:cNvSpPr>
            <a:spLocks noGrp="1"/>
          </p:cNvSpPr>
          <p:nvPr>
            <p:ph type="sldNum" sz="quarter" idx="12"/>
          </p:nvPr>
        </p:nvSpPr>
        <p:spPr/>
        <p:txBody>
          <a:bodyPr/>
          <a:lstStyle/>
          <a:p>
            <a:fld id="{28F2264A-1CF9-467C-90D6-19BDB64FC51B}" type="slidenum">
              <a:rPr lang="en-US" smtClean="0"/>
              <a:pPr/>
              <a:t>10</a:t>
            </a:fld>
            <a:endParaRPr lang="en-US" dirty="0"/>
          </a:p>
        </p:txBody>
      </p:sp>
      <p:sp>
        <p:nvSpPr>
          <p:cNvPr id="7" name="TextBox 6"/>
          <p:cNvSpPr txBox="1"/>
          <p:nvPr/>
        </p:nvSpPr>
        <p:spPr>
          <a:xfrm>
            <a:off x="5715000" y="1676400"/>
            <a:ext cx="2971800" cy="4308872"/>
          </a:xfrm>
          <a:prstGeom prst="rect">
            <a:avLst/>
          </a:prstGeom>
          <a:noFill/>
        </p:spPr>
        <p:txBody>
          <a:bodyPr wrap="square" rtlCol="0">
            <a:spAutoFit/>
          </a:bodyPr>
          <a:lstStyle/>
          <a:p>
            <a:pPr marL="342900" lvl="0" indent="-342900">
              <a:spcAft>
                <a:spcPts val="1200"/>
              </a:spcAft>
              <a:buClr>
                <a:srgbClr val="8FD400"/>
              </a:buClr>
              <a:buSzPct val="110000"/>
              <a:buFont typeface="Calibri" pitchFamily="34" charset="0"/>
              <a:buChar char="&gt;"/>
            </a:pPr>
            <a:r>
              <a:rPr lang="en-US" sz="2400" dirty="0" smtClean="0">
                <a:solidFill>
                  <a:prstClr val="black"/>
                </a:solidFill>
              </a:rPr>
              <a:t>The top retiree collected more from Providence </a:t>
            </a:r>
            <a:r>
              <a:rPr lang="en-US" sz="2400" b="1" dirty="0" smtClean="0">
                <a:solidFill>
                  <a:prstClr val="black"/>
                </a:solidFill>
              </a:rPr>
              <a:t>than any current City employee was paid.</a:t>
            </a:r>
          </a:p>
          <a:p>
            <a:pPr marL="342900" lvl="0" indent="-342900">
              <a:spcAft>
                <a:spcPts val="1200"/>
              </a:spcAft>
              <a:buClr>
                <a:srgbClr val="8FD400"/>
              </a:buClr>
              <a:buSzPct val="110000"/>
              <a:buFont typeface="Calibri" pitchFamily="34" charset="0"/>
              <a:buChar char="&gt;"/>
            </a:pPr>
            <a:r>
              <a:rPr lang="en-US" sz="2400" dirty="0" smtClean="0">
                <a:solidFill>
                  <a:prstClr val="black"/>
                </a:solidFill>
              </a:rPr>
              <a:t>The 25 highest paid retirees each </a:t>
            </a:r>
            <a:r>
              <a:rPr lang="en-US" sz="2400" b="1" dirty="0" smtClean="0">
                <a:solidFill>
                  <a:prstClr val="black"/>
                </a:solidFill>
              </a:rPr>
              <a:t>collected at least $109,000 in retirement.</a:t>
            </a:r>
            <a:endParaRPr lang="en-US" sz="2400" b="1" dirty="0">
              <a:solidFill>
                <a:prstClr val="black"/>
              </a:solidFill>
            </a:endParaRPr>
          </a:p>
        </p:txBody>
      </p:sp>
    </p:spTree>
    <p:extLst>
      <p:ext uri="{BB962C8B-B14F-4D97-AF65-F5344CB8AC3E}">
        <p14:creationId xmlns:p14="http://schemas.microsoft.com/office/powerpoint/2010/main" val="15197305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Providence Got in Pension Trouble (cont.)</a:t>
            </a:r>
            <a:endParaRPr lang="en-US" dirty="0"/>
          </a:p>
        </p:txBody>
      </p:sp>
      <p:sp>
        <p:nvSpPr>
          <p:cNvPr id="4" name="Slide Number Placeholder 3"/>
          <p:cNvSpPr>
            <a:spLocks noGrp="1"/>
          </p:cNvSpPr>
          <p:nvPr>
            <p:ph type="sldNum" sz="quarter" idx="12"/>
          </p:nvPr>
        </p:nvSpPr>
        <p:spPr/>
        <p:txBody>
          <a:bodyPr/>
          <a:lstStyle/>
          <a:p>
            <a:fld id="{28F2264A-1CF9-467C-90D6-19BDB64FC51B}" type="slidenum">
              <a:rPr lang="en-US" smtClean="0"/>
              <a:pPr/>
              <a:t>11</a:t>
            </a:fld>
            <a:endParaRPr lang="en-US" dirty="0"/>
          </a:p>
        </p:txBody>
      </p:sp>
      <p:sp>
        <p:nvSpPr>
          <p:cNvPr id="7" name="Round Single Corner Rectangle 6"/>
          <p:cNvSpPr/>
          <p:nvPr/>
        </p:nvSpPr>
        <p:spPr>
          <a:xfrm flipH="1">
            <a:off x="6708775" y="4876800"/>
            <a:ext cx="758825" cy="685800"/>
          </a:xfrm>
          <a:prstGeom prst="round1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ound Single Corner Rectangle 7"/>
          <p:cNvSpPr/>
          <p:nvPr/>
        </p:nvSpPr>
        <p:spPr>
          <a:xfrm flipH="1">
            <a:off x="7543800" y="2243138"/>
            <a:ext cx="758825" cy="3319462"/>
          </a:xfrm>
          <a:prstGeom prst="round1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TextBox 8"/>
          <p:cNvSpPr txBox="1"/>
          <p:nvPr/>
        </p:nvSpPr>
        <p:spPr>
          <a:xfrm>
            <a:off x="6324600" y="4491038"/>
            <a:ext cx="1447800" cy="461962"/>
          </a:xfrm>
          <a:prstGeom prst="rect">
            <a:avLst/>
          </a:prstGeom>
          <a:noFill/>
        </p:spPr>
        <p:txBody>
          <a:bodyPr>
            <a:spAutoFit/>
          </a:bodyPr>
          <a:lstStyle/>
          <a:p>
            <a:pPr>
              <a:defRPr/>
            </a:pPr>
            <a:r>
              <a:rPr lang="en-US" sz="2400" dirty="0">
                <a:latin typeface="+mj-lt"/>
              </a:rPr>
              <a:t>$185.8M</a:t>
            </a:r>
          </a:p>
        </p:txBody>
      </p:sp>
      <p:sp>
        <p:nvSpPr>
          <p:cNvPr id="10" name="TextBox 9"/>
          <p:cNvSpPr txBox="1"/>
          <p:nvPr/>
        </p:nvSpPr>
        <p:spPr>
          <a:xfrm>
            <a:off x="6781800" y="5181600"/>
            <a:ext cx="685800" cy="307975"/>
          </a:xfrm>
          <a:prstGeom prst="rect">
            <a:avLst/>
          </a:prstGeom>
          <a:noFill/>
        </p:spPr>
        <p:txBody>
          <a:bodyPr>
            <a:spAutoFit/>
          </a:bodyPr>
          <a:lstStyle/>
          <a:p>
            <a:pPr algn="ctr">
              <a:defRPr/>
            </a:pPr>
            <a:r>
              <a:rPr lang="en-US" sz="1400" dirty="0">
                <a:latin typeface="+mn-lt"/>
              </a:rPr>
              <a:t>1991</a:t>
            </a:r>
          </a:p>
        </p:txBody>
      </p:sp>
      <p:sp>
        <p:nvSpPr>
          <p:cNvPr id="11" name="TextBox 10"/>
          <p:cNvSpPr txBox="1"/>
          <p:nvPr/>
        </p:nvSpPr>
        <p:spPr>
          <a:xfrm>
            <a:off x="7391400" y="1828800"/>
            <a:ext cx="1447800" cy="461963"/>
          </a:xfrm>
          <a:prstGeom prst="rect">
            <a:avLst/>
          </a:prstGeom>
          <a:noFill/>
        </p:spPr>
        <p:txBody>
          <a:bodyPr>
            <a:spAutoFit/>
          </a:bodyPr>
          <a:lstStyle/>
          <a:p>
            <a:pPr>
              <a:defRPr/>
            </a:pPr>
            <a:r>
              <a:rPr lang="en-US" sz="2400" dirty="0">
                <a:solidFill>
                  <a:schemeClr val="bg2">
                    <a:lumMod val="25000"/>
                  </a:schemeClr>
                </a:solidFill>
                <a:latin typeface="+mj-lt"/>
              </a:rPr>
              <a:t>$</a:t>
            </a:r>
            <a:r>
              <a:rPr lang="en-US" sz="2400" dirty="0">
                <a:latin typeface="+mj-lt"/>
              </a:rPr>
              <a:t>900M</a:t>
            </a:r>
          </a:p>
        </p:txBody>
      </p:sp>
      <p:sp>
        <p:nvSpPr>
          <p:cNvPr id="12" name="TextBox 11"/>
          <p:cNvSpPr txBox="1"/>
          <p:nvPr/>
        </p:nvSpPr>
        <p:spPr>
          <a:xfrm>
            <a:off x="7543800" y="5181600"/>
            <a:ext cx="762000" cy="304800"/>
          </a:xfrm>
          <a:prstGeom prst="rect">
            <a:avLst/>
          </a:prstGeom>
          <a:noFill/>
        </p:spPr>
        <p:txBody>
          <a:bodyPr>
            <a:spAutoFit/>
          </a:bodyPr>
          <a:lstStyle/>
          <a:p>
            <a:pPr algn="ctr">
              <a:defRPr/>
            </a:pPr>
            <a:r>
              <a:rPr lang="en-US" sz="1400" dirty="0">
                <a:latin typeface="+mn-lt"/>
              </a:rPr>
              <a:t>2012</a:t>
            </a:r>
          </a:p>
        </p:txBody>
      </p:sp>
      <p:sp>
        <p:nvSpPr>
          <p:cNvPr id="13" name="TextBox 12"/>
          <p:cNvSpPr txBox="1"/>
          <p:nvPr/>
        </p:nvSpPr>
        <p:spPr>
          <a:xfrm>
            <a:off x="6477000" y="5638800"/>
            <a:ext cx="2286000" cy="708025"/>
          </a:xfrm>
          <a:prstGeom prst="rect">
            <a:avLst/>
          </a:prstGeom>
          <a:noFill/>
        </p:spPr>
        <p:txBody>
          <a:bodyPr>
            <a:spAutoFit/>
          </a:bodyPr>
          <a:lstStyle/>
          <a:p>
            <a:pPr algn="ctr">
              <a:defRPr/>
            </a:pPr>
            <a:r>
              <a:rPr lang="en-US" sz="2000" dirty="0">
                <a:latin typeface="+mj-lt"/>
              </a:rPr>
              <a:t>Unfunded Pension Liability</a:t>
            </a:r>
          </a:p>
        </p:txBody>
      </p:sp>
      <p:sp>
        <p:nvSpPr>
          <p:cNvPr id="14" name="Round Single Corner Rectangle 13"/>
          <p:cNvSpPr/>
          <p:nvPr/>
        </p:nvSpPr>
        <p:spPr>
          <a:xfrm flipH="1">
            <a:off x="4648200" y="2928938"/>
            <a:ext cx="758825" cy="2633662"/>
          </a:xfrm>
          <a:prstGeom prst="round1Rect">
            <a:avLst/>
          </a:prstGeom>
          <a:solidFill>
            <a:srgbClr val="4891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 Single Corner Rectangle 14"/>
          <p:cNvSpPr/>
          <p:nvPr/>
        </p:nvSpPr>
        <p:spPr>
          <a:xfrm flipH="1">
            <a:off x="5486400" y="4098925"/>
            <a:ext cx="762000" cy="1463675"/>
          </a:xfrm>
          <a:prstGeom prst="round1Rect">
            <a:avLst/>
          </a:prstGeom>
          <a:solidFill>
            <a:srgbClr val="4891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6" name="TextBox 15"/>
          <p:cNvSpPr txBox="1"/>
          <p:nvPr/>
        </p:nvSpPr>
        <p:spPr>
          <a:xfrm>
            <a:off x="4724400" y="2514600"/>
            <a:ext cx="762000" cy="461963"/>
          </a:xfrm>
          <a:prstGeom prst="rect">
            <a:avLst/>
          </a:prstGeom>
          <a:noFill/>
        </p:spPr>
        <p:txBody>
          <a:bodyPr>
            <a:spAutoFit/>
          </a:bodyPr>
          <a:lstStyle/>
          <a:p>
            <a:pPr algn="r">
              <a:defRPr/>
            </a:pPr>
            <a:r>
              <a:rPr lang="en-US" sz="2400" dirty="0">
                <a:latin typeface="+mj-lt"/>
              </a:rPr>
              <a:t>57%</a:t>
            </a:r>
          </a:p>
        </p:txBody>
      </p:sp>
      <p:sp>
        <p:nvSpPr>
          <p:cNvPr id="17" name="TextBox 16"/>
          <p:cNvSpPr txBox="1"/>
          <p:nvPr/>
        </p:nvSpPr>
        <p:spPr>
          <a:xfrm>
            <a:off x="4648200" y="5181600"/>
            <a:ext cx="762000" cy="304800"/>
          </a:xfrm>
          <a:prstGeom prst="rect">
            <a:avLst/>
          </a:prstGeom>
          <a:noFill/>
        </p:spPr>
        <p:txBody>
          <a:bodyPr>
            <a:spAutoFit/>
          </a:bodyPr>
          <a:lstStyle/>
          <a:p>
            <a:pPr algn="ctr">
              <a:defRPr/>
            </a:pPr>
            <a:r>
              <a:rPr lang="en-US" sz="1400" dirty="0">
                <a:latin typeface="+mn-lt"/>
              </a:rPr>
              <a:t>1991</a:t>
            </a:r>
          </a:p>
        </p:txBody>
      </p:sp>
      <p:sp>
        <p:nvSpPr>
          <p:cNvPr id="18" name="TextBox 17"/>
          <p:cNvSpPr txBox="1"/>
          <p:nvPr/>
        </p:nvSpPr>
        <p:spPr>
          <a:xfrm>
            <a:off x="5486400" y="5168900"/>
            <a:ext cx="762000" cy="317500"/>
          </a:xfrm>
          <a:prstGeom prst="rect">
            <a:avLst/>
          </a:prstGeom>
          <a:noFill/>
        </p:spPr>
        <p:txBody>
          <a:bodyPr>
            <a:spAutoFit/>
          </a:bodyPr>
          <a:lstStyle/>
          <a:p>
            <a:pPr algn="ctr">
              <a:defRPr/>
            </a:pPr>
            <a:r>
              <a:rPr lang="en-US" sz="1400" dirty="0">
                <a:latin typeface="+mn-lt"/>
              </a:rPr>
              <a:t>2012</a:t>
            </a:r>
          </a:p>
        </p:txBody>
      </p:sp>
      <p:sp>
        <p:nvSpPr>
          <p:cNvPr id="19" name="TextBox 18"/>
          <p:cNvSpPr txBox="1"/>
          <p:nvPr/>
        </p:nvSpPr>
        <p:spPr>
          <a:xfrm>
            <a:off x="5562600" y="3657600"/>
            <a:ext cx="762000" cy="461963"/>
          </a:xfrm>
          <a:prstGeom prst="rect">
            <a:avLst/>
          </a:prstGeom>
          <a:noFill/>
        </p:spPr>
        <p:txBody>
          <a:bodyPr>
            <a:spAutoFit/>
          </a:bodyPr>
          <a:lstStyle/>
          <a:p>
            <a:pPr algn="r">
              <a:defRPr/>
            </a:pPr>
            <a:r>
              <a:rPr lang="en-US" sz="2400" dirty="0">
                <a:latin typeface="+mj-lt"/>
              </a:rPr>
              <a:t>32%</a:t>
            </a:r>
          </a:p>
        </p:txBody>
      </p:sp>
      <p:sp>
        <p:nvSpPr>
          <p:cNvPr id="20" name="TextBox 19"/>
          <p:cNvSpPr txBox="1"/>
          <p:nvPr/>
        </p:nvSpPr>
        <p:spPr>
          <a:xfrm>
            <a:off x="4267200" y="5616575"/>
            <a:ext cx="2286000" cy="708025"/>
          </a:xfrm>
          <a:prstGeom prst="rect">
            <a:avLst/>
          </a:prstGeom>
          <a:noFill/>
        </p:spPr>
        <p:txBody>
          <a:bodyPr>
            <a:spAutoFit/>
          </a:bodyPr>
          <a:lstStyle/>
          <a:p>
            <a:pPr algn="ctr">
              <a:defRPr/>
            </a:pPr>
            <a:r>
              <a:rPr lang="en-US" sz="2000" dirty="0">
                <a:latin typeface="+mj-lt"/>
              </a:rPr>
              <a:t>Percent of Pension Funded</a:t>
            </a:r>
          </a:p>
        </p:txBody>
      </p:sp>
      <p:sp>
        <p:nvSpPr>
          <p:cNvPr id="21" name="TextBox 20"/>
          <p:cNvSpPr txBox="1"/>
          <p:nvPr/>
        </p:nvSpPr>
        <p:spPr>
          <a:xfrm>
            <a:off x="914400" y="1752600"/>
            <a:ext cx="3429000" cy="4832092"/>
          </a:xfrm>
          <a:prstGeom prst="rect">
            <a:avLst/>
          </a:prstGeom>
          <a:noFill/>
        </p:spPr>
        <p:txBody>
          <a:bodyPr wrap="square" rtlCol="0">
            <a:spAutoFit/>
          </a:bodyPr>
          <a:lstStyle/>
          <a:p>
            <a:r>
              <a:rPr lang="en-US" sz="2800" b="1" dirty="0" smtClean="0"/>
              <a:t>1991</a:t>
            </a:r>
            <a:r>
              <a:rPr lang="en-US" sz="2800" dirty="0" smtClean="0"/>
              <a:t>, Providence’s pension fund underfunded by $185.8 million and only 57% funded.  </a:t>
            </a:r>
            <a:r>
              <a:rPr lang="en-US" sz="2800" b="1" dirty="0" smtClean="0"/>
              <a:t>2012, Providence’s fund was only 32% funded and the unfunded liability was more than $900 million.</a:t>
            </a:r>
            <a:endParaRPr lang="en-US" sz="2800" b="1" dirty="0"/>
          </a:p>
        </p:txBody>
      </p:sp>
    </p:spTree>
    <p:extLst>
      <p:ext uri="{BB962C8B-B14F-4D97-AF65-F5344CB8AC3E}">
        <p14:creationId xmlns:p14="http://schemas.microsoft.com/office/powerpoint/2010/main" val="33259540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Budget: Retirees</a:t>
            </a:r>
            <a:endParaRPr lang="en-US" dirty="0"/>
          </a:p>
        </p:txBody>
      </p:sp>
      <p:sp>
        <p:nvSpPr>
          <p:cNvPr id="3" name="Content Placeholder 2"/>
          <p:cNvSpPr>
            <a:spLocks noGrp="1"/>
          </p:cNvSpPr>
          <p:nvPr>
            <p:ph idx="1"/>
          </p:nvPr>
        </p:nvSpPr>
        <p:spPr>
          <a:xfrm>
            <a:off x="908114" y="1905000"/>
            <a:ext cx="7129462" cy="4343400"/>
          </a:xfrm>
        </p:spPr>
        <p:txBody>
          <a:bodyPr/>
          <a:lstStyle/>
          <a:p>
            <a:r>
              <a:rPr lang="en-US" b="1" dirty="0" smtClean="0"/>
              <a:t>Immediate cost of retiree pensions</a:t>
            </a:r>
          </a:p>
          <a:p>
            <a:pPr lvl="1"/>
            <a:r>
              <a:rPr lang="en-US" b="1" dirty="0" smtClean="0"/>
              <a:t>$58.9 million: </a:t>
            </a:r>
            <a:r>
              <a:rPr lang="en-US" dirty="0" smtClean="0"/>
              <a:t>Pension annual required contribution (ARC)</a:t>
            </a:r>
          </a:p>
          <a:p>
            <a:pPr lvl="2"/>
            <a:r>
              <a:rPr lang="en-US" dirty="0" smtClean="0"/>
              <a:t>At time, current contracts pension cost (normal cost) = $9.5 million of $58.9 million</a:t>
            </a:r>
          </a:p>
          <a:p>
            <a:pPr lvl="1"/>
            <a:r>
              <a:rPr lang="en-US" b="1" dirty="0" smtClean="0"/>
              <a:t>$38 million: </a:t>
            </a:r>
            <a:r>
              <a:rPr lang="en-US" dirty="0" smtClean="0"/>
              <a:t>Annual cost of retiree medical plans</a:t>
            </a:r>
          </a:p>
          <a:p>
            <a:r>
              <a:rPr lang="en-US" b="1" dirty="0" smtClean="0"/>
              <a:t>Long-term cost of retiree pensions</a:t>
            </a:r>
          </a:p>
          <a:p>
            <a:pPr lvl="1"/>
            <a:r>
              <a:rPr lang="en-US" b="1" dirty="0" smtClean="0"/>
              <a:t>$900 million: </a:t>
            </a:r>
            <a:r>
              <a:rPr lang="en-US" dirty="0" smtClean="0"/>
              <a:t>Long-term, unfunded liability of pension</a:t>
            </a:r>
          </a:p>
          <a:p>
            <a:pPr lvl="1"/>
            <a:r>
              <a:rPr lang="en-US" b="1" dirty="0" smtClean="0"/>
              <a:t>$1.2 billion: </a:t>
            </a:r>
            <a:r>
              <a:rPr lang="en-US" dirty="0" smtClean="0"/>
              <a:t>Long-term, unfunded liability of other post employment benefits (OPEB)</a:t>
            </a:r>
            <a:endParaRPr lang="en-US" dirty="0"/>
          </a:p>
        </p:txBody>
      </p:sp>
      <p:sp>
        <p:nvSpPr>
          <p:cNvPr id="4" name="Slide Number Placeholder 3"/>
          <p:cNvSpPr>
            <a:spLocks noGrp="1"/>
          </p:cNvSpPr>
          <p:nvPr>
            <p:ph type="sldNum" sz="quarter" idx="12"/>
          </p:nvPr>
        </p:nvSpPr>
        <p:spPr/>
        <p:txBody>
          <a:bodyPr/>
          <a:lstStyle/>
          <a:p>
            <a:fld id="{28F2264A-1CF9-467C-90D6-19BDB64FC51B}" type="slidenum">
              <a:rPr lang="en-US" smtClean="0"/>
              <a:pPr/>
              <a:t>12</a:t>
            </a:fld>
            <a:endParaRPr lang="en-US" dirty="0"/>
          </a:p>
        </p:txBody>
      </p:sp>
    </p:spTree>
    <p:extLst>
      <p:ext uri="{BB962C8B-B14F-4D97-AF65-F5344CB8AC3E}">
        <p14:creationId xmlns:p14="http://schemas.microsoft.com/office/powerpoint/2010/main" val="22564631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Budget: Retirees</a:t>
            </a:r>
            <a:endParaRPr lang="en-US" dirty="0"/>
          </a:p>
        </p:txBody>
      </p:sp>
      <p:sp>
        <p:nvSpPr>
          <p:cNvPr id="4" name="Slide Number Placeholder 3"/>
          <p:cNvSpPr>
            <a:spLocks noGrp="1"/>
          </p:cNvSpPr>
          <p:nvPr>
            <p:ph type="sldNum" sz="quarter" idx="12"/>
          </p:nvPr>
        </p:nvSpPr>
        <p:spPr/>
        <p:txBody>
          <a:bodyPr/>
          <a:lstStyle/>
          <a:p>
            <a:fld id="{28F2264A-1CF9-467C-90D6-19BDB64FC51B}" type="slidenum">
              <a:rPr lang="en-US" smtClean="0"/>
              <a:pPr/>
              <a:t>13</a:t>
            </a:fld>
            <a:endParaRPr lang="en-US"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14400" y="1797222"/>
            <a:ext cx="4191000" cy="4679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5181600" y="1905000"/>
            <a:ext cx="3429000" cy="4401205"/>
          </a:xfrm>
          <a:prstGeom prst="rect">
            <a:avLst/>
          </a:prstGeom>
          <a:noFill/>
        </p:spPr>
        <p:txBody>
          <a:bodyPr wrap="square" rtlCol="0">
            <a:spAutoFit/>
          </a:bodyPr>
          <a:lstStyle/>
          <a:p>
            <a:r>
              <a:rPr lang="en-US" sz="2800" dirty="0" smtClean="0"/>
              <a:t>Without reform, Providence’s annual pension </a:t>
            </a:r>
            <a:r>
              <a:rPr lang="en-US" sz="2800" b="1" dirty="0" smtClean="0"/>
              <a:t>payment would have increased nearly $100 million </a:t>
            </a:r>
            <a:r>
              <a:rPr lang="en-US" sz="2800" dirty="0" smtClean="0"/>
              <a:t>within 20 years.</a:t>
            </a:r>
          </a:p>
          <a:p>
            <a:endParaRPr lang="en-US" sz="2800" dirty="0"/>
          </a:p>
          <a:p>
            <a:pPr algn="ctr"/>
            <a:r>
              <a:rPr lang="en-US" sz="2800" b="1" dirty="0" smtClean="0">
                <a:solidFill>
                  <a:srgbClr val="FF0000"/>
                </a:solidFill>
              </a:rPr>
              <a:t>Numbers were worse when we did experience study</a:t>
            </a:r>
            <a:endParaRPr lang="en-US" sz="2800" b="1" dirty="0">
              <a:solidFill>
                <a:srgbClr val="FF0000"/>
              </a:solidFill>
            </a:endParaRPr>
          </a:p>
        </p:txBody>
      </p:sp>
    </p:spTree>
    <p:extLst>
      <p:ext uri="{BB962C8B-B14F-4D97-AF65-F5344CB8AC3E}">
        <p14:creationId xmlns:p14="http://schemas.microsoft.com/office/powerpoint/2010/main" val="9298966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8114" y="990600"/>
            <a:ext cx="7626286" cy="856488"/>
          </a:xfrm>
        </p:spPr>
        <p:txBody>
          <a:bodyPr>
            <a:normAutofit/>
          </a:bodyPr>
          <a:lstStyle/>
          <a:p>
            <a:r>
              <a:rPr lang="en-US" dirty="0" smtClean="0"/>
              <a:t>Providence’s Pension Agreement</a:t>
            </a:r>
            <a:endParaRPr lang="en-US" dirty="0"/>
          </a:p>
        </p:txBody>
      </p:sp>
      <p:sp>
        <p:nvSpPr>
          <p:cNvPr id="3" name="Content Placeholder 2"/>
          <p:cNvSpPr>
            <a:spLocks noGrp="1"/>
          </p:cNvSpPr>
          <p:nvPr>
            <p:ph idx="1"/>
          </p:nvPr>
        </p:nvSpPr>
        <p:spPr>
          <a:xfrm>
            <a:off x="908114" y="1600200"/>
            <a:ext cx="7778686" cy="5029200"/>
          </a:xfrm>
        </p:spPr>
        <p:txBody>
          <a:bodyPr>
            <a:normAutofit/>
          </a:bodyPr>
          <a:lstStyle/>
          <a:p>
            <a:pPr marL="457200" indent="-457200">
              <a:buFont typeface="+mj-lt"/>
              <a:buAutoNum type="arabicPeriod"/>
            </a:pPr>
            <a:r>
              <a:rPr lang="en-US" b="1" dirty="0" smtClean="0"/>
              <a:t>Elimination of high-end COLAs. </a:t>
            </a:r>
            <a:r>
              <a:rPr lang="en-US" dirty="0" smtClean="0"/>
              <a:t>All 5 and 6</a:t>
            </a:r>
            <a:r>
              <a:rPr lang="en-US" dirty="0"/>
              <a:t> </a:t>
            </a:r>
            <a:r>
              <a:rPr lang="en-US" dirty="0" smtClean="0"/>
              <a:t>percent compounded COLAs were permanently eliminated.</a:t>
            </a:r>
          </a:p>
          <a:p>
            <a:pPr marL="457200" indent="-457200">
              <a:buFont typeface="+mj-lt"/>
              <a:buAutoNum type="arabicPeriod"/>
            </a:pPr>
            <a:r>
              <a:rPr lang="en-US" b="1" dirty="0" smtClean="0"/>
              <a:t>COLA Suspension. </a:t>
            </a:r>
            <a:r>
              <a:rPr lang="en-US" dirty="0" smtClean="0"/>
              <a:t>All COLAs suspended for 10 years. </a:t>
            </a:r>
          </a:p>
          <a:p>
            <a:pPr marL="857250" lvl="1" indent="-457200">
              <a:buFont typeface="+mj-lt"/>
              <a:buAutoNum type="alphaLcPeriod"/>
            </a:pPr>
            <a:r>
              <a:rPr lang="en-US" dirty="0" smtClean="0"/>
              <a:t>Families of city employees killed in the line of duty continue to receive annual COLA.</a:t>
            </a:r>
          </a:p>
          <a:p>
            <a:pPr marL="857250" lvl="1" indent="-457200">
              <a:buFont typeface="+mj-lt"/>
              <a:buAutoNum type="alphaLcPeriod"/>
            </a:pPr>
            <a:r>
              <a:rPr lang="en-US" dirty="0" smtClean="0"/>
              <a:t>After 10 years, COLAs will only be reinstated for retirees who are under the new pension cap, and COLAs will end when the cap is reached.</a:t>
            </a:r>
          </a:p>
          <a:p>
            <a:pPr marL="457200" indent="-457200">
              <a:buFont typeface="+mj-lt"/>
              <a:buAutoNum type="arabicPeriod"/>
            </a:pPr>
            <a:r>
              <a:rPr lang="en-US" b="1" dirty="0" smtClean="0"/>
              <a:t>Future COLAs Limited. </a:t>
            </a:r>
            <a:r>
              <a:rPr lang="en-US" dirty="0" smtClean="0"/>
              <a:t>Retirees whose COLAs are reinstated in FY2023 will receive annual raises of 3% compounded or what is called for in their contract, whichever is less.</a:t>
            </a:r>
          </a:p>
          <a:p>
            <a:pPr marL="457200" indent="-457200">
              <a:buFont typeface="+mj-lt"/>
              <a:buAutoNum type="arabicPeriod"/>
            </a:pPr>
            <a:endParaRPr lang="en-US" dirty="0" smtClean="0"/>
          </a:p>
          <a:p>
            <a:pPr marL="457200" indent="-45720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28F2264A-1CF9-467C-90D6-19BDB64FC51B}" type="slidenum">
              <a:rPr lang="en-US" smtClean="0"/>
              <a:pPr/>
              <a:t>14</a:t>
            </a:fld>
            <a:endParaRPr lang="en-US" dirty="0"/>
          </a:p>
        </p:txBody>
      </p:sp>
    </p:spTree>
    <p:extLst>
      <p:ext uri="{BB962C8B-B14F-4D97-AF65-F5344CB8AC3E}">
        <p14:creationId xmlns:p14="http://schemas.microsoft.com/office/powerpoint/2010/main" val="21639169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8114" y="990600"/>
            <a:ext cx="7626286" cy="856488"/>
          </a:xfrm>
        </p:spPr>
        <p:txBody>
          <a:bodyPr>
            <a:normAutofit/>
          </a:bodyPr>
          <a:lstStyle/>
          <a:p>
            <a:r>
              <a:rPr lang="en-US" dirty="0" smtClean="0"/>
              <a:t>Providence’s Pension Agreement</a:t>
            </a:r>
            <a:endParaRPr lang="en-US" dirty="0"/>
          </a:p>
        </p:txBody>
      </p:sp>
      <p:sp>
        <p:nvSpPr>
          <p:cNvPr id="3" name="Content Placeholder 2"/>
          <p:cNvSpPr>
            <a:spLocks noGrp="1"/>
          </p:cNvSpPr>
          <p:nvPr>
            <p:ph idx="1"/>
          </p:nvPr>
        </p:nvSpPr>
        <p:spPr>
          <a:xfrm>
            <a:off x="908114" y="1600200"/>
            <a:ext cx="7778686" cy="4876800"/>
          </a:xfrm>
        </p:spPr>
        <p:txBody>
          <a:bodyPr>
            <a:normAutofit lnSpcReduction="10000"/>
          </a:bodyPr>
          <a:lstStyle/>
          <a:p>
            <a:pPr marL="457200" indent="-457200">
              <a:buFont typeface="+mj-lt"/>
              <a:buAutoNum type="arabicPeriod" startAt="4"/>
            </a:pPr>
            <a:r>
              <a:rPr lang="en-US" b="1" dirty="0" smtClean="0"/>
              <a:t>Pensions Capped.</a:t>
            </a:r>
            <a:r>
              <a:rPr lang="en-US" dirty="0" smtClean="0"/>
              <a:t> In FY2023, COLAs will be reinstated only for retirees with pensions less than 150% the state median income OR less than the salary of an incumbent employee of the same rank as the retiree at the time of retirement (police and fire retirees only), whichever is </a:t>
            </a:r>
            <a:r>
              <a:rPr lang="en-US" u="sng" dirty="0" smtClean="0"/>
              <a:t>lower</a:t>
            </a:r>
            <a:r>
              <a:rPr lang="en-US" dirty="0" smtClean="0"/>
              <a:t>.</a:t>
            </a:r>
          </a:p>
          <a:p>
            <a:pPr marL="457200" indent="-457200">
              <a:buFont typeface="+mj-lt"/>
              <a:buAutoNum type="arabicPeriod" startAt="4"/>
            </a:pPr>
            <a:r>
              <a:rPr lang="en-US" b="1" dirty="0" smtClean="0"/>
              <a:t>Sustainable Reforms to Pension Calculations. </a:t>
            </a:r>
            <a:r>
              <a:rPr lang="en-US" dirty="0" smtClean="0"/>
              <a:t>Future pensions will be calculated based on the 4 highest years of service. </a:t>
            </a:r>
          </a:p>
          <a:p>
            <a:pPr marL="857250" lvl="1" indent="-457200">
              <a:buFont typeface="+mj-lt"/>
              <a:buAutoNum type="alphaLcPeriod"/>
            </a:pPr>
            <a:r>
              <a:rPr lang="en-US" dirty="0" smtClean="0"/>
              <a:t>The prior system calculated pensions based on the highest 3 years.</a:t>
            </a:r>
          </a:p>
          <a:p>
            <a:pPr marL="457200" indent="-457200">
              <a:buFont typeface="+mj-lt"/>
              <a:buAutoNum type="arabicPeriod" startAt="4"/>
            </a:pPr>
            <a:r>
              <a:rPr lang="en-US" b="1" dirty="0" smtClean="0"/>
              <a:t>Continued Pension Contributions. </a:t>
            </a:r>
            <a:r>
              <a:rPr lang="en-US" dirty="0" smtClean="0"/>
              <a:t>Employees will be required to contribute to the pension system for as long as they earn credit toward a pension.</a:t>
            </a:r>
          </a:p>
          <a:p>
            <a:pPr marL="457200" indent="-457200">
              <a:buFont typeface="+mj-lt"/>
              <a:buAutoNum type="arabicPeriod" startAt="4"/>
            </a:pPr>
            <a:endParaRPr lang="en-US" dirty="0" smtClean="0"/>
          </a:p>
          <a:p>
            <a:pPr marL="457200" indent="-457200">
              <a:buFont typeface="+mj-lt"/>
              <a:buAutoNum type="arabicPeriod" startAt="4"/>
            </a:pPr>
            <a:endParaRPr lang="en-US" dirty="0" smtClean="0"/>
          </a:p>
          <a:p>
            <a:pPr marL="457200" indent="-457200">
              <a:buFont typeface="+mj-lt"/>
              <a:buAutoNum type="arabicPeriod" startAt="4"/>
            </a:pPr>
            <a:endParaRPr lang="en-US" dirty="0"/>
          </a:p>
        </p:txBody>
      </p:sp>
      <p:sp>
        <p:nvSpPr>
          <p:cNvPr id="4" name="Slide Number Placeholder 3"/>
          <p:cNvSpPr>
            <a:spLocks noGrp="1"/>
          </p:cNvSpPr>
          <p:nvPr>
            <p:ph type="sldNum" sz="quarter" idx="12"/>
          </p:nvPr>
        </p:nvSpPr>
        <p:spPr/>
        <p:txBody>
          <a:bodyPr/>
          <a:lstStyle/>
          <a:p>
            <a:fld id="{28F2264A-1CF9-467C-90D6-19BDB64FC51B}" type="slidenum">
              <a:rPr lang="en-US" smtClean="0"/>
              <a:pPr/>
              <a:t>15</a:t>
            </a:fld>
            <a:endParaRPr lang="en-US" dirty="0"/>
          </a:p>
        </p:txBody>
      </p:sp>
    </p:spTree>
    <p:extLst>
      <p:ext uri="{BB962C8B-B14F-4D97-AF65-F5344CB8AC3E}">
        <p14:creationId xmlns:p14="http://schemas.microsoft.com/office/powerpoint/2010/main" val="17040510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8114" y="990600"/>
            <a:ext cx="7626286" cy="856488"/>
          </a:xfrm>
        </p:spPr>
        <p:txBody>
          <a:bodyPr>
            <a:normAutofit/>
          </a:bodyPr>
          <a:lstStyle/>
          <a:p>
            <a:r>
              <a:rPr lang="en-US" dirty="0" smtClean="0"/>
              <a:t>Providence’s Pension Agreement</a:t>
            </a:r>
            <a:endParaRPr lang="en-US" dirty="0"/>
          </a:p>
        </p:txBody>
      </p:sp>
      <p:sp>
        <p:nvSpPr>
          <p:cNvPr id="3" name="Content Placeholder 2"/>
          <p:cNvSpPr>
            <a:spLocks noGrp="1"/>
          </p:cNvSpPr>
          <p:nvPr>
            <p:ph idx="1"/>
          </p:nvPr>
        </p:nvSpPr>
        <p:spPr>
          <a:xfrm>
            <a:off x="908114" y="1752600"/>
            <a:ext cx="7778686" cy="4876800"/>
          </a:xfrm>
        </p:spPr>
        <p:txBody>
          <a:bodyPr>
            <a:normAutofit fontScale="85000" lnSpcReduction="10000"/>
          </a:bodyPr>
          <a:lstStyle/>
          <a:p>
            <a:pPr marL="457200" indent="-457200">
              <a:buFont typeface="+mj-lt"/>
              <a:buAutoNum type="arabicPeriod" startAt="7"/>
            </a:pPr>
            <a:r>
              <a:rPr lang="en-US" sz="2600" b="1" dirty="0" smtClean="0"/>
              <a:t>One-time Stipend in FY2017. </a:t>
            </a:r>
            <a:r>
              <a:rPr lang="en-US" sz="2600" dirty="0" smtClean="0"/>
              <a:t>In FY2017 retirees collecting pensions of less than $100,000 will receive a stipend of $1,500.</a:t>
            </a:r>
          </a:p>
          <a:p>
            <a:pPr marL="857250" lvl="1" indent="-457200">
              <a:buFont typeface="+mj-lt"/>
              <a:buAutoNum type="alphaLcPeriod"/>
            </a:pPr>
            <a:r>
              <a:rPr lang="en-US" sz="2600" dirty="0" smtClean="0"/>
              <a:t>This one-time payment will not change their future pension calculations.</a:t>
            </a:r>
          </a:p>
          <a:p>
            <a:pPr marL="457200" indent="-457200">
              <a:buFont typeface="+mj-lt"/>
              <a:buAutoNum type="arabicPeriod" startAt="7"/>
            </a:pPr>
            <a:r>
              <a:rPr lang="en-US" sz="2600" b="1" dirty="0" smtClean="0"/>
              <a:t>Contingent Stipend in FY2020. </a:t>
            </a:r>
            <a:r>
              <a:rPr lang="en-US" sz="2600" dirty="0" smtClean="0"/>
              <a:t>In FY2020 retirees collecting </a:t>
            </a:r>
            <a:r>
              <a:rPr lang="en-US" sz="2600" dirty="0"/>
              <a:t>pensions of less than $100,000 </a:t>
            </a:r>
            <a:r>
              <a:rPr lang="en-US" sz="2600" dirty="0" smtClean="0"/>
              <a:t>may receive a separate one-time stipend of up to $1,500 if the city achieves savings through the creation of a self-insured dental plan.</a:t>
            </a:r>
          </a:p>
          <a:p>
            <a:pPr marL="857250" lvl="1" indent="-457200">
              <a:buFont typeface="+mj-lt"/>
              <a:buAutoNum type="alphaLcPeriod"/>
            </a:pPr>
            <a:r>
              <a:rPr lang="en-US" sz="2600" dirty="0" smtClean="0"/>
              <a:t>The potential payment would not change future pension calculations</a:t>
            </a:r>
          </a:p>
          <a:p>
            <a:pPr marL="457200" indent="-457200">
              <a:buFont typeface="+mj-lt"/>
              <a:buAutoNum type="arabicPeriod" startAt="7"/>
            </a:pPr>
            <a:r>
              <a:rPr lang="en-US" sz="2600" b="1" dirty="0" smtClean="0"/>
              <a:t>Accidental Disability. </a:t>
            </a:r>
            <a:r>
              <a:rPr lang="en-US" sz="2600" dirty="0" smtClean="0"/>
              <a:t>Accidental disability pension calculations will be based on 66 2/3 of the employee’s final salary.</a:t>
            </a:r>
          </a:p>
          <a:p>
            <a:pPr marL="457200" indent="-457200">
              <a:buFont typeface="+mj-lt"/>
              <a:buAutoNum type="arabicPeriod" startAt="7"/>
            </a:pPr>
            <a:endParaRPr lang="en-US" dirty="0"/>
          </a:p>
        </p:txBody>
      </p:sp>
      <p:sp>
        <p:nvSpPr>
          <p:cNvPr id="4" name="Slide Number Placeholder 3"/>
          <p:cNvSpPr>
            <a:spLocks noGrp="1"/>
          </p:cNvSpPr>
          <p:nvPr>
            <p:ph type="sldNum" sz="quarter" idx="12"/>
          </p:nvPr>
        </p:nvSpPr>
        <p:spPr/>
        <p:txBody>
          <a:bodyPr/>
          <a:lstStyle/>
          <a:p>
            <a:fld id="{28F2264A-1CF9-467C-90D6-19BDB64FC51B}" type="slidenum">
              <a:rPr lang="en-US" smtClean="0"/>
              <a:pPr/>
              <a:t>16</a:t>
            </a:fld>
            <a:endParaRPr lang="en-US" dirty="0"/>
          </a:p>
        </p:txBody>
      </p:sp>
    </p:spTree>
    <p:extLst>
      <p:ext uri="{BB962C8B-B14F-4D97-AF65-F5344CB8AC3E}">
        <p14:creationId xmlns:p14="http://schemas.microsoft.com/office/powerpoint/2010/main" val="664017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8114" y="972312"/>
            <a:ext cx="7086600" cy="856488"/>
          </a:xfrm>
        </p:spPr>
        <p:txBody>
          <a:bodyPr>
            <a:normAutofit/>
          </a:bodyPr>
          <a:lstStyle/>
          <a:p>
            <a:r>
              <a:rPr lang="en-US" dirty="0" smtClean="0"/>
              <a:t>Impact of Reform</a:t>
            </a:r>
            <a:endParaRPr lang="en-US" dirty="0"/>
          </a:p>
        </p:txBody>
      </p:sp>
      <p:sp>
        <p:nvSpPr>
          <p:cNvPr id="3" name="Content Placeholder 2"/>
          <p:cNvSpPr>
            <a:spLocks noGrp="1"/>
          </p:cNvSpPr>
          <p:nvPr>
            <p:ph idx="1"/>
          </p:nvPr>
        </p:nvSpPr>
        <p:spPr>
          <a:xfrm>
            <a:off x="908114" y="1600200"/>
            <a:ext cx="7778686" cy="5105400"/>
          </a:xfrm>
        </p:spPr>
        <p:txBody>
          <a:bodyPr>
            <a:normAutofit fontScale="92500" lnSpcReduction="10000"/>
          </a:bodyPr>
          <a:lstStyle/>
          <a:p>
            <a:r>
              <a:rPr lang="en-US" sz="2800" dirty="0" smtClean="0"/>
              <a:t>Reduced unfunded liability by $186 million</a:t>
            </a:r>
          </a:p>
          <a:p>
            <a:r>
              <a:rPr lang="en-US" sz="2800" dirty="0" smtClean="0"/>
              <a:t>Reduced OPEB liability by approximately $180 million</a:t>
            </a:r>
          </a:p>
          <a:p>
            <a:r>
              <a:rPr lang="en-US" sz="2800" dirty="0" smtClean="0"/>
              <a:t>Annually saved close to $18 million (between pension and healthcare changes)</a:t>
            </a:r>
          </a:p>
          <a:p>
            <a:r>
              <a:rPr lang="en-US" sz="2800" dirty="0" smtClean="0"/>
              <a:t>FY2015 retiree healthcare costs reduced more than 25% from FY2013</a:t>
            </a:r>
          </a:p>
          <a:p>
            <a:r>
              <a:rPr lang="en-US" sz="2800" dirty="0" smtClean="0"/>
              <a:t>FY2015 100% of the ARC payment into Providence pension system</a:t>
            </a:r>
          </a:p>
          <a:p>
            <a:r>
              <a:rPr lang="en-US" sz="2800" dirty="0" smtClean="0"/>
              <a:t>The city-side spending increased less than 1% over 4 years (2011-2015; spent less than we did in FY2010)</a:t>
            </a:r>
          </a:p>
          <a:p>
            <a:r>
              <a:rPr lang="en-US" sz="2800" dirty="0" smtClean="0"/>
              <a:t>Avoided bankruptcy (but still have critics)</a:t>
            </a:r>
          </a:p>
        </p:txBody>
      </p:sp>
      <p:sp>
        <p:nvSpPr>
          <p:cNvPr id="4" name="Slide Number Placeholder 3"/>
          <p:cNvSpPr>
            <a:spLocks noGrp="1"/>
          </p:cNvSpPr>
          <p:nvPr>
            <p:ph type="sldNum" sz="quarter" idx="12"/>
          </p:nvPr>
        </p:nvSpPr>
        <p:spPr/>
        <p:txBody>
          <a:bodyPr/>
          <a:lstStyle/>
          <a:p>
            <a:fld id="{28F2264A-1CF9-467C-90D6-19BDB64FC51B}" type="slidenum">
              <a:rPr lang="en-US" smtClean="0"/>
              <a:pPr/>
              <a:t>17</a:t>
            </a:fld>
            <a:endParaRPr lang="en-US" dirty="0"/>
          </a:p>
        </p:txBody>
      </p:sp>
    </p:spTree>
    <p:extLst>
      <p:ext uri="{BB962C8B-B14F-4D97-AF65-F5344CB8AC3E}">
        <p14:creationId xmlns:p14="http://schemas.microsoft.com/office/powerpoint/2010/main" val="310637579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1471</Words>
  <Application>Microsoft Office PowerPoint</Application>
  <PresentationFormat>On-screen Show (4:3)</PresentationFormat>
  <Paragraphs>206</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Arial Narrow</vt:lpstr>
      <vt:lpstr>Calibri</vt:lpstr>
      <vt:lpstr>Courier New</vt:lpstr>
      <vt:lpstr>Wingdings</vt:lpstr>
      <vt:lpstr>1_Office Theme</vt:lpstr>
      <vt:lpstr>Pension Reform Case Study - Providence, Rhode Island</vt:lpstr>
      <vt:lpstr>Providence in Peril – March 3, 2011 (2 months into Taveras Administration)  Municipal Finances Review Panel Report</vt:lpstr>
      <vt:lpstr>How Did the Deficit Happen?</vt:lpstr>
      <vt:lpstr>How Did the Deficit Happen?</vt:lpstr>
      <vt:lpstr>How Did the Deficit Happen? Pension Trouble</vt:lpstr>
      <vt:lpstr>Shared Sacrifice Checklist</vt:lpstr>
      <vt:lpstr>Get Others to Believe in Your Cause</vt:lpstr>
      <vt:lpstr>State of the City 2012</vt:lpstr>
      <vt:lpstr>How Providence Got in Pension Trouble</vt:lpstr>
      <vt:lpstr>Impact on Budget: Top 10 Retiree Pensions</vt:lpstr>
      <vt:lpstr>How Providence Got in Pension Trouble (cont.)</vt:lpstr>
      <vt:lpstr>Impact on Budget: Retirees</vt:lpstr>
      <vt:lpstr>Impact on Budget: Retirees</vt:lpstr>
      <vt:lpstr>Providence’s Pension Agreement</vt:lpstr>
      <vt:lpstr>Providence’s Pension Agreement</vt:lpstr>
      <vt:lpstr>Providence’s Pension Agreement</vt:lpstr>
      <vt:lpstr>Impact of Reform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Pension Reform Case Study - Providence, Rhode Island</dc:title>
  <dc:creator>Hurley, Cornelius K</dc:creator>
  <cp:lastModifiedBy>Lusk, Katharine</cp:lastModifiedBy>
  <cp:revision>2</cp:revision>
  <cp:lastPrinted>2015-04-22T17:46:06Z</cp:lastPrinted>
  <dcterms:modified xsi:type="dcterms:W3CDTF">2015-04-26T19:01:43Z</dcterms:modified>
</cp:coreProperties>
</file>