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wdp" ContentType="image/vnd.ms-photo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embeddings/oleObject1.bin" ContentType="application/vnd.openxmlformats-officedocument.oleObject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embeddings/oleObject2.bin" ContentType="application/vnd.openxmlformats-officedocument.oleObject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27"/>
  </p:notesMasterIdLst>
  <p:sldIdLst>
    <p:sldId id="263" r:id="rId3"/>
    <p:sldId id="279" r:id="rId4"/>
    <p:sldId id="280" r:id="rId5"/>
    <p:sldId id="281" r:id="rId6"/>
    <p:sldId id="277" r:id="rId7"/>
    <p:sldId id="282" r:id="rId8"/>
    <p:sldId id="299" r:id="rId9"/>
    <p:sldId id="300" r:id="rId10"/>
    <p:sldId id="301" r:id="rId11"/>
    <p:sldId id="284" r:id="rId12"/>
    <p:sldId id="286" r:id="rId13"/>
    <p:sldId id="278" r:id="rId14"/>
    <p:sldId id="288" r:id="rId15"/>
    <p:sldId id="276" r:id="rId16"/>
    <p:sldId id="298" r:id="rId17"/>
    <p:sldId id="289" r:id="rId18"/>
    <p:sldId id="295" r:id="rId19"/>
    <p:sldId id="292" r:id="rId20"/>
    <p:sldId id="297" r:id="rId21"/>
    <p:sldId id="291" r:id="rId22"/>
    <p:sldId id="290" r:id="rId23"/>
    <p:sldId id="287" r:id="rId24"/>
    <p:sldId id="293" r:id="rId25"/>
    <p:sldId id="27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7876"/>
    <a:srgbClr val="C0BC6C"/>
    <a:srgbClr val="003F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4" y="3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Sheet2.xlsx"/><Relationship Id="rId3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880677565907"/>
          <c:y val="0.0686563014368967"/>
          <c:w val="0.849922675106788"/>
          <c:h val="0.754465056274746"/>
        </c:manualLayout>
      </c:layout>
      <c:lineChart>
        <c:grouping val="standard"/>
        <c:varyColors val="0"/>
        <c:ser>
          <c:idx val="0"/>
          <c:order val="0"/>
          <c:tx>
            <c:strRef>
              <c:f>'Figure 1'!$B$3</c:f>
              <c:strCache>
                <c:ptCount val="1"/>
                <c:pt idx="0">
                  <c:v>Assets</c:v>
                </c:pt>
              </c:strCache>
            </c:strRef>
          </c:tx>
          <c:spPr>
            <a:ln>
              <a:solidFill>
                <a:srgbClr val="C0BC6C"/>
              </a:solidFill>
            </a:ln>
          </c:spPr>
          <c:marker>
            <c:symbol val="none"/>
          </c:marker>
          <c:cat>
            <c:numRef>
              <c:f>'Figure 1'!$C$2:$R$2</c:f>
              <c:numCache>
                <c:formatCode>General</c:formatCode>
                <c:ptCount val="16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  <c:pt idx="4">
                  <c:v>2008.0</c:v>
                </c:pt>
                <c:pt idx="5">
                  <c:v>2007.0</c:v>
                </c:pt>
                <c:pt idx="6">
                  <c:v>2006.0</c:v>
                </c:pt>
                <c:pt idx="7">
                  <c:v>2005.0</c:v>
                </c:pt>
                <c:pt idx="8">
                  <c:v>2004.0</c:v>
                </c:pt>
                <c:pt idx="9">
                  <c:v>2003.0</c:v>
                </c:pt>
                <c:pt idx="10">
                  <c:v>2002.0</c:v>
                </c:pt>
                <c:pt idx="11">
                  <c:v>2001.0</c:v>
                </c:pt>
                <c:pt idx="12">
                  <c:v>2000.0</c:v>
                </c:pt>
                <c:pt idx="13">
                  <c:v>1999.0</c:v>
                </c:pt>
                <c:pt idx="14">
                  <c:v>1998.0</c:v>
                </c:pt>
                <c:pt idx="15">
                  <c:v>1997.0</c:v>
                </c:pt>
              </c:numCache>
            </c:numRef>
          </c:cat>
          <c:val>
            <c:numRef>
              <c:f>'Figure 1'!$C$3:$R$3</c:f>
              <c:numCache>
                <c:formatCode>#,##0</c:formatCode>
                <c:ptCount val="16"/>
                <c:pt idx="0">
                  <c:v>2.381781109758E12</c:v>
                </c:pt>
                <c:pt idx="1">
                  <c:v>2.351423719481E12</c:v>
                </c:pt>
                <c:pt idx="2">
                  <c:v>2.308084415577E12</c:v>
                </c:pt>
                <c:pt idx="3">
                  <c:v>2.279130218831E12</c:v>
                </c:pt>
                <c:pt idx="4">
                  <c:v>2.313741452447E12</c:v>
                </c:pt>
                <c:pt idx="5">
                  <c:v>2.265714208927E12</c:v>
                </c:pt>
                <c:pt idx="6">
                  <c:v>2.08599408521E12</c:v>
                </c:pt>
                <c:pt idx="7">
                  <c:v>1.952584386464E12</c:v>
                </c:pt>
                <c:pt idx="8">
                  <c:v>1.86792641668E12</c:v>
                </c:pt>
                <c:pt idx="9">
                  <c:v>1.788895472781E12</c:v>
                </c:pt>
                <c:pt idx="10">
                  <c:v>1.767325347619E12</c:v>
                </c:pt>
                <c:pt idx="11">
                  <c:v>1.770714383269E12</c:v>
                </c:pt>
                <c:pt idx="12">
                  <c:v>1.668441213144E12</c:v>
                </c:pt>
                <c:pt idx="13">
                  <c:v>1.499107601662E12</c:v>
                </c:pt>
                <c:pt idx="14">
                  <c:v>1.309343847863E12</c:v>
                </c:pt>
                <c:pt idx="15">
                  <c:v>1.082271357366E12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'Figure 1'!$B$4</c:f>
              <c:strCache>
                <c:ptCount val="1"/>
                <c:pt idx="0">
                  <c:v>Liabilities</c:v>
                </c:pt>
              </c:strCache>
            </c:strRef>
          </c:tx>
          <c:spPr>
            <a:ln>
              <a:solidFill>
                <a:srgbClr val="2C7876"/>
              </a:solidFill>
            </a:ln>
          </c:spPr>
          <c:marker>
            <c:symbol val="none"/>
          </c:marker>
          <c:cat>
            <c:numRef>
              <c:f>'Figure 1'!$C$2:$R$2</c:f>
              <c:numCache>
                <c:formatCode>General</c:formatCode>
                <c:ptCount val="16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  <c:pt idx="4">
                  <c:v>2008.0</c:v>
                </c:pt>
                <c:pt idx="5">
                  <c:v>2007.0</c:v>
                </c:pt>
                <c:pt idx="6">
                  <c:v>2006.0</c:v>
                </c:pt>
                <c:pt idx="7">
                  <c:v>2005.0</c:v>
                </c:pt>
                <c:pt idx="8">
                  <c:v>2004.0</c:v>
                </c:pt>
                <c:pt idx="9">
                  <c:v>2003.0</c:v>
                </c:pt>
                <c:pt idx="10">
                  <c:v>2002.0</c:v>
                </c:pt>
                <c:pt idx="11">
                  <c:v>2001.0</c:v>
                </c:pt>
                <c:pt idx="12">
                  <c:v>2000.0</c:v>
                </c:pt>
                <c:pt idx="13">
                  <c:v>1999.0</c:v>
                </c:pt>
                <c:pt idx="14">
                  <c:v>1998.0</c:v>
                </c:pt>
                <c:pt idx="15">
                  <c:v>1997.0</c:v>
                </c:pt>
              </c:numCache>
            </c:numRef>
          </c:cat>
          <c:val>
            <c:numRef>
              <c:f>'Figure 1'!$C$4:$R$4</c:f>
              <c:numCache>
                <c:formatCode>#,##0</c:formatCode>
                <c:ptCount val="16"/>
                <c:pt idx="0">
                  <c:v>3.29557688643E12</c:v>
                </c:pt>
                <c:pt idx="1">
                  <c:v>3.181930842039E12</c:v>
                </c:pt>
                <c:pt idx="2">
                  <c:v>3.065054506659E12</c:v>
                </c:pt>
                <c:pt idx="3">
                  <c:v>2.938591699775E12</c:v>
                </c:pt>
                <c:pt idx="4">
                  <c:v>2.783545339268E12</c:v>
                </c:pt>
                <c:pt idx="5">
                  <c:v>2.626414243699E12</c:v>
                </c:pt>
                <c:pt idx="6">
                  <c:v>2.446254135351E12</c:v>
                </c:pt>
                <c:pt idx="7">
                  <c:v>2.292457251282E12</c:v>
                </c:pt>
                <c:pt idx="8">
                  <c:v>2.147049575409E12</c:v>
                </c:pt>
                <c:pt idx="9">
                  <c:v>2.023000126823E12</c:v>
                </c:pt>
                <c:pt idx="10">
                  <c:v>1.885304452815E12</c:v>
                </c:pt>
                <c:pt idx="11">
                  <c:v>1.762645729988E12</c:v>
                </c:pt>
                <c:pt idx="12">
                  <c:v>1.612629292054E12</c:v>
                </c:pt>
                <c:pt idx="13">
                  <c:v>1.469340370415E12</c:v>
                </c:pt>
                <c:pt idx="14">
                  <c:v>1.324702044873E12</c:v>
                </c:pt>
                <c:pt idx="15">
                  <c:v>1.150077211883E12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6339512"/>
        <c:axId val="-2106345048"/>
      </c:lineChart>
      <c:catAx>
        <c:axId val="-2106339512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-2106345048"/>
        <c:crosses val="autoZero"/>
        <c:auto val="1"/>
        <c:lblAlgn val="ctr"/>
        <c:lblOffset val="100"/>
        <c:noMultiLvlLbl val="0"/>
      </c:catAx>
      <c:valAx>
        <c:axId val="-2106345048"/>
        <c:scaling>
          <c:orientation val="minMax"/>
          <c:min val="1.0E12"/>
        </c:scaling>
        <c:delete val="0"/>
        <c:axPos val="r"/>
        <c:majorGridlines>
          <c:spPr>
            <a:ln>
              <a:solidFill>
                <a:schemeClr val="tx1">
                  <a:alpha val="20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050"/>
                </a:pPr>
                <a:r>
                  <a:rPr lang="en-US" sz="1050" dirty="0"/>
                  <a:t>$Billions</a:t>
                </a:r>
              </a:p>
            </c:rich>
          </c:tx>
          <c:layout>
            <c:manualLayout>
              <c:xMode val="edge"/>
              <c:yMode val="edge"/>
              <c:x val="0.010430656167979"/>
              <c:y val="0.373361198199936"/>
            </c:manualLayout>
          </c:layout>
          <c:overlay val="0"/>
        </c:title>
        <c:numFmt formatCode="#,##0" sourceLinked="1"/>
        <c:majorTickMark val="none"/>
        <c:minorTickMark val="none"/>
        <c:tickLblPos val="high"/>
        <c:spPr>
          <a:ln>
            <a:noFill/>
          </a:ln>
        </c:spPr>
        <c:crossAx val="-2106339512"/>
        <c:crosses val="autoZero"/>
        <c:crossBetween val="between"/>
        <c:dispUnits>
          <c:builtInUnit val="billions"/>
        </c:dispUnits>
      </c:valAx>
      <c:spPr>
        <a:ln>
          <a:noFill/>
        </a:ln>
      </c:spPr>
    </c:plotArea>
    <c:legend>
      <c:legendPos val="b"/>
      <c:layout/>
      <c:overlay val="0"/>
      <c:spPr>
        <a:solidFill>
          <a:schemeClr val="bg1"/>
        </a:solidFill>
        <a:ln>
          <a:solidFill>
            <a:schemeClr val="bg1"/>
          </a:solidFill>
        </a:ln>
      </c:sp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79738562091503"/>
          <c:y val="0.0666666666666667"/>
          <c:w val="0.964052287581699"/>
          <c:h val="0.9333333333333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Year</c:v>
                </c:pt>
              </c:strCache>
            </c:strRef>
          </c:tx>
          <c:invertIfNegative val="0"/>
          <c:cat>
            <c:numRef>
              <c:f>Sheet1!$B$1:$C$1</c:f>
              <c:numCache>
                <c:formatCode>General</c:formatCode>
                <c:ptCount val="2"/>
                <c:pt idx="0">
                  <c:v>2000.0</c:v>
                </c:pt>
                <c:pt idx="1">
                  <c:v>2013.0</c:v>
                </c:pt>
              </c:numCache>
            </c:numRef>
          </c:cat>
          <c:val>
            <c:numRef>
              <c:f>Sheet1!$B$1:$C$1</c:f>
              <c:numCache>
                <c:formatCode>General</c:formatCode>
                <c:ptCount val="2"/>
                <c:pt idx="0">
                  <c:v>2000.0</c:v>
                </c:pt>
                <c:pt idx="1">
                  <c:v>2013.0</c:v>
                </c:pt>
              </c:numCache>
            </c:numRef>
          </c:val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Surplus (Unfunded Liability)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solidFill>
                  <a:sysClr val="windowText" lastClr="000000"/>
                </a:solidFill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600" b="1"/>
                    </a:pPr>
                    <a:r>
                      <a:rPr lang="en-US" sz="1600" b="1" dirty="0"/>
                      <a:t>$20B</a:t>
                    </a:r>
                    <a:endParaRPr lang="en-US" dirty="0"/>
                  </a:p>
                </c:rich>
              </c:tx>
              <c:numFmt formatCode="&quot;$&quot;#,##0" sourceLinked="0"/>
              <c:spPr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600" b="1"/>
                    </a:pPr>
                    <a:r>
                      <a:rPr lang="en-US" sz="1600" b="1" dirty="0"/>
                      <a:t>-$</a:t>
                    </a:r>
                    <a:r>
                      <a:rPr lang="en-US" sz="1600" b="1" dirty="0" smtClean="0"/>
                      <a:t>58B</a:t>
                    </a:r>
                    <a:endParaRPr lang="en-US" dirty="0"/>
                  </a:p>
                </c:rich>
              </c:tx>
              <c:numFmt formatCode="&quot;$&quot;#,##0" sourceLinked="0"/>
              <c:spPr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2000.0</c:v>
                </c:pt>
                <c:pt idx="1">
                  <c:v>2013.0</c:v>
                </c:pt>
              </c:numCache>
            </c:numRef>
          </c:cat>
          <c:val>
            <c:numRef>
              <c:f>Sheet1!$B$2:$C$2</c:f>
              <c:numCache>
                <c:formatCode>_("$"* #,##0.00_);_("$"* \(#,##0.00\);_("$"* "-"??_);_(@_)</c:formatCode>
                <c:ptCount val="2"/>
                <c:pt idx="0">
                  <c:v>2.0E10</c:v>
                </c:pt>
                <c:pt idx="1">
                  <c:v>-5.7E10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2144312456"/>
        <c:axId val="2143926872"/>
      </c:barChart>
      <c:catAx>
        <c:axId val="214431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3600" b="1"/>
            </a:pPr>
            <a:endParaRPr lang="en-US"/>
          </a:p>
        </c:txPr>
        <c:crossAx val="2143926872"/>
        <c:crosses val="autoZero"/>
        <c:auto val="0"/>
        <c:lblAlgn val="ctr"/>
        <c:lblOffset val="100"/>
        <c:noMultiLvlLbl val="0"/>
      </c:catAx>
      <c:valAx>
        <c:axId val="2143926872"/>
        <c:scaling>
          <c:orientation val="minMax"/>
        </c:scaling>
        <c:delete val="1"/>
        <c:axPos val="l"/>
        <c:numFmt formatCode="&quot;$&quot;#,##0" sourceLinked="0"/>
        <c:majorTickMark val="out"/>
        <c:minorTickMark val="none"/>
        <c:tickLblPos val="nextTo"/>
        <c:crossAx val="2144312456"/>
        <c:crosses val="autoZero"/>
        <c:crossBetween val="between"/>
        <c:dispUnits>
          <c:builtInUnit val="billions"/>
          <c:dispUnitsLbl>
            <c:layout/>
          </c:dispUnitsLbl>
        </c:dispUnits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'[Chart in Microsoft PowerPoint]Figure 1'!$B$3</c:f>
              <c:strCache>
                <c:ptCount val="1"/>
                <c:pt idx="0">
                  <c:v>Liabilities</c:v>
                </c:pt>
              </c:strCache>
            </c:strRef>
          </c:tx>
          <c:spPr>
            <a:ln>
              <a:solidFill>
                <a:srgbClr val="2C7876"/>
              </a:solidFill>
            </a:ln>
          </c:spPr>
          <c:marker>
            <c:symbol val="none"/>
          </c:marker>
          <c:cat>
            <c:numRef>
              <c:f>'[Chart in Microsoft PowerPoint]Figure 1'!$C$2:$S$2</c:f>
              <c:numCache>
                <c:formatCode>General</c:formatCode>
                <c:ptCount val="17"/>
                <c:pt idx="0">
                  <c:v>1997.0</c:v>
                </c:pt>
                <c:pt idx="1">
                  <c:v>1998.0</c:v>
                </c:pt>
                <c:pt idx="2">
                  <c:v>1999.0</c:v>
                </c:pt>
                <c:pt idx="3">
                  <c:v>2000.0</c:v>
                </c:pt>
                <c:pt idx="4">
                  <c:v>2001.0</c:v>
                </c:pt>
                <c:pt idx="5">
                  <c:v>2002.0</c:v>
                </c:pt>
                <c:pt idx="6">
                  <c:v>2003.0</c:v>
                </c:pt>
                <c:pt idx="7">
                  <c:v>2004.0</c:v>
                </c:pt>
                <c:pt idx="8">
                  <c:v>2005.0</c:v>
                </c:pt>
                <c:pt idx="9">
                  <c:v>2006.0</c:v>
                </c:pt>
                <c:pt idx="10">
                  <c:v>2007.0</c:v>
                </c:pt>
                <c:pt idx="11">
                  <c:v>2008.0</c:v>
                </c:pt>
                <c:pt idx="12">
                  <c:v>2009.0</c:v>
                </c:pt>
                <c:pt idx="13">
                  <c:v>2010.0</c:v>
                </c:pt>
                <c:pt idx="14">
                  <c:v>2011.0</c:v>
                </c:pt>
                <c:pt idx="15">
                  <c:v>2012.0</c:v>
                </c:pt>
                <c:pt idx="16">
                  <c:v>2013.0</c:v>
                </c:pt>
              </c:numCache>
            </c:numRef>
          </c:cat>
          <c:val>
            <c:numRef>
              <c:f>'[Chart in Microsoft PowerPoint]Figure 1'!$C$3:$S$3</c:f>
              <c:numCache>
                <c:formatCode>"$"#,##0</c:formatCode>
                <c:ptCount val="17"/>
                <c:pt idx="0">
                  <c:v>50497.5</c:v>
                </c:pt>
                <c:pt idx="1">
                  <c:v>54494.2</c:v>
                </c:pt>
                <c:pt idx="2">
                  <c:v>56591.1</c:v>
                </c:pt>
                <c:pt idx="3">
                  <c:v>59473.6</c:v>
                </c:pt>
                <c:pt idx="4">
                  <c:v>71529.9</c:v>
                </c:pt>
                <c:pt idx="5">
                  <c:v>77343.2</c:v>
                </c:pt>
                <c:pt idx="6">
                  <c:v>80493.3</c:v>
                </c:pt>
                <c:pt idx="7">
                  <c:v>84977.1</c:v>
                </c:pt>
                <c:pt idx="8">
                  <c:v>89981.4</c:v>
                </c:pt>
                <c:pt idx="9">
                  <c:v>94992.3</c:v>
                </c:pt>
                <c:pt idx="10">
                  <c:v>98249.8</c:v>
                </c:pt>
                <c:pt idx="11">
                  <c:v>105282.637</c:v>
                </c:pt>
                <c:pt idx="12">
                  <c:v>111317.7</c:v>
                </c:pt>
                <c:pt idx="13">
                  <c:v>118165.428</c:v>
                </c:pt>
                <c:pt idx="14">
                  <c:v>127922.4</c:v>
                </c:pt>
                <c:pt idx="15">
                  <c:v>130816.7</c:v>
                </c:pt>
                <c:pt idx="16">
                  <c:v>133926.78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'[Chart in Microsoft PowerPoint]Figure 1'!$B$4</c:f>
              <c:strCache>
                <c:ptCount val="1"/>
                <c:pt idx="0">
                  <c:v>Assets</c:v>
                </c:pt>
              </c:strCache>
            </c:strRef>
          </c:tx>
          <c:spPr>
            <a:ln>
              <a:solidFill>
                <a:srgbClr val="C0BC6C"/>
              </a:solidFill>
            </a:ln>
          </c:spPr>
          <c:marker>
            <c:symbol val="none"/>
          </c:marker>
          <c:cat>
            <c:numRef>
              <c:f>'[Chart in Microsoft PowerPoint]Figure 1'!$C$2:$S$2</c:f>
              <c:numCache>
                <c:formatCode>General</c:formatCode>
                <c:ptCount val="17"/>
                <c:pt idx="0">
                  <c:v>1997.0</c:v>
                </c:pt>
                <c:pt idx="1">
                  <c:v>1998.0</c:v>
                </c:pt>
                <c:pt idx="2">
                  <c:v>1999.0</c:v>
                </c:pt>
                <c:pt idx="3">
                  <c:v>2000.0</c:v>
                </c:pt>
                <c:pt idx="4">
                  <c:v>2001.0</c:v>
                </c:pt>
                <c:pt idx="5">
                  <c:v>2002.0</c:v>
                </c:pt>
                <c:pt idx="6">
                  <c:v>2003.0</c:v>
                </c:pt>
                <c:pt idx="7">
                  <c:v>2004.0</c:v>
                </c:pt>
                <c:pt idx="8">
                  <c:v>2005.0</c:v>
                </c:pt>
                <c:pt idx="9">
                  <c:v>2006.0</c:v>
                </c:pt>
                <c:pt idx="10">
                  <c:v>2007.0</c:v>
                </c:pt>
                <c:pt idx="11">
                  <c:v>2008.0</c:v>
                </c:pt>
                <c:pt idx="12">
                  <c:v>2009.0</c:v>
                </c:pt>
                <c:pt idx="13">
                  <c:v>2010.0</c:v>
                </c:pt>
                <c:pt idx="14">
                  <c:v>2011.0</c:v>
                </c:pt>
                <c:pt idx="15">
                  <c:v>2012.0</c:v>
                </c:pt>
                <c:pt idx="16">
                  <c:v>2013.0</c:v>
                </c:pt>
              </c:numCache>
            </c:numRef>
          </c:cat>
          <c:val>
            <c:numRef>
              <c:f>'[Chart in Microsoft PowerPoint]Figure 1'!$C$4:$S$4</c:f>
              <c:numCache>
                <c:formatCode>"$"#,##0</c:formatCode>
                <c:ptCount val="17"/>
                <c:pt idx="0">
                  <c:v>53437.6</c:v>
                </c:pt>
                <c:pt idx="1">
                  <c:v>60640.0</c:v>
                </c:pt>
                <c:pt idx="2">
                  <c:v>68230.5</c:v>
                </c:pt>
                <c:pt idx="3">
                  <c:v>75335.8</c:v>
                </c:pt>
                <c:pt idx="4">
                  <c:v>82288.9</c:v>
                </c:pt>
                <c:pt idx="5">
                  <c:v>81691.1</c:v>
                </c:pt>
                <c:pt idx="6">
                  <c:v>80236.0</c:v>
                </c:pt>
                <c:pt idx="7">
                  <c:v>78849.6</c:v>
                </c:pt>
                <c:pt idx="8">
                  <c:v>77916.1</c:v>
                </c:pt>
                <c:pt idx="9">
                  <c:v>80613.7</c:v>
                </c:pt>
                <c:pt idx="10">
                  <c:v>87897.0</c:v>
                </c:pt>
                <c:pt idx="11">
                  <c:v>91558.157</c:v>
                </c:pt>
                <c:pt idx="12">
                  <c:v>89986.6</c:v>
                </c:pt>
                <c:pt idx="13">
                  <c:v>88750.848</c:v>
                </c:pt>
                <c:pt idx="14">
                  <c:v>86759.1</c:v>
                </c:pt>
                <c:pt idx="15">
                  <c:v>83530.6</c:v>
                </c:pt>
                <c:pt idx="16">
                  <c:v>83428.785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4158776"/>
        <c:axId val="2143538280"/>
      </c:lineChart>
      <c:catAx>
        <c:axId val="2144158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43538280"/>
        <c:crosses val="autoZero"/>
        <c:auto val="1"/>
        <c:lblAlgn val="ctr"/>
        <c:lblOffset val="100"/>
        <c:noMultiLvlLbl val="0"/>
      </c:catAx>
      <c:valAx>
        <c:axId val="2143538280"/>
        <c:scaling>
          <c:orientation val="minMax"/>
        </c:scaling>
        <c:delete val="0"/>
        <c:axPos val="l"/>
        <c:majorGridlines>
          <c:spPr>
            <a:ln>
              <a:solidFill>
                <a:srgbClr val="000000">
                  <a:alpha val="10000"/>
                </a:srgb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$Billions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44158776"/>
        <c:crosses val="autoZero"/>
        <c:crossBetween val="between"/>
        <c:dispUnits>
          <c:builtInUnit val="thousands"/>
        </c:dispUnits>
      </c:valAx>
    </c:plotArea>
    <c:legend>
      <c:legendPos val="b"/>
      <c:layout/>
      <c:overlay val="0"/>
      <c:txPr>
        <a:bodyPr/>
        <a:lstStyle/>
        <a:p>
          <a:pPr>
            <a:defRPr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>
                <a:latin typeface="+mn-lt"/>
              </a:defRPr>
            </a:pPr>
            <a:r>
              <a:rPr lang="en-US" sz="1800" b="1" i="0" baseline="0" dirty="0" smtClean="0">
                <a:solidFill>
                  <a:srgbClr val="003F8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Rising Pension Costs in Pennsylvania</a:t>
            </a:r>
          </a:p>
          <a:p>
            <a:pPr algn="ctr">
              <a:defRPr>
                <a:latin typeface="+mn-lt"/>
              </a:defRPr>
            </a:pPr>
            <a:r>
              <a:rPr lang="en-US" sz="1800" b="1" i="0" baseline="0" dirty="0" smtClean="0">
                <a:solidFill>
                  <a:srgbClr val="003F8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0" baseline="0" dirty="0" smtClean="0">
                <a:solidFill>
                  <a:srgbClr val="003F8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 has been 49</a:t>
            </a:r>
            <a:r>
              <a:rPr lang="en-US" sz="1400" b="1" i="0" baseline="30000" dirty="0" smtClean="0">
                <a:solidFill>
                  <a:srgbClr val="003F8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b="1" i="0" baseline="0" dirty="0" smtClean="0">
                <a:solidFill>
                  <a:srgbClr val="003F8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Making Required Contributions - Steep Increases to </a:t>
            </a:r>
          </a:p>
          <a:p>
            <a:pPr algn="ctr">
              <a:defRPr>
                <a:latin typeface="+mn-lt"/>
              </a:defRPr>
            </a:pPr>
            <a:r>
              <a:rPr lang="en-US" sz="1400" b="1" i="0" baseline="0" dirty="0" smtClean="0">
                <a:solidFill>
                  <a:srgbClr val="003F8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Get Back on Track Will Continue to Crowd Out Other Government Spending</a:t>
            </a:r>
            <a:endParaRPr lang="en-US" sz="1400" dirty="0">
              <a:solidFill>
                <a:srgbClr val="003F8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57262996941896"/>
          <c:y val="0.0153961632841916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ser>
          <c:idx val="3"/>
          <c:order val="0"/>
          <c:tx>
            <c:strRef>
              <c:f>ContrTo2022!$Y$4</c:f>
              <c:strCache>
                <c:ptCount val="1"/>
                <c:pt idx="0">
                  <c:v>Actual / Projected State Pension Contributions</c:v>
                </c:pt>
              </c:strCache>
            </c:strRef>
          </c:tx>
          <c:spPr>
            <a:solidFill>
              <a:srgbClr val="2C7876"/>
            </a:solidFill>
            <a:ln>
              <a:noFill/>
            </a:ln>
          </c:spPr>
          <c:invertIfNegative val="0"/>
          <c:cat>
            <c:numRef>
              <c:f>ContrTo2022!$A$7:$A$19</c:f>
              <c:numCache>
                <c:formatCode>General</c:formatCode>
                <c:ptCount val="13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  <c:pt idx="7">
                  <c:v>2017.0</c:v>
                </c:pt>
                <c:pt idx="8">
                  <c:v>2018.0</c:v>
                </c:pt>
                <c:pt idx="9">
                  <c:v>2019.0</c:v>
                </c:pt>
                <c:pt idx="10">
                  <c:v>2020.0</c:v>
                </c:pt>
                <c:pt idx="11">
                  <c:v>2021.0</c:v>
                </c:pt>
                <c:pt idx="12">
                  <c:v>2022.0</c:v>
                </c:pt>
              </c:numCache>
            </c:numRef>
          </c:cat>
          <c:val>
            <c:numRef>
              <c:f>ContrTo2022!$Y$7:$Y$19</c:f>
              <c:numCache>
                <c:formatCode>_(* #,##0_);_(* \(#,##0\);_(* "-"??_);_(@_)</c:formatCode>
                <c:ptCount val="13"/>
                <c:pt idx="0">
                  <c:v>799.394</c:v>
                </c:pt>
                <c:pt idx="1">
                  <c:v>1037.657</c:v>
                </c:pt>
                <c:pt idx="2">
                  <c:v>1564.196648</c:v>
                </c:pt>
                <c:pt idx="3">
                  <c:v>2226.39985</c:v>
                </c:pt>
              </c:numCache>
            </c:numRef>
          </c:val>
        </c:ser>
        <c:ser>
          <c:idx val="0"/>
          <c:order val="1"/>
          <c:tx>
            <c:strRef>
              <c:f>ContrTo2022!$V$4</c:f>
              <c:strCache>
                <c:ptCount val="1"/>
                <c:pt idx="0">
                  <c:v>Normal Cost</c:v>
                </c:pt>
              </c:strCache>
            </c:strRef>
          </c:tx>
          <c:spPr>
            <a:solidFill>
              <a:srgbClr val="2C7876"/>
            </a:solidFill>
            <a:ln>
              <a:noFill/>
            </a:ln>
          </c:spPr>
          <c:invertIfNegative val="0"/>
          <c:cat>
            <c:numRef>
              <c:f>ContrTo2022!$A$7:$A$19</c:f>
              <c:numCache>
                <c:formatCode>General</c:formatCode>
                <c:ptCount val="13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  <c:pt idx="7">
                  <c:v>2017.0</c:v>
                </c:pt>
                <c:pt idx="8">
                  <c:v>2018.0</c:v>
                </c:pt>
                <c:pt idx="9">
                  <c:v>2019.0</c:v>
                </c:pt>
                <c:pt idx="10">
                  <c:v>2020.0</c:v>
                </c:pt>
                <c:pt idx="11">
                  <c:v>2021.0</c:v>
                </c:pt>
                <c:pt idx="12">
                  <c:v>2022.0</c:v>
                </c:pt>
              </c:numCache>
            </c:numRef>
          </c:cat>
          <c:val>
            <c:numRef>
              <c:f>ContrTo2022!$V$7:$V$19</c:f>
              <c:numCache>
                <c:formatCode>General</c:formatCode>
                <c:ptCount val="13"/>
                <c:pt idx="4" formatCode="_(* #,##0_);_(* \(#,##0\);_(* &quot;-&quot;??_);_(@_)">
                  <c:v>1598.7219412</c:v>
                </c:pt>
                <c:pt idx="5" formatCode="_(* #,##0_);_(* \(#,##0\);_(* &quot;-&quot;??_);_(@_)">
                  <c:v>1582.89952</c:v>
                </c:pt>
                <c:pt idx="6" formatCode="_(* #,##0_);_(* \(#,##0\);_(* &quot;-&quot;??_);_(@_)">
                  <c:v>1586.8291637</c:v>
                </c:pt>
                <c:pt idx="7" formatCode="_(* #,##0_);_(* \(#,##0\);_(* &quot;-&quot;??_);_(@_)">
                  <c:v>1594.8636752</c:v>
                </c:pt>
                <c:pt idx="8" formatCode="_(* #,##0_);_(* \(#,##0\);_(* &quot;-&quot;??_);_(@_)">
                  <c:v>1602.5993118</c:v>
                </c:pt>
                <c:pt idx="9" formatCode="_(* #,##0_);_(* \(#,##0\);_(* &quot;-&quot;??_);_(@_)">
                  <c:v>1617.13072</c:v>
                </c:pt>
                <c:pt idx="10" formatCode="_(* #,##0_);_(* \(#,##0\);_(* &quot;-&quot;??_);_(@_)">
                  <c:v>1630.1929984</c:v>
                </c:pt>
                <c:pt idx="11" formatCode="_(* #,##0_);_(* \(#,##0\);_(* &quot;-&quot;??_);_(@_)">
                  <c:v>1644.4405783</c:v>
                </c:pt>
                <c:pt idx="12" formatCode="_(* #,##0_);_(* \(#,##0\);_(* &quot;-&quot;??_);_(@_)">
                  <c:v>1660.3660839</c:v>
                </c:pt>
              </c:numCache>
            </c:numRef>
          </c:val>
        </c:ser>
        <c:ser>
          <c:idx val="1"/>
          <c:order val="2"/>
          <c:tx>
            <c:strRef>
              <c:f>ContrTo2022!$T$4</c:f>
              <c:strCache>
                <c:ptCount val="1"/>
                <c:pt idx="0">
                  <c:v>Amortization Payment (under Act 120)</c:v>
                </c:pt>
              </c:strCache>
            </c:strRef>
          </c:tx>
          <c:spPr>
            <a:solidFill>
              <a:srgbClr val="2C7876"/>
            </a:solidFill>
            <a:ln>
              <a:noFill/>
            </a:ln>
          </c:spPr>
          <c:invertIfNegative val="0"/>
          <c:cat>
            <c:numRef>
              <c:f>ContrTo2022!$A$7:$A$19</c:f>
              <c:numCache>
                <c:formatCode>General</c:formatCode>
                <c:ptCount val="13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  <c:pt idx="7">
                  <c:v>2017.0</c:v>
                </c:pt>
                <c:pt idx="8">
                  <c:v>2018.0</c:v>
                </c:pt>
                <c:pt idx="9">
                  <c:v>2019.0</c:v>
                </c:pt>
                <c:pt idx="10">
                  <c:v>2020.0</c:v>
                </c:pt>
                <c:pt idx="11">
                  <c:v>2021.0</c:v>
                </c:pt>
                <c:pt idx="12">
                  <c:v>2022.0</c:v>
                </c:pt>
              </c:numCache>
            </c:numRef>
          </c:cat>
          <c:val>
            <c:numRef>
              <c:f>ContrTo2022!$T$7:$T$19</c:f>
              <c:numCache>
                <c:formatCode>General</c:formatCode>
                <c:ptCount val="13"/>
                <c:pt idx="4" formatCode="_(* #,##0_);_(* \(#,##0\);_(* &quot;-&quot;??_);_(@_)">
                  <c:v>1660.9973788</c:v>
                </c:pt>
                <c:pt idx="5" formatCode="_(* #,##0_);_(* \(#,##0\);_(* &quot;-&quot;??_);_(@_)">
                  <c:v>2653.91032</c:v>
                </c:pt>
                <c:pt idx="6" formatCode="_(* #,##0_);_(* \(#,##0\);_(* &quot;-&quot;??_);_(@_)">
                  <c:v>3694.5461023</c:v>
                </c:pt>
                <c:pt idx="7" formatCode="_(* #,##0_);_(* \(#,##0\);_(* &quot;-&quot;??_);_(@_)">
                  <c:v>4521.848757387592</c:v>
                </c:pt>
                <c:pt idx="8" formatCode="_(* #,##0_);_(* \(#,##0\);_(* &quot;-&quot;??_);_(@_)">
                  <c:v>4809.038109814284</c:v>
                </c:pt>
                <c:pt idx="9" formatCode="_(* #,##0_);_(* \(#,##0\);_(* &quot;-&quot;??_);_(@_)">
                  <c:v>5056.460719232151</c:v>
                </c:pt>
                <c:pt idx="10" formatCode="_(* #,##0_);_(* \(#,##0\);_(* &quot;-&quot;??_);_(@_)">
                  <c:v>5294.555440748002</c:v>
                </c:pt>
                <c:pt idx="11" formatCode="_(* #,##0_);_(* \(#,##0\);_(* &quot;-&quot;??_);_(@_)">
                  <c:v>5397.494528210384</c:v>
                </c:pt>
                <c:pt idx="12" formatCode="_(* #,##0_);_(* \(#,##0\);_(* &quot;-&quot;??_);_(@_)">
                  <c:v>5515.180094289088</c:v>
                </c:pt>
              </c:numCache>
            </c:numRef>
          </c:val>
        </c:ser>
        <c:ser>
          <c:idx val="2"/>
          <c:order val="3"/>
          <c:tx>
            <c:strRef>
              <c:f>ContrTo2022!$X$4</c:f>
              <c:strCache>
                <c:ptCount val="1"/>
                <c:pt idx="0">
                  <c:v>Shortfall to Annual Required Contribution</c:v>
                </c:pt>
              </c:strCache>
            </c:strRef>
          </c:tx>
          <c:spPr>
            <a:pattFill prst="ltDnDiag">
              <a:fgClr>
                <a:srgbClr val="C0BC6C"/>
              </a:fgClr>
              <a:bgClr>
                <a:srgbClr val="FFFFFF"/>
              </a:bgClr>
            </a:pattFill>
            <a:ln>
              <a:noFill/>
            </a:ln>
          </c:spPr>
          <c:invertIfNegative val="0"/>
          <c:cat>
            <c:numRef>
              <c:f>ContrTo2022!$A$7:$A$19</c:f>
              <c:numCache>
                <c:formatCode>General</c:formatCode>
                <c:ptCount val="13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  <c:pt idx="7">
                  <c:v>2017.0</c:v>
                </c:pt>
                <c:pt idx="8">
                  <c:v>2018.0</c:v>
                </c:pt>
                <c:pt idx="9">
                  <c:v>2019.0</c:v>
                </c:pt>
                <c:pt idx="10">
                  <c:v>2020.0</c:v>
                </c:pt>
                <c:pt idx="11">
                  <c:v>2021.0</c:v>
                </c:pt>
                <c:pt idx="12">
                  <c:v>2022.0</c:v>
                </c:pt>
              </c:numCache>
            </c:numRef>
          </c:cat>
          <c:val>
            <c:numRef>
              <c:f>ContrTo2022!$X$7:$X$19</c:f>
              <c:numCache>
                <c:formatCode>_(* #,##0_);_(* \(#,##0\);_(* "-"??_);_(@_)</c:formatCode>
                <c:ptCount val="13"/>
                <c:pt idx="0">
                  <c:v>1995.606</c:v>
                </c:pt>
                <c:pt idx="1">
                  <c:v>2312.343</c:v>
                </c:pt>
                <c:pt idx="2">
                  <c:v>2109.803352</c:v>
                </c:pt>
                <c:pt idx="3">
                  <c:v>2198.60015</c:v>
                </c:pt>
                <c:pt idx="4">
                  <c:v>1960.995934453668</c:v>
                </c:pt>
                <c:pt idx="5">
                  <c:v>1270.086303430414</c:v>
                </c:pt>
                <c:pt idx="6">
                  <c:v>574.5677807391567</c:v>
                </c:pt>
                <c:pt idx="7">
                  <c:v>55.45304164033859</c:v>
                </c:pt>
                <c:pt idx="8">
                  <c:v>-0.203500000000531</c:v>
                </c:pt>
                <c:pt idx="9">
                  <c:v>-0.210000000000036</c:v>
                </c:pt>
                <c:pt idx="10">
                  <c:v>-0.216500000000451</c:v>
                </c:pt>
                <c:pt idx="11">
                  <c:v>-0.223500000000058</c:v>
                </c:pt>
                <c:pt idx="12">
                  <c:v>-0.230000000000473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43621688"/>
        <c:axId val="2143476184"/>
      </c:barChart>
      <c:catAx>
        <c:axId val="2143621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43476184"/>
        <c:crosses val="autoZero"/>
        <c:auto val="1"/>
        <c:lblAlgn val="ctr"/>
        <c:lblOffset val="100"/>
        <c:noMultiLvlLbl val="0"/>
      </c:catAx>
      <c:valAx>
        <c:axId val="2143476184"/>
        <c:scaling>
          <c:orientation val="minMax"/>
          <c:min val="0.0"/>
        </c:scaling>
        <c:delete val="0"/>
        <c:axPos val="l"/>
        <c:majorGridlines>
          <c:spPr>
            <a:ln>
              <a:solidFill>
                <a:srgbClr val="000000">
                  <a:alpha val="40000"/>
                </a:srgb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Millions</a:t>
                </a:r>
              </a:p>
            </c:rich>
          </c:tx>
          <c:layout>
            <c:manualLayout>
              <c:xMode val="edge"/>
              <c:yMode val="edge"/>
              <c:x val="0.00462098774350454"/>
              <c:y val="0.413868669918988"/>
            </c:manualLayout>
          </c:layout>
          <c:overlay val="0"/>
        </c:title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43621688"/>
        <c:crosses val="autoZero"/>
        <c:crossBetween val="between"/>
      </c:valAx>
    </c:plotArea>
    <c:legend>
      <c:legendPos val="b"/>
      <c:legendEntry>
        <c:idx val="1"/>
        <c:delete val="1"/>
      </c:legendEntry>
      <c:legendEntry>
        <c:idx val="2"/>
        <c:delete val="1"/>
      </c:legendEntry>
      <c:layout/>
      <c:overlay val="0"/>
      <c:txPr>
        <a:bodyPr/>
        <a:lstStyle/>
        <a:p>
          <a:pPr>
            <a:defRPr sz="11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Annual Required Contributions vs. Actual Contributions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64552843937986"/>
          <c:y val="0.032546783224584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1332224776251"/>
          <c:y val="0.122899216194869"/>
          <c:w val="0.841685231419244"/>
          <c:h val="0.74792620715276"/>
        </c:manualLayout>
      </c:layout>
      <c:barChart>
        <c:barDir val="col"/>
        <c:grouping val="clustered"/>
        <c:varyColors val="0"/>
        <c:ser>
          <c:idx val="0"/>
          <c:order val="0"/>
          <c:tx>
            <c:v>Annual Required Contributions</c:v>
          </c:tx>
          <c:spPr>
            <a:solidFill>
              <a:srgbClr val="003F82"/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'Graphic 1'!$A$3:$Q$3</c:f>
              <c:numCache>
                <c:formatCode>General</c:formatCode>
                <c:ptCount val="17"/>
                <c:pt idx="0">
                  <c:v>1997.0</c:v>
                </c:pt>
                <c:pt idx="1">
                  <c:v>1998.0</c:v>
                </c:pt>
                <c:pt idx="2">
                  <c:v>1999.0</c:v>
                </c:pt>
                <c:pt idx="3">
                  <c:v>2000.0</c:v>
                </c:pt>
                <c:pt idx="4">
                  <c:v>2001.0</c:v>
                </c:pt>
                <c:pt idx="5">
                  <c:v>2002.0</c:v>
                </c:pt>
                <c:pt idx="6">
                  <c:v>2003.0</c:v>
                </c:pt>
                <c:pt idx="7">
                  <c:v>2004.0</c:v>
                </c:pt>
                <c:pt idx="8">
                  <c:v>2005.0</c:v>
                </c:pt>
                <c:pt idx="9">
                  <c:v>2006.0</c:v>
                </c:pt>
                <c:pt idx="10">
                  <c:v>2007.0</c:v>
                </c:pt>
                <c:pt idx="11">
                  <c:v>2008.0</c:v>
                </c:pt>
                <c:pt idx="12">
                  <c:v>2009.0</c:v>
                </c:pt>
                <c:pt idx="13">
                  <c:v>2010.0</c:v>
                </c:pt>
                <c:pt idx="14">
                  <c:v>2011.0</c:v>
                </c:pt>
                <c:pt idx="15">
                  <c:v>2012.0</c:v>
                </c:pt>
                <c:pt idx="16">
                  <c:v>2013.0</c:v>
                </c:pt>
              </c:numCache>
            </c:numRef>
          </c:cat>
          <c:val>
            <c:numRef>
              <c:f>'Graphic 1'!$A$10:$Q$10</c:f>
              <c:numCache>
                <c:formatCode>"$"#,##0</c:formatCode>
                <c:ptCount val="17"/>
                <c:pt idx="0">
                  <c:v>1120.298</c:v>
                </c:pt>
                <c:pt idx="1">
                  <c:v>1028.932</c:v>
                </c:pt>
                <c:pt idx="2">
                  <c:v>783.809</c:v>
                </c:pt>
                <c:pt idx="3">
                  <c:v>558.506</c:v>
                </c:pt>
                <c:pt idx="4">
                  <c:v>210.297</c:v>
                </c:pt>
                <c:pt idx="5">
                  <c:v>23.44499999999999</c:v>
                </c:pt>
                <c:pt idx="6">
                  <c:v>75.91000000000002</c:v>
                </c:pt>
                <c:pt idx="7">
                  <c:v>426.32</c:v>
                </c:pt>
                <c:pt idx="8">
                  <c:v>1264.297</c:v>
                </c:pt>
                <c:pt idx="9">
                  <c:v>1877.118</c:v>
                </c:pt>
                <c:pt idx="10">
                  <c:v>2326.074</c:v>
                </c:pt>
                <c:pt idx="11">
                  <c:v>2436.486</c:v>
                </c:pt>
                <c:pt idx="12">
                  <c:v>2405.156</c:v>
                </c:pt>
                <c:pt idx="13">
                  <c:v>2795.1</c:v>
                </c:pt>
                <c:pt idx="14">
                  <c:v>3350.38</c:v>
                </c:pt>
                <c:pt idx="15">
                  <c:v>3673.876</c:v>
                </c:pt>
                <c:pt idx="16">
                  <c:v>4424.724</c:v>
                </c:pt>
              </c:numCache>
            </c:numRef>
          </c:val>
        </c:ser>
        <c:ser>
          <c:idx val="1"/>
          <c:order val="1"/>
          <c:tx>
            <c:v>Actual Contributions</c:v>
          </c:tx>
          <c:spPr>
            <a:solidFill>
              <a:srgbClr val="C00000"/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'Graphic 1'!$A$3:$Q$3</c:f>
              <c:numCache>
                <c:formatCode>General</c:formatCode>
                <c:ptCount val="17"/>
                <c:pt idx="0">
                  <c:v>1997.0</c:v>
                </c:pt>
                <c:pt idx="1">
                  <c:v>1998.0</c:v>
                </c:pt>
                <c:pt idx="2">
                  <c:v>1999.0</c:v>
                </c:pt>
                <c:pt idx="3">
                  <c:v>2000.0</c:v>
                </c:pt>
                <c:pt idx="4">
                  <c:v>2001.0</c:v>
                </c:pt>
                <c:pt idx="5">
                  <c:v>2002.0</c:v>
                </c:pt>
                <c:pt idx="6">
                  <c:v>2003.0</c:v>
                </c:pt>
                <c:pt idx="7">
                  <c:v>2004.0</c:v>
                </c:pt>
                <c:pt idx="8">
                  <c:v>2005.0</c:v>
                </c:pt>
                <c:pt idx="9">
                  <c:v>2006.0</c:v>
                </c:pt>
                <c:pt idx="10">
                  <c:v>2007.0</c:v>
                </c:pt>
                <c:pt idx="11">
                  <c:v>2008.0</c:v>
                </c:pt>
                <c:pt idx="12">
                  <c:v>2009.0</c:v>
                </c:pt>
                <c:pt idx="13">
                  <c:v>2010.0</c:v>
                </c:pt>
                <c:pt idx="14">
                  <c:v>2011.0</c:v>
                </c:pt>
                <c:pt idx="15">
                  <c:v>2012.0</c:v>
                </c:pt>
                <c:pt idx="16">
                  <c:v>2013.0</c:v>
                </c:pt>
              </c:numCache>
            </c:numRef>
          </c:cat>
          <c:val>
            <c:numRef>
              <c:f>'Graphic 1'!$A$11:$Q$11</c:f>
              <c:numCache>
                <c:formatCode>"$"#,##0</c:formatCode>
                <c:ptCount val="17"/>
                <c:pt idx="0">
                  <c:v>1120.298</c:v>
                </c:pt>
                <c:pt idx="1">
                  <c:v>1028.932</c:v>
                </c:pt>
                <c:pt idx="2">
                  <c:v>783.809</c:v>
                </c:pt>
                <c:pt idx="3">
                  <c:v>558.506</c:v>
                </c:pt>
                <c:pt idx="4">
                  <c:v>234.902</c:v>
                </c:pt>
                <c:pt idx="5">
                  <c:v>51.37</c:v>
                </c:pt>
                <c:pt idx="6">
                  <c:v>88.778</c:v>
                </c:pt>
                <c:pt idx="7">
                  <c:v>426.32</c:v>
                </c:pt>
                <c:pt idx="8">
                  <c:v>578.719</c:v>
                </c:pt>
                <c:pt idx="9">
                  <c:v>652.2850000000001</c:v>
                </c:pt>
                <c:pt idx="10">
                  <c:v>901.8819999999995</c:v>
                </c:pt>
                <c:pt idx="11">
                  <c:v>986.6700000000001</c:v>
                </c:pt>
                <c:pt idx="12">
                  <c:v>754.9766510000001</c:v>
                </c:pt>
                <c:pt idx="13">
                  <c:v>799.394108</c:v>
                </c:pt>
                <c:pt idx="14">
                  <c:v>1037.656984</c:v>
                </c:pt>
                <c:pt idx="15">
                  <c:v>1564.196648</c:v>
                </c:pt>
                <c:pt idx="16">
                  <c:v>2225.811000000001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1835576"/>
        <c:axId val="2141262408"/>
      </c:barChart>
      <c:catAx>
        <c:axId val="2141835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41262408"/>
        <c:crosses val="autoZero"/>
        <c:auto val="1"/>
        <c:lblAlgn val="ctr"/>
        <c:lblOffset val="100"/>
        <c:noMultiLvlLbl val="0"/>
      </c:catAx>
      <c:valAx>
        <c:axId val="21412624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9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Billions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018700445053064"/>
              <c:y val="0.396276477149852"/>
            </c:manualLayout>
          </c:layout>
          <c:overlay val="0"/>
        </c:title>
        <c:numFmt formatCode="&quot;$&quot;#,##0.0" sourceLinked="0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41835576"/>
        <c:crosses val="autoZero"/>
        <c:crossBetween val="between"/>
        <c:dispUnits>
          <c:builtInUnit val="thousands"/>
        </c:dispUnits>
      </c:valAx>
    </c:plotArea>
    <c:legend>
      <c:legendPos val="b"/>
      <c:layout>
        <c:manualLayout>
          <c:xMode val="edge"/>
          <c:yMode val="edge"/>
          <c:x val="0.209343179928596"/>
          <c:y val="0.9516847131738"/>
          <c:w val="0.586282388614466"/>
          <c:h val="0.0386603999877789"/>
        </c:manualLayout>
      </c:layout>
      <c:overlay val="0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8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0.69151</cdr:x>
      <cdr:y>0.27521</cdr:y>
    </cdr:from>
    <cdr:to>
      <cdr:x>0.69151</cdr:x>
      <cdr:y>0.33872</cdr:y>
    </cdr:to>
    <cdr:cxnSp macro="">
      <cdr:nvCxnSpPr>
        <cdr:cNvPr id="6" name="Straight Connector 5"/>
        <cdr:cNvCxnSpPr/>
      </cdr:nvCxnSpPr>
      <cdr:spPr bwMode="auto">
        <a:xfrm xmlns:a="http://schemas.openxmlformats.org/drawingml/2006/main" flipH="1">
          <a:off x="5743575" y="1362078"/>
          <a:ext cx="1" cy="314322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ysDash"/>
          <a:round/>
          <a:headEnd type="none" w="med" len="med"/>
          <a:tailEnd type="none" w="med" len="med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0.19113</cdr:x>
      <cdr:y>0.27521</cdr:y>
    </cdr:from>
    <cdr:to>
      <cdr:x>0.19266</cdr:x>
      <cdr:y>0.78841</cdr:y>
    </cdr:to>
    <cdr:cxnSp macro="">
      <cdr:nvCxnSpPr>
        <cdr:cNvPr id="5" name="Straight Connector 4"/>
        <cdr:cNvCxnSpPr/>
      </cdr:nvCxnSpPr>
      <cdr:spPr bwMode="auto">
        <a:xfrm xmlns:a="http://schemas.openxmlformats.org/drawingml/2006/main" flipH="1">
          <a:off x="1587500" y="1362080"/>
          <a:ext cx="12700" cy="2539999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ysDash"/>
          <a:round/>
          <a:headEnd type="none" w="med" len="med"/>
          <a:tailEnd type="none" w="med" len="med"/>
        </a:ln>
        <a:effectLst xmlns:a="http://schemas.openxmlformats.org/drawingml/2006/main"/>
      </cdr:spPr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F7D719-145B-491B-B405-094AF74C61DA}" type="datetimeFigureOut">
              <a:rPr lang="en-US" smtClean="0"/>
              <a:t>4/27/15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C264A-7022-42A7-B393-6897D1348A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995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852C1A-3E48-4201-AF71-90CFE7212F5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3598863" y="4308475"/>
            <a:ext cx="4984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003F83"/>
                </a:solidFill>
              </a:rPr>
              <a:t>SECTION TITLE HERE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6559550" y="4799013"/>
            <a:ext cx="2027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46B0E7"/>
                </a:solidFill>
              </a:rPr>
              <a:t>Subtitle goes here</a:t>
            </a:r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0" y="6246813"/>
            <a:ext cx="9144000" cy="609600"/>
          </a:xfrm>
          <a:prstGeom prst="rect">
            <a:avLst/>
          </a:prstGeom>
          <a:solidFill>
            <a:srgbClr val="003F8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622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CBFB51-461A-4CCF-B07B-E643B2D7C6BA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365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031E95-E572-4574-AD17-0AEE7BFE71E4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6133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1436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1436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1503C7-96E0-42C4-8DC3-5E59829E37F0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7939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45C2FF-2839-4B94-B2D6-1852703152DB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5378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009230-40D7-4F7C-A427-E5F0CFEBB413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9001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7EE2FA-84CE-4E56-886C-EC3D9A0113E3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8426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0C24CD-D58C-442B-A08F-8473B18BEEB6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91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DBC1C5-5FFA-4276-AB29-346EC837FC9F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0887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F62D15-71BA-45CD-8B62-48AFBC2FA554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9054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066800"/>
            <a:ext cx="1943100" cy="20462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066800"/>
            <a:ext cx="5676900" cy="20462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6ABA80-7FE7-459B-BB25-1494B0871A4B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9468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6B6E-BF5C-4514-8674-6D33C8929A37}" type="datetimeFigureOut">
              <a:rPr lang="en-US" smtClean="0"/>
              <a:pPr/>
              <a:t>4/27/15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77C2CF3E-4D5C-4EE6-A2CA-CCDE5134A679}" type="slidenum">
              <a:rPr lang="en-US" sz="2400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761447"/>
      </p:ext>
    </p:extLst>
  </p:cSld>
  <p:clrMapOvr>
    <a:masterClrMapping/>
  </p:clrMapOvr>
  <p:transition xmlns:p14="http://schemas.microsoft.com/office/powerpoint/2010/main" spd="slow" advT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3598863" y="4308475"/>
            <a:ext cx="4984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003F83"/>
                </a:solidFill>
              </a:rPr>
              <a:t>SECTION TITLE HERE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6559550" y="4799013"/>
            <a:ext cx="2027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46B0E7"/>
                </a:solidFill>
              </a:rPr>
              <a:t>Subtitle goes here</a:t>
            </a:r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0" y="6246813"/>
            <a:ext cx="9144000" cy="609600"/>
          </a:xfrm>
          <a:prstGeom prst="rect">
            <a:avLst/>
          </a:prstGeom>
          <a:solidFill>
            <a:srgbClr val="003F8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824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3363" indent="-233363">
              <a:defRPr/>
            </a:lvl1pPr>
            <a:lvl2pPr marL="690563" indent="-233363">
              <a:defRPr/>
            </a:lvl2pPr>
            <a:lvl3pPr marL="1147763" indent="-233363">
              <a:defRPr/>
            </a:lvl3pPr>
            <a:lvl4pPr marL="1604963" indent="-233363">
              <a:defRPr/>
            </a:lvl4pPr>
            <a:lvl5pPr marL="2062163" indent="-233363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CBFB51-461A-4CCF-B07B-E643B2D7C6BA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6958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031E95-E572-4574-AD17-0AEE7BFE71E4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20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1436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1436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1503C7-96E0-42C4-8DC3-5E59829E37F0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9348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45C2FF-2839-4B94-B2D6-1852703152DB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13390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009230-40D7-4F7C-A427-E5F0CFEBB413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2448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7EE2FA-84CE-4E56-886C-EC3D9A0113E3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145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0C24CD-D58C-442B-A08F-8473B18BEEB6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6104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DBC1C5-5FFA-4276-AB29-346EC837FC9F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93116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F62D15-71BA-45CD-8B62-48AFBC2FA554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9819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066800"/>
            <a:ext cx="1943100" cy="20462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066800"/>
            <a:ext cx="5676900" cy="20462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6ABA80-7FE7-459B-BB25-1494B0871A4B}" type="datetime4">
              <a:rPr lang="en-US"/>
              <a:pPr/>
              <a:t>April 27, 2015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23969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6B6E-BF5C-4514-8674-6D33C8929A37}" type="datetimeFigureOut">
              <a:rPr lang="en-US" smtClean="0"/>
              <a:pPr/>
              <a:t>4/27/15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77C2CF3E-4D5C-4EE6-A2CA-CCDE5134A679}" type="slidenum">
              <a:rPr lang="en-US" sz="2400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293626"/>
      </p:ext>
    </p:extLst>
  </p:cSld>
  <p:clrMapOvr>
    <a:masterClrMapping/>
  </p:clrMapOvr>
  <p:transition xmlns:p14="http://schemas.microsoft.com/office/powerpoint/2010/main" spd="slow" advTm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6" descr="PEW_smallFINAL"/>
          <p:cNvPicPr>
            <a:picLocks noChangeAspect="1" noChangeArrowheads="1"/>
          </p:cNvPicPr>
          <p:nvPr/>
        </p:nvPicPr>
        <p:blipFill>
          <a:blip r:embed="rId14" cstate="print"/>
          <a:srcRect r="55901"/>
          <a:stretch>
            <a:fillRect/>
          </a:stretch>
        </p:blipFill>
        <p:spPr bwMode="auto">
          <a:xfrm>
            <a:off x="457200" y="0"/>
            <a:ext cx="1600200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003F8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46B0E7"/>
                </a:solidFill>
                <a:latin typeface="Avenir 45 Book" pitchFamily="1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6FD68751-27D7-4043-B128-37FBFEEA160D}" type="datetime4">
              <a:rPr 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April 27, 2015</a:t>
            </a:fld>
            <a:endParaRPr lang="en-US" dirty="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76200"/>
          </a:xfrm>
          <a:prstGeom prst="rect">
            <a:avLst/>
          </a:prstGeom>
          <a:solidFill>
            <a:srgbClr val="4CAFE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8382000" y="6400800"/>
            <a:ext cx="3079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6AA909C0-EEEC-4F75-A57A-A662F803E75E}" type="slidenum">
              <a:rPr lang="en-US" sz="1200" baseline="-25000">
                <a:solidFill>
                  <a:srgbClr val="46B0E7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baseline="-25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776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9pPr>
    </p:titleStyle>
    <p:bodyStyle>
      <a:lvl1pPr marL="609600" indent="-609600" algn="l" rtl="0" eaLnBrk="1" fontAlgn="base" hangingPunct="1">
        <a:spcBef>
          <a:spcPct val="20000"/>
        </a:spcBef>
        <a:spcAft>
          <a:spcPct val="0"/>
        </a:spcAft>
        <a:buClr>
          <a:srgbClr val="46B0E7"/>
        </a:buClr>
        <a:buFont typeface="Times" pitchFamily="1" charset="0"/>
        <a:buChar char="•"/>
        <a:defRPr sz="1600">
          <a:solidFill>
            <a:srgbClr val="4F4F4F"/>
          </a:solidFill>
          <a:latin typeface="+mn-lt"/>
          <a:ea typeface="+mn-ea"/>
          <a:cs typeface="+mn-cs"/>
        </a:defRPr>
      </a:lvl1pPr>
      <a:lvl2pPr marL="990600" indent="-533400" algn="l" rtl="0" eaLnBrk="1" fontAlgn="base" hangingPunct="1">
        <a:spcBef>
          <a:spcPct val="20000"/>
        </a:spcBef>
        <a:spcAft>
          <a:spcPct val="0"/>
        </a:spcAft>
        <a:buClr>
          <a:srgbClr val="EB434C"/>
        </a:buClr>
        <a:buChar char="–"/>
        <a:defRPr sz="1600">
          <a:solidFill>
            <a:srgbClr val="4F4F4F"/>
          </a:solidFill>
          <a:latin typeface="+mn-lt"/>
          <a:ea typeface="+mn-ea"/>
        </a:defRPr>
      </a:lvl2pPr>
      <a:lvl3pPr marL="1371600" indent="-457200" algn="l" rtl="0" eaLnBrk="1" fontAlgn="base" hangingPunct="1">
        <a:spcBef>
          <a:spcPct val="20000"/>
        </a:spcBef>
        <a:spcAft>
          <a:spcPct val="0"/>
        </a:spcAft>
        <a:buClr>
          <a:srgbClr val="3FB1E8"/>
        </a:buClr>
        <a:buChar char="•"/>
        <a:defRPr sz="1600">
          <a:solidFill>
            <a:srgbClr val="4F4F4F"/>
          </a:solidFill>
          <a:latin typeface="+mn-lt"/>
          <a:ea typeface="+mn-ea"/>
        </a:defRPr>
      </a:lvl3pPr>
      <a:lvl4pPr marL="1752600" indent="-381000" algn="l" rtl="0" eaLnBrk="1" fontAlgn="base" hangingPunct="1">
        <a:spcBef>
          <a:spcPct val="20000"/>
        </a:spcBef>
        <a:spcAft>
          <a:spcPct val="0"/>
        </a:spcAft>
        <a:defRPr sz="1200">
          <a:solidFill>
            <a:srgbClr val="4F4F4F"/>
          </a:solidFill>
          <a:latin typeface="+mn-lt"/>
          <a:ea typeface="+mn-ea"/>
        </a:defRPr>
      </a:lvl4pPr>
      <a:lvl5pPr marL="2209800" indent="-381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4F4F4F"/>
          </a:solidFill>
          <a:latin typeface="Avenir 45 Book" pitchFamily="1" charset="0"/>
          <a:ea typeface="+mn-ea"/>
        </a:defRPr>
      </a:lvl5pPr>
      <a:lvl6pPr marL="2667000" indent="-381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4F4F4F"/>
          </a:solidFill>
          <a:latin typeface="Avenir 45 Book" pitchFamily="1" charset="0"/>
          <a:ea typeface="+mn-ea"/>
        </a:defRPr>
      </a:lvl6pPr>
      <a:lvl7pPr marL="3124200" indent="-381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4F4F4F"/>
          </a:solidFill>
          <a:latin typeface="Avenir 45 Book" pitchFamily="1" charset="0"/>
          <a:ea typeface="+mn-ea"/>
        </a:defRPr>
      </a:lvl7pPr>
      <a:lvl8pPr marL="3581400" indent="-381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4F4F4F"/>
          </a:solidFill>
          <a:latin typeface="Avenir 45 Book" pitchFamily="1" charset="0"/>
          <a:ea typeface="+mn-ea"/>
        </a:defRPr>
      </a:lvl8pPr>
      <a:lvl9pPr marL="4038600" indent="-381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4F4F4F"/>
          </a:solidFill>
          <a:latin typeface="Avenir 45 Book" pitchFamily="1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6" descr="PEW_smallFINAL"/>
          <p:cNvPicPr>
            <a:picLocks noChangeAspect="1" noChangeArrowheads="1"/>
          </p:cNvPicPr>
          <p:nvPr/>
        </p:nvPicPr>
        <p:blipFill>
          <a:blip r:embed="rId14" cstate="print"/>
          <a:srcRect r="55901"/>
          <a:stretch>
            <a:fillRect/>
          </a:stretch>
        </p:blipFill>
        <p:spPr bwMode="auto">
          <a:xfrm>
            <a:off x="457200" y="0"/>
            <a:ext cx="1600200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003F8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46B0E7"/>
                </a:solidFill>
                <a:latin typeface="Avenir 45 Book" pitchFamily="1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6FD68751-27D7-4043-B128-37FBFEEA160D}" type="datetime4">
              <a:rPr 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April 27, 2015</a:t>
            </a:fld>
            <a:endParaRPr lang="en-US" dirty="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76200"/>
          </a:xfrm>
          <a:prstGeom prst="rect">
            <a:avLst/>
          </a:prstGeom>
          <a:solidFill>
            <a:srgbClr val="4CAFE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8382000" y="6400800"/>
            <a:ext cx="3079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6AA909C0-EEEC-4F75-A57A-A662F803E75E}" type="slidenum">
              <a:rPr lang="en-US" sz="1200" baseline="-25000">
                <a:solidFill>
                  <a:srgbClr val="46B0E7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baseline="-25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812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3F83"/>
          </a:solidFill>
          <a:latin typeface="Arial" charset="0"/>
          <a:ea typeface="ＭＳ Ｐゴシック" pitchFamily="1" charset="-128"/>
        </a:defRPr>
      </a:lvl9pPr>
    </p:titleStyle>
    <p:bodyStyle>
      <a:lvl1pPr marL="233363" indent="-233363" algn="l" rtl="0" eaLnBrk="1" fontAlgn="base" hangingPunct="1">
        <a:spcBef>
          <a:spcPct val="20000"/>
        </a:spcBef>
        <a:spcAft>
          <a:spcPct val="0"/>
        </a:spcAft>
        <a:buClr>
          <a:srgbClr val="46B0E7"/>
        </a:buClr>
        <a:buFont typeface="Times" pitchFamily="1" charset="0"/>
        <a:buChar char="•"/>
        <a:defRPr sz="1600">
          <a:solidFill>
            <a:srgbClr val="4F4F4F"/>
          </a:solidFill>
          <a:latin typeface="+mn-lt"/>
          <a:ea typeface="+mn-ea"/>
          <a:cs typeface="+mn-cs"/>
        </a:defRPr>
      </a:lvl1pPr>
      <a:lvl2pPr marL="690563" indent="-233363" algn="l" rtl="0" eaLnBrk="1" fontAlgn="base" hangingPunct="1">
        <a:spcBef>
          <a:spcPct val="20000"/>
        </a:spcBef>
        <a:spcAft>
          <a:spcPct val="0"/>
        </a:spcAft>
        <a:buClr>
          <a:srgbClr val="EB434C"/>
        </a:buClr>
        <a:buChar char="–"/>
        <a:defRPr sz="1600">
          <a:solidFill>
            <a:srgbClr val="4F4F4F"/>
          </a:solidFill>
          <a:latin typeface="+mn-lt"/>
          <a:ea typeface="+mn-ea"/>
        </a:defRPr>
      </a:lvl2pPr>
      <a:lvl3pPr marL="1147763" indent="-233363" algn="l" rtl="0" eaLnBrk="1" fontAlgn="base" hangingPunct="1">
        <a:spcBef>
          <a:spcPct val="20000"/>
        </a:spcBef>
        <a:spcAft>
          <a:spcPct val="0"/>
        </a:spcAft>
        <a:buClr>
          <a:srgbClr val="3FB1E8"/>
        </a:buClr>
        <a:buChar char="•"/>
        <a:defRPr sz="1600">
          <a:solidFill>
            <a:srgbClr val="4F4F4F"/>
          </a:solidFill>
          <a:latin typeface="+mn-lt"/>
          <a:ea typeface="+mn-ea"/>
        </a:defRPr>
      </a:lvl3pPr>
      <a:lvl4pPr marL="1752600" indent="-381000" algn="l" rtl="0" eaLnBrk="1" fontAlgn="base" hangingPunct="1">
        <a:spcBef>
          <a:spcPct val="20000"/>
        </a:spcBef>
        <a:spcAft>
          <a:spcPct val="0"/>
        </a:spcAft>
        <a:defRPr sz="1200">
          <a:solidFill>
            <a:srgbClr val="4F4F4F"/>
          </a:solidFill>
          <a:latin typeface="+mn-lt"/>
          <a:ea typeface="+mn-ea"/>
        </a:defRPr>
      </a:lvl4pPr>
      <a:lvl5pPr marL="2062163" indent="-233363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4F4F4F"/>
          </a:solidFill>
          <a:latin typeface="Avenir 45 Book" pitchFamily="1" charset="0"/>
          <a:ea typeface="+mn-ea"/>
        </a:defRPr>
      </a:lvl5pPr>
      <a:lvl6pPr marL="2667000" indent="-381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4F4F4F"/>
          </a:solidFill>
          <a:latin typeface="Avenir 45 Book" pitchFamily="1" charset="0"/>
          <a:ea typeface="+mn-ea"/>
        </a:defRPr>
      </a:lvl6pPr>
      <a:lvl7pPr marL="3124200" indent="-381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4F4F4F"/>
          </a:solidFill>
          <a:latin typeface="Avenir 45 Book" pitchFamily="1" charset="0"/>
          <a:ea typeface="+mn-ea"/>
        </a:defRPr>
      </a:lvl7pPr>
      <a:lvl8pPr marL="3581400" indent="-381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4F4F4F"/>
          </a:solidFill>
          <a:latin typeface="Avenir 45 Book" pitchFamily="1" charset="0"/>
          <a:ea typeface="+mn-ea"/>
        </a:defRPr>
      </a:lvl8pPr>
      <a:lvl9pPr marL="4038600" indent="-381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4F4F4F"/>
          </a:solidFill>
          <a:latin typeface="Avenir 45 Book" pitchFamily="1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Relationship Id="rId3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chart" Target="../charts/char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4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4267200"/>
            <a:ext cx="6324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The State of Public Sector Retirement Systems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Boston University Initiative on Cities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City Fiscal Leadership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April 27, 2015</a:t>
            </a:r>
          </a:p>
          <a:p>
            <a:endParaRPr lang="en-US" b="1" dirty="0">
              <a:solidFill>
                <a:schemeClr val="bg1"/>
              </a:solidFill>
              <a:latin typeface="+mj-lt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Speaker: Greg Mennis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1273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533400"/>
          </a:xfrm>
        </p:spPr>
        <p:txBody>
          <a:bodyPr/>
          <a:lstStyle/>
          <a:p>
            <a:r>
              <a:rPr lang="en-US" b="1" dirty="0" smtClean="0"/>
              <a:t>The Pew Charitable Trusts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787464"/>
          </a:xfrm>
        </p:spPr>
        <p:txBody>
          <a:bodyPr/>
          <a:lstStyle/>
          <a:p>
            <a:endParaRPr lang="en-US" sz="1050" dirty="0" smtClean="0"/>
          </a:p>
          <a:p>
            <a:r>
              <a:rPr lang="en-US" dirty="0" smtClean="0"/>
              <a:t>More than 40 active, evidence-based </a:t>
            </a:r>
            <a:r>
              <a:rPr lang="en-US" dirty="0"/>
              <a:t>research </a:t>
            </a:r>
            <a:r>
              <a:rPr lang="en-US" dirty="0" smtClean="0"/>
              <a:t>projects and campaigns </a:t>
            </a:r>
          </a:p>
          <a:p>
            <a:endParaRPr lang="en-US" sz="1050" dirty="0"/>
          </a:p>
          <a:p>
            <a:r>
              <a:rPr lang="en-US" dirty="0" smtClean="0"/>
              <a:t>Projects include </a:t>
            </a:r>
            <a:r>
              <a:rPr lang="en-US" dirty="0"/>
              <a:t>public safety, immigration, elections, transportation, </a:t>
            </a:r>
            <a:r>
              <a:rPr lang="en-US" dirty="0" smtClean="0"/>
              <a:t>pensions, </a:t>
            </a:r>
            <a:r>
              <a:rPr lang="en-US" dirty="0"/>
              <a:t>and state tax incentives  </a:t>
            </a:r>
            <a:endParaRPr lang="en-US" dirty="0" smtClean="0"/>
          </a:p>
          <a:p>
            <a:endParaRPr lang="en-US" sz="1050" dirty="0"/>
          </a:p>
          <a:p>
            <a:r>
              <a:rPr lang="en-US" dirty="0" smtClean="0"/>
              <a:t>All follow a common approach: data-driven</a:t>
            </a:r>
            <a:r>
              <a:rPr lang="en-US" dirty="0"/>
              <a:t>, </a:t>
            </a:r>
            <a:r>
              <a:rPr lang="en-US" dirty="0" smtClean="0"/>
              <a:t>inclusive, </a:t>
            </a:r>
            <a:r>
              <a:rPr lang="en-US" dirty="0"/>
              <a:t>and </a:t>
            </a:r>
            <a:r>
              <a:rPr lang="en-US" dirty="0" smtClean="0"/>
              <a:t>transparent</a:t>
            </a:r>
          </a:p>
          <a:p>
            <a:endParaRPr lang="en-US" sz="1050" dirty="0"/>
          </a:p>
          <a:p>
            <a:endParaRPr lang="en-US" sz="1050" dirty="0" smtClean="0"/>
          </a:p>
          <a:p>
            <a:pPr marL="0" indent="0">
              <a:buNone/>
            </a:pPr>
            <a:r>
              <a:rPr lang="en-US" sz="2000" b="1" dirty="0" smtClean="0">
                <a:solidFill>
                  <a:srgbClr val="003F82"/>
                </a:solidFill>
              </a:rPr>
              <a:t>Pew’s Public Sector Retirement Systems Project </a:t>
            </a:r>
          </a:p>
          <a:p>
            <a:pPr marL="0" indent="0">
              <a:buNone/>
            </a:pPr>
            <a:endParaRPr lang="en-US" sz="1050" dirty="0" smtClean="0"/>
          </a:p>
          <a:p>
            <a:pPr lvl="0"/>
            <a:r>
              <a:rPr lang="en-US" dirty="0" smtClean="0"/>
              <a:t>Research since 2007 includes </a:t>
            </a:r>
            <a:r>
              <a:rPr lang="en-US" dirty="0"/>
              <a:t>50-state trends on public pensions and retiree benefits, including funding, investments, </a:t>
            </a:r>
            <a:r>
              <a:rPr lang="en-US" dirty="0" smtClean="0"/>
              <a:t>governance, </a:t>
            </a:r>
            <a:r>
              <a:rPr lang="en-US" dirty="0"/>
              <a:t>and employee preferences </a:t>
            </a:r>
            <a:endParaRPr lang="en-US" dirty="0" smtClean="0"/>
          </a:p>
          <a:p>
            <a:pPr lvl="0"/>
            <a:endParaRPr lang="en-US" sz="1050" dirty="0"/>
          </a:p>
          <a:p>
            <a:pPr lvl="0"/>
            <a:r>
              <a:rPr lang="en-US" dirty="0"/>
              <a:t>Technical assistance for states and cities since </a:t>
            </a:r>
            <a:r>
              <a:rPr lang="en-US" dirty="0" smtClean="0"/>
              <a:t>2011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663594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533400"/>
          </a:xfrm>
        </p:spPr>
        <p:txBody>
          <a:bodyPr/>
          <a:lstStyle/>
          <a:p>
            <a:r>
              <a:rPr lang="en-US" b="1" dirty="0" smtClean="0"/>
              <a:t>Overview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3420936"/>
          </a:xfrm>
        </p:spPr>
        <p:txBody>
          <a:bodyPr/>
          <a:lstStyle/>
          <a:p>
            <a:endParaRPr lang="en-US" sz="1050" dirty="0" smtClean="0"/>
          </a:p>
          <a:p>
            <a:r>
              <a:rPr lang="en-US" sz="2000" dirty="0" smtClean="0"/>
              <a:t>Pension Funding and Investments</a:t>
            </a:r>
          </a:p>
          <a:p>
            <a:endParaRPr lang="en-US" sz="2000" dirty="0"/>
          </a:p>
          <a:p>
            <a:r>
              <a:rPr lang="en-US" sz="2000" dirty="0" smtClean="0"/>
              <a:t>Case Study: Pennsylvania </a:t>
            </a:r>
          </a:p>
          <a:p>
            <a:endParaRPr lang="en-US" sz="2000" dirty="0" smtClean="0"/>
          </a:p>
          <a:p>
            <a:r>
              <a:rPr lang="en-US" sz="2000" dirty="0" smtClean="0"/>
              <a:t>Trends in Reform</a:t>
            </a:r>
          </a:p>
          <a:p>
            <a:endParaRPr lang="en-US" sz="2000" dirty="0"/>
          </a:p>
          <a:p>
            <a:r>
              <a:rPr lang="en-US" sz="2000" dirty="0" smtClean="0"/>
              <a:t>Principles for Fiscal Sustainability and Retirement Security</a:t>
            </a:r>
          </a:p>
          <a:p>
            <a:endParaRPr lang="en-US" sz="1050" dirty="0"/>
          </a:p>
          <a:p>
            <a:endParaRPr lang="en-US" sz="1050" dirty="0" smtClean="0"/>
          </a:p>
          <a:p>
            <a:pPr lvl="0"/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868546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24200"/>
            <a:ext cx="7772400" cy="5334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sz="2800" b="1" dirty="0" smtClean="0"/>
              <a:t>Pension Funding and Investments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217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Growing Gap in State Pension Funds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182916"/>
              </p:ext>
            </p:extLst>
          </p:nvPr>
        </p:nvGraphicFramePr>
        <p:xfrm>
          <a:off x="457200" y="1676400"/>
          <a:ext cx="80010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400800"/>
            <a:ext cx="1905000" cy="457200"/>
          </a:xfrm>
        </p:spPr>
        <p:txBody>
          <a:bodyPr/>
          <a:lstStyle/>
          <a:p>
            <a:r>
              <a:rPr lang="en-US" dirty="0" smtClean="0"/>
              <a:t>December 11, 2014</a:t>
            </a:r>
          </a:p>
          <a:p>
            <a:endParaRPr lang="en-US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8706" y="6053084"/>
            <a:ext cx="7487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/>
              <a:t>Sources: State and pension plan CAFRs and pension plan actuarial valuations 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3236044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pew.pewtrusts.org\pct\users\Washington dc\kphetchareun\Desktop\PA Slides (January 2015)\Rplot201501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52" y="1071327"/>
            <a:ext cx="7552128" cy="490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76052" y="804627"/>
            <a:ext cx="7772400" cy="533400"/>
          </a:xfrm>
        </p:spPr>
        <p:txBody>
          <a:bodyPr/>
          <a:lstStyle/>
          <a:p>
            <a:r>
              <a:rPr lang="en-US" b="1" dirty="0" smtClean="0"/>
              <a:t>Fiscal Health and Discipline Across States</a:t>
            </a:r>
            <a:endParaRPr lang="en-US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1225968" y="1403350"/>
            <a:ext cx="7156032" cy="4391064"/>
            <a:chOff x="1225968" y="1403350"/>
            <a:chExt cx="7156032" cy="4391064"/>
          </a:xfrm>
        </p:grpSpPr>
        <p:grpSp>
          <p:nvGrpSpPr>
            <p:cNvPr id="34" name="Group 33"/>
            <p:cNvGrpSpPr/>
            <p:nvPr/>
          </p:nvGrpSpPr>
          <p:grpSpPr>
            <a:xfrm>
              <a:off x="1225968" y="1403350"/>
              <a:ext cx="7156032" cy="4391064"/>
              <a:chOff x="472742" y="806463"/>
              <a:chExt cx="8185732" cy="5478532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1019470" y="3579045"/>
                <a:ext cx="379935" cy="287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0000"/>
                    </a:solidFill>
                  </a:rPr>
                  <a:t>NJ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235253" y="4117520"/>
                <a:ext cx="394604" cy="287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0000"/>
                    </a:solidFill>
                  </a:rPr>
                  <a:t>PA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6806808" y="5365350"/>
                <a:ext cx="387269" cy="287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0000"/>
                    </a:solidFill>
                  </a:rPr>
                  <a:t>CT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332511" y="5653349"/>
                <a:ext cx="373384" cy="287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0000"/>
                    </a:solidFill>
                  </a:rPr>
                  <a:t>IL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5342971" y="5080158"/>
                <a:ext cx="394604" cy="287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0000"/>
                    </a:solidFill>
                  </a:rPr>
                  <a:t>KY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236344" y="3085998"/>
                <a:ext cx="401939" cy="287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0000"/>
                    </a:solidFill>
                  </a:rPr>
                  <a:t>CA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467775" y="1840000"/>
                <a:ext cx="431277" cy="287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0000"/>
                    </a:solidFill>
                  </a:rPr>
                  <a:t>WA</a:t>
                </a:r>
              </a:p>
            </p:txBody>
          </p:sp>
          <p:cxnSp>
            <p:nvCxnSpPr>
              <p:cNvPr id="46" name="Straight Connector 45"/>
              <p:cNvCxnSpPr/>
              <p:nvPr/>
            </p:nvCxnSpPr>
            <p:spPr bwMode="auto">
              <a:xfrm>
                <a:off x="836381" y="4946082"/>
                <a:ext cx="7822093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>
                    <a:alpha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/>
              <p:nvPr/>
            </p:nvCxnSpPr>
            <p:spPr bwMode="auto">
              <a:xfrm>
                <a:off x="2301530" y="861921"/>
                <a:ext cx="0" cy="516927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>
                    <a:alpha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/>
              <p:cNvCxnSpPr/>
              <p:nvPr/>
            </p:nvCxnSpPr>
            <p:spPr bwMode="auto">
              <a:xfrm>
                <a:off x="6801762" y="806463"/>
                <a:ext cx="0" cy="519012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3F83">
                    <a:alpha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1" name="TextBox 50"/>
              <p:cNvSpPr txBox="1"/>
              <p:nvPr/>
            </p:nvSpPr>
            <p:spPr>
              <a:xfrm>
                <a:off x="6582239" y="6025796"/>
                <a:ext cx="522728" cy="259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b="1" dirty="0">
                    <a:solidFill>
                      <a:srgbClr val="FFFFFF">
                        <a:lumMod val="50000"/>
                      </a:srgbClr>
                    </a:solidFill>
                  </a:rPr>
                  <a:t>95%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472742" y="4807996"/>
                <a:ext cx="522728" cy="259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b="1" dirty="0">
                    <a:solidFill>
                      <a:srgbClr val="FFFFFF">
                        <a:lumMod val="50000"/>
                      </a:srgbClr>
                    </a:solidFill>
                  </a:rPr>
                  <a:t>50% -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7452856" y="3460957"/>
                <a:ext cx="533962" cy="287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0000"/>
                    </a:solidFill>
                  </a:rPr>
                  <a:t>– WV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6284956" y="1206163"/>
                <a:ext cx="511958" cy="287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0000"/>
                    </a:solidFill>
                  </a:rPr>
                  <a:t>NC –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000443" y="903338"/>
                <a:ext cx="482620" cy="287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0000"/>
                    </a:solidFill>
                  </a:rPr>
                  <a:t>WI –</a:t>
                </a: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7275869" y="2178842"/>
              <a:ext cx="43473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>
                  <a:solidFill>
                    <a:srgbClr val="000000"/>
                  </a:solidFill>
                </a:rPr>
                <a:t>– TN</a:t>
              </a:r>
            </a:p>
          </p:txBody>
        </p:sp>
      </p:grpSp>
      <p:sp>
        <p:nvSpPr>
          <p:cNvPr id="2" name="Right Arrow 1"/>
          <p:cNvSpPr/>
          <p:nvPr/>
        </p:nvSpPr>
        <p:spPr bwMode="auto">
          <a:xfrm>
            <a:off x="1737132" y="5864195"/>
            <a:ext cx="6528236" cy="275431"/>
          </a:xfrm>
          <a:prstGeom prst="rightArrow">
            <a:avLst/>
          </a:prstGeom>
          <a:gradFill>
            <a:gsLst>
              <a:gs pos="0">
                <a:schemeClr val="accent1"/>
              </a:gs>
              <a:gs pos="100000">
                <a:srgbClr val="92D050"/>
              </a:gs>
            </a:gsLst>
            <a:lin ang="0" scaled="0"/>
          </a:gra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1" name="Right Arrow 30"/>
          <p:cNvSpPr/>
          <p:nvPr/>
        </p:nvSpPr>
        <p:spPr bwMode="auto">
          <a:xfrm rot="16200000">
            <a:off x="-762327" y="3421661"/>
            <a:ext cx="3540760" cy="275431"/>
          </a:xfrm>
          <a:prstGeom prst="rightArrow">
            <a:avLst/>
          </a:prstGeom>
          <a:gradFill>
            <a:gsLst>
              <a:gs pos="0">
                <a:schemeClr val="accent1"/>
              </a:gs>
              <a:gs pos="100000">
                <a:srgbClr val="92D050"/>
              </a:gs>
            </a:gsLst>
            <a:lin ang="0" scaled="0"/>
          </a:gra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29791" y="5910091"/>
            <a:ext cx="27010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000000"/>
                </a:solidFill>
              </a:rPr>
              <a:t>INCREASING FISCAL DISCIPLINE</a:t>
            </a:r>
          </a:p>
        </p:txBody>
      </p:sp>
      <p:sp>
        <p:nvSpPr>
          <p:cNvPr id="33" name="TextBox 32"/>
          <p:cNvSpPr txBox="1"/>
          <p:nvPr/>
        </p:nvSpPr>
        <p:spPr>
          <a:xfrm rot="16200000">
            <a:off x="-342467" y="3047903"/>
            <a:ext cx="27010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000000"/>
                </a:solidFill>
              </a:rPr>
              <a:t>INCREASING FISCAL HEALTH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8706" y="6053084"/>
            <a:ext cx="7487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i="1" dirty="0">
                <a:solidFill>
                  <a:srgbClr val="000000"/>
                </a:solidFill>
              </a:rPr>
              <a:t>Sources: State and pension plan CAFRs and pension plan actuarial valuations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200583" y="2758847"/>
            <a:ext cx="4539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srgbClr val="000000"/>
                </a:solidFill>
              </a:rPr>
              <a:t>– ME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54336" y="5586664"/>
            <a:ext cx="45697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750" b="1" dirty="0">
                <a:solidFill>
                  <a:srgbClr val="FFFFFF">
                    <a:lumMod val="50000"/>
                  </a:srgbClr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1199252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7772400" cy="533400"/>
          </a:xfrm>
        </p:spPr>
        <p:txBody>
          <a:bodyPr/>
          <a:lstStyle/>
          <a:p>
            <a:pPr algn="ctr"/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Investments – Key Trends: More in Stocks and Less in Bonds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December 11, 2014</a:t>
            </a:r>
          </a:p>
          <a:p>
            <a:endParaRPr lang="en-US" dirty="0">
              <a:latin typeface="+mn-lt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0"/>
                    </a14:imgEffect>
                  </a14:imgLayer>
                </a14:imgProps>
              </a:ext>
            </a:extLst>
          </a:blip>
          <a:srcRect l="10404" t="29889" r="64977" b="16354"/>
          <a:stretch/>
        </p:blipFill>
        <p:spPr bwMode="auto">
          <a:xfrm>
            <a:off x="685800" y="1524000"/>
            <a:ext cx="7898606" cy="4724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ight Brace 2"/>
          <p:cNvSpPr/>
          <p:nvPr/>
        </p:nvSpPr>
        <p:spPr bwMode="auto">
          <a:xfrm>
            <a:off x="8205987" y="3701111"/>
            <a:ext cx="137464" cy="1144021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42537" y="4021038"/>
            <a:ext cx="685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50%:</a:t>
            </a:r>
          </a:p>
          <a:p>
            <a:r>
              <a:rPr lang="en-US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Equities</a:t>
            </a:r>
            <a:endParaRPr 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Brace 7"/>
          <p:cNvSpPr/>
          <p:nvPr/>
        </p:nvSpPr>
        <p:spPr bwMode="auto">
          <a:xfrm>
            <a:off x="8205073" y="3125551"/>
            <a:ext cx="137464" cy="572010"/>
          </a:xfrm>
          <a:prstGeom prst="rightBrace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42537" y="3203807"/>
            <a:ext cx="914400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23%:</a:t>
            </a:r>
          </a:p>
          <a:p>
            <a:r>
              <a:rPr lang="en-US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Alternatives</a:t>
            </a:r>
            <a:endParaRPr 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840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533400"/>
          </a:xfrm>
        </p:spPr>
        <p:txBody>
          <a:bodyPr/>
          <a:lstStyle/>
          <a:p>
            <a:pPr algn="ctr"/>
            <a:r>
              <a:rPr lang="en-US" sz="1600" b="1" dirty="0" smtClean="0"/>
              <a:t>Investments – Key Trends</a:t>
            </a:r>
            <a:br>
              <a:rPr lang="en-US" sz="1600" b="1" dirty="0" smtClean="0"/>
            </a:br>
            <a:r>
              <a:rPr lang="en-US" sz="1400" b="1" dirty="0" smtClean="0"/>
              <a:t>Increased Risk Premium</a:t>
            </a:r>
            <a:endParaRPr lang="en-US" sz="14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FB51-461A-4CCF-B07B-E643B2D7C6BA}" type="datetime4">
              <a:rPr lang="en-US" smtClean="0"/>
              <a:pPr/>
              <a:t>April 27, 2015</a:t>
            </a:fld>
            <a:endParaRPr lang="en-US" dirty="0">
              <a:latin typeface="+mn-lt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3" t="11755" r="20566" b="5815"/>
          <a:stretch/>
        </p:blipFill>
        <p:spPr bwMode="auto">
          <a:xfrm>
            <a:off x="762000" y="1371600"/>
            <a:ext cx="7696200" cy="4839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358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533400"/>
          </a:xfrm>
        </p:spPr>
        <p:txBody>
          <a:bodyPr/>
          <a:lstStyle/>
          <a:p>
            <a:pPr algn="ctr"/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Investments – Key Trends: Increased Use of Alternatives</a:t>
            </a:r>
            <a:br>
              <a:rPr lang="en-US" sz="1800" b="1" dirty="0" smtClean="0"/>
            </a:br>
            <a:r>
              <a:rPr lang="en-US" sz="1600" b="1" dirty="0" smtClean="0"/>
              <a:t>(Fees Have Also Increased by 30%)</a:t>
            </a:r>
            <a:endParaRPr lang="en-US" sz="16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December 11, 2014</a:t>
            </a:r>
          </a:p>
          <a:p>
            <a:endParaRPr lang="en-US" dirty="0">
              <a:latin typeface="+mn-lt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0"/>
                    </a14:imgEffect>
                  </a14:imgLayer>
                </a14:imgProps>
              </a:ext>
            </a:extLst>
          </a:blip>
          <a:srcRect l="60229" t="18810" r="13576" b="23436"/>
          <a:stretch/>
        </p:blipFill>
        <p:spPr bwMode="auto">
          <a:xfrm>
            <a:off x="609600" y="1454989"/>
            <a:ext cx="8305801" cy="4724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61659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24200"/>
            <a:ext cx="7772400" cy="533400"/>
          </a:xfrm>
        </p:spPr>
        <p:txBody>
          <a:bodyPr/>
          <a:lstStyle/>
          <a:p>
            <a:pPr algn="ctr"/>
            <a:r>
              <a:rPr lang="en-US" sz="2800" b="1" dirty="0" smtClean="0"/>
              <a:t>Case Study: Pennsylvania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503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09599" y="6016085"/>
            <a:ext cx="7487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rgbClr val="000000"/>
                </a:solidFill>
              </a:rPr>
              <a:t>Sources: </a:t>
            </a:r>
            <a:r>
              <a:rPr lang="en-US" sz="1000" i="1" dirty="0" smtClean="0">
                <a:solidFill>
                  <a:srgbClr val="000000"/>
                </a:solidFill>
              </a:rPr>
              <a:t>SERS </a:t>
            </a:r>
            <a:r>
              <a:rPr lang="en-US" sz="1000" i="1" dirty="0">
                <a:solidFill>
                  <a:srgbClr val="000000"/>
                </a:solidFill>
              </a:rPr>
              <a:t>and PSERS actuarial valuations and </a:t>
            </a:r>
            <a:r>
              <a:rPr lang="en-US" sz="1000" i="1" dirty="0" smtClean="0">
                <a:solidFill>
                  <a:srgbClr val="000000"/>
                </a:solidFill>
              </a:rPr>
              <a:t>CAFRs. </a:t>
            </a:r>
            <a:r>
              <a:rPr lang="en-US" sz="1000" i="1" dirty="0">
                <a:solidFill>
                  <a:srgbClr val="000000"/>
                </a:solidFill>
                <a:latin typeface="Arial" pitchFamily="34" charset="0"/>
              </a:rPr>
              <a:t>As of 1/26/15, the SERS 2014 AV is not yet available. </a:t>
            </a:r>
            <a:endParaRPr lang="en-US" sz="1000" i="1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9200"/>
            <a:ext cx="7772400" cy="533400"/>
          </a:xfrm>
        </p:spPr>
        <p:txBody>
          <a:bodyPr/>
          <a:lstStyle/>
          <a:p>
            <a:r>
              <a:rPr lang="en-US" b="1" dirty="0" smtClean="0"/>
              <a:t>Pennsylvania Pensions: A $78B Swing in 13 Years – From $20B Surplus to $58B Debt</a:t>
            </a:r>
            <a:endParaRPr lang="en-US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3053433"/>
              </p:ext>
            </p:extLst>
          </p:nvPr>
        </p:nvGraphicFramePr>
        <p:xfrm>
          <a:off x="466945" y="1032892"/>
          <a:ext cx="7772400" cy="5291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7169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ontent Placeholder 2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4955792"/>
              </p:ext>
            </p:extLst>
          </p:nvPr>
        </p:nvGraphicFramePr>
        <p:xfrm>
          <a:off x="633910" y="1845629"/>
          <a:ext cx="7683109" cy="4072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PA’s Pension System: From Surplus to Growing Funding Gap 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3098255" y="1981200"/>
            <a:ext cx="1696528" cy="3339217"/>
            <a:chOff x="3098255" y="1981200"/>
            <a:chExt cx="1696528" cy="3339217"/>
          </a:xfrm>
        </p:grpSpPr>
        <p:sp>
          <p:nvSpPr>
            <p:cNvPr id="7" name="Rectangle 6"/>
            <p:cNvSpPr/>
            <p:nvPr/>
          </p:nvSpPr>
          <p:spPr bwMode="auto">
            <a:xfrm>
              <a:off x="3175000" y="1981200"/>
              <a:ext cx="1619783" cy="3339217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8" name="TextBox 1"/>
            <p:cNvSpPr txBox="1"/>
            <p:nvPr/>
          </p:nvSpPr>
          <p:spPr>
            <a:xfrm rot="5400000">
              <a:off x="3728891" y="1362699"/>
              <a:ext cx="415128" cy="1676399"/>
            </a:xfrm>
            <a:prstGeom prst="rect">
              <a:avLst/>
            </a:prstGeom>
          </p:spPr>
          <p:txBody>
            <a:bodyPr vert="vert270"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Recognition of </a:t>
              </a:r>
            </a:p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“Tech Bubble” Losses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769079" y="1979875"/>
            <a:ext cx="405921" cy="3339217"/>
            <a:chOff x="3175000" y="1981200"/>
            <a:chExt cx="1619783" cy="3339217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175000" y="1981200"/>
              <a:ext cx="1619783" cy="3339217"/>
            </a:xfrm>
            <a:prstGeom prst="rect">
              <a:avLst/>
            </a:prstGeom>
            <a:solidFill>
              <a:srgbClr val="003F83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15" name="TextBox 1"/>
            <p:cNvSpPr txBox="1"/>
            <p:nvPr/>
          </p:nvSpPr>
          <p:spPr>
            <a:xfrm>
              <a:off x="3175004" y="3631318"/>
              <a:ext cx="1604566" cy="1676399"/>
            </a:xfrm>
            <a:prstGeom prst="rect">
              <a:avLst/>
            </a:prstGeom>
          </p:spPr>
          <p:txBody>
            <a:bodyPr vert="vert270"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Benefit Enhancements</a:t>
              </a:r>
            </a:p>
            <a:p>
              <a:pPr algn="l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for Current Employees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991310" y="1991028"/>
            <a:ext cx="1589488" cy="3329117"/>
            <a:chOff x="3175000" y="1981200"/>
            <a:chExt cx="1619783" cy="3339217"/>
          </a:xfrm>
        </p:grpSpPr>
        <p:sp>
          <p:nvSpPr>
            <p:cNvPr id="17" name="Rectangle 16"/>
            <p:cNvSpPr/>
            <p:nvPr/>
          </p:nvSpPr>
          <p:spPr bwMode="auto">
            <a:xfrm>
              <a:off x="3175000" y="1981200"/>
              <a:ext cx="1619783" cy="3339217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18" name="TextBox 1"/>
            <p:cNvSpPr txBox="1"/>
            <p:nvPr/>
          </p:nvSpPr>
          <p:spPr>
            <a:xfrm rot="5400000">
              <a:off x="3845582" y="1444062"/>
              <a:ext cx="410063" cy="1488339"/>
            </a:xfrm>
            <a:prstGeom prst="rect">
              <a:avLst/>
            </a:prstGeom>
          </p:spPr>
          <p:txBody>
            <a:bodyPr vert="vert270"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Recognition of Great Recession Losses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764988" y="1991029"/>
            <a:ext cx="405921" cy="3340992"/>
            <a:chOff x="3175000" y="1981200"/>
            <a:chExt cx="1619783" cy="3339217"/>
          </a:xfrm>
        </p:grpSpPr>
        <p:sp>
          <p:nvSpPr>
            <p:cNvPr id="23" name="Rectangle 22"/>
            <p:cNvSpPr/>
            <p:nvPr/>
          </p:nvSpPr>
          <p:spPr bwMode="auto">
            <a:xfrm>
              <a:off x="3175000" y="1981200"/>
              <a:ext cx="1619783" cy="3339217"/>
            </a:xfrm>
            <a:prstGeom prst="rect">
              <a:avLst/>
            </a:prstGeom>
            <a:solidFill>
              <a:srgbClr val="003F83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24" name="TextBox 1"/>
            <p:cNvSpPr txBox="1"/>
            <p:nvPr/>
          </p:nvSpPr>
          <p:spPr>
            <a:xfrm>
              <a:off x="3175004" y="3631318"/>
              <a:ext cx="1604566" cy="1676399"/>
            </a:xfrm>
            <a:prstGeom prst="rect">
              <a:avLst/>
            </a:prstGeom>
          </p:spPr>
          <p:txBody>
            <a:bodyPr vert="vert270"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Benefit Reductions for New Employees  (Act 120)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18706" y="6053084"/>
            <a:ext cx="7487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/>
              <a:t>Sources: State and pension plan CAFRs and pension plan actuarial valuations </a:t>
            </a:r>
            <a:endParaRPr lang="en-US" sz="1000" i="1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400800"/>
            <a:ext cx="1905000" cy="457200"/>
          </a:xfrm>
        </p:spPr>
        <p:txBody>
          <a:bodyPr/>
          <a:lstStyle/>
          <a:p>
            <a:r>
              <a:rPr lang="en-US" dirty="0" smtClean="0"/>
              <a:t>December 11, 2014</a:t>
            </a:r>
          </a:p>
          <a:p>
            <a:endParaRPr lang="en-US" dirty="0">
              <a:latin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993464" y="2520011"/>
            <a:ext cx="1150536" cy="1062226"/>
            <a:chOff x="7993464" y="2520011"/>
            <a:chExt cx="1150536" cy="1062226"/>
          </a:xfrm>
        </p:grpSpPr>
        <p:cxnSp>
          <p:nvCxnSpPr>
            <p:cNvPr id="25" name="Straight Connector 24"/>
            <p:cNvCxnSpPr/>
            <p:nvPr/>
          </p:nvCxnSpPr>
          <p:spPr bwMode="auto">
            <a:xfrm flipH="1">
              <a:off x="7993464" y="3582237"/>
              <a:ext cx="12506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" name="Group 1"/>
            <p:cNvGrpSpPr/>
            <p:nvPr/>
          </p:nvGrpSpPr>
          <p:grpSpPr>
            <a:xfrm>
              <a:off x="8118524" y="2520011"/>
              <a:ext cx="1025476" cy="1062226"/>
              <a:chOff x="8118524" y="2520011"/>
              <a:chExt cx="1025476" cy="1062226"/>
            </a:xfrm>
          </p:grpSpPr>
          <p:sp>
            <p:nvSpPr>
              <p:cNvPr id="22" name="Right Brace 21"/>
              <p:cNvSpPr/>
              <p:nvPr/>
            </p:nvSpPr>
            <p:spPr bwMode="auto">
              <a:xfrm>
                <a:off x="8118524" y="2520011"/>
                <a:ext cx="137573" cy="1062226"/>
              </a:xfrm>
              <a:prstGeom prst="rightBrac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" charset="-128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8229600" y="2933679"/>
                <a:ext cx="91440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b="1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$50B Gap</a:t>
                </a:r>
              </a:p>
            </p:txBody>
          </p:sp>
        </p:grpSp>
        <p:cxnSp>
          <p:nvCxnSpPr>
            <p:cNvPr id="28" name="Straight Connector 27"/>
            <p:cNvCxnSpPr/>
            <p:nvPr/>
          </p:nvCxnSpPr>
          <p:spPr bwMode="auto">
            <a:xfrm flipH="1">
              <a:off x="7993464" y="2521685"/>
              <a:ext cx="12506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095475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Chart bld="series" animBg="0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8001000" cy="533400"/>
          </a:xfrm>
        </p:spPr>
        <p:txBody>
          <a:bodyPr/>
          <a:lstStyle/>
          <a:p>
            <a:r>
              <a:rPr lang="en-US" b="1" dirty="0" smtClean="0"/>
              <a:t>All Three Rating Agencies Downgraded Pennsylvania in 2014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3837974"/>
          </a:xfrm>
        </p:spPr>
        <p:txBody>
          <a:bodyPr/>
          <a:lstStyle/>
          <a:p>
            <a:pPr marL="1541463" indent="0">
              <a:buNone/>
            </a:pPr>
            <a:r>
              <a:rPr lang="en-US" dirty="0" smtClean="0"/>
              <a:t>	</a:t>
            </a:r>
            <a:r>
              <a:rPr lang="en-US" dirty="0"/>
              <a:t>	</a:t>
            </a:r>
            <a:endParaRPr lang="en-US" dirty="0" smtClean="0"/>
          </a:p>
          <a:p>
            <a:pPr marL="1541463" indent="0">
              <a:buNone/>
            </a:pPr>
            <a:endParaRPr lang="en-US" dirty="0"/>
          </a:p>
          <a:p>
            <a:pPr marL="1541463" indent="0">
              <a:buNone/>
            </a:pPr>
            <a:endParaRPr lang="en-US" dirty="0" smtClean="0"/>
          </a:p>
          <a:p>
            <a:pPr marL="233363" lvl="0" indent="-233363"/>
            <a:endParaRPr lang="en-US" b="1" dirty="0" smtClean="0"/>
          </a:p>
          <a:p>
            <a:pPr marL="0" lvl="0" indent="0">
              <a:buNone/>
            </a:pPr>
            <a:endParaRPr lang="en-US" b="1" dirty="0" smtClean="0"/>
          </a:p>
          <a:p>
            <a:pPr marL="0" lvl="0" indent="0">
              <a:buNone/>
            </a:pPr>
            <a:endParaRPr lang="en-US" sz="2000" b="1" dirty="0" smtClean="0"/>
          </a:p>
          <a:p>
            <a:pPr marL="0" lvl="0" indent="0">
              <a:lnSpc>
                <a:spcPct val="150000"/>
              </a:lnSpc>
              <a:buNone/>
            </a:pPr>
            <a:r>
              <a:rPr lang="en-US" i="1" dirty="0" smtClean="0"/>
              <a:t>“Pennsylvania faces fiscal pressures in the form of a structurally unbalanced budget, depleted reserves, and a </a:t>
            </a:r>
            <a:r>
              <a:rPr lang="en-US" i="1" u="sng" dirty="0" smtClean="0"/>
              <a:t>rapidly growing pension cost burden following years of underfunding and market-driven investment declines</a:t>
            </a:r>
            <a:r>
              <a:rPr lang="en-US" i="1" dirty="0" smtClean="0"/>
              <a:t>. Continued inability to address these concerns, or worsening of any of these conditions, over the near term could trigger further negative rating action.” </a:t>
            </a:r>
            <a:r>
              <a:rPr lang="en-US" sz="1400" i="1" dirty="0" smtClean="0"/>
              <a:t>(Fitch)</a:t>
            </a:r>
            <a:endParaRPr lang="en-US" sz="14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888064"/>
              </p:ext>
            </p:extLst>
          </p:nvPr>
        </p:nvGraphicFramePr>
        <p:xfrm>
          <a:off x="1905000" y="1905000"/>
          <a:ext cx="5029198" cy="15240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297858"/>
                <a:gridCol w="892277"/>
                <a:gridCol w="1460090"/>
                <a:gridCol w="1378973"/>
              </a:tblGrid>
              <a:tr h="381000"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Date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Prior Rating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New Rating</a:t>
                      </a:r>
                      <a:endParaRPr lang="en-US" sz="1600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/>
                        <a:t>Moody’s</a:t>
                      </a:r>
                      <a:endParaRPr lang="en-US" sz="16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7/24/14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Aa2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Aa3</a:t>
                      </a:r>
                      <a:endParaRPr lang="en-US" sz="1600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/>
                        <a:t>Fitch</a:t>
                      </a:r>
                      <a:endParaRPr lang="en-US" sz="16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9/23/14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AA-</a:t>
                      </a:r>
                      <a:endParaRPr lang="en-US" sz="1600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/>
                        <a:t>S&amp;P</a:t>
                      </a:r>
                      <a:endParaRPr lang="en-US" sz="16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9/25/14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AA-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064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6120280"/>
              </p:ext>
            </p:extLst>
          </p:nvPr>
        </p:nvGraphicFramePr>
        <p:xfrm>
          <a:off x="228600" y="1066800"/>
          <a:ext cx="8305800" cy="4949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December 11, 2014</a:t>
            </a:r>
          </a:p>
          <a:p>
            <a:endParaRPr lang="en-US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21336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7" name="Left Brace 16"/>
          <p:cNvSpPr/>
          <p:nvPr/>
        </p:nvSpPr>
        <p:spPr bwMode="auto">
          <a:xfrm rot="5400000">
            <a:off x="3836112" y="292818"/>
            <a:ext cx="128749" cy="4143374"/>
          </a:xfrm>
          <a:prstGeom prst="leftBrace">
            <a:avLst/>
          </a:prstGeom>
          <a:solidFill>
            <a:srgbClr val="2C7876">
              <a:alpha val="2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599" y="6016085"/>
            <a:ext cx="7487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i="1" dirty="0" smtClean="0">
                <a:solidFill>
                  <a:srgbClr val="000000"/>
                </a:solidFill>
              </a:rPr>
              <a:t>  </a:t>
            </a:r>
            <a:endParaRPr lang="en-US" sz="1000" i="1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38486" y="2023132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$5 billion increase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322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Considerations in Pennsylvania (multiple proposals are being evaluated)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2917722"/>
          </a:xfrm>
        </p:spPr>
        <p:txBody>
          <a:bodyPr/>
          <a:lstStyle/>
          <a:p>
            <a:r>
              <a:rPr lang="en-US" sz="1800" b="1" dirty="0" smtClean="0"/>
              <a:t>Maintaining commitment to fully fund pension </a:t>
            </a:r>
            <a:r>
              <a:rPr lang="en-US" sz="1800" b="1" dirty="0"/>
              <a:t>promises</a:t>
            </a:r>
          </a:p>
          <a:p>
            <a:endParaRPr lang="en-US" sz="1800" dirty="0"/>
          </a:p>
          <a:p>
            <a:pPr lvl="1"/>
            <a:r>
              <a:rPr lang="en-US" sz="1800" b="1" dirty="0" smtClean="0"/>
              <a:t>Benefit changes to new workers will not have a significant impact on current pension debt</a:t>
            </a:r>
          </a:p>
          <a:p>
            <a:endParaRPr lang="en-US" sz="1800" b="1" dirty="0" smtClean="0"/>
          </a:p>
          <a:p>
            <a:r>
              <a:rPr lang="en-US" sz="1800" b="1" dirty="0" smtClean="0"/>
              <a:t>Managing investment risk and investment fees</a:t>
            </a:r>
          </a:p>
          <a:p>
            <a:endParaRPr lang="en-US" sz="1800" b="1" dirty="0" smtClean="0"/>
          </a:p>
          <a:p>
            <a:r>
              <a:rPr lang="en-US" sz="1800" b="1" dirty="0" smtClean="0"/>
              <a:t>Evaluating benefit changes based on cost predictability and retirement security</a:t>
            </a:r>
          </a:p>
        </p:txBody>
      </p:sp>
    </p:spTree>
    <p:extLst>
      <p:ext uri="{BB962C8B-B14F-4D97-AF65-F5344CB8AC3E}">
        <p14:creationId xmlns:p14="http://schemas.microsoft.com/office/powerpoint/2010/main" val="300946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24200"/>
            <a:ext cx="7772400" cy="533400"/>
          </a:xfrm>
        </p:spPr>
        <p:txBody>
          <a:bodyPr/>
          <a:lstStyle/>
          <a:p>
            <a:pPr algn="ctr"/>
            <a:r>
              <a:rPr lang="en-US" sz="2800" b="1" dirty="0" smtClean="0"/>
              <a:t>Trends in Reform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628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Key Takeaways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924800" cy="4761303"/>
          </a:xfrm>
        </p:spPr>
        <p:txBody>
          <a:bodyPr/>
          <a:lstStyle/>
          <a:p>
            <a:r>
              <a:rPr lang="en-US" b="1" dirty="0" smtClean="0"/>
              <a:t>There are no panaceas:  </a:t>
            </a:r>
            <a:r>
              <a:rPr lang="en-US" dirty="0" smtClean="0"/>
              <a:t>Fiscal health and retirement security depend on funding policy and practices.  Even well-funded states have taken steps to improve.</a:t>
            </a:r>
            <a:r>
              <a:rPr lang="en-US" b="1" dirty="0" smtClean="0"/>
              <a:t> </a:t>
            </a:r>
          </a:p>
          <a:p>
            <a:endParaRPr lang="en-US" b="1" dirty="0" smtClean="0"/>
          </a:p>
          <a:p>
            <a:r>
              <a:rPr lang="en-US" b="1" dirty="0" smtClean="0"/>
              <a:t>Increased attention to managing investment risk and fees:  </a:t>
            </a:r>
            <a:r>
              <a:rPr lang="en-US" dirty="0" smtClean="0"/>
              <a:t>CalPERS</a:t>
            </a:r>
            <a:r>
              <a:rPr lang="en-US" b="1" dirty="0" smtClean="0"/>
              <a:t>, </a:t>
            </a:r>
            <a:r>
              <a:rPr lang="en-US" dirty="0"/>
              <a:t>Dallas Police and Fire,  Montgomery County Pennsylvania</a:t>
            </a:r>
            <a:endParaRPr lang="en-US" dirty="0" smtClean="0"/>
          </a:p>
          <a:p>
            <a:endParaRPr lang="en-US" b="1" dirty="0"/>
          </a:p>
          <a:p>
            <a:r>
              <a:rPr lang="en-US" b="1" dirty="0" smtClean="0"/>
              <a:t>No one-size-fits-all </a:t>
            </a:r>
            <a:r>
              <a:rPr lang="en-US" b="1" dirty="0"/>
              <a:t>approach </a:t>
            </a:r>
            <a:r>
              <a:rPr lang="en-US" b="1" dirty="0" smtClean="0"/>
              <a:t>on benefit design</a:t>
            </a:r>
            <a:endParaRPr lang="en-US" b="1" dirty="0"/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DB plans with substantial employee risk-sharing (AZ, WI)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Side-by-side hybrid with DB and DC components (GA, OR, R</a:t>
            </a:r>
            <a:r>
              <a:rPr lang="en-US" dirty="0"/>
              <a:t>I</a:t>
            </a:r>
            <a:r>
              <a:rPr lang="en-US" dirty="0" smtClean="0"/>
              <a:t>, TN, UT, VA)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Cash balance plans for new employees (KS, KY, NE)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DC plans (AK, MI, OK)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Recent / Current </a:t>
            </a:r>
            <a:r>
              <a:rPr lang="en-US" b="1" dirty="0" smtClean="0"/>
              <a:t>examples in cities:  </a:t>
            </a:r>
            <a:r>
              <a:rPr lang="en-US" b="1" dirty="0"/>
              <a:t>Atlanta, Jacksonville, Memphis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b="1" dirty="0" smtClean="0"/>
              <a:t>Successful </a:t>
            </a:r>
            <a:r>
              <a:rPr lang="en-US" b="1" dirty="0"/>
              <a:t>reform efforts have been data-driven, transparent, and inclusive of stakeholder views</a:t>
            </a:r>
            <a:r>
              <a:rPr lang="en-US" dirty="0" smtClean="0"/>
              <a:t> </a:t>
            </a:r>
            <a:endParaRPr lang="en-US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06812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/>
          <p:cNvGrpSpPr/>
          <p:nvPr/>
        </p:nvGrpSpPr>
        <p:grpSpPr>
          <a:xfrm>
            <a:off x="2345115" y="2031273"/>
            <a:ext cx="4562159" cy="2940221"/>
            <a:chOff x="2345115" y="2031273"/>
            <a:chExt cx="4562159" cy="2940221"/>
          </a:xfrm>
        </p:grpSpPr>
        <p:sp>
          <p:nvSpPr>
            <p:cNvPr id="87" name="Freeform 16"/>
            <p:cNvSpPr>
              <a:spLocks/>
            </p:cNvSpPr>
            <p:nvPr/>
          </p:nvSpPr>
          <p:spPr bwMode="auto">
            <a:xfrm>
              <a:off x="3736926" y="3752907"/>
              <a:ext cx="1239772" cy="1218587"/>
            </a:xfrm>
            <a:custGeom>
              <a:avLst/>
              <a:gdLst>
                <a:gd name="T0" fmla="*/ 2147483647 w 825"/>
                <a:gd name="T1" fmla="*/ 0 h 761"/>
                <a:gd name="T2" fmla="*/ 2147483647 w 825"/>
                <a:gd name="T3" fmla="*/ 2147483647 h 761"/>
                <a:gd name="T4" fmla="*/ 2147483647 w 825"/>
                <a:gd name="T5" fmla="*/ 2147483647 h 761"/>
                <a:gd name="T6" fmla="*/ 2147483647 w 825"/>
                <a:gd name="T7" fmla="*/ 2147483647 h 761"/>
                <a:gd name="T8" fmla="*/ 2147483647 w 825"/>
                <a:gd name="T9" fmla="*/ 2147483647 h 761"/>
                <a:gd name="T10" fmla="*/ 2147483647 w 825"/>
                <a:gd name="T11" fmla="*/ 2147483647 h 761"/>
                <a:gd name="T12" fmla="*/ 2147483647 w 825"/>
                <a:gd name="T13" fmla="*/ 2147483647 h 761"/>
                <a:gd name="T14" fmla="*/ 2147483647 w 825"/>
                <a:gd name="T15" fmla="*/ 2147483647 h 761"/>
                <a:gd name="T16" fmla="*/ 2147483647 w 825"/>
                <a:gd name="T17" fmla="*/ 2147483647 h 761"/>
                <a:gd name="T18" fmla="*/ 2147483647 w 825"/>
                <a:gd name="T19" fmla="*/ 2147483647 h 761"/>
                <a:gd name="T20" fmla="*/ 2147483647 w 825"/>
                <a:gd name="T21" fmla="*/ 2147483647 h 761"/>
                <a:gd name="T22" fmla="*/ 2147483647 w 825"/>
                <a:gd name="T23" fmla="*/ 2147483647 h 761"/>
                <a:gd name="T24" fmla="*/ 2147483647 w 825"/>
                <a:gd name="T25" fmla="*/ 2147483647 h 761"/>
                <a:gd name="T26" fmla="*/ 2147483647 w 825"/>
                <a:gd name="T27" fmla="*/ 2147483647 h 761"/>
                <a:gd name="T28" fmla="*/ 2147483647 w 825"/>
                <a:gd name="T29" fmla="*/ 2147483647 h 761"/>
                <a:gd name="T30" fmla="*/ 2147483647 w 825"/>
                <a:gd name="T31" fmla="*/ 2147483647 h 761"/>
                <a:gd name="T32" fmla="*/ 2147483647 w 825"/>
                <a:gd name="T33" fmla="*/ 2147483647 h 761"/>
                <a:gd name="T34" fmla="*/ 2147483647 w 825"/>
                <a:gd name="T35" fmla="*/ 2147483647 h 761"/>
                <a:gd name="T36" fmla="*/ 2147483647 w 825"/>
                <a:gd name="T37" fmla="*/ 2147483647 h 761"/>
                <a:gd name="T38" fmla="*/ 2147483647 w 825"/>
                <a:gd name="T39" fmla="*/ 2147483647 h 761"/>
                <a:gd name="T40" fmla="*/ 2147483647 w 825"/>
                <a:gd name="T41" fmla="*/ 2147483647 h 761"/>
                <a:gd name="T42" fmla="*/ 2147483647 w 825"/>
                <a:gd name="T43" fmla="*/ 2147483647 h 761"/>
                <a:gd name="T44" fmla="*/ 2147483647 w 825"/>
                <a:gd name="T45" fmla="*/ 2147483647 h 761"/>
                <a:gd name="T46" fmla="*/ 2147483647 w 825"/>
                <a:gd name="T47" fmla="*/ 2147483647 h 761"/>
                <a:gd name="T48" fmla="*/ 2147483647 w 825"/>
                <a:gd name="T49" fmla="*/ 2147483647 h 761"/>
                <a:gd name="T50" fmla="*/ 2147483647 w 825"/>
                <a:gd name="T51" fmla="*/ 2147483647 h 761"/>
                <a:gd name="T52" fmla="*/ 2147483647 w 825"/>
                <a:gd name="T53" fmla="*/ 2147483647 h 761"/>
                <a:gd name="T54" fmla="*/ 2147483647 w 825"/>
                <a:gd name="T55" fmla="*/ 2147483647 h 761"/>
                <a:gd name="T56" fmla="*/ 2147483647 w 825"/>
                <a:gd name="T57" fmla="*/ 2147483647 h 761"/>
                <a:gd name="T58" fmla="*/ 2147483647 w 825"/>
                <a:gd name="T59" fmla="*/ 2147483647 h 761"/>
                <a:gd name="T60" fmla="*/ 2147483647 w 825"/>
                <a:gd name="T61" fmla="*/ 2147483647 h 761"/>
                <a:gd name="T62" fmla="*/ 2147483647 w 825"/>
                <a:gd name="T63" fmla="*/ 2147483647 h 761"/>
                <a:gd name="T64" fmla="*/ 2147483647 w 825"/>
                <a:gd name="T65" fmla="*/ 2147483647 h 761"/>
                <a:gd name="T66" fmla="*/ 2147483647 w 825"/>
                <a:gd name="T67" fmla="*/ 2147483647 h 761"/>
                <a:gd name="T68" fmla="*/ 2147483647 w 825"/>
                <a:gd name="T69" fmla="*/ 2147483647 h 761"/>
                <a:gd name="T70" fmla="*/ 2147483647 w 825"/>
                <a:gd name="T71" fmla="*/ 2147483647 h 761"/>
                <a:gd name="T72" fmla="*/ 2147483647 w 825"/>
                <a:gd name="T73" fmla="*/ 2147483647 h 761"/>
                <a:gd name="T74" fmla="*/ 2147483647 w 825"/>
                <a:gd name="T75" fmla="*/ 2147483647 h 761"/>
                <a:gd name="T76" fmla="*/ 2147483647 w 825"/>
                <a:gd name="T77" fmla="*/ 2147483647 h 761"/>
                <a:gd name="T78" fmla="*/ 2147483647 w 825"/>
                <a:gd name="T79" fmla="*/ 2147483647 h 761"/>
                <a:gd name="T80" fmla="*/ 2147483647 w 825"/>
                <a:gd name="T81" fmla="*/ 2147483647 h 761"/>
                <a:gd name="T82" fmla="*/ 2147483647 w 825"/>
                <a:gd name="T83" fmla="*/ 2147483647 h 761"/>
                <a:gd name="T84" fmla="*/ 2147483647 w 825"/>
                <a:gd name="T85" fmla="*/ 2147483647 h 761"/>
                <a:gd name="T86" fmla="*/ 2147483647 w 825"/>
                <a:gd name="T87" fmla="*/ 2147483647 h 761"/>
                <a:gd name="T88" fmla="*/ 2147483647 w 825"/>
                <a:gd name="T89" fmla="*/ 2147483647 h 761"/>
                <a:gd name="T90" fmla="*/ 2147483647 w 825"/>
                <a:gd name="T91" fmla="*/ 2147483647 h 761"/>
                <a:gd name="T92" fmla="*/ 0 w 825"/>
                <a:gd name="T93" fmla="*/ 2147483647 h 761"/>
                <a:gd name="T94" fmla="*/ 0 w 825"/>
                <a:gd name="T95" fmla="*/ 2147483647 h 761"/>
                <a:gd name="T96" fmla="*/ 2147483647 w 825"/>
                <a:gd name="T97" fmla="*/ 2147483647 h 761"/>
                <a:gd name="T98" fmla="*/ 2147483647 w 825"/>
                <a:gd name="T99" fmla="*/ 2147483647 h 761"/>
                <a:gd name="T100" fmla="*/ 2147483647 w 825"/>
                <a:gd name="T101" fmla="*/ 0 h 76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25"/>
                <a:gd name="T154" fmla="*/ 0 h 761"/>
                <a:gd name="T155" fmla="*/ 825 w 825"/>
                <a:gd name="T156" fmla="*/ 761 h 76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25" h="761">
                  <a:moveTo>
                    <a:pt x="239" y="0"/>
                  </a:moveTo>
                  <a:lnTo>
                    <a:pt x="421" y="6"/>
                  </a:lnTo>
                  <a:lnTo>
                    <a:pt x="421" y="145"/>
                  </a:lnTo>
                  <a:lnTo>
                    <a:pt x="513" y="183"/>
                  </a:lnTo>
                  <a:lnTo>
                    <a:pt x="539" y="171"/>
                  </a:lnTo>
                  <a:lnTo>
                    <a:pt x="600" y="201"/>
                  </a:lnTo>
                  <a:lnTo>
                    <a:pt x="636" y="198"/>
                  </a:lnTo>
                  <a:lnTo>
                    <a:pt x="707" y="169"/>
                  </a:lnTo>
                  <a:lnTo>
                    <a:pt x="747" y="197"/>
                  </a:lnTo>
                  <a:lnTo>
                    <a:pt x="782" y="205"/>
                  </a:lnTo>
                  <a:lnTo>
                    <a:pt x="782" y="318"/>
                  </a:lnTo>
                  <a:lnTo>
                    <a:pt x="824" y="387"/>
                  </a:lnTo>
                  <a:lnTo>
                    <a:pt x="814" y="483"/>
                  </a:lnTo>
                  <a:lnTo>
                    <a:pt x="769" y="522"/>
                  </a:lnTo>
                  <a:lnTo>
                    <a:pt x="760" y="486"/>
                  </a:lnTo>
                  <a:lnTo>
                    <a:pt x="747" y="502"/>
                  </a:lnTo>
                  <a:lnTo>
                    <a:pt x="757" y="525"/>
                  </a:lnTo>
                  <a:lnTo>
                    <a:pt x="677" y="582"/>
                  </a:lnTo>
                  <a:lnTo>
                    <a:pt x="657" y="586"/>
                  </a:lnTo>
                  <a:lnTo>
                    <a:pt x="616" y="614"/>
                  </a:lnTo>
                  <a:lnTo>
                    <a:pt x="616" y="630"/>
                  </a:lnTo>
                  <a:lnTo>
                    <a:pt x="603" y="634"/>
                  </a:lnTo>
                  <a:lnTo>
                    <a:pt x="613" y="653"/>
                  </a:lnTo>
                  <a:lnTo>
                    <a:pt x="590" y="682"/>
                  </a:lnTo>
                  <a:lnTo>
                    <a:pt x="603" y="723"/>
                  </a:lnTo>
                  <a:lnTo>
                    <a:pt x="616" y="735"/>
                  </a:lnTo>
                  <a:lnTo>
                    <a:pt x="613" y="760"/>
                  </a:lnTo>
                  <a:lnTo>
                    <a:pt x="581" y="760"/>
                  </a:lnTo>
                  <a:lnTo>
                    <a:pt x="552" y="748"/>
                  </a:lnTo>
                  <a:lnTo>
                    <a:pt x="533" y="751"/>
                  </a:lnTo>
                  <a:lnTo>
                    <a:pt x="469" y="728"/>
                  </a:lnTo>
                  <a:lnTo>
                    <a:pt x="440" y="643"/>
                  </a:lnTo>
                  <a:lnTo>
                    <a:pt x="396" y="602"/>
                  </a:lnTo>
                  <a:lnTo>
                    <a:pt x="357" y="525"/>
                  </a:lnTo>
                  <a:lnTo>
                    <a:pt x="339" y="517"/>
                  </a:lnTo>
                  <a:lnTo>
                    <a:pt x="317" y="498"/>
                  </a:lnTo>
                  <a:lnTo>
                    <a:pt x="297" y="498"/>
                  </a:lnTo>
                  <a:lnTo>
                    <a:pt x="266" y="492"/>
                  </a:lnTo>
                  <a:lnTo>
                    <a:pt x="243" y="498"/>
                  </a:lnTo>
                  <a:lnTo>
                    <a:pt x="227" y="536"/>
                  </a:lnTo>
                  <a:lnTo>
                    <a:pt x="202" y="543"/>
                  </a:lnTo>
                  <a:lnTo>
                    <a:pt x="150" y="513"/>
                  </a:lnTo>
                  <a:lnTo>
                    <a:pt x="119" y="477"/>
                  </a:lnTo>
                  <a:lnTo>
                    <a:pt x="113" y="433"/>
                  </a:lnTo>
                  <a:lnTo>
                    <a:pt x="91" y="403"/>
                  </a:lnTo>
                  <a:lnTo>
                    <a:pt x="39" y="362"/>
                  </a:lnTo>
                  <a:lnTo>
                    <a:pt x="0" y="319"/>
                  </a:lnTo>
                  <a:lnTo>
                    <a:pt x="0" y="301"/>
                  </a:lnTo>
                  <a:lnTo>
                    <a:pt x="125" y="302"/>
                  </a:lnTo>
                  <a:lnTo>
                    <a:pt x="227" y="310"/>
                  </a:lnTo>
                  <a:lnTo>
                    <a:pt x="239" y="0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90" name="Freeform 4"/>
            <p:cNvSpPr>
              <a:spLocks/>
            </p:cNvSpPr>
            <p:nvPr/>
          </p:nvSpPr>
          <p:spPr bwMode="auto">
            <a:xfrm>
              <a:off x="6067494" y="3112173"/>
              <a:ext cx="433665" cy="189727"/>
            </a:xfrm>
            <a:custGeom>
              <a:avLst/>
              <a:gdLst>
                <a:gd name="T0" fmla="*/ 0 w 288"/>
                <a:gd name="T1" fmla="*/ 2147483647 h 119"/>
                <a:gd name="T2" fmla="*/ 2147483647 w 288"/>
                <a:gd name="T3" fmla="*/ 0 h 119"/>
                <a:gd name="T4" fmla="*/ 2147483647 w 288"/>
                <a:gd name="T5" fmla="*/ 2147483647 h 119"/>
                <a:gd name="T6" fmla="*/ 2147483647 w 288"/>
                <a:gd name="T7" fmla="*/ 2147483647 h 119"/>
                <a:gd name="T8" fmla="*/ 2147483647 w 288"/>
                <a:gd name="T9" fmla="*/ 2147483647 h 119"/>
                <a:gd name="T10" fmla="*/ 2147483647 w 288"/>
                <a:gd name="T11" fmla="*/ 2147483647 h 119"/>
                <a:gd name="T12" fmla="*/ 2147483647 w 288"/>
                <a:gd name="T13" fmla="*/ 2147483647 h 119"/>
                <a:gd name="T14" fmla="*/ 2147483647 w 288"/>
                <a:gd name="T15" fmla="*/ 2147483647 h 119"/>
                <a:gd name="T16" fmla="*/ 2147483647 w 288"/>
                <a:gd name="T17" fmla="*/ 2147483647 h 119"/>
                <a:gd name="T18" fmla="*/ 2147483647 w 288"/>
                <a:gd name="T19" fmla="*/ 2147483647 h 119"/>
                <a:gd name="T20" fmla="*/ 2147483647 w 288"/>
                <a:gd name="T21" fmla="*/ 2147483647 h 119"/>
                <a:gd name="T22" fmla="*/ 2147483647 w 288"/>
                <a:gd name="T23" fmla="*/ 2147483647 h 119"/>
                <a:gd name="T24" fmla="*/ 2147483647 w 288"/>
                <a:gd name="T25" fmla="*/ 2147483647 h 119"/>
                <a:gd name="T26" fmla="*/ 2147483647 w 288"/>
                <a:gd name="T27" fmla="*/ 2147483647 h 119"/>
                <a:gd name="T28" fmla="*/ 2147483647 w 288"/>
                <a:gd name="T29" fmla="*/ 2147483647 h 119"/>
                <a:gd name="T30" fmla="*/ 2147483647 w 288"/>
                <a:gd name="T31" fmla="*/ 2147483647 h 119"/>
                <a:gd name="T32" fmla="*/ 0 w 288"/>
                <a:gd name="T33" fmla="*/ 2147483647 h 1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8"/>
                <a:gd name="T52" fmla="*/ 0 h 119"/>
                <a:gd name="T53" fmla="*/ 288 w 288"/>
                <a:gd name="T54" fmla="*/ 119 h 11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8" h="119">
                  <a:moveTo>
                    <a:pt x="0" y="40"/>
                  </a:moveTo>
                  <a:lnTo>
                    <a:pt x="215" y="0"/>
                  </a:lnTo>
                  <a:lnTo>
                    <a:pt x="249" y="81"/>
                  </a:lnTo>
                  <a:lnTo>
                    <a:pt x="286" y="72"/>
                  </a:lnTo>
                  <a:lnTo>
                    <a:pt x="287" y="113"/>
                  </a:lnTo>
                  <a:lnTo>
                    <a:pt x="257" y="118"/>
                  </a:lnTo>
                  <a:lnTo>
                    <a:pt x="231" y="92"/>
                  </a:lnTo>
                  <a:lnTo>
                    <a:pt x="215" y="60"/>
                  </a:lnTo>
                  <a:lnTo>
                    <a:pt x="211" y="15"/>
                  </a:lnTo>
                  <a:lnTo>
                    <a:pt x="199" y="37"/>
                  </a:lnTo>
                  <a:lnTo>
                    <a:pt x="214" y="104"/>
                  </a:lnTo>
                  <a:lnTo>
                    <a:pt x="151" y="114"/>
                  </a:lnTo>
                  <a:lnTo>
                    <a:pt x="148" y="65"/>
                  </a:lnTo>
                  <a:lnTo>
                    <a:pt x="110" y="44"/>
                  </a:lnTo>
                  <a:lnTo>
                    <a:pt x="77" y="38"/>
                  </a:lnTo>
                  <a:lnTo>
                    <a:pt x="9" y="72"/>
                  </a:lnTo>
                  <a:lnTo>
                    <a:pt x="0" y="40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2403277" y="2392295"/>
              <a:ext cx="714272" cy="581106"/>
            </a:xfrm>
            <a:custGeom>
              <a:avLst/>
              <a:gdLst>
                <a:gd name="T0" fmla="*/ 2147483647 w 475"/>
                <a:gd name="T1" fmla="*/ 0 h 363"/>
                <a:gd name="T2" fmla="*/ 2147483647 w 475"/>
                <a:gd name="T3" fmla="*/ 2147483647 h 363"/>
                <a:gd name="T4" fmla="*/ 2147483647 w 475"/>
                <a:gd name="T5" fmla="*/ 2147483647 h 363"/>
                <a:gd name="T6" fmla="*/ 2147483647 w 475"/>
                <a:gd name="T7" fmla="*/ 2147483647 h 363"/>
                <a:gd name="T8" fmla="*/ 2147483647 w 475"/>
                <a:gd name="T9" fmla="*/ 2147483647 h 363"/>
                <a:gd name="T10" fmla="*/ 2147483647 w 475"/>
                <a:gd name="T11" fmla="*/ 2147483647 h 363"/>
                <a:gd name="T12" fmla="*/ 2147483647 w 475"/>
                <a:gd name="T13" fmla="*/ 2147483647 h 363"/>
                <a:gd name="T14" fmla="*/ 2147483647 w 475"/>
                <a:gd name="T15" fmla="*/ 2147483647 h 363"/>
                <a:gd name="T16" fmla="*/ 2147483647 w 475"/>
                <a:gd name="T17" fmla="*/ 2147483647 h 363"/>
                <a:gd name="T18" fmla="*/ 0 w 475"/>
                <a:gd name="T19" fmla="*/ 2147483647 h 363"/>
                <a:gd name="T20" fmla="*/ 0 w 475"/>
                <a:gd name="T21" fmla="*/ 2147483647 h 363"/>
                <a:gd name="T22" fmla="*/ 2147483647 w 475"/>
                <a:gd name="T23" fmla="*/ 2147483647 h 363"/>
                <a:gd name="T24" fmla="*/ 2147483647 w 475"/>
                <a:gd name="T25" fmla="*/ 2147483647 h 363"/>
                <a:gd name="T26" fmla="*/ 2147483647 w 475"/>
                <a:gd name="T27" fmla="*/ 2147483647 h 363"/>
                <a:gd name="T28" fmla="*/ 2147483647 w 475"/>
                <a:gd name="T29" fmla="*/ 2147483647 h 363"/>
                <a:gd name="T30" fmla="*/ 2147483647 w 475"/>
                <a:gd name="T31" fmla="*/ 2147483647 h 363"/>
                <a:gd name="T32" fmla="*/ 2147483647 w 475"/>
                <a:gd name="T33" fmla="*/ 2147483647 h 363"/>
                <a:gd name="T34" fmla="*/ 2147483647 w 475"/>
                <a:gd name="T35" fmla="*/ 2147483647 h 363"/>
                <a:gd name="T36" fmla="*/ 2147483647 w 475"/>
                <a:gd name="T37" fmla="*/ 2147483647 h 363"/>
                <a:gd name="T38" fmla="*/ 2147483647 w 475"/>
                <a:gd name="T39" fmla="*/ 2147483647 h 363"/>
                <a:gd name="T40" fmla="*/ 2147483647 w 475"/>
                <a:gd name="T41" fmla="*/ 2147483647 h 363"/>
                <a:gd name="T42" fmla="*/ 2147483647 w 475"/>
                <a:gd name="T43" fmla="*/ 2147483647 h 363"/>
                <a:gd name="T44" fmla="*/ 2147483647 w 475"/>
                <a:gd name="T45" fmla="*/ 2147483647 h 363"/>
                <a:gd name="T46" fmla="*/ 2147483647 w 475"/>
                <a:gd name="T47" fmla="*/ 2147483647 h 363"/>
                <a:gd name="T48" fmla="*/ 2147483647 w 475"/>
                <a:gd name="T49" fmla="*/ 2147483647 h 363"/>
                <a:gd name="T50" fmla="*/ 2147483647 w 475"/>
                <a:gd name="T51" fmla="*/ 2147483647 h 363"/>
                <a:gd name="T52" fmla="*/ 2147483647 w 475"/>
                <a:gd name="T53" fmla="*/ 0 h 36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75"/>
                <a:gd name="T82" fmla="*/ 0 h 363"/>
                <a:gd name="T83" fmla="*/ 475 w 475"/>
                <a:gd name="T84" fmla="*/ 363 h 36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75" h="363">
                  <a:moveTo>
                    <a:pt x="103" y="0"/>
                  </a:moveTo>
                  <a:lnTo>
                    <a:pt x="90" y="7"/>
                  </a:lnTo>
                  <a:lnTo>
                    <a:pt x="81" y="39"/>
                  </a:lnTo>
                  <a:lnTo>
                    <a:pt x="73" y="66"/>
                  </a:lnTo>
                  <a:lnTo>
                    <a:pt x="66" y="87"/>
                  </a:lnTo>
                  <a:lnTo>
                    <a:pt x="58" y="111"/>
                  </a:lnTo>
                  <a:lnTo>
                    <a:pt x="48" y="134"/>
                  </a:lnTo>
                  <a:lnTo>
                    <a:pt x="35" y="160"/>
                  </a:lnTo>
                  <a:lnTo>
                    <a:pt x="18" y="190"/>
                  </a:lnTo>
                  <a:lnTo>
                    <a:pt x="0" y="219"/>
                  </a:lnTo>
                  <a:lnTo>
                    <a:pt x="0" y="282"/>
                  </a:lnTo>
                  <a:lnTo>
                    <a:pt x="266" y="336"/>
                  </a:lnTo>
                  <a:lnTo>
                    <a:pt x="388" y="362"/>
                  </a:lnTo>
                  <a:lnTo>
                    <a:pt x="414" y="236"/>
                  </a:lnTo>
                  <a:lnTo>
                    <a:pt x="430" y="225"/>
                  </a:lnTo>
                  <a:lnTo>
                    <a:pt x="415" y="197"/>
                  </a:lnTo>
                  <a:lnTo>
                    <a:pt x="422" y="168"/>
                  </a:lnTo>
                  <a:lnTo>
                    <a:pt x="474" y="120"/>
                  </a:lnTo>
                  <a:lnTo>
                    <a:pt x="438" y="77"/>
                  </a:lnTo>
                  <a:lnTo>
                    <a:pt x="291" y="46"/>
                  </a:lnTo>
                  <a:lnTo>
                    <a:pt x="271" y="59"/>
                  </a:lnTo>
                  <a:lnTo>
                    <a:pt x="244" y="37"/>
                  </a:lnTo>
                  <a:lnTo>
                    <a:pt x="221" y="60"/>
                  </a:lnTo>
                  <a:lnTo>
                    <a:pt x="198" y="37"/>
                  </a:lnTo>
                  <a:lnTo>
                    <a:pt x="140" y="38"/>
                  </a:lnTo>
                  <a:lnTo>
                    <a:pt x="147" y="3"/>
                  </a:lnTo>
                  <a:lnTo>
                    <a:pt x="103" y="0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97" name="Freeform 17"/>
            <p:cNvSpPr>
              <a:spLocks/>
            </p:cNvSpPr>
            <p:nvPr/>
          </p:nvSpPr>
          <p:spPr bwMode="auto">
            <a:xfrm>
              <a:off x="4050185" y="2270870"/>
              <a:ext cx="597948" cy="372948"/>
            </a:xfrm>
            <a:custGeom>
              <a:avLst/>
              <a:gdLst>
                <a:gd name="T0" fmla="*/ 2147483647 w 397"/>
                <a:gd name="T1" fmla="*/ 0 h 233"/>
                <a:gd name="T2" fmla="*/ 2147483647 w 397"/>
                <a:gd name="T3" fmla="*/ 2147483647 h 233"/>
                <a:gd name="T4" fmla="*/ 2147483647 w 397"/>
                <a:gd name="T5" fmla="*/ 2147483647 h 233"/>
                <a:gd name="T6" fmla="*/ 2147483647 w 397"/>
                <a:gd name="T7" fmla="*/ 2147483647 h 233"/>
                <a:gd name="T8" fmla="*/ 2147483647 w 397"/>
                <a:gd name="T9" fmla="*/ 2147483647 h 233"/>
                <a:gd name="T10" fmla="*/ 2147483647 w 397"/>
                <a:gd name="T11" fmla="*/ 2147483647 h 233"/>
                <a:gd name="T12" fmla="*/ 2147483647 w 397"/>
                <a:gd name="T13" fmla="*/ 2147483647 h 233"/>
                <a:gd name="T14" fmla="*/ 0 w 397"/>
                <a:gd name="T15" fmla="*/ 2147483647 h 233"/>
                <a:gd name="T16" fmla="*/ 2147483647 w 397"/>
                <a:gd name="T17" fmla="*/ 0 h 2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7"/>
                <a:gd name="T28" fmla="*/ 0 h 233"/>
                <a:gd name="T29" fmla="*/ 397 w 397"/>
                <a:gd name="T30" fmla="*/ 233 h 2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7" h="233">
                  <a:moveTo>
                    <a:pt x="2" y="0"/>
                  </a:moveTo>
                  <a:lnTo>
                    <a:pt x="332" y="8"/>
                  </a:lnTo>
                  <a:lnTo>
                    <a:pt x="357" y="75"/>
                  </a:lnTo>
                  <a:lnTo>
                    <a:pt x="380" y="127"/>
                  </a:lnTo>
                  <a:lnTo>
                    <a:pt x="396" y="212"/>
                  </a:lnTo>
                  <a:lnTo>
                    <a:pt x="387" y="232"/>
                  </a:lnTo>
                  <a:lnTo>
                    <a:pt x="264" y="228"/>
                  </a:lnTo>
                  <a:lnTo>
                    <a:pt x="0" y="224"/>
                  </a:lnTo>
                  <a:lnTo>
                    <a:pt x="2" y="0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035899" y="2627557"/>
              <a:ext cx="627540" cy="433661"/>
            </a:xfrm>
            <a:custGeom>
              <a:avLst/>
              <a:gdLst>
                <a:gd name="T0" fmla="*/ 2147483647 w 417"/>
                <a:gd name="T1" fmla="*/ 0 h 271"/>
                <a:gd name="T2" fmla="*/ 2147483647 w 417"/>
                <a:gd name="T3" fmla="*/ 2147483647 h 271"/>
                <a:gd name="T4" fmla="*/ 0 w 417"/>
                <a:gd name="T5" fmla="*/ 2147483647 h 271"/>
                <a:gd name="T6" fmla="*/ 2147483647 w 417"/>
                <a:gd name="T7" fmla="*/ 2147483647 h 271"/>
                <a:gd name="T8" fmla="*/ 2147483647 w 417"/>
                <a:gd name="T9" fmla="*/ 2147483647 h 271"/>
                <a:gd name="T10" fmla="*/ 2147483647 w 417"/>
                <a:gd name="T11" fmla="*/ 2147483647 h 271"/>
                <a:gd name="T12" fmla="*/ 2147483647 w 417"/>
                <a:gd name="T13" fmla="*/ 2147483647 h 271"/>
                <a:gd name="T14" fmla="*/ 2147483647 w 417"/>
                <a:gd name="T15" fmla="*/ 2147483647 h 271"/>
                <a:gd name="T16" fmla="*/ 2147483647 w 417"/>
                <a:gd name="T17" fmla="*/ 2147483647 h 271"/>
                <a:gd name="T18" fmla="*/ 2147483647 w 417"/>
                <a:gd name="T19" fmla="*/ 2147483647 h 271"/>
                <a:gd name="T20" fmla="*/ 2147483647 w 417"/>
                <a:gd name="T21" fmla="*/ 2147483647 h 271"/>
                <a:gd name="T22" fmla="*/ 2147483647 w 417"/>
                <a:gd name="T23" fmla="*/ 2147483647 h 271"/>
                <a:gd name="T24" fmla="*/ 2147483647 w 417"/>
                <a:gd name="T25" fmla="*/ 2147483647 h 271"/>
                <a:gd name="T26" fmla="*/ 2147483647 w 417"/>
                <a:gd name="T27" fmla="*/ 0 h 2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17"/>
                <a:gd name="T43" fmla="*/ 0 h 271"/>
                <a:gd name="T44" fmla="*/ 417 w 417"/>
                <a:gd name="T45" fmla="*/ 271 h 27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17" h="271">
                  <a:moveTo>
                    <a:pt x="7" y="0"/>
                  </a:moveTo>
                  <a:lnTo>
                    <a:pt x="6" y="106"/>
                  </a:lnTo>
                  <a:lnTo>
                    <a:pt x="0" y="227"/>
                  </a:lnTo>
                  <a:lnTo>
                    <a:pt x="302" y="232"/>
                  </a:lnTo>
                  <a:lnTo>
                    <a:pt x="334" y="249"/>
                  </a:lnTo>
                  <a:lnTo>
                    <a:pt x="356" y="225"/>
                  </a:lnTo>
                  <a:lnTo>
                    <a:pt x="416" y="270"/>
                  </a:lnTo>
                  <a:lnTo>
                    <a:pt x="407" y="223"/>
                  </a:lnTo>
                  <a:lnTo>
                    <a:pt x="413" y="189"/>
                  </a:lnTo>
                  <a:lnTo>
                    <a:pt x="416" y="65"/>
                  </a:lnTo>
                  <a:lnTo>
                    <a:pt x="389" y="39"/>
                  </a:lnTo>
                  <a:lnTo>
                    <a:pt x="400" y="4"/>
                  </a:lnTo>
                  <a:lnTo>
                    <a:pt x="202" y="3"/>
                  </a:lnTo>
                  <a:lnTo>
                    <a:pt x="7" y="0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1" name="Freeform 19"/>
            <p:cNvSpPr>
              <a:spLocks/>
            </p:cNvSpPr>
            <p:nvPr/>
          </p:nvSpPr>
          <p:spPr bwMode="auto">
            <a:xfrm>
              <a:off x="4024675" y="2986411"/>
              <a:ext cx="748966" cy="359939"/>
            </a:xfrm>
            <a:custGeom>
              <a:avLst/>
              <a:gdLst>
                <a:gd name="T0" fmla="*/ 2147483647 w 497"/>
                <a:gd name="T1" fmla="*/ 0 h 225"/>
                <a:gd name="T2" fmla="*/ 0 w 497"/>
                <a:gd name="T3" fmla="*/ 2147483647 h 225"/>
                <a:gd name="T4" fmla="*/ 2147483647 w 497"/>
                <a:gd name="T5" fmla="*/ 2147483647 h 225"/>
                <a:gd name="T6" fmla="*/ 2147483647 w 497"/>
                <a:gd name="T7" fmla="*/ 2147483647 h 225"/>
                <a:gd name="T8" fmla="*/ 2147483647 w 497"/>
                <a:gd name="T9" fmla="*/ 2147483647 h 225"/>
                <a:gd name="T10" fmla="*/ 2147483647 w 497"/>
                <a:gd name="T11" fmla="*/ 2147483647 h 225"/>
                <a:gd name="T12" fmla="*/ 2147483647 w 497"/>
                <a:gd name="T13" fmla="*/ 2147483647 h 225"/>
                <a:gd name="T14" fmla="*/ 2147483647 w 497"/>
                <a:gd name="T15" fmla="*/ 2147483647 h 225"/>
                <a:gd name="T16" fmla="*/ 2147483647 w 497"/>
                <a:gd name="T17" fmla="*/ 2147483647 h 225"/>
                <a:gd name="T18" fmla="*/ 2147483647 w 497"/>
                <a:gd name="T19" fmla="*/ 2147483647 h 225"/>
                <a:gd name="T20" fmla="*/ 2147483647 w 497"/>
                <a:gd name="T21" fmla="*/ 2147483647 h 225"/>
                <a:gd name="T22" fmla="*/ 2147483647 w 497"/>
                <a:gd name="T23" fmla="*/ 2147483647 h 225"/>
                <a:gd name="T24" fmla="*/ 2147483647 w 497"/>
                <a:gd name="T25" fmla="*/ 2147483647 h 225"/>
                <a:gd name="T26" fmla="*/ 2147483647 w 497"/>
                <a:gd name="T27" fmla="*/ 2147483647 h 225"/>
                <a:gd name="T28" fmla="*/ 2147483647 w 497"/>
                <a:gd name="T29" fmla="*/ 0 h 2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97"/>
                <a:gd name="T46" fmla="*/ 0 h 225"/>
                <a:gd name="T47" fmla="*/ 497 w 497"/>
                <a:gd name="T48" fmla="*/ 225 h 22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97" h="225">
                  <a:moveTo>
                    <a:pt x="6" y="0"/>
                  </a:moveTo>
                  <a:lnTo>
                    <a:pt x="0" y="148"/>
                  </a:lnTo>
                  <a:lnTo>
                    <a:pt x="112" y="152"/>
                  </a:lnTo>
                  <a:lnTo>
                    <a:pt x="111" y="224"/>
                  </a:lnTo>
                  <a:lnTo>
                    <a:pt x="262" y="222"/>
                  </a:lnTo>
                  <a:lnTo>
                    <a:pt x="397" y="220"/>
                  </a:lnTo>
                  <a:lnTo>
                    <a:pt x="496" y="222"/>
                  </a:lnTo>
                  <a:lnTo>
                    <a:pt x="465" y="159"/>
                  </a:lnTo>
                  <a:lnTo>
                    <a:pt x="444" y="100"/>
                  </a:lnTo>
                  <a:lnTo>
                    <a:pt x="421" y="40"/>
                  </a:lnTo>
                  <a:lnTo>
                    <a:pt x="364" y="1"/>
                  </a:lnTo>
                  <a:lnTo>
                    <a:pt x="339" y="24"/>
                  </a:lnTo>
                  <a:lnTo>
                    <a:pt x="308" y="8"/>
                  </a:lnTo>
                  <a:lnTo>
                    <a:pt x="173" y="3"/>
                  </a:lnTo>
                  <a:lnTo>
                    <a:pt x="6" y="0"/>
                  </a:lnTo>
                </a:path>
              </a:pathLst>
            </a:custGeom>
            <a:solidFill>
              <a:schemeClr val="accent1">
                <a:lumMod val="90000"/>
              </a:schemeClr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" name="Freeform 20"/>
            <p:cNvSpPr>
              <a:spLocks/>
            </p:cNvSpPr>
            <p:nvPr/>
          </p:nvSpPr>
          <p:spPr bwMode="auto">
            <a:xfrm>
              <a:off x="4184876" y="3337676"/>
              <a:ext cx="658151" cy="355602"/>
            </a:xfrm>
            <a:custGeom>
              <a:avLst/>
              <a:gdLst>
                <a:gd name="T0" fmla="*/ 2147483647 w 437"/>
                <a:gd name="T1" fmla="*/ 2147483647 h 223"/>
                <a:gd name="T2" fmla="*/ 2147483647 w 437"/>
                <a:gd name="T3" fmla="*/ 2147483647 h 223"/>
                <a:gd name="T4" fmla="*/ 0 w 437"/>
                <a:gd name="T5" fmla="*/ 2147483647 h 223"/>
                <a:gd name="T6" fmla="*/ 2147483647 w 437"/>
                <a:gd name="T7" fmla="*/ 2147483647 h 223"/>
                <a:gd name="T8" fmla="*/ 2147483647 w 437"/>
                <a:gd name="T9" fmla="*/ 2147483647 h 223"/>
                <a:gd name="T10" fmla="*/ 2147483647 w 437"/>
                <a:gd name="T11" fmla="*/ 2147483647 h 223"/>
                <a:gd name="T12" fmla="*/ 2147483647 w 437"/>
                <a:gd name="T13" fmla="*/ 2147483647 h 223"/>
                <a:gd name="T14" fmla="*/ 2147483647 w 437"/>
                <a:gd name="T15" fmla="*/ 2147483647 h 223"/>
                <a:gd name="T16" fmla="*/ 2147483647 w 437"/>
                <a:gd name="T17" fmla="*/ 0 h 223"/>
                <a:gd name="T18" fmla="*/ 2147483647 w 437"/>
                <a:gd name="T19" fmla="*/ 2147483647 h 223"/>
                <a:gd name="T20" fmla="*/ 2147483647 w 437"/>
                <a:gd name="T21" fmla="*/ 2147483647 h 2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37"/>
                <a:gd name="T34" fmla="*/ 0 h 223"/>
                <a:gd name="T35" fmla="*/ 437 w 437"/>
                <a:gd name="T36" fmla="*/ 223 h 2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37" h="223">
                  <a:moveTo>
                    <a:pt x="4" y="2"/>
                  </a:moveTo>
                  <a:lnTo>
                    <a:pt x="3" y="130"/>
                  </a:lnTo>
                  <a:lnTo>
                    <a:pt x="0" y="219"/>
                  </a:lnTo>
                  <a:lnTo>
                    <a:pt x="436" y="222"/>
                  </a:lnTo>
                  <a:lnTo>
                    <a:pt x="428" y="106"/>
                  </a:lnTo>
                  <a:lnTo>
                    <a:pt x="428" y="63"/>
                  </a:lnTo>
                  <a:lnTo>
                    <a:pt x="393" y="36"/>
                  </a:lnTo>
                  <a:lnTo>
                    <a:pt x="403" y="13"/>
                  </a:lnTo>
                  <a:lnTo>
                    <a:pt x="388" y="0"/>
                  </a:lnTo>
                  <a:lnTo>
                    <a:pt x="190" y="2"/>
                  </a:lnTo>
                  <a:lnTo>
                    <a:pt x="4" y="2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" name="Freeform 21"/>
            <p:cNvSpPr>
              <a:spLocks/>
            </p:cNvSpPr>
            <p:nvPr/>
          </p:nvSpPr>
          <p:spPr bwMode="auto">
            <a:xfrm>
              <a:off x="4096103" y="3682437"/>
              <a:ext cx="767333" cy="395716"/>
            </a:xfrm>
            <a:custGeom>
              <a:avLst/>
              <a:gdLst>
                <a:gd name="T0" fmla="*/ 2147483647 w 510"/>
                <a:gd name="T1" fmla="*/ 0 h 247"/>
                <a:gd name="T2" fmla="*/ 0 w 510"/>
                <a:gd name="T3" fmla="*/ 2147483647 h 247"/>
                <a:gd name="T4" fmla="*/ 2147483647 w 510"/>
                <a:gd name="T5" fmla="*/ 2147483647 h 247"/>
                <a:gd name="T6" fmla="*/ 2147483647 w 510"/>
                <a:gd name="T7" fmla="*/ 2147483647 h 247"/>
                <a:gd name="T8" fmla="*/ 2147483647 w 510"/>
                <a:gd name="T9" fmla="*/ 2147483647 h 247"/>
                <a:gd name="T10" fmla="*/ 2147483647 w 510"/>
                <a:gd name="T11" fmla="*/ 2147483647 h 247"/>
                <a:gd name="T12" fmla="*/ 2147483647 w 510"/>
                <a:gd name="T13" fmla="*/ 2147483647 h 247"/>
                <a:gd name="T14" fmla="*/ 2147483647 w 510"/>
                <a:gd name="T15" fmla="*/ 2147483647 h 247"/>
                <a:gd name="T16" fmla="*/ 2147483647 w 510"/>
                <a:gd name="T17" fmla="*/ 2147483647 h 247"/>
                <a:gd name="T18" fmla="*/ 2147483647 w 510"/>
                <a:gd name="T19" fmla="*/ 2147483647 h 247"/>
                <a:gd name="T20" fmla="*/ 2147483647 w 510"/>
                <a:gd name="T21" fmla="*/ 2147483647 h 247"/>
                <a:gd name="T22" fmla="*/ 2147483647 w 510"/>
                <a:gd name="T23" fmla="*/ 2147483647 h 247"/>
                <a:gd name="T24" fmla="*/ 2147483647 w 510"/>
                <a:gd name="T25" fmla="*/ 0 h 2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10"/>
                <a:gd name="T40" fmla="*/ 0 h 247"/>
                <a:gd name="T41" fmla="*/ 510 w 510"/>
                <a:gd name="T42" fmla="*/ 247 h 24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10" h="247">
                  <a:moveTo>
                    <a:pt x="4" y="0"/>
                  </a:moveTo>
                  <a:lnTo>
                    <a:pt x="0" y="44"/>
                  </a:lnTo>
                  <a:lnTo>
                    <a:pt x="181" y="50"/>
                  </a:lnTo>
                  <a:lnTo>
                    <a:pt x="182" y="190"/>
                  </a:lnTo>
                  <a:lnTo>
                    <a:pt x="274" y="229"/>
                  </a:lnTo>
                  <a:lnTo>
                    <a:pt x="300" y="215"/>
                  </a:lnTo>
                  <a:lnTo>
                    <a:pt x="359" y="246"/>
                  </a:lnTo>
                  <a:lnTo>
                    <a:pt x="397" y="245"/>
                  </a:lnTo>
                  <a:lnTo>
                    <a:pt x="468" y="215"/>
                  </a:lnTo>
                  <a:lnTo>
                    <a:pt x="509" y="243"/>
                  </a:lnTo>
                  <a:lnTo>
                    <a:pt x="509" y="92"/>
                  </a:lnTo>
                  <a:lnTo>
                    <a:pt x="496" y="3"/>
                  </a:lnTo>
                  <a:lnTo>
                    <a:pt x="4" y="0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" name="Freeform 22"/>
            <p:cNvSpPr>
              <a:spLocks/>
            </p:cNvSpPr>
            <p:nvPr/>
          </p:nvSpPr>
          <p:spPr bwMode="auto">
            <a:xfrm>
              <a:off x="4845068" y="3704120"/>
              <a:ext cx="431624" cy="431493"/>
            </a:xfrm>
            <a:custGeom>
              <a:avLst/>
              <a:gdLst>
                <a:gd name="T0" fmla="*/ 0 w 287"/>
                <a:gd name="T1" fmla="*/ 2147483647 h 269"/>
                <a:gd name="T2" fmla="*/ 2147483647 w 287"/>
                <a:gd name="T3" fmla="*/ 2147483647 h 269"/>
                <a:gd name="T4" fmla="*/ 2147483647 w 287"/>
                <a:gd name="T5" fmla="*/ 0 h 269"/>
                <a:gd name="T6" fmla="*/ 2147483647 w 287"/>
                <a:gd name="T7" fmla="*/ 2147483647 h 269"/>
                <a:gd name="T8" fmla="*/ 2147483647 w 287"/>
                <a:gd name="T9" fmla="*/ 2147483647 h 269"/>
                <a:gd name="T10" fmla="*/ 2147483647 w 287"/>
                <a:gd name="T11" fmla="*/ 2147483647 h 269"/>
                <a:gd name="T12" fmla="*/ 2147483647 w 287"/>
                <a:gd name="T13" fmla="*/ 2147483647 h 269"/>
                <a:gd name="T14" fmla="*/ 2147483647 w 287"/>
                <a:gd name="T15" fmla="*/ 2147483647 h 269"/>
                <a:gd name="T16" fmla="*/ 2147483647 w 287"/>
                <a:gd name="T17" fmla="*/ 2147483647 h 269"/>
                <a:gd name="T18" fmla="*/ 2147483647 w 287"/>
                <a:gd name="T19" fmla="*/ 2147483647 h 269"/>
                <a:gd name="T20" fmla="*/ 2147483647 w 287"/>
                <a:gd name="T21" fmla="*/ 2147483647 h 269"/>
                <a:gd name="T22" fmla="*/ 2147483647 w 287"/>
                <a:gd name="T23" fmla="*/ 2147483647 h 269"/>
                <a:gd name="T24" fmla="*/ 2147483647 w 287"/>
                <a:gd name="T25" fmla="*/ 2147483647 h 269"/>
                <a:gd name="T26" fmla="*/ 2147483647 w 287"/>
                <a:gd name="T27" fmla="*/ 2147483647 h 269"/>
                <a:gd name="T28" fmla="*/ 2147483647 w 287"/>
                <a:gd name="T29" fmla="*/ 2147483647 h 269"/>
                <a:gd name="T30" fmla="*/ 0 w 287"/>
                <a:gd name="T31" fmla="*/ 2147483647 h 26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7"/>
                <a:gd name="T49" fmla="*/ 0 h 269"/>
                <a:gd name="T50" fmla="*/ 287 w 287"/>
                <a:gd name="T51" fmla="*/ 269 h 26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7" h="269">
                  <a:moveTo>
                    <a:pt x="0" y="25"/>
                  </a:moveTo>
                  <a:lnTo>
                    <a:pt x="113" y="11"/>
                  </a:lnTo>
                  <a:lnTo>
                    <a:pt x="252" y="0"/>
                  </a:lnTo>
                  <a:lnTo>
                    <a:pt x="245" y="35"/>
                  </a:lnTo>
                  <a:lnTo>
                    <a:pt x="276" y="28"/>
                  </a:lnTo>
                  <a:lnTo>
                    <a:pt x="286" y="51"/>
                  </a:lnTo>
                  <a:lnTo>
                    <a:pt x="254" y="73"/>
                  </a:lnTo>
                  <a:lnTo>
                    <a:pt x="262" y="110"/>
                  </a:lnTo>
                  <a:lnTo>
                    <a:pt x="229" y="172"/>
                  </a:lnTo>
                  <a:lnTo>
                    <a:pt x="204" y="210"/>
                  </a:lnTo>
                  <a:lnTo>
                    <a:pt x="218" y="259"/>
                  </a:lnTo>
                  <a:lnTo>
                    <a:pt x="41" y="268"/>
                  </a:lnTo>
                  <a:lnTo>
                    <a:pt x="40" y="238"/>
                  </a:lnTo>
                  <a:lnTo>
                    <a:pt x="5" y="231"/>
                  </a:lnTo>
                  <a:lnTo>
                    <a:pt x="5" y="73"/>
                  </a:lnTo>
                  <a:lnTo>
                    <a:pt x="0" y="25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7" name="Freeform 24"/>
            <p:cNvSpPr>
              <a:spLocks/>
            </p:cNvSpPr>
            <p:nvPr/>
          </p:nvSpPr>
          <p:spPr bwMode="auto">
            <a:xfrm>
              <a:off x="4548135" y="2226420"/>
              <a:ext cx="589785" cy="704699"/>
            </a:xfrm>
            <a:custGeom>
              <a:avLst/>
              <a:gdLst>
                <a:gd name="T0" fmla="*/ 0 w 392"/>
                <a:gd name="T1" fmla="*/ 2147483647 h 439"/>
                <a:gd name="T2" fmla="*/ 2147483647 w 392"/>
                <a:gd name="T3" fmla="*/ 2147483647 h 439"/>
                <a:gd name="T4" fmla="*/ 2147483647 w 392"/>
                <a:gd name="T5" fmla="*/ 0 h 439"/>
                <a:gd name="T6" fmla="*/ 2147483647 w 392"/>
                <a:gd name="T7" fmla="*/ 2147483647 h 439"/>
                <a:gd name="T8" fmla="*/ 2147483647 w 392"/>
                <a:gd name="T9" fmla="*/ 2147483647 h 439"/>
                <a:gd name="T10" fmla="*/ 2147483647 w 392"/>
                <a:gd name="T11" fmla="*/ 2147483647 h 439"/>
                <a:gd name="T12" fmla="*/ 2147483647 w 392"/>
                <a:gd name="T13" fmla="*/ 2147483647 h 439"/>
                <a:gd name="T14" fmla="*/ 2147483647 w 392"/>
                <a:gd name="T15" fmla="*/ 2147483647 h 439"/>
                <a:gd name="T16" fmla="*/ 2147483647 w 392"/>
                <a:gd name="T17" fmla="*/ 2147483647 h 439"/>
                <a:gd name="T18" fmla="*/ 2147483647 w 392"/>
                <a:gd name="T19" fmla="*/ 2147483647 h 439"/>
                <a:gd name="T20" fmla="*/ 2147483647 w 392"/>
                <a:gd name="T21" fmla="*/ 2147483647 h 439"/>
                <a:gd name="T22" fmla="*/ 2147483647 w 392"/>
                <a:gd name="T23" fmla="*/ 2147483647 h 439"/>
                <a:gd name="T24" fmla="*/ 2147483647 w 392"/>
                <a:gd name="T25" fmla="*/ 2147483647 h 439"/>
                <a:gd name="T26" fmla="*/ 2147483647 w 392"/>
                <a:gd name="T27" fmla="*/ 2147483647 h 439"/>
                <a:gd name="T28" fmla="*/ 2147483647 w 392"/>
                <a:gd name="T29" fmla="*/ 2147483647 h 439"/>
                <a:gd name="T30" fmla="*/ 2147483647 w 392"/>
                <a:gd name="T31" fmla="*/ 2147483647 h 439"/>
                <a:gd name="T32" fmla="*/ 2147483647 w 392"/>
                <a:gd name="T33" fmla="*/ 2147483647 h 439"/>
                <a:gd name="T34" fmla="*/ 2147483647 w 392"/>
                <a:gd name="T35" fmla="*/ 2147483647 h 439"/>
                <a:gd name="T36" fmla="*/ 2147483647 w 392"/>
                <a:gd name="T37" fmla="*/ 2147483647 h 439"/>
                <a:gd name="T38" fmla="*/ 2147483647 w 392"/>
                <a:gd name="T39" fmla="*/ 2147483647 h 439"/>
                <a:gd name="T40" fmla="*/ 2147483647 w 392"/>
                <a:gd name="T41" fmla="*/ 2147483647 h 439"/>
                <a:gd name="T42" fmla="*/ 2147483647 w 392"/>
                <a:gd name="T43" fmla="*/ 2147483647 h 439"/>
                <a:gd name="T44" fmla="*/ 2147483647 w 392"/>
                <a:gd name="T45" fmla="*/ 2147483647 h 439"/>
                <a:gd name="T46" fmla="*/ 2147483647 w 392"/>
                <a:gd name="T47" fmla="*/ 2147483647 h 439"/>
                <a:gd name="T48" fmla="*/ 2147483647 w 392"/>
                <a:gd name="T49" fmla="*/ 2147483647 h 439"/>
                <a:gd name="T50" fmla="*/ 2147483647 w 392"/>
                <a:gd name="T51" fmla="*/ 2147483647 h 439"/>
                <a:gd name="T52" fmla="*/ 2147483647 w 392"/>
                <a:gd name="T53" fmla="*/ 2147483647 h 439"/>
                <a:gd name="T54" fmla="*/ 2147483647 w 392"/>
                <a:gd name="T55" fmla="*/ 2147483647 h 439"/>
                <a:gd name="T56" fmla="*/ 2147483647 w 392"/>
                <a:gd name="T57" fmla="*/ 2147483647 h 439"/>
                <a:gd name="T58" fmla="*/ 2147483647 w 392"/>
                <a:gd name="T59" fmla="*/ 2147483647 h 439"/>
                <a:gd name="T60" fmla="*/ 0 w 392"/>
                <a:gd name="T61" fmla="*/ 2147483647 h 43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92"/>
                <a:gd name="T94" fmla="*/ 0 h 439"/>
                <a:gd name="T95" fmla="*/ 392 w 392"/>
                <a:gd name="T96" fmla="*/ 439 h 43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92" h="439">
                  <a:moveTo>
                    <a:pt x="0" y="34"/>
                  </a:moveTo>
                  <a:lnTo>
                    <a:pt x="103" y="34"/>
                  </a:lnTo>
                  <a:lnTo>
                    <a:pt x="101" y="0"/>
                  </a:lnTo>
                  <a:lnTo>
                    <a:pt x="124" y="9"/>
                  </a:lnTo>
                  <a:lnTo>
                    <a:pt x="128" y="36"/>
                  </a:lnTo>
                  <a:lnTo>
                    <a:pt x="177" y="65"/>
                  </a:lnTo>
                  <a:lnTo>
                    <a:pt x="192" y="52"/>
                  </a:lnTo>
                  <a:lnTo>
                    <a:pt x="221" y="52"/>
                  </a:lnTo>
                  <a:lnTo>
                    <a:pt x="243" y="76"/>
                  </a:lnTo>
                  <a:lnTo>
                    <a:pt x="258" y="68"/>
                  </a:lnTo>
                  <a:lnTo>
                    <a:pt x="301" y="77"/>
                  </a:lnTo>
                  <a:lnTo>
                    <a:pt x="316" y="59"/>
                  </a:lnTo>
                  <a:lnTo>
                    <a:pt x="343" y="73"/>
                  </a:lnTo>
                  <a:lnTo>
                    <a:pt x="391" y="71"/>
                  </a:lnTo>
                  <a:lnTo>
                    <a:pt x="313" y="125"/>
                  </a:lnTo>
                  <a:lnTo>
                    <a:pt x="274" y="173"/>
                  </a:lnTo>
                  <a:lnTo>
                    <a:pt x="282" y="243"/>
                  </a:lnTo>
                  <a:lnTo>
                    <a:pt x="255" y="271"/>
                  </a:lnTo>
                  <a:lnTo>
                    <a:pt x="266" y="292"/>
                  </a:lnTo>
                  <a:lnTo>
                    <a:pt x="266" y="343"/>
                  </a:lnTo>
                  <a:lnTo>
                    <a:pt x="292" y="343"/>
                  </a:lnTo>
                  <a:lnTo>
                    <a:pt x="332" y="380"/>
                  </a:lnTo>
                  <a:lnTo>
                    <a:pt x="348" y="425"/>
                  </a:lnTo>
                  <a:lnTo>
                    <a:pt x="72" y="438"/>
                  </a:lnTo>
                  <a:lnTo>
                    <a:pt x="73" y="316"/>
                  </a:lnTo>
                  <a:lnTo>
                    <a:pt x="48" y="290"/>
                  </a:lnTo>
                  <a:lnTo>
                    <a:pt x="57" y="258"/>
                  </a:lnTo>
                  <a:lnTo>
                    <a:pt x="65" y="239"/>
                  </a:lnTo>
                  <a:lnTo>
                    <a:pt x="48" y="155"/>
                  </a:lnTo>
                  <a:lnTo>
                    <a:pt x="25" y="100"/>
                  </a:lnTo>
                  <a:lnTo>
                    <a:pt x="0" y="34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8" name="Freeform 26"/>
            <p:cNvSpPr>
              <a:spLocks/>
            </p:cNvSpPr>
            <p:nvPr/>
          </p:nvSpPr>
          <p:spPr bwMode="auto">
            <a:xfrm>
              <a:off x="4647113" y="2906184"/>
              <a:ext cx="519378" cy="356686"/>
            </a:xfrm>
            <a:custGeom>
              <a:avLst/>
              <a:gdLst>
                <a:gd name="T0" fmla="*/ 2147483647 w 346"/>
                <a:gd name="T1" fmla="*/ 2147483647 h 223"/>
                <a:gd name="T2" fmla="*/ 0 w 346"/>
                <a:gd name="T3" fmla="*/ 2147483647 h 223"/>
                <a:gd name="T4" fmla="*/ 2147483647 w 346"/>
                <a:gd name="T5" fmla="*/ 2147483647 h 223"/>
                <a:gd name="T6" fmla="*/ 2147483647 w 346"/>
                <a:gd name="T7" fmla="*/ 2147483647 h 223"/>
                <a:gd name="T8" fmla="*/ 2147483647 w 346"/>
                <a:gd name="T9" fmla="*/ 2147483647 h 223"/>
                <a:gd name="T10" fmla="*/ 2147483647 w 346"/>
                <a:gd name="T11" fmla="*/ 2147483647 h 223"/>
                <a:gd name="T12" fmla="*/ 2147483647 w 346"/>
                <a:gd name="T13" fmla="*/ 2147483647 h 223"/>
                <a:gd name="T14" fmla="*/ 2147483647 w 346"/>
                <a:gd name="T15" fmla="*/ 2147483647 h 223"/>
                <a:gd name="T16" fmla="*/ 2147483647 w 346"/>
                <a:gd name="T17" fmla="*/ 2147483647 h 223"/>
                <a:gd name="T18" fmla="*/ 2147483647 w 346"/>
                <a:gd name="T19" fmla="*/ 2147483647 h 223"/>
                <a:gd name="T20" fmla="*/ 2147483647 w 346"/>
                <a:gd name="T21" fmla="*/ 2147483647 h 223"/>
                <a:gd name="T22" fmla="*/ 2147483647 w 346"/>
                <a:gd name="T23" fmla="*/ 2147483647 h 223"/>
                <a:gd name="T24" fmla="*/ 2147483647 w 346"/>
                <a:gd name="T25" fmla="*/ 2147483647 h 223"/>
                <a:gd name="T26" fmla="*/ 2147483647 w 346"/>
                <a:gd name="T27" fmla="*/ 2147483647 h 223"/>
                <a:gd name="T28" fmla="*/ 2147483647 w 346"/>
                <a:gd name="T29" fmla="*/ 0 h 223"/>
                <a:gd name="T30" fmla="*/ 2147483647 w 346"/>
                <a:gd name="T31" fmla="*/ 2147483647 h 223"/>
                <a:gd name="T32" fmla="*/ 2147483647 w 346"/>
                <a:gd name="T33" fmla="*/ 2147483647 h 223"/>
                <a:gd name="T34" fmla="*/ 2147483647 w 346"/>
                <a:gd name="T35" fmla="*/ 2147483647 h 22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46"/>
                <a:gd name="T55" fmla="*/ 0 h 223"/>
                <a:gd name="T56" fmla="*/ 346 w 346"/>
                <a:gd name="T57" fmla="*/ 223 h 22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46" h="223">
                  <a:moveTo>
                    <a:pt x="6" y="12"/>
                  </a:moveTo>
                  <a:lnTo>
                    <a:pt x="0" y="49"/>
                  </a:lnTo>
                  <a:lnTo>
                    <a:pt x="8" y="91"/>
                  </a:lnTo>
                  <a:lnTo>
                    <a:pt x="40" y="176"/>
                  </a:lnTo>
                  <a:lnTo>
                    <a:pt x="58" y="222"/>
                  </a:lnTo>
                  <a:lnTo>
                    <a:pt x="260" y="211"/>
                  </a:lnTo>
                  <a:lnTo>
                    <a:pt x="294" y="222"/>
                  </a:lnTo>
                  <a:lnTo>
                    <a:pt x="314" y="178"/>
                  </a:lnTo>
                  <a:lnTo>
                    <a:pt x="306" y="147"/>
                  </a:lnTo>
                  <a:lnTo>
                    <a:pt x="340" y="141"/>
                  </a:lnTo>
                  <a:lnTo>
                    <a:pt x="345" y="92"/>
                  </a:lnTo>
                  <a:lnTo>
                    <a:pt x="324" y="70"/>
                  </a:lnTo>
                  <a:lnTo>
                    <a:pt x="289" y="49"/>
                  </a:lnTo>
                  <a:lnTo>
                    <a:pt x="297" y="21"/>
                  </a:lnTo>
                  <a:lnTo>
                    <a:pt x="282" y="0"/>
                  </a:lnTo>
                  <a:lnTo>
                    <a:pt x="206" y="3"/>
                  </a:lnTo>
                  <a:lnTo>
                    <a:pt x="129" y="6"/>
                  </a:lnTo>
                  <a:lnTo>
                    <a:pt x="6" y="12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10" name="Group 29"/>
            <p:cNvGrpSpPr>
              <a:grpSpLocks/>
            </p:cNvGrpSpPr>
            <p:nvPr/>
          </p:nvGrpSpPr>
          <p:grpSpPr bwMode="auto">
            <a:xfrm>
              <a:off x="5104247" y="2390127"/>
              <a:ext cx="673457" cy="647239"/>
              <a:chOff x="3770" y="1650"/>
              <a:chExt cx="448" cy="405"/>
            </a:xfrm>
            <a:solidFill>
              <a:srgbClr val="00B0F0"/>
            </a:solidFill>
            <a:effectLst/>
          </p:grpSpPr>
          <p:sp>
            <p:nvSpPr>
              <p:cNvPr id="157" name="Freeform 27"/>
              <p:cNvSpPr>
                <a:spLocks/>
              </p:cNvSpPr>
              <p:nvPr/>
            </p:nvSpPr>
            <p:spPr bwMode="auto">
              <a:xfrm>
                <a:off x="3770" y="1650"/>
                <a:ext cx="318" cy="138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72" y="0"/>
                  </a:cxn>
                  <a:cxn ang="0">
                    <a:pos x="59" y="31"/>
                  </a:cxn>
                  <a:cxn ang="0">
                    <a:pos x="68" y="40"/>
                  </a:cxn>
                  <a:cxn ang="0">
                    <a:pos x="91" y="28"/>
                  </a:cxn>
                  <a:cxn ang="0">
                    <a:pos x="140" y="47"/>
                  </a:cxn>
                  <a:cxn ang="0">
                    <a:pos x="161" y="31"/>
                  </a:cxn>
                  <a:cxn ang="0">
                    <a:pos x="225" y="22"/>
                  </a:cxn>
                  <a:cxn ang="0">
                    <a:pos x="238" y="41"/>
                  </a:cxn>
                  <a:cxn ang="0">
                    <a:pos x="264" y="37"/>
                  </a:cxn>
                  <a:cxn ang="0">
                    <a:pos x="314" y="57"/>
                  </a:cxn>
                  <a:cxn ang="0">
                    <a:pos x="317" y="72"/>
                  </a:cxn>
                  <a:cxn ang="0">
                    <a:pos x="263" y="85"/>
                  </a:cxn>
                  <a:cxn ang="0">
                    <a:pos x="247" y="76"/>
                  </a:cxn>
                  <a:cxn ang="0">
                    <a:pos x="219" y="79"/>
                  </a:cxn>
                  <a:cxn ang="0">
                    <a:pos x="187" y="98"/>
                  </a:cxn>
                  <a:cxn ang="0">
                    <a:pos x="174" y="99"/>
                  </a:cxn>
                  <a:cxn ang="0">
                    <a:pos x="162" y="85"/>
                  </a:cxn>
                  <a:cxn ang="0">
                    <a:pos x="144" y="136"/>
                  </a:cxn>
                  <a:cxn ang="0">
                    <a:pos x="124" y="137"/>
                  </a:cxn>
                  <a:cxn ang="0">
                    <a:pos x="115" y="117"/>
                  </a:cxn>
                  <a:cxn ang="0">
                    <a:pos x="73" y="108"/>
                  </a:cxn>
                  <a:cxn ang="0">
                    <a:pos x="52" y="93"/>
                  </a:cxn>
                  <a:cxn ang="0">
                    <a:pos x="17" y="98"/>
                  </a:cxn>
                  <a:cxn ang="0">
                    <a:pos x="0" y="76"/>
                  </a:cxn>
                </a:cxnLst>
                <a:rect l="0" t="0" r="r" b="b"/>
                <a:pathLst>
                  <a:path w="318" h="138">
                    <a:moveTo>
                      <a:pt x="0" y="76"/>
                    </a:moveTo>
                    <a:lnTo>
                      <a:pt x="72" y="0"/>
                    </a:lnTo>
                    <a:lnTo>
                      <a:pt x="59" y="31"/>
                    </a:lnTo>
                    <a:lnTo>
                      <a:pt x="68" y="40"/>
                    </a:lnTo>
                    <a:lnTo>
                      <a:pt x="91" y="28"/>
                    </a:lnTo>
                    <a:lnTo>
                      <a:pt x="140" y="47"/>
                    </a:lnTo>
                    <a:lnTo>
                      <a:pt x="161" y="31"/>
                    </a:lnTo>
                    <a:lnTo>
                      <a:pt x="225" y="22"/>
                    </a:lnTo>
                    <a:lnTo>
                      <a:pt x="238" y="41"/>
                    </a:lnTo>
                    <a:lnTo>
                      <a:pt x="264" y="37"/>
                    </a:lnTo>
                    <a:lnTo>
                      <a:pt x="314" y="57"/>
                    </a:lnTo>
                    <a:lnTo>
                      <a:pt x="317" y="72"/>
                    </a:lnTo>
                    <a:lnTo>
                      <a:pt x="263" y="85"/>
                    </a:lnTo>
                    <a:lnTo>
                      <a:pt x="247" y="76"/>
                    </a:lnTo>
                    <a:lnTo>
                      <a:pt x="219" y="79"/>
                    </a:lnTo>
                    <a:lnTo>
                      <a:pt x="187" y="98"/>
                    </a:lnTo>
                    <a:lnTo>
                      <a:pt x="174" y="99"/>
                    </a:lnTo>
                    <a:lnTo>
                      <a:pt x="162" y="85"/>
                    </a:lnTo>
                    <a:lnTo>
                      <a:pt x="144" y="136"/>
                    </a:lnTo>
                    <a:lnTo>
                      <a:pt x="124" y="137"/>
                    </a:lnTo>
                    <a:lnTo>
                      <a:pt x="115" y="117"/>
                    </a:lnTo>
                    <a:lnTo>
                      <a:pt x="73" y="108"/>
                    </a:lnTo>
                    <a:lnTo>
                      <a:pt x="52" y="93"/>
                    </a:lnTo>
                    <a:lnTo>
                      <a:pt x="17" y="98"/>
                    </a:lnTo>
                    <a:lnTo>
                      <a:pt x="0" y="76"/>
                    </a:lnTo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158" name="Freeform 28"/>
              <p:cNvSpPr>
                <a:spLocks/>
              </p:cNvSpPr>
              <p:nvPr/>
            </p:nvSpPr>
            <p:spPr bwMode="auto">
              <a:xfrm>
                <a:off x="3989" y="1747"/>
                <a:ext cx="229" cy="308"/>
              </a:xfrm>
              <a:custGeom>
                <a:avLst/>
                <a:gdLst/>
                <a:ahLst/>
                <a:cxnLst>
                  <a:cxn ang="0">
                    <a:pos x="57" y="13"/>
                  </a:cxn>
                  <a:cxn ang="0">
                    <a:pos x="66" y="32"/>
                  </a:cxn>
                  <a:cxn ang="0">
                    <a:pos x="50" y="44"/>
                  </a:cxn>
                  <a:cxn ang="0">
                    <a:pos x="49" y="93"/>
                  </a:cxn>
                  <a:cxn ang="0">
                    <a:pos x="40" y="61"/>
                  </a:cxn>
                  <a:cxn ang="0">
                    <a:pos x="7" y="92"/>
                  </a:cxn>
                  <a:cxn ang="0">
                    <a:pos x="0" y="180"/>
                  </a:cxn>
                  <a:cxn ang="0">
                    <a:pos x="21" y="224"/>
                  </a:cxn>
                  <a:cxn ang="0">
                    <a:pos x="23" y="246"/>
                  </a:cxn>
                  <a:cxn ang="0">
                    <a:pos x="24" y="264"/>
                  </a:cxn>
                  <a:cxn ang="0">
                    <a:pos x="23" y="278"/>
                  </a:cxn>
                  <a:cxn ang="0">
                    <a:pos x="19" y="307"/>
                  </a:cxn>
                  <a:cxn ang="0">
                    <a:pos x="109" y="302"/>
                  </a:cxn>
                  <a:cxn ang="0">
                    <a:pos x="227" y="291"/>
                  </a:cxn>
                  <a:cxn ang="0">
                    <a:pos x="206" y="285"/>
                  </a:cxn>
                  <a:cxn ang="0">
                    <a:pos x="194" y="271"/>
                  </a:cxn>
                  <a:cxn ang="0">
                    <a:pos x="212" y="257"/>
                  </a:cxn>
                  <a:cxn ang="0">
                    <a:pos x="212" y="240"/>
                  </a:cxn>
                  <a:cxn ang="0">
                    <a:pos x="204" y="225"/>
                  </a:cxn>
                  <a:cxn ang="0">
                    <a:pos x="212" y="214"/>
                  </a:cxn>
                  <a:cxn ang="0">
                    <a:pos x="228" y="215"/>
                  </a:cxn>
                  <a:cxn ang="0">
                    <a:pos x="225" y="173"/>
                  </a:cxn>
                  <a:cxn ang="0">
                    <a:pos x="221" y="147"/>
                  </a:cxn>
                  <a:cxn ang="0">
                    <a:pos x="211" y="131"/>
                  </a:cxn>
                  <a:cxn ang="0">
                    <a:pos x="201" y="121"/>
                  </a:cxn>
                  <a:cxn ang="0">
                    <a:pos x="187" y="118"/>
                  </a:cxn>
                  <a:cxn ang="0">
                    <a:pos x="173" y="118"/>
                  </a:cxn>
                  <a:cxn ang="0">
                    <a:pos x="158" y="139"/>
                  </a:cxn>
                  <a:cxn ang="0">
                    <a:pos x="148" y="145"/>
                  </a:cxn>
                  <a:cxn ang="0">
                    <a:pos x="142" y="147"/>
                  </a:cxn>
                  <a:cxn ang="0">
                    <a:pos x="134" y="144"/>
                  </a:cxn>
                  <a:cxn ang="0">
                    <a:pos x="132" y="134"/>
                  </a:cxn>
                  <a:cxn ang="0">
                    <a:pos x="134" y="128"/>
                  </a:cxn>
                  <a:cxn ang="0">
                    <a:pos x="141" y="121"/>
                  </a:cxn>
                  <a:cxn ang="0">
                    <a:pos x="147" y="118"/>
                  </a:cxn>
                  <a:cxn ang="0">
                    <a:pos x="153" y="117"/>
                  </a:cxn>
                  <a:cxn ang="0">
                    <a:pos x="153" y="105"/>
                  </a:cxn>
                  <a:cxn ang="0">
                    <a:pos x="171" y="93"/>
                  </a:cxn>
                  <a:cxn ang="0">
                    <a:pos x="153" y="52"/>
                  </a:cxn>
                  <a:cxn ang="0">
                    <a:pos x="153" y="33"/>
                  </a:cxn>
                  <a:cxn ang="0">
                    <a:pos x="125" y="25"/>
                  </a:cxn>
                  <a:cxn ang="0">
                    <a:pos x="83" y="0"/>
                  </a:cxn>
                  <a:cxn ang="0">
                    <a:pos x="57" y="13"/>
                  </a:cxn>
                </a:cxnLst>
                <a:rect l="0" t="0" r="r" b="b"/>
                <a:pathLst>
                  <a:path w="229" h="308">
                    <a:moveTo>
                      <a:pt x="57" y="13"/>
                    </a:moveTo>
                    <a:lnTo>
                      <a:pt x="66" y="32"/>
                    </a:lnTo>
                    <a:lnTo>
                      <a:pt x="50" y="44"/>
                    </a:lnTo>
                    <a:lnTo>
                      <a:pt x="49" y="93"/>
                    </a:lnTo>
                    <a:lnTo>
                      <a:pt x="40" y="61"/>
                    </a:lnTo>
                    <a:lnTo>
                      <a:pt x="7" y="92"/>
                    </a:lnTo>
                    <a:lnTo>
                      <a:pt x="0" y="180"/>
                    </a:lnTo>
                    <a:lnTo>
                      <a:pt x="21" y="224"/>
                    </a:lnTo>
                    <a:lnTo>
                      <a:pt x="23" y="246"/>
                    </a:lnTo>
                    <a:lnTo>
                      <a:pt x="24" y="264"/>
                    </a:lnTo>
                    <a:lnTo>
                      <a:pt x="23" y="278"/>
                    </a:lnTo>
                    <a:lnTo>
                      <a:pt x="19" y="307"/>
                    </a:lnTo>
                    <a:lnTo>
                      <a:pt x="109" y="302"/>
                    </a:lnTo>
                    <a:lnTo>
                      <a:pt x="227" y="291"/>
                    </a:lnTo>
                    <a:lnTo>
                      <a:pt x="206" y="285"/>
                    </a:lnTo>
                    <a:lnTo>
                      <a:pt x="194" y="271"/>
                    </a:lnTo>
                    <a:lnTo>
                      <a:pt x="212" y="257"/>
                    </a:lnTo>
                    <a:lnTo>
                      <a:pt x="212" y="240"/>
                    </a:lnTo>
                    <a:lnTo>
                      <a:pt x="204" y="225"/>
                    </a:lnTo>
                    <a:lnTo>
                      <a:pt x="212" y="214"/>
                    </a:lnTo>
                    <a:lnTo>
                      <a:pt x="228" y="215"/>
                    </a:lnTo>
                    <a:lnTo>
                      <a:pt x="225" y="173"/>
                    </a:lnTo>
                    <a:lnTo>
                      <a:pt x="221" y="147"/>
                    </a:lnTo>
                    <a:lnTo>
                      <a:pt x="211" y="131"/>
                    </a:lnTo>
                    <a:lnTo>
                      <a:pt x="201" y="121"/>
                    </a:lnTo>
                    <a:lnTo>
                      <a:pt x="187" y="118"/>
                    </a:lnTo>
                    <a:lnTo>
                      <a:pt x="173" y="118"/>
                    </a:lnTo>
                    <a:lnTo>
                      <a:pt x="158" y="139"/>
                    </a:lnTo>
                    <a:lnTo>
                      <a:pt x="148" y="145"/>
                    </a:lnTo>
                    <a:lnTo>
                      <a:pt x="142" y="147"/>
                    </a:lnTo>
                    <a:lnTo>
                      <a:pt x="134" y="144"/>
                    </a:lnTo>
                    <a:lnTo>
                      <a:pt x="132" y="134"/>
                    </a:lnTo>
                    <a:lnTo>
                      <a:pt x="134" y="128"/>
                    </a:lnTo>
                    <a:lnTo>
                      <a:pt x="141" y="121"/>
                    </a:lnTo>
                    <a:lnTo>
                      <a:pt x="147" y="118"/>
                    </a:lnTo>
                    <a:lnTo>
                      <a:pt x="153" y="117"/>
                    </a:lnTo>
                    <a:lnTo>
                      <a:pt x="153" y="105"/>
                    </a:lnTo>
                    <a:lnTo>
                      <a:pt x="171" y="93"/>
                    </a:lnTo>
                    <a:lnTo>
                      <a:pt x="153" y="52"/>
                    </a:lnTo>
                    <a:lnTo>
                      <a:pt x="153" y="33"/>
                    </a:lnTo>
                    <a:lnTo>
                      <a:pt x="125" y="25"/>
                    </a:lnTo>
                    <a:lnTo>
                      <a:pt x="83" y="0"/>
                    </a:lnTo>
                    <a:lnTo>
                      <a:pt x="57" y="13"/>
                    </a:lnTo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</p:grpSp>
        <p:sp>
          <p:nvSpPr>
            <p:cNvPr id="111" name="Freeform 30"/>
            <p:cNvSpPr>
              <a:spLocks/>
            </p:cNvSpPr>
            <p:nvPr/>
          </p:nvSpPr>
          <p:spPr bwMode="auto">
            <a:xfrm>
              <a:off x="5061391" y="2983159"/>
              <a:ext cx="371422" cy="649407"/>
            </a:xfrm>
            <a:custGeom>
              <a:avLst/>
              <a:gdLst>
                <a:gd name="T0" fmla="*/ 2147483647 w 247"/>
                <a:gd name="T1" fmla="*/ 2147483647 h 406"/>
                <a:gd name="T2" fmla="*/ 2147483647 w 247"/>
                <a:gd name="T3" fmla="*/ 0 h 406"/>
                <a:gd name="T4" fmla="*/ 2147483647 w 247"/>
                <a:gd name="T5" fmla="*/ 2147483647 h 406"/>
                <a:gd name="T6" fmla="*/ 2147483647 w 247"/>
                <a:gd name="T7" fmla="*/ 2147483647 h 406"/>
                <a:gd name="T8" fmla="*/ 2147483647 w 247"/>
                <a:gd name="T9" fmla="*/ 2147483647 h 406"/>
                <a:gd name="T10" fmla="*/ 2147483647 w 247"/>
                <a:gd name="T11" fmla="*/ 2147483647 h 406"/>
                <a:gd name="T12" fmla="*/ 2147483647 w 247"/>
                <a:gd name="T13" fmla="*/ 2147483647 h 406"/>
                <a:gd name="T14" fmla="*/ 2147483647 w 247"/>
                <a:gd name="T15" fmla="*/ 2147483647 h 406"/>
                <a:gd name="T16" fmla="*/ 2147483647 w 247"/>
                <a:gd name="T17" fmla="*/ 2147483647 h 406"/>
                <a:gd name="T18" fmla="*/ 2147483647 w 247"/>
                <a:gd name="T19" fmla="*/ 2147483647 h 406"/>
                <a:gd name="T20" fmla="*/ 2147483647 w 247"/>
                <a:gd name="T21" fmla="*/ 2147483647 h 406"/>
                <a:gd name="T22" fmla="*/ 2147483647 w 247"/>
                <a:gd name="T23" fmla="*/ 2147483647 h 406"/>
                <a:gd name="T24" fmla="*/ 2147483647 w 247"/>
                <a:gd name="T25" fmla="*/ 2147483647 h 406"/>
                <a:gd name="T26" fmla="*/ 2147483647 w 247"/>
                <a:gd name="T27" fmla="*/ 2147483647 h 406"/>
                <a:gd name="T28" fmla="*/ 2147483647 w 247"/>
                <a:gd name="T29" fmla="*/ 2147483647 h 406"/>
                <a:gd name="T30" fmla="*/ 2147483647 w 247"/>
                <a:gd name="T31" fmla="*/ 2147483647 h 406"/>
                <a:gd name="T32" fmla="*/ 2147483647 w 247"/>
                <a:gd name="T33" fmla="*/ 2147483647 h 406"/>
                <a:gd name="T34" fmla="*/ 0 w 247"/>
                <a:gd name="T35" fmla="*/ 2147483647 h 406"/>
                <a:gd name="T36" fmla="*/ 2147483647 w 247"/>
                <a:gd name="T37" fmla="*/ 2147483647 h 406"/>
                <a:gd name="T38" fmla="*/ 2147483647 w 247"/>
                <a:gd name="T39" fmla="*/ 2147483647 h 406"/>
                <a:gd name="T40" fmla="*/ 2147483647 w 247"/>
                <a:gd name="T41" fmla="*/ 2147483647 h 406"/>
                <a:gd name="T42" fmla="*/ 2147483647 w 247"/>
                <a:gd name="T43" fmla="*/ 2147483647 h 406"/>
                <a:gd name="T44" fmla="*/ 2147483647 w 247"/>
                <a:gd name="T45" fmla="*/ 2147483647 h 40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47"/>
                <a:gd name="T70" fmla="*/ 0 h 406"/>
                <a:gd name="T71" fmla="*/ 247 w 247"/>
                <a:gd name="T72" fmla="*/ 406 h 40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47" h="406">
                  <a:moveTo>
                    <a:pt x="46" y="21"/>
                  </a:moveTo>
                  <a:lnTo>
                    <a:pt x="188" y="0"/>
                  </a:lnTo>
                  <a:lnTo>
                    <a:pt x="208" y="48"/>
                  </a:lnTo>
                  <a:lnTo>
                    <a:pt x="237" y="257"/>
                  </a:lnTo>
                  <a:lnTo>
                    <a:pt x="246" y="285"/>
                  </a:lnTo>
                  <a:lnTo>
                    <a:pt x="223" y="340"/>
                  </a:lnTo>
                  <a:lnTo>
                    <a:pt x="223" y="379"/>
                  </a:lnTo>
                  <a:lnTo>
                    <a:pt x="200" y="374"/>
                  </a:lnTo>
                  <a:lnTo>
                    <a:pt x="201" y="405"/>
                  </a:lnTo>
                  <a:lnTo>
                    <a:pt x="174" y="394"/>
                  </a:lnTo>
                  <a:lnTo>
                    <a:pt x="160" y="398"/>
                  </a:lnTo>
                  <a:lnTo>
                    <a:pt x="140" y="395"/>
                  </a:lnTo>
                  <a:lnTo>
                    <a:pt x="125" y="346"/>
                  </a:lnTo>
                  <a:lnTo>
                    <a:pt x="96" y="331"/>
                  </a:lnTo>
                  <a:lnTo>
                    <a:pt x="96" y="278"/>
                  </a:lnTo>
                  <a:lnTo>
                    <a:pt x="68" y="285"/>
                  </a:lnTo>
                  <a:lnTo>
                    <a:pt x="52" y="246"/>
                  </a:lnTo>
                  <a:lnTo>
                    <a:pt x="0" y="202"/>
                  </a:lnTo>
                  <a:lnTo>
                    <a:pt x="38" y="131"/>
                  </a:lnTo>
                  <a:lnTo>
                    <a:pt x="27" y="98"/>
                  </a:lnTo>
                  <a:lnTo>
                    <a:pt x="64" y="92"/>
                  </a:lnTo>
                  <a:lnTo>
                    <a:pt x="68" y="46"/>
                  </a:lnTo>
                  <a:lnTo>
                    <a:pt x="46" y="21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13" name="Freeform 31"/>
            <p:cNvSpPr>
              <a:spLocks/>
            </p:cNvSpPr>
            <p:nvPr/>
          </p:nvSpPr>
          <p:spPr bwMode="auto">
            <a:xfrm>
              <a:off x="4732825" y="3243355"/>
              <a:ext cx="590805" cy="518225"/>
            </a:xfrm>
            <a:custGeom>
              <a:avLst/>
              <a:gdLst>
                <a:gd name="T0" fmla="*/ 0 w 393"/>
                <a:gd name="T1" fmla="*/ 2147483647 h 323"/>
                <a:gd name="T2" fmla="*/ 2147483647 w 393"/>
                <a:gd name="T3" fmla="*/ 0 h 323"/>
                <a:gd name="T4" fmla="*/ 2147483647 w 393"/>
                <a:gd name="T5" fmla="*/ 0 h 323"/>
                <a:gd name="T6" fmla="*/ 2147483647 w 393"/>
                <a:gd name="T7" fmla="*/ 2147483647 h 323"/>
                <a:gd name="T8" fmla="*/ 2147483647 w 393"/>
                <a:gd name="T9" fmla="*/ 2147483647 h 323"/>
                <a:gd name="T10" fmla="*/ 2147483647 w 393"/>
                <a:gd name="T11" fmla="*/ 2147483647 h 323"/>
                <a:gd name="T12" fmla="*/ 2147483647 w 393"/>
                <a:gd name="T13" fmla="*/ 2147483647 h 323"/>
                <a:gd name="T14" fmla="*/ 2147483647 w 393"/>
                <a:gd name="T15" fmla="*/ 2147483647 h 323"/>
                <a:gd name="T16" fmla="*/ 2147483647 w 393"/>
                <a:gd name="T17" fmla="*/ 2147483647 h 323"/>
                <a:gd name="T18" fmla="*/ 2147483647 w 393"/>
                <a:gd name="T19" fmla="*/ 2147483647 h 323"/>
                <a:gd name="T20" fmla="*/ 2147483647 w 393"/>
                <a:gd name="T21" fmla="*/ 2147483647 h 323"/>
                <a:gd name="T22" fmla="*/ 2147483647 w 393"/>
                <a:gd name="T23" fmla="*/ 2147483647 h 323"/>
                <a:gd name="T24" fmla="*/ 2147483647 w 393"/>
                <a:gd name="T25" fmla="*/ 2147483647 h 323"/>
                <a:gd name="T26" fmla="*/ 2147483647 w 393"/>
                <a:gd name="T27" fmla="*/ 2147483647 h 323"/>
                <a:gd name="T28" fmla="*/ 2147483647 w 393"/>
                <a:gd name="T29" fmla="*/ 2147483647 h 323"/>
                <a:gd name="T30" fmla="*/ 2147483647 w 393"/>
                <a:gd name="T31" fmla="*/ 2147483647 h 323"/>
                <a:gd name="T32" fmla="*/ 2147483647 w 393"/>
                <a:gd name="T33" fmla="*/ 2147483647 h 323"/>
                <a:gd name="T34" fmla="*/ 2147483647 w 393"/>
                <a:gd name="T35" fmla="*/ 2147483647 h 323"/>
                <a:gd name="T36" fmla="*/ 2147483647 w 393"/>
                <a:gd name="T37" fmla="*/ 2147483647 h 323"/>
                <a:gd name="T38" fmla="*/ 2147483647 w 393"/>
                <a:gd name="T39" fmla="*/ 2147483647 h 323"/>
                <a:gd name="T40" fmla="*/ 2147483647 w 393"/>
                <a:gd name="T41" fmla="*/ 2147483647 h 323"/>
                <a:gd name="T42" fmla="*/ 2147483647 w 393"/>
                <a:gd name="T43" fmla="*/ 2147483647 h 323"/>
                <a:gd name="T44" fmla="*/ 2147483647 w 393"/>
                <a:gd name="T45" fmla="*/ 2147483647 h 323"/>
                <a:gd name="T46" fmla="*/ 2147483647 w 393"/>
                <a:gd name="T47" fmla="*/ 2147483647 h 323"/>
                <a:gd name="T48" fmla="*/ 2147483647 w 393"/>
                <a:gd name="T49" fmla="*/ 2147483647 h 323"/>
                <a:gd name="T50" fmla="*/ 0 w 393"/>
                <a:gd name="T51" fmla="*/ 2147483647 h 3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93"/>
                <a:gd name="T79" fmla="*/ 0 h 323"/>
                <a:gd name="T80" fmla="*/ 393 w 393"/>
                <a:gd name="T81" fmla="*/ 323 h 32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93" h="323">
                  <a:moveTo>
                    <a:pt x="0" y="11"/>
                  </a:moveTo>
                  <a:lnTo>
                    <a:pt x="171" y="0"/>
                  </a:lnTo>
                  <a:lnTo>
                    <a:pt x="208" y="0"/>
                  </a:lnTo>
                  <a:lnTo>
                    <a:pt x="235" y="10"/>
                  </a:lnTo>
                  <a:lnTo>
                    <a:pt x="221" y="38"/>
                  </a:lnTo>
                  <a:lnTo>
                    <a:pt x="271" y="83"/>
                  </a:lnTo>
                  <a:lnTo>
                    <a:pt x="287" y="122"/>
                  </a:lnTo>
                  <a:lnTo>
                    <a:pt x="317" y="112"/>
                  </a:lnTo>
                  <a:lnTo>
                    <a:pt x="315" y="167"/>
                  </a:lnTo>
                  <a:lnTo>
                    <a:pt x="345" y="183"/>
                  </a:lnTo>
                  <a:lnTo>
                    <a:pt x="359" y="231"/>
                  </a:lnTo>
                  <a:lnTo>
                    <a:pt x="381" y="235"/>
                  </a:lnTo>
                  <a:lnTo>
                    <a:pt x="392" y="254"/>
                  </a:lnTo>
                  <a:lnTo>
                    <a:pt x="366" y="282"/>
                  </a:lnTo>
                  <a:lnTo>
                    <a:pt x="357" y="314"/>
                  </a:lnTo>
                  <a:lnTo>
                    <a:pt x="320" y="322"/>
                  </a:lnTo>
                  <a:lnTo>
                    <a:pt x="329" y="287"/>
                  </a:lnTo>
                  <a:lnTo>
                    <a:pt x="182" y="300"/>
                  </a:lnTo>
                  <a:lnTo>
                    <a:pt x="77" y="313"/>
                  </a:lnTo>
                  <a:lnTo>
                    <a:pt x="70" y="279"/>
                  </a:lnTo>
                  <a:lnTo>
                    <a:pt x="63" y="176"/>
                  </a:lnTo>
                  <a:lnTo>
                    <a:pt x="62" y="120"/>
                  </a:lnTo>
                  <a:lnTo>
                    <a:pt x="26" y="94"/>
                  </a:lnTo>
                  <a:lnTo>
                    <a:pt x="39" y="71"/>
                  </a:lnTo>
                  <a:lnTo>
                    <a:pt x="22" y="58"/>
                  </a:lnTo>
                  <a:lnTo>
                    <a:pt x="0" y="11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14" name="Freeform 33"/>
            <p:cNvSpPr>
              <a:spLocks/>
            </p:cNvSpPr>
            <p:nvPr/>
          </p:nvSpPr>
          <p:spPr bwMode="auto">
            <a:xfrm>
              <a:off x="5600156" y="2926783"/>
              <a:ext cx="371422" cy="453176"/>
            </a:xfrm>
            <a:custGeom>
              <a:avLst/>
              <a:gdLst>
                <a:gd name="T0" fmla="*/ 0 w 247"/>
                <a:gd name="T1" fmla="*/ 2147483647 h 283"/>
                <a:gd name="T2" fmla="*/ 2147483647 w 247"/>
                <a:gd name="T3" fmla="*/ 2147483647 h 283"/>
                <a:gd name="T4" fmla="*/ 2147483647 w 247"/>
                <a:gd name="T5" fmla="*/ 2147483647 h 283"/>
                <a:gd name="T6" fmla="*/ 2147483647 w 247"/>
                <a:gd name="T7" fmla="*/ 2147483647 h 283"/>
                <a:gd name="T8" fmla="*/ 2147483647 w 247"/>
                <a:gd name="T9" fmla="*/ 2147483647 h 283"/>
                <a:gd name="T10" fmla="*/ 2147483647 w 247"/>
                <a:gd name="T11" fmla="*/ 0 h 283"/>
                <a:gd name="T12" fmla="*/ 2147483647 w 247"/>
                <a:gd name="T13" fmla="*/ 2147483647 h 283"/>
                <a:gd name="T14" fmla="*/ 2147483647 w 247"/>
                <a:gd name="T15" fmla="*/ 2147483647 h 283"/>
                <a:gd name="T16" fmla="*/ 2147483647 w 247"/>
                <a:gd name="T17" fmla="*/ 2147483647 h 283"/>
                <a:gd name="T18" fmla="*/ 2147483647 w 247"/>
                <a:gd name="T19" fmla="*/ 2147483647 h 283"/>
                <a:gd name="T20" fmla="*/ 2147483647 w 247"/>
                <a:gd name="T21" fmla="*/ 2147483647 h 283"/>
                <a:gd name="T22" fmla="*/ 2147483647 w 247"/>
                <a:gd name="T23" fmla="*/ 2147483647 h 283"/>
                <a:gd name="T24" fmla="*/ 2147483647 w 247"/>
                <a:gd name="T25" fmla="*/ 2147483647 h 283"/>
                <a:gd name="T26" fmla="*/ 2147483647 w 247"/>
                <a:gd name="T27" fmla="*/ 2147483647 h 283"/>
                <a:gd name="T28" fmla="*/ 2147483647 w 247"/>
                <a:gd name="T29" fmla="*/ 2147483647 h 283"/>
                <a:gd name="T30" fmla="*/ 2147483647 w 247"/>
                <a:gd name="T31" fmla="*/ 2147483647 h 283"/>
                <a:gd name="T32" fmla="*/ 2147483647 w 247"/>
                <a:gd name="T33" fmla="*/ 2147483647 h 283"/>
                <a:gd name="T34" fmla="*/ 2147483647 w 247"/>
                <a:gd name="T35" fmla="*/ 2147483647 h 283"/>
                <a:gd name="T36" fmla="*/ 0 w 247"/>
                <a:gd name="T37" fmla="*/ 2147483647 h 28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47"/>
                <a:gd name="T58" fmla="*/ 0 h 283"/>
                <a:gd name="T59" fmla="*/ 247 w 247"/>
                <a:gd name="T60" fmla="*/ 283 h 28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47" h="283">
                  <a:moveTo>
                    <a:pt x="0" y="62"/>
                  </a:moveTo>
                  <a:lnTo>
                    <a:pt x="111" y="51"/>
                  </a:lnTo>
                  <a:lnTo>
                    <a:pt x="134" y="55"/>
                  </a:lnTo>
                  <a:lnTo>
                    <a:pt x="186" y="33"/>
                  </a:lnTo>
                  <a:lnTo>
                    <a:pt x="198" y="10"/>
                  </a:lnTo>
                  <a:lnTo>
                    <a:pt x="229" y="0"/>
                  </a:lnTo>
                  <a:lnTo>
                    <a:pt x="246" y="105"/>
                  </a:lnTo>
                  <a:lnTo>
                    <a:pt x="233" y="117"/>
                  </a:lnTo>
                  <a:lnTo>
                    <a:pt x="237" y="192"/>
                  </a:lnTo>
                  <a:lnTo>
                    <a:pt x="212" y="198"/>
                  </a:lnTo>
                  <a:lnTo>
                    <a:pt x="198" y="240"/>
                  </a:lnTo>
                  <a:lnTo>
                    <a:pt x="179" y="234"/>
                  </a:lnTo>
                  <a:lnTo>
                    <a:pt x="173" y="282"/>
                  </a:lnTo>
                  <a:lnTo>
                    <a:pt x="145" y="262"/>
                  </a:lnTo>
                  <a:lnTo>
                    <a:pt x="90" y="275"/>
                  </a:lnTo>
                  <a:lnTo>
                    <a:pt x="67" y="257"/>
                  </a:lnTo>
                  <a:lnTo>
                    <a:pt x="36" y="256"/>
                  </a:lnTo>
                  <a:lnTo>
                    <a:pt x="20" y="176"/>
                  </a:lnTo>
                  <a:lnTo>
                    <a:pt x="0" y="62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15" name="Freeform 34"/>
            <p:cNvSpPr>
              <a:spLocks/>
            </p:cNvSpPr>
            <p:nvPr/>
          </p:nvSpPr>
          <p:spPr bwMode="auto">
            <a:xfrm>
              <a:off x="5272611" y="3325751"/>
              <a:ext cx="651008" cy="385958"/>
            </a:xfrm>
            <a:custGeom>
              <a:avLst/>
              <a:gdLst>
                <a:gd name="T0" fmla="*/ 0 w 433"/>
                <a:gd name="T1" fmla="*/ 2147483647 h 241"/>
                <a:gd name="T2" fmla="*/ 2147483647 w 433"/>
                <a:gd name="T3" fmla="*/ 2147483647 h 241"/>
                <a:gd name="T4" fmla="*/ 2147483647 w 433"/>
                <a:gd name="T5" fmla="*/ 2147483647 h 241"/>
                <a:gd name="T6" fmla="*/ 2147483647 w 433"/>
                <a:gd name="T7" fmla="*/ 2147483647 h 241"/>
                <a:gd name="T8" fmla="*/ 2147483647 w 433"/>
                <a:gd name="T9" fmla="*/ 2147483647 h 241"/>
                <a:gd name="T10" fmla="*/ 2147483647 w 433"/>
                <a:gd name="T11" fmla="*/ 2147483647 h 241"/>
                <a:gd name="T12" fmla="*/ 2147483647 w 433"/>
                <a:gd name="T13" fmla="*/ 2147483647 h 241"/>
                <a:gd name="T14" fmla="*/ 2147483647 w 433"/>
                <a:gd name="T15" fmla="*/ 2147483647 h 241"/>
                <a:gd name="T16" fmla="*/ 2147483647 w 433"/>
                <a:gd name="T17" fmla="*/ 2147483647 h 241"/>
                <a:gd name="T18" fmla="*/ 2147483647 w 433"/>
                <a:gd name="T19" fmla="*/ 2147483647 h 241"/>
                <a:gd name="T20" fmla="*/ 2147483647 w 433"/>
                <a:gd name="T21" fmla="*/ 2147483647 h 241"/>
                <a:gd name="T22" fmla="*/ 2147483647 w 433"/>
                <a:gd name="T23" fmla="*/ 2147483647 h 241"/>
                <a:gd name="T24" fmla="*/ 2147483647 w 433"/>
                <a:gd name="T25" fmla="*/ 2147483647 h 241"/>
                <a:gd name="T26" fmla="*/ 2147483647 w 433"/>
                <a:gd name="T27" fmla="*/ 2147483647 h 241"/>
                <a:gd name="T28" fmla="*/ 2147483647 w 433"/>
                <a:gd name="T29" fmla="*/ 0 h 241"/>
                <a:gd name="T30" fmla="*/ 2147483647 w 433"/>
                <a:gd name="T31" fmla="*/ 2147483647 h 241"/>
                <a:gd name="T32" fmla="*/ 2147483647 w 433"/>
                <a:gd name="T33" fmla="*/ 2147483647 h 241"/>
                <a:gd name="T34" fmla="*/ 2147483647 w 433"/>
                <a:gd name="T35" fmla="*/ 2147483647 h 241"/>
                <a:gd name="T36" fmla="*/ 2147483647 w 433"/>
                <a:gd name="T37" fmla="*/ 2147483647 h 241"/>
                <a:gd name="T38" fmla="*/ 2147483647 w 433"/>
                <a:gd name="T39" fmla="*/ 2147483647 h 241"/>
                <a:gd name="T40" fmla="*/ 2147483647 w 433"/>
                <a:gd name="T41" fmla="*/ 2147483647 h 241"/>
                <a:gd name="T42" fmla="*/ 2147483647 w 433"/>
                <a:gd name="T43" fmla="*/ 2147483647 h 241"/>
                <a:gd name="T44" fmla="*/ 2147483647 w 433"/>
                <a:gd name="T45" fmla="*/ 2147483647 h 241"/>
                <a:gd name="T46" fmla="*/ 2147483647 w 433"/>
                <a:gd name="T47" fmla="*/ 2147483647 h 241"/>
                <a:gd name="T48" fmla="*/ 2147483647 w 433"/>
                <a:gd name="T49" fmla="*/ 2147483647 h 241"/>
                <a:gd name="T50" fmla="*/ 2147483647 w 433"/>
                <a:gd name="T51" fmla="*/ 2147483647 h 241"/>
                <a:gd name="T52" fmla="*/ 2147483647 w 433"/>
                <a:gd name="T53" fmla="*/ 2147483647 h 241"/>
                <a:gd name="T54" fmla="*/ 2147483647 w 433"/>
                <a:gd name="T55" fmla="*/ 2147483647 h 241"/>
                <a:gd name="T56" fmla="*/ 0 w 433"/>
                <a:gd name="T57" fmla="*/ 2147483647 h 2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33"/>
                <a:gd name="T88" fmla="*/ 0 h 241"/>
                <a:gd name="T89" fmla="*/ 433 w 433"/>
                <a:gd name="T90" fmla="*/ 241 h 24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33" h="241">
                  <a:moveTo>
                    <a:pt x="0" y="240"/>
                  </a:moveTo>
                  <a:lnTo>
                    <a:pt x="104" y="225"/>
                  </a:lnTo>
                  <a:lnTo>
                    <a:pt x="104" y="214"/>
                  </a:lnTo>
                  <a:lnTo>
                    <a:pt x="359" y="180"/>
                  </a:lnTo>
                  <a:lnTo>
                    <a:pt x="363" y="162"/>
                  </a:lnTo>
                  <a:lnTo>
                    <a:pt x="400" y="148"/>
                  </a:lnTo>
                  <a:lnTo>
                    <a:pt x="404" y="129"/>
                  </a:lnTo>
                  <a:lnTo>
                    <a:pt x="420" y="122"/>
                  </a:lnTo>
                  <a:lnTo>
                    <a:pt x="432" y="94"/>
                  </a:lnTo>
                  <a:lnTo>
                    <a:pt x="397" y="65"/>
                  </a:lnTo>
                  <a:lnTo>
                    <a:pt x="391" y="26"/>
                  </a:lnTo>
                  <a:lnTo>
                    <a:pt x="363" y="7"/>
                  </a:lnTo>
                  <a:lnTo>
                    <a:pt x="306" y="18"/>
                  </a:lnTo>
                  <a:lnTo>
                    <a:pt x="280" y="1"/>
                  </a:lnTo>
                  <a:lnTo>
                    <a:pt x="254" y="0"/>
                  </a:lnTo>
                  <a:lnTo>
                    <a:pt x="259" y="26"/>
                  </a:lnTo>
                  <a:lnTo>
                    <a:pt x="224" y="40"/>
                  </a:lnTo>
                  <a:lnTo>
                    <a:pt x="201" y="100"/>
                  </a:lnTo>
                  <a:lnTo>
                    <a:pt x="169" y="90"/>
                  </a:lnTo>
                  <a:lnTo>
                    <a:pt x="130" y="113"/>
                  </a:lnTo>
                  <a:lnTo>
                    <a:pt x="81" y="121"/>
                  </a:lnTo>
                  <a:lnTo>
                    <a:pt x="81" y="155"/>
                  </a:lnTo>
                  <a:lnTo>
                    <a:pt x="59" y="154"/>
                  </a:lnTo>
                  <a:lnTo>
                    <a:pt x="60" y="183"/>
                  </a:lnTo>
                  <a:lnTo>
                    <a:pt x="34" y="172"/>
                  </a:lnTo>
                  <a:lnTo>
                    <a:pt x="19" y="178"/>
                  </a:lnTo>
                  <a:lnTo>
                    <a:pt x="32" y="197"/>
                  </a:lnTo>
                  <a:lnTo>
                    <a:pt x="6" y="224"/>
                  </a:lnTo>
                  <a:lnTo>
                    <a:pt x="0" y="240"/>
                  </a:lnTo>
                </a:path>
              </a:pathLst>
            </a:custGeom>
            <a:solidFill>
              <a:srgbClr val="FFC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16" name="Freeform 38"/>
            <p:cNvSpPr>
              <a:spLocks/>
            </p:cNvSpPr>
            <p:nvPr/>
          </p:nvSpPr>
          <p:spPr bwMode="auto">
            <a:xfrm>
              <a:off x="5668522" y="3797357"/>
              <a:ext cx="482644" cy="527983"/>
            </a:xfrm>
            <a:custGeom>
              <a:avLst/>
              <a:gdLst>
                <a:gd name="T0" fmla="*/ 0 w 321"/>
                <a:gd name="T1" fmla="*/ 2147483647 h 331"/>
                <a:gd name="T2" fmla="*/ 2147483647 w 321"/>
                <a:gd name="T3" fmla="*/ 2147483647 h 331"/>
                <a:gd name="T4" fmla="*/ 2147483647 w 321"/>
                <a:gd name="T5" fmla="*/ 2147483647 h 331"/>
                <a:gd name="T6" fmla="*/ 2147483647 w 321"/>
                <a:gd name="T7" fmla="*/ 0 h 331"/>
                <a:gd name="T8" fmla="*/ 2147483647 w 321"/>
                <a:gd name="T9" fmla="*/ 2147483647 h 331"/>
                <a:gd name="T10" fmla="*/ 2147483647 w 321"/>
                <a:gd name="T11" fmla="*/ 2147483647 h 331"/>
                <a:gd name="T12" fmla="*/ 2147483647 w 321"/>
                <a:gd name="T13" fmla="*/ 2147483647 h 331"/>
                <a:gd name="T14" fmla="*/ 2147483647 w 321"/>
                <a:gd name="T15" fmla="*/ 2147483647 h 331"/>
                <a:gd name="T16" fmla="*/ 2147483647 w 321"/>
                <a:gd name="T17" fmla="*/ 2147483647 h 331"/>
                <a:gd name="T18" fmla="*/ 2147483647 w 321"/>
                <a:gd name="T19" fmla="*/ 2147483647 h 331"/>
                <a:gd name="T20" fmla="*/ 2147483647 w 321"/>
                <a:gd name="T21" fmla="*/ 2147483647 h 331"/>
                <a:gd name="T22" fmla="*/ 2147483647 w 321"/>
                <a:gd name="T23" fmla="*/ 2147483647 h 331"/>
                <a:gd name="T24" fmla="*/ 2147483647 w 321"/>
                <a:gd name="T25" fmla="*/ 2147483647 h 331"/>
                <a:gd name="T26" fmla="*/ 2147483647 w 321"/>
                <a:gd name="T27" fmla="*/ 2147483647 h 331"/>
                <a:gd name="T28" fmla="*/ 2147483647 w 321"/>
                <a:gd name="T29" fmla="*/ 2147483647 h 331"/>
                <a:gd name="T30" fmla="*/ 2147483647 w 321"/>
                <a:gd name="T31" fmla="*/ 2147483647 h 331"/>
                <a:gd name="T32" fmla="*/ 2147483647 w 321"/>
                <a:gd name="T33" fmla="*/ 2147483647 h 331"/>
                <a:gd name="T34" fmla="*/ 2147483647 w 321"/>
                <a:gd name="T35" fmla="*/ 2147483647 h 331"/>
                <a:gd name="T36" fmla="*/ 0 w 321"/>
                <a:gd name="T37" fmla="*/ 2147483647 h 33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21"/>
                <a:gd name="T58" fmla="*/ 0 h 331"/>
                <a:gd name="T59" fmla="*/ 321 w 321"/>
                <a:gd name="T60" fmla="*/ 331 h 33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21" h="331">
                  <a:moveTo>
                    <a:pt x="0" y="20"/>
                  </a:moveTo>
                  <a:lnTo>
                    <a:pt x="3" y="20"/>
                  </a:lnTo>
                  <a:lnTo>
                    <a:pt x="77" y="6"/>
                  </a:lnTo>
                  <a:lnTo>
                    <a:pt x="144" y="0"/>
                  </a:lnTo>
                  <a:lnTo>
                    <a:pt x="134" y="17"/>
                  </a:lnTo>
                  <a:lnTo>
                    <a:pt x="154" y="17"/>
                  </a:lnTo>
                  <a:lnTo>
                    <a:pt x="268" y="119"/>
                  </a:lnTo>
                  <a:lnTo>
                    <a:pt x="313" y="185"/>
                  </a:lnTo>
                  <a:lnTo>
                    <a:pt x="320" y="230"/>
                  </a:lnTo>
                  <a:lnTo>
                    <a:pt x="305" y="241"/>
                  </a:lnTo>
                  <a:lnTo>
                    <a:pt x="313" y="286"/>
                  </a:lnTo>
                  <a:lnTo>
                    <a:pt x="281" y="288"/>
                  </a:lnTo>
                  <a:lnTo>
                    <a:pt x="281" y="325"/>
                  </a:lnTo>
                  <a:lnTo>
                    <a:pt x="256" y="306"/>
                  </a:lnTo>
                  <a:lnTo>
                    <a:pt x="91" y="330"/>
                  </a:lnTo>
                  <a:lnTo>
                    <a:pt x="54" y="260"/>
                  </a:lnTo>
                  <a:lnTo>
                    <a:pt x="81" y="211"/>
                  </a:lnTo>
                  <a:lnTo>
                    <a:pt x="45" y="186"/>
                  </a:lnTo>
                  <a:lnTo>
                    <a:pt x="0" y="20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19" name="Freeform 39"/>
            <p:cNvSpPr>
              <a:spLocks/>
            </p:cNvSpPr>
            <p:nvPr/>
          </p:nvSpPr>
          <p:spPr bwMode="auto">
            <a:xfrm>
              <a:off x="5869539" y="3724719"/>
              <a:ext cx="439787" cy="370780"/>
            </a:xfrm>
            <a:custGeom>
              <a:avLst/>
              <a:gdLst>
                <a:gd name="T0" fmla="*/ 2147483647 w 293"/>
                <a:gd name="T1" fmla="*/ 2147483647 h 232"/>
                <a:gd name="T2" fmla="*/ 2147483647 w 293"/>
                <a:gd name="T3" fmla="*/ 2147483647 h 232"/>
                <a:gd name="T4" fmla="*/ 2147483647 w 293"/>
                <a:gd name="T5" fmla="*/ 0 h 232"/>
                <a:gd name="T6" fmla="*/ 2147483647 w 293"/>
                <a:gd name="T7" fmla="*/ 2147483647 h 232"/>
                <a:gd name="T8" fmla="*/ 2147483647 w 293"/>
                <a:gd name="T9" fmla="*/ 2147483647 h 232"/>
                <a:gd name="T10" fmla="*/ 2147483647 w 293"/>
                <a:gd name="T11" fmla="*/ 2147483647 h 232"/>
                <a:gd name="T12" fmla="*/ 2147483647 w 293"/>
                <a:gd name="T13" fmla="*/ 2147483647 h 232"/>
                <a:gd name="T14" fmla="*/ 2147483647 w 293"/>
                <a:gd name="T15" fmla="*/ 2147483647 h 232"/>
                <a:gd name="T16" fmla="*/ 2147483647 w 293"/>
                <a:gd name="T17" fmla="*/ 2147483647 h 232"/>
                <a:gd name="T18" fmla="*/ 2147483647 w 293"/>
                <a:gd name="T19" fmla="*/ 2147483647 h 232"/>
                <a:gd name="T20" fmla="*/ 2147483647 w 293"/>
                <a:gd name="T21" fmla="*/ 2147483647 h 232"/>
                <a:gd name="T22" fmla="*/ 2147483647 w 293"/>
                <a:gd name="T23" fmla="*/ 2147483647 h 232"/>
                <a:gd name="T24" fmla="*/ 2147483647 w 293"/>
                <a:gd name="T25" fmla="*/ 2147483647 h 232"/>
                <a:gd name="T26" fmla="*/ 2147483647 w 293"/>
                <a:gd name="T27" fmla="*/ 2147483647 h 232"/>
                <a:gd name="T28" fmla="*/ 0 w 293"/>
                <a:gd name="T29" fmla="*/ 2147483647 h 232"/>
                <a:gd name="T30" fmla="*/ 2147483647 w 293"/>
                <a:gd name="T31" fmla="*/ 2147483647 h 2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3"/>
                <a:gd name="T49" fmla="*/ 0 h 232"/>
                <a:gd name="T50" fmla="*/ 293 w 293"/>
                <a:gd name="T51" fmla="*/ 232 h 23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3" h="232">
                  <a:moveTo>
                    <a:pt x="11" y="41"/>
                  </a:moveTo>
                  <a:lnTo>
                    <a:pt x="34" y="19"/>
                  </a:lnTo>
                  <a:lnTo>
                    <a:pt x="122" y="0"/>
                  </a:lnTo>
                  <a:lnTo>
                    <a:pt x="148" y="13"/>
                  </a:lnTo>
                  <a:lnTo>
                    <a:pt x="205" y="3"/>
                  </a:lnTo>
                  <a:lnTo>
                    <a:pt x="251" y="36"/>
                  </a:lnTo>
                  <a:lnTo>
                    <a:pt x="292" y="62"/>
                  </a:lnTo>
                  <a:lnTo>
                    <a:pt x="269" y="131"/>
                  </a:lnTo>
                  <a:lnTo>
                    <a:pt x="234" y="166"/>
                  </a:lnTo>
                  <a:lnTo>
                    <a:pt x="195" y="177"/>
                  </a:lnTo>
                  <a:lnTo>
                    <a:pt x="203" y="205"/>
                  </a:lnTo>
                  <a:lnTo>
                    <a:pt x="179" y="231"/>
                  </a:lnTo>
                  <a:lnTo>
                    <a:pt x="134" y="166"/>
                  </a:lnTo>
                  <a:lnTo>
                    <a:pt x="19" y="62"/>
                  </a:lnTo>
                  <a:lnTo>
                    <a:pt x="0" y="62"/>
                  </a:lnTo>
                  <a:lnTo>
                    <a:pt x="11" y="41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20" name="Freeform 41"/>
            <p:cNvSpPr>
              <a:spLocks/>
            </p:cNvSpPr>
            <p:nvPr/>
          </p:nvSpPr>
          <p:spPr bwMode="auto">
            <a:xfrm>
              <a:off x="5781785" y="3472111"/>
              <a:ext cx="758149" cy="353434"/>
            </a:xfrm>
            <a:custGeom>
              <a:avLst/>
              <a:gdLst>
                <a:gd name="T0" fmla="*/ 2147483647 w 504"/>
                <a:gd name="T1" fmla="*/ 2147483647 h 221"/>
                <a:gd name="T2" fmla="*/ 0 w 504"/>
                <a:gd name="T3" fmla="*/ 2147483647 h 221"/>
                <a:gd name="T4" fmla="*/ 2147483647 w 504"/>
                <a:gd name="T5" fmla="*/ 2147483647 h 221"/>
                <a:gd name="T6" fmla="*/ 2147483647 w 504"/>
                <a:gd name="T7" fmla="*/ 2147483647 h 221"/>
                <a:gd name="T8" fmla="*/ 2147483647 w 504"/>
                <a:gd name="T9" fmla="*/ 2147483647 h 221"/>
                <a:gd name="T10" fmla="*/ 2147483647 w 504"/>
                <a:gd name="T11" fmla="*/ 2147483647 h 221"/>
                <a:gd name="T12" fmla="*/ 2147483647 w 504"/>
                <a:gd name="T13" fmla="*/ 2147483647 h 221"/>
                <a:gd name="T14" fmla="*/ 2147483647 w 504"/>
                <a:gd name="T15" fmla="*/ 2147483647 h 221"/>
                <a:gd name="T16" fmla="*/ 2147483647 w 504"/>
                <a:gd name="T17" fmla="*/ 2147483647 h 221"/>
                <a:gd name="T18" fmla="*/ 2147483647 w 504"/>
                <a:gd name="T19" fmla="*/ 2147483647 h 221"/>
                <a:gd name="T20" fmla="*/ 2147483647 w 504"/>
                <a:gd name="T21" fmla="*/ 2147483647 h 221"/>
                <a:gd name="T22" fmla="*/ 2147483647 w 504"/>
                <a:gd name="T23" fmla="*/ 2147483647 h 221"/>
                <a:gd name="T24" fmla="*/ 2147483647 w 504"/>
                <a:gd name="T25" fmla="*/ 2147483647 h 221"/>
                <a:gd name="T26" fmla="*/ 2147483647 w 504"/>
                <a:gd name="T27" fmla="*/ 2147483647 h 221"/>
                <a:gd name="T28" fmla="*/ 2147483647 w 504"/>
                <a:gd name="T29" fmla="*/ 2147483647 h 221"/>
                <a:gd name="T30" fmla="*/ 2147483647 w 504"/>
                <a:gd name="T31" fmla="*/ 2147483647 h 221"/>
                <a:gd name="T32" fmla="*/ 2147483647 w 504"/>
                <a:gd name="T33" fmla="*/ 2147483647 h 221"/>
                <a:gd name="T34" fmla="*/ 2147483647 w 504"/>
                <a:gd name="T35" fmla="*/ 2147483647 h 221"/>
                <a:gd name="T36" fmla="*/ 2147483647 w 504"/>
                <a:gd name="T37" fmla="*/ 2147483647 h 221"/>
                <a:gd name="T38" fmla="*/ 2147483647 w 504"/>
                <a:gd name="T39" fmla="*/ 2147483647 h 221"/>
                <a:gd name="T40" fmla="*/ 2147483647 w 504"/>
                <a:gd name="T41" fmla="*/ 2147483647 h 221"/>
                <a:gd name="T42" fmla="*/ 2147483647 w 504"/>
                <a:gd name="T43" fmla="*/ 2147483647 h 221"/>
                <a:gd name="T44" fmla="*/ 2147483647 w 504"/>
                <a:gd name="T45" fmla="*/ 2147483647 h 221"/>
                <a:gd name="T46" fmla="*/ 2147483647 w 504"/>
                <a:gd name="T47" fmla="*/ 2147483647 h 221"/>
                <a:gd name="T48" fmla="*/ 2147483647 w 504"/>
                <a:gd name="T49" fmla="*/ 2147483647 h 221"/>
                <a:gd name="T50" fmla="*/ 2147483647 w 504"/>
                <a:gd name="T51" fmla="*/ 2147483647 h 221"/>
                <a:gd name="T52" fmla="*/ 2147483647 w 504"/>
                <a:gd name="T53" fmla="*/ 2147483647 h 221"/>
                <a:gd name="T54" fmla="*/ 2147483647 w 504"/>
                <a:gd name="T55" fmla="*/ 2147483647 h 221"/>
                <a:gd name="T56" fmla="*/ 2147483647 w 504"/>
                <a:gd name="T57" fmla="*/ 2147483647 h 221"/>
                <a:gd name="T58" fmla="*/ 2147483647 w 504"/>
                <a:gd name="T59" fmla="*/ 0 h 221"/>
                <a:gd name="T60" fmla="*/ 2147483647 w 504"/>
                <a:gd name="T61" fmla="*/ 2147483647 h 221"/>
                <a:gd name="T62" fmla="*/ 2147483647 w 504"/>
                <a:gd name="T63" fmla="*/ 2147483647 h 221"/>
                <a:gd name="T64" fmla="*/ 2147483647 w 504"/>
                <a:gd name="T65" fmla="*/ 2147483647 h 221"/>
                <a:gd name="T66" fmla="*/ 2147483647 w 504"/>
                <a:gd name="T67" fmla="*/ 2147483647 h 22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04"/>
                <a:gd name="T103" fmla="*/ 0 h 221"/>
                <a:gd name="T104" fmla="*/ 504 w 504"/>
                <a:gd name="T105" fmla="*/ 221 h 22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04" h="221">
                  <a:moveTo>
                    <a:pt x="17" y="162"/>
                  </a:moveTo>
                  <a:lnTo>
                    <a:pt x="0" y="209"/>
                  </a:lnTo>
                  <a:lnTo>
                    <a:pt x="65" y="203"/>
                  </a:lnTo>
                  <a:lnTo>
                    <a:pt x="91" y="181"/>
                  </a:lnTo>
                  <a:lnTo>
                    <a:pt x="180" y="158"/>
                  </a:lnTo>
                  <a:lnTo>
                    <a:pt x="204" y="171"/>
                  </a:lnTo>
                  <a:lnTo>
                    <a:pt x="263" y="162"/>
                  </a:lnTo>
                  <a:lnTo>
                    <a:pt x="263" y="165"/>
                  </a:lnTo>
                  <a:lnTo>
                    <a:pt x="350" y="220"/>
                  </a:lnTo>
                  <a:lnTo>
                    <a:pt x="401" y="204"/>
                  </a:lnTo>
                  <a:lnTo>
                    <a:pt x="429" y="143"/>
                  </a:lnTo>
                  <a:lnTo>
                    <a:pt x="479" y="126"/>
                  </a:lnTo>
                  <a:lnTo>
                    <a:pt x="503" y="82"/>
                  </a:lnTo>
                  <a:lnTo>
                    <a:pt x="502" y="28"/>
                  </a:lnTo>
                  <a:lnTo>
                    <a:pt x="495" y="73"/>
                  </a:lnTo>
                  <a:lnTo>
                    <a:pt x="468" y="110"/>
                  </a:lnTo>
                  <a:lnTo>
                    <a:pt x="457" y="107"/>
                  </a:lnTo>
                  <a:lnTo>
                    <a:pt x="420" y="117"/>
                  </a:lnTo>
                  <a:lnTo>
                    <a:pt x="420" y="105"/>
                  </a:lnTo>
                  <a:lnTo>
                    <a:pt x="457" y="93"/>
                  </a:lnTo>
                  <a:lnTo>
                    <a:pt x="423" y="89"/>
                  </a:lnTo>
                  <a:lnTo>
                    <a:pt x="461" y="77"/>
                  </a:lnTo>
                  <a:lnTo>
                    <a:pt x="476" y="83"/>
                  </a:lnTo>
                  <a:lnTo>
                    <a:pt x="484" y="41"/>
                  </a:lnTo>
                  <a:lnTo>
                    <a:pt x="474" y="31"/>
                  </a:lnTo>
                  <a:lnTo>
                    <a:pt x="428" y="48"/>
                  </a:lnTo>
                  <a:lnTo>
                    <a:pt x="429" y="22"/>
                  </a:lnTo>
                  <a:lnTo>
                    <a:pt x="448" y="29"/>
                  </a:lnTo>
                  <a:lnTo>
                    <a:pt x="474" y="10"/>
                  </a:lnTo>
                  <a:lnTo>
                    <a:pt x="460" y="0"/>
                  </a:lnTo>
                  <a:lnTo>
                    <a:pt x="311" y="34"/>
                  </a:lnTo>
                  <a:lnTo>
                    <a:pt x="126" y="71"/>
                  </a:lnTo>
                  <a:lnTo>
                    <a:pt x="42" y="161"/>
                  </a:lnTo>
                  <a:lnTo>
                    <a:pt x="17" y="162"/>
                  </a:lnTo>
                </a:path>
              </a:pathLst>
            </a:custGeom>
            <a:solidFill>
              <a:schemeClr val="accent1">
                <a:lumMod val="90000"/>
              </a:schemeClr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23" name="Freeform 42"/>
            <p:cNvSpPr>
              <a:spLocks/>
            </p:cNvSpPr>
            <p:nvPr/>
          </p:nvSpPr>
          <p:spPr bwMode="auto">
            <a:xfrm>
              <a:off x="5860355" y="3091574"/>
              <a:ext cx="376524" cy="421735"/>
            </a:xfrm>
            <a:custGeom>
              <a:avLst/>
              <a:gdLst>
                <a:gd name="T0" fmla="*/ 2147483647 w 250"/>
                <a:gd name="T1" fmla="*/ 2147483647 h 263"/>
                <a:gd name="T2" fmla="*/ 2147483647 w 250"/>
                <a:gd name="T3" fmla="*/ 2147483647 h 263"/>
                <a:gd name="T4" fmla="*/ 0 w 250"/>
                <a:gd name="T5" fmla="*/ 2147483647 h 263"/>
                <a:gd name="T6" fmla="*/ 2147483647 w 250"/>
                <a:gd name="T7" fmla="*/ 2147483647 h 263"/>
                <a:gd name="T8" fmla="*/ 2147483647 w 250"/>
                <a:gd name="T9" fmla="*/ 2147483647 h 263"/>
                <a:gd name="T10" fmla="*/ 2147483647 w 250"/>
                <a:gd name="T11" fmla="*/ 2147483647 h 263"/>
                <a:gd name="T12" fmla="*/ 2147483647 w 250"/>
                <a:gd name="T13" fmla="*/ 2147483647 h 263"/>
                <a:gd name="T14" fmla="*/ 2147483647 w 250"/>
                <a:gd name="T15" fmla="*/ 2147483647 h 263"/>
                <a:gd name="T16" fmla="*/ 2147483647 w 250"/>
                <a:gd name="T17" fmla="*/ 2147483647 h 263"/>
                <a:gd name="T18" fmla="*/ 2147483647 w 250"/>
                <a:gd name="T19" fmla="*/ 2147483647 h 263"/>
                <a:gd name="T20" fmla="*/ 2147483647 w 250"/>
                <a:gd name="T21" fmla="*/ 2147483647 h 263"/>
                <a:gd name="T22" fmla="*/ 2147483647 w 250"/>
                <a:gd name="T23" fmla="*/ 2147483647 h 263"/>
                <a:gd name="T24" fmla="*/ 2147483647 w 250"/>
                <a:gd name="T25" fmla="*/ 2147483647 h 263"/>
                <a:gd name="T26" fmla="*/ 2147483647 w 250"/>
                <a:gd name="T27" fmla="*/ 2147483647 h 263"/>
                <a:gd name="T28" fmla="*/ 2147483647 w 250"/>
                <a:gd name="T29" fmla="*/ 2147483647 h 263"/>
                <a:gd name="T30" fmla="*/ 2147483647 w 250"/>
                <a:gd name="T31" fmla="*/ 2147483647 h 263"/>
                <a:gd name="T32" fmla="*/ 2147483647 w 250"/>
                <a:gd name="T33" fmla="*/ 0 h 263"/>
                <a:gd name="T34" fmla="*/ 2147483647 w 250"/>
                <a:gd name="T35" fmla="*/ 2147483647 h 263"/>
                <a:gd name="T36" fmla="*/ 2147483647 w 250"/>
                <a:gd name="T37" fmla="*/ 2147483647 h 263"/>
                <a:gd name="T38" fmla="*/ 2147483647 w 250"/>
                <a:gd name="T39" fmla="*/ 2147483647 h 263"/>
                <a:gd name="T40" fmla="*/ 2147483647 w 250"/>
                <a:gd name="T41" fmla="*/ 2147483647 h 2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0"/>
                <a:gd name="T64" fmla="*/ 0 h 263"/>
                <a:gd name="T65" fmla="*/ 250 w 250"/>
                <a:gd name="T66" fmla="*/ 263 h 2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0" h="263">
                  <a:moveTo>
                    <a:pt x="25" y="137"/>
                  </a:moveTo>
                  <a:lnTo>
                    <a:pt x="6" y="131"/>
                  </a:lnTo>
                  <a:lnTo>
                    <a:pt x="0" y="173"/>
                  </a:lnTo>
                  <a:lnTo>
                    <a:pt x="6" y="217"/>
                  </a:lnTo>
                  <a:lnTo>
                    <a:pt x="42" y="247"/>
                  </a:lnTo>
                  <a:lnTo>
                    <a:pt x="51" y="262"/>
                  </a:lnTo>
                  <a:lnTo>
                    <a:pt x="97" y="247"/>
                  </a:lnTo>
                  <a:lnTo>
                    <a:pt x="151" y="211"/>
                  </a:lnTo>
                  <a:lnTo>
                    <a:pt x="167" y="135"/>
                  </a:lnTo>
                  <a:lnTo>
                    <a:pt x="202" y="114"/>
                  </a:lnTo>
                  <a:lnTo>
                    <a:pt x="221" y="67"/>
                  </a:lnTo>
                  <a:lnTo>
                    <a:pt x="249" y="55"/>
                  </a:lnTo>
                  <a:lnTo>
                    <a:pt x="213" y="48"/>
                  </a:lnTo>
                  <a:lnTo>
                    <a:pt x="150" y="82"/>
                  </a:lnTo>
                  <a:lnTo>
                    <a:pt x="140" y="49"/>
                  </a:lnTo>
                  <a:lnTo>
                    <a:pt x="86" y="53"/>
                  </a:lnTo>
                  <a:lnTo>
                    <a:pt x="73" y="0"/>
                  </a:lnTo>
                  <a:lnTo>
                    <a:pt x="59" y="14"/>
                  </a:lnTo>
                  <a:lnTo>
                    <a:pt x="64" y="89"/>
                  </a:lnTo>
                  <a:lnTo>
                    <a:pt x="39" y="95"/>
                  </a:lnTo>
                  <a:lnTo>
                    <a:pt x="25" y="137"/>
                  </a:ln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24" name="Freeform 43"/>
            <p:cNvSpPr>
              <a:spLocks/>
            </p:cNvSpPr>
            <p:nvPr/>
          </p:nvSpPr>
          <p:spPr bwMode="auto">
            <a:xfrm>
              <a:off x="6394019" y="3099163"/>
              <a:ext cx="105100" cy="142024"/>
            </a:xfrm>
            <a:custGeom>
              <a:avLst/>
              <a:gdLst>
                <a:gd name="T0" fmla="*/ 0 w 70"/>
                <a:gd name="T1" fmla="*/ 2147483647 h 88"/>
                <a:gd name="T2" fmla="*/ 2147483647 w 70"/>
                <a:gd name="T3" fmla="*/ 0 h 88"/>
                <a:gd name="T4" fmla="*/ 2147483647 w 70"/>
                <a:gd name="T5" fmla="*/ 2147483647 h 88"/>
                <a:gd name="T6" fmla="*/ 2147483647 w 70"/>
                <a:gd name="T7" fmla="*/ 2147483647 h 88"/>
                <a:gd name="T8" fmla="*/ 2147483647 w 70"/>
                <a:gd name="T9" fmla="*/ 2147483647 h 88"/>
                <a:gd name="T10" fmla="*/ 2147483647 w 70"/>
                <a:gd name="T11" fmla="*/ 2147483647 h 88"/>
                <a:gd name="T12" fmla="*/ 2147483647 w 70"/>
                <a:gd name="T13" fmla="*/ 2147483647 h 88"/>
                <a:gd name="T14" fmla="*/ 0 w 70"/>
                <a:gd name="T15" fmla="*/ 2147483647 h 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0"/>
                <a:gd name="T25" fmla="*/ 0 h 88"/>
                <a:gd name="T26" fmla="*/ 70 w 70"/>
                <a:gd name="T27" fmla="*/ 88 h 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0" h="88">
                  <a:moveTo>
                    <a:pt x="0" y="5"/>
                  </a:moveTo>
                  <a:lnTo>
                    <a:pt x="14" y="0"/>
                  </a:lnTo>
                  <a:lnTo>
                    <a:pt x="46" y="19"/>
                  </a:lnTo>
                  <a:lnTo>
                    <a:pt x="46" y="38"/>
                  </a:lnTo>
                  <a:lnTo>
                    <a:pt x="68" y="52"/>
                  </a:lnTo>
                  <a:lnTo>
                    <a:pt x="69" y="77"/>
                  </a:lnTo>
                  <a:lnTo>
                    <a:pt x="33" y="87"/>
                  </a:lnTo>
                  <a:lnTo>
                    <a:pt x="0" y="5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25" name="Freeform 45"/>
            <p:cNvSpPr>
              <a:spLocks/>
            </p:cNvSpPr>
            <p:nvPr/>
          </p:nvSpPr>
          <p:spPr bwMode="auto">
            <a:xfrm>
              <a:off x="6403202" y="2869322"/>
              <a:ext cx="135712" cy="280796"/>
            </a:xfrm>
            <a:custGeom>
              <a:avLst/>
              <a:gdLst>
                <a:gd name="T0" fmla="*/ 2147483647 w 90"/>
                <a:gd name="T1" fmla="*/ 2147483647 h 175"/>
                <a:gd name="T2" fmla="*/ 2147483647 w 90"/>
                <a:gd name="T3" fmla="*/ 0 h 175"/>
                <a:gd name="T4" fmla="*/ 2147483647 w 90"/>
                <a:gd name="T5" fmla="*/ 2147483647 h 175"/>
                <a:gd name="T6" fmla="*/ 2147483647 w 90"/>
                <a:gd name="T7" fmla="*/ 2147483647 h 175"/>
                <a:gd name="T8" fmla="*/ 2147483647 w 90"/>
                <a:gd name="T9" fmla="*/ 2147483647 h 175"/>
                <a:gd name="T10" fmla="*/ 2147483647 w 90"/>
                <a:gd name="T11" fmla="*/ 2147483647 h 175"/>
                <a:gd name="T12" fmla="*/ 2147483647 w 90"/>
                <a:gd name="T13" fmla="*/ 2147483647 h 175"/>
                <a:gd name="T14" fmla="*/ 2147483647 w 90"/>
                <a:gd name="T15" fmla="*/ 2147483647 h 175"/>
                <a:gd name="T16" fmla="*/ 2147483647 w 90"/>
                <a:gd name="T17" fmla="*/ 2147483647 h 175"/>
                <a:gd name="T18" fmla="*/ 2147483647 w 90"/>
                <a:gd name="T19" fmla="*/ 2147483647 h 175"/>
                <a:gd name="T20" fmla="*/ 2147483647 w 90"/>
                <a:gd name="T21" fmla="*/ 2147483647 h 175"/>
                <a:gd name="T22" fmla="*/ 0 w 90"/>
                <a:gd name="T23" fmla="*/ 2147483647 h 175"/>
                <a:gd name="T24" fmla="*/ 2147483647 w 90"/>
                <a:gd name="T25" fmla="*/ 2147483647 h 1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0"/>
                <a:gd name="T40" fmla="*/ 0 h 175"/>
                <a:gd name="T41" fmla="*/ 90 w 90"/>
                <a:gd name="T42" fmla="*/ 175 h 1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0" h="175">
                  <a:moveTo>
                    <a:pt x="15" y="1"/>
                  </a:moveTo>
                  <a:lnTo>
                    <a:pt x="36" y="0"/>
                  </a:lnTo>
                  <a:lnTo>
                    <a:pt x="79" y="26"/>
                  </a:lnTo>
                  <a:lnTo>
                    <a:pt x="73" y="48"/>
                  </a:lnTo>
                  <a:lnTo>
                    <a:pt x="88" y="61"/>
                  </a:lnTo>
                  <a:lnTo>
                    <a:pt x="89" y="142"/>
                  </a:lnTo>
                  <a:lnTo>
                    <a:pt x="74" y="174"/>
                  </a:lnTo>
                  <a:lnTo>
                    <a:pt x="57" y="163"/>
                  </a:lnTo>
                  <a:lnTo>
                    <a:pt x="39" y="162"/>
                  </a:lnTo>
                  <a:lnTo>
                    <a:pt x="8" y="145"/>
                  </a:lnTo>
                  <a:lnTo>
                    <a:pt x="31" y="92"/>
                  </a:lnTo>
                  <a:lnTo>
                    <a:pt x="0" y="67"/>
                  </a:lnTo>
                  <a:lnTo>
                    <a:pt x="15" y="1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27" name="Freeform 46"/>
            <p:cNvSpPr>
              <a:spLocks/>
            </p:cNvSpPr>
            <p:nvPr/>
          </p:nvSpPr>
          <p:spPr bwMode="auto">
            <a:xfrm>
              <a:off x="6418508" y="2394464"/>
              <a:ext cx="151018" cy="295974"/>
            </a:xfrm>
            <a:custGeom>
              <a:avLst/>
              <a:gdLst>
                <a:gd name="T0" fmla="*/ 0 w 100"/>
                <a:gd name="T1" fmla="*/ 2147483647 h 185"/>
                <a:gd name="T2" fmla="*/ 2147483647 w 100"/>
                <a:gd name="T3" fmla="*/ 0 h 185"/>
                <a:gd name="T4" fmla="*/ 2147483647 w 100"/>
                <a:gd name="T5" fmla="*/ 2147483647 h 185"/>
                <a:gd name="T6" fmla="*/ 2147483647 w 100"/>
                <a:gd name="T7" fmla="*/ 2147483647 h 185"/>
                <a:gd name="T8" fmla="*/ 2147483647 w 100"/>
                <a:gd name="T9" fmla="*/ 2147483647 h 185"/>
                <a:gd name="T10" fmla="*/ 2147483647 w 100"/>
                <a:gd name="T11" fmla="*/ 2147483647 h 185"/>
                <a:gd name="T12" fmla="*/ 2147483647 w 100"/>
                <a:gd name="T13" fmla="*/ 2147483647 h 185"/>
                <a:gd name="T14" fmla="*/ 2147483647 w 100"/>
                <a:gd name="T15" fmla="*/ 2147483647 h 185"/>
                <a:gd name="T16" fmla="*/ 2147483647 w 100"/>
                <a:gd name="T17" fmla="*/ 2147483647 h 185"/>
                <a:gd name="T18" fmla="*/ 0 w 100"/>
                <a:gd name="T19" fmla="*/ 2147483647 h 1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0"/>
                <a:gd name="T31" fmla="*/ 0 h 185"/>
                <a:gd name="T32" fmla="*/ 100 w 100"/>
                <a:gd name="T33" fmla="*/ 185 h 18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0" h="185">
                  <a:moveTo>
                    <a:pt x="0" y="19"/>
                  </a:moveTo>
                  <a:lnTo>
                    <a:pt x="72" y="0"/>
                  </a:lnTo>
                  <a:lnTo>
                    <a:pt x="99" y="50"/>
                  </a:lnTo>
                  <a:lnTo>
                    <a:pt x="85" y="63"/>
                  </a:lnTo>
                  <a:lnTo>
                    <a:pt x="91" y="174"/>
                  </a:lnTo>
                  <a:lnTo>
                    <a:pt x="49" y="184"/>
                  </a:lnTo>
                  <a:lnTo>
                    <a:pt x="29" y="138"/>
                  </a:lnTo>
                  <a:lnTo>
                    <a:pt x="28" y="83"/>
                  </a:lnTo>
                  <a:lnTo>
                    <a:pt x="10" y="67"/>
                  </a:lnTo>
                  <a:lnTo>
                    <a:pt x="0" y="19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28" name="Freeform 47"/>
            <p:cNvSpPr>
              <a:spLocks/>
            </p:cNvSpPr>
            <p:nvPr/>
          </p:nvSpPr>
          <p:spPr bwMode="auto">
            <a:xfrm>
              <a:off x="6495037" y="2627557"/>
              <a:ext cx="318361" cy="155033"/>
            </a:xfrm>
            <a:custGeom>
              <a:avLst/>
              <a:gdLst>
                <a:gd name="T0" fmla="*/ 0 w 212"/>
                <a:gd name="T1" fmla="*/ 2147483647 h 97"/>
                <a:gd name="T2" fmla="*/ 2147483647 w 212"/>
                <a:gd name="T3" fmla="*/ 2147483647 h 97"/>
                <a:gd name="T4" fmla="*/ 2147483647 w 212"/>
                <a:gd name="T5" fmla="*/ 2147483647 h 97"/>
                <a:gd name="T6" fmla="*/ 2147483647 w 212"/>
                <a:gd name="T7" fmla="*/ 0 h 97"/>
                <a:gd name="T8" fmla="*/ 2147483647 w 212"/>
                <a:gd name="T9" fmla="*/ 2147483647 h 97"/>
                <a:gd name="T10" fmla="*/ 2147483647 w 212"/>
                <a:gd name="T11" fmla="*/ 2147483647 h 97"/>
                <a:gd name="T12" fmla="*/ 2147483647 w 212"/>
                <a:gd name="T13" fmla="*/ 2147483647 h 97"/>
                <a:gd name="T14" fmla="*/ 2147483647 w 212"/>
                <a:gd name="T15" fmla="*/ 2147483647 h 97"/>
                <a:gd name="T16" fmla="*/ 2147483647 w 212"/>
                <a:gd name="T17" fmla="*/ 2147483647 h 97"/>
                <a:gd name="T18" fmla="*/ 2147483647 w 212"/>
                <a:gd name="T19" fmla="*/ 2147483647 h 97"/>
                <a:gd name="T20" fmla="*/ 2147483647 w 212"/>
                <a:gd name="T21" fmla="*/ 2147483647 h 97"/>
                <a:gd name="T22" fmla="*/ 2147483647 w 212"/>
                <a:gd name="T23" fmla="*/ 2147483647 h 97"/>
                <a:gd name="T24" fmla="*/ 2147483647 w 212"/>
                <a:gd name="T25" fmla="*/ 2147483647 h 97"/>
                <a:gd name="T26" fmla="*/ 2147483647 w 212"/>
                <a:gd name="T27" fmla="*/ 2147483647 h 97"/>
                <a:gd name="T28" fmla="*/ 2147483647 w 212"/>
                <a:gd name="T29" fmla="*/ 2147483647 h 97"/>
                <a:gd name="T30" fmla="*/ 2147483647 w 212"/>
                <a:gd name="T31" fmla="*/ 2147483647 h 97"/>
                <a:gd name="T32" fmla="*/ 2147483647 w 212"/>
                <a:gd name="T33" fmla="*/ 2147483647 h 97"/>
                <a:gd name="T34" fmla="*/ 2147483647 w 212"/>
                <a:gd name="T35" fmla="*/ 2147483647 h 97"/>
                <a:gd name="T36" fmla="*/ 2147483647 w 212"/>
                <a:gd name="T37" fmla="*/ 2147483647 h 97"/>
                <a:gd name="T38" fmla="*/ 0 w 212"/>
                <a:gd name="T39" fmla="*/ 2147483647 h 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12"/>
                <a:gd name="T61" fmla="*/ 0 h 97"/>
                <a:gd name="T62" fmla="*/ 212 w 212"/>
                <a:gd name="T63" fmla="*/ 97 h 9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12" h="97">
                  <a:moveTo>
                    <a:pt x="0" y="39"/>
                  </a:moveTo>
                  <a:lnTo>
                    <a:pt x="108" y="12"/>
                  </a:lnTo>
                  <a:lnTo>
                    <a:pt x="120" y="13"/>
                  </a:lnTo>
                  <a:lnTo>
                    <a:pt x="133" y="0"/>
                  </a:lnTo>
                  <a:lnTo>
                    <a:pt x="144" y="7"/>
                  </a:lnTo>
                  <a:lnTo>
                    <a:pt x="131" y="34"/>
                  </a:lnTo>
                  <a:lnTo>
                    <a:pt x="154" y="32"/>
                  </a:lnTo>
                  <a:lnTo>
                    <a:pt x="166" y="53"/>
                  </a:lnTo>
                  <a:lnTo>
                    <a:pt x="181" y="56"/>
                  </a:lnTo>
                  <a:lnTo>
                    <a:pt x="192" y="52"/>
                  </a:lnTo>
                  <a:lnTo>
                    <a:pt x="192" y="41"/>
                  </a:lnTo>
                  <a:lnTo>
                    <a:pt x="174" y="26"/>
                  </a:lnTo>
                  <a:lnTo>
                    <a:pt x="188" y="25"/>
                  </a:lnTo>
                  <a:lnTo>
                    <a:pt x="211" y="57"/>
                  </a:lnTo>
                  <a:lnTo>
                    <a:pt x="189" y="76"/>
                  </a:lnTo>
                  <a:lnTo>
                    <a:pt x="163" y="66"/>
                  </a:lnTo>
                  <a:lnTo>
                    <a:pt x="147" y="90"/>
                  </a:lnTo>
                  <a:lnTo>
                    <a:pt x="115" y="66"/>
                  </a:lnTo>
                  <a:lnTo>
                    <a:pt x="8" y="96"/>
                  </a:lnTo>
                  <a:lnTo>
                    <a:pt x="0" y="39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29" name="Freeform 48"/>
            <p:cNvSpPr>
              <a:spLocks/>
            </p:cNvSpPr>
            <p:nvPr/>
          </p:nvSpPr>
          <p:spPr bwMode="auto">
            <a:xfrm>
              <a:off x="6505241" y="2744645"/>
              <a:ext cx="167344" cy="135519"/>
            </a:xfrm>
            <a:custGeom>
              <a:avLst/>
              <a:gdLst>
                <a:gd name="T0" fmla="*/ 0 w 111"/>
                <a:gd name="T1" fmla="*/ 2147483647 h 85"/>
                <a:gd name="T2" fmla="*/ 2147483647 w 111"/>
                <a:gd name="T3" fmla="*/ 0 h 85"/>
                <a:gd name="T4" fmla="*/ 2147483647 w 111"/>
                <a:gd name="T5" fmla="*/ 2147483647 h 85"/>
                <a:gd name="T6" fmla="*/ 2147483647 w 111"/>
                <a:gd name="T7" fmla="*/ 2147483647 h 85"/>
                <a:gd name="T8" fmla="*/ 2147483647 w 111"/>
                <a:gd name="T9" fmla="*/ 2147483647 h 85"/>
                <a:gd name="T10" fmla="*/ 2147483647 w 111"/>
                <a:gd name="T11" fmla="*/ 2147483647 h 85"/>
                <a:gd name="T12" fmla="*/ 2147483647 w 111"/>
                <a:gd name="T13" fmla="*/ 2147483647 h 85"/>
                <a:gd name="T14" fmla="*/ 0 w 111"/>
                <a:gd name="T15" fmla="*/ 2147483647 h 8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1"/>
                <a:gd name="T25" fmla="*/ 0 h 85"/>
                <a:gd name="T26" fmla="*/ 111 w 111"/>
                <a:gd name="T27" fmla="*/ 85 h 8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1" h="85">
                  <a:moveTo>
                    <a:pt x="0" y="21"/>
                  </a:moveTo>
                  <a:lnTo>
                    <a:pt x="85" y="0"/>
                  </a:lnTo>
                  <a:lnTo>
                    <a:pt x="110" y="38"/>
                  </a:lnTo>
                  <a:lnTo>
                    <a:pt x="95" y="55"/>
                  </a:lnTo>
                  <a:lnTo>
                    <a:pt x="69" y="49"/>
                  </a:lnTo>
                  <a:lnTo>
                    <a:pt x="27" y="84"/>
                  </a:lnTo>
                  <a:lnTo>
                    <a:pt x="5" y="66"/>
                  </a:lnTo>
                  <a:lnTo>
                    <a:pt x="0" y="21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0" name="Freeform 52"/>
            <p:cNvSpPr>
              <a:spLocks/>
            </p:cNvSpPr>
            <p:nvPr/>
          </p:nvSpPr>
          <p:spPr bwMode="auto">
            <a:xfrm>
              <a:off x="6530751" y="2342424"/>
              <a:ext cx="178568" cy="332835"/>
            </a:xfrm>
            <a:custGeom>
              <a:avLst/>
              <a:gdLst>
                <a:gd name="T0" fmla="*/ 138571685 w 118"/>
                <a:gd name="T1" fmla="*/ 0 h 208"/>
                <a:gd name="T2" fmla="*/ 0 w 118"/>
                <a:gd name="T3" fmla="*/ 197642113 h 208"/>
                <a:gd name="T4" fmla="*/ 149658264 w 118"/>
                <a:gd name="T5" fmla="*/ 461167250 h 208"/>
                <a:gd name="T6" fmla="*/ 60972674 w 118"/>
                <a:gd name="T7" fmla="*/ 532537791 h 208"/>
                <a:gd name="T8" fmla="*/ 99772188 w 118"/>
                <a:gd name="T9" fmla="*/ 1136446124 h 208"/>
                <a:gd name="T10" fmla="*/ 460061409 w 118"/>
                <a:gd name="T11" fmla="*/ 1048603655 h 208"/>
                <a:gd name="T12" fmla="*/ 554291448 w 118"/>
                <a:gd name="T13" fmla="*/ 1048603655 h 208"/>
                <a:gd name="T14" fmla="*/ 604177524 w 118"/>
                <a:gd name="T15" fmla="*/ 982722975 h 208"/>
                <a:gd name="T16" fmla="*/ 604177524 w 118"/>
                <a:gd name="T17" fmla="*/ 872923404 h 208"/>
                <a:gd name="T18" fmla="*/ 648521634 w 118"/>
                <a:gd name="T19" fmla="*/ 801550519 h 208"/>
                <a:gd name="T20" fmla="*/ 443432717 w 118"/>
                <a:gd name="T21" fmla="*/ 713710394 h 208"/>
                <a:gd name="T22" fmla="*/ 188460152 w 118"/>
                <a:gd name="T23" fmla="*/ 54900976 h 208"/>
                <a:gd name="T24" fmla="*/ 138571685 w 118"/>
                <a:gd name="T25" fmla="*/ 0 h 2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8"/>
                <a:gd name="T40" fmla="*/ 0 h 208"/>
                <a:gd name="T41" fmla="*/ 118 w 118"/>
                <a:gd name="T42" fmla="*/ 208 h 20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8" h="208">
                  <a:moveTo>
                    <a:pt x="25" y="0"/>
                  </a:moveTo>
                  <a:lnTo>
                    <a:pt x="0" y="36"/>
                  </a:lnTo>
                  <a:lnTo>
                    <a:pt x="27" y="84"/>
                  </a:lnTo>
                  <a:lnTo>
                    <a:pt x="11" y="97"/>
                  </a:lnTo>
                  <a:lnTo>
                    <a:pt x="18" y="207"/>
                  </a:lnTo>
                  <a:lnTo>
                    <a:pt x="83" y="191"/>
                  </a:lnTo>
                  <a:lnTo>
                    <a:pt x="100" y="191"/>
                  </a:lnTo>
                  <a:lnTo>
                    <a:pt x="109" y="179"/>
                  </a:lnTo>
                  <a:lnTo>
                    <a:pt x="109" y="159"/>
                  </a:lnTo>
                  <a:lnTo>
                    <a:pt x="117" y="146"/>
                  </a:lnTo>
                  <a:lnTo>
                    <a:pt x="80" y="130"/>
                  </a:lnTo>
                  <a:lnTo>
                    <a:pt x="34" y="10"/>
                  </a:lnTo>
                  <a:lnTo>
                    <a:pt x="25" y="0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1" name="Freeform 53"/>
            <p:cNvSpPr>
              <a:spLocks/>
            </p:cNvSpPr>
            <p:nvPr/>
          </p:nvSpPr>
          <p:spPr bwMode="auto">
            <a:xfrm>
              <a:off x="6633810" y="2732719"/>
              <a:ext cx="83672" cy="74807"/>
            </a:xfrm>
            <a:custGeom>
              <a:avLst/>
              <a:gdLst>
                <a:gd name="T0" fmla="*/ 0 w 56"/>
                <a:gd name="T1" fmla="*/ 2147483647 h 47"/>
                <a:gd name="T2" fmla="*/ 2147483647 w 56"/>
                <a:gd name="T3" fmla="*/ 0 h 47"/>
                <a:gd name="T4" fmla="*/ 2147483647 w 56"/>
                <a:gd name="T5" fmla="*/ 2147483647 h 47"/>
                <a:gd name="T6" fmla="*/ 2147483647 w 56"/>
                <a:gd name="T7" fmla="*/ 2147483647 h 47"/>
                <a:gd name="T8" fmla="*/ 2147483647 w 56"/>
                <a:gd name="T9" fmla="*/ 2147483647 h 47"/>
                <a:gd name="T10" fmla="*/ 2147483647 w 56"/>
                <a:gd name="T11" fmla="*/ 2147483647 h 47"/>
                <a:gd name="T12" fmla="*/ 0 w 56"/>
                <a:gd name="T13" fmla="*/ 2147483647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"/>
                <a:gd name="T22" fmla="*/ 0 h 47"/>
                <a:gd name="T23" fmla="*/ 56 w 56"/>
                <a:gd name="T24" fmla="*/ 47 h 4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" h="47">
                  <a:moveTo>
                    <a:pt x="0" y="8"/>
                  </a:moveTo>
                  <a:lnTo>
                    <a:pt x="23" y="0"/>
                  </a:lnTo>
                  <a:lnTo>
                    <a:pt x="55" y="24"/>
                  </a:lnTo>
                  <a:lnTo>
                    <a:pt x="49" y="30"/>
                  </a:lnTo>
                  <a:lnTo>
                    <a:pt x="33" y="30"/>
                  </a:lnTo>
                  <a:lnTo>
                    <a:pt x="25" y="46"/>
                  </a:lnTo>
                  <a:lnTo>
                    <a:pt x="0" y="8"/>
                  </a:lnTo>
                </a:path>
              </a:pathLst>
            </a:custGeom>
            <a:solidFill>
              <a:srgbClr val="FFC000"/>
            </a:solidFill>
            <a:ln w="12700" cap="rnd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32" name="Group 56"/>
            <p:cNvGrpSpPr>
              <a:grpSpLocks/>
            </p:cNvGrpSpPr>
            <p:nvPr/>
          </p:nvGrpSpPr>
          <p:grpSpPr bwMode="auto">
            <a:xfrm>
              <a:off x="5814438" y="3179390"/>
              <a:ext cx="686721" cy="441250"/>
              <a:chOff x="4242" y="2144"/>
              <a:chExt cx="457" cy="275"/>
            </a:xfrm>
            <a:solidFill>
              <a:srgbClr val="FF0000"/>
            </a:solidFill>
            <a:effectLst/>
          </p:grpSpPr>
          <p:sp>
            <p:nvSpPr>
              <p:cNvPr id="155" name="Freeform 54"/>
              <p:cNvSpPr>
                <a:spLocks/>
              </p:cNvSpPr>
              <p:nvPr/>
            </p:nvSpPr>
            <p:spPr bwMode="auto">
              <a:xfrm>
                <a:off x="4242" y="2144"/>
                <a:ext cx="440" cy="275"/>
              </a:xfrm>
              <a:custGeom>
                <a:avLst/>
                <a:gdLst/>
                <a:ahLst/>
                <a:cxnLst>
                  <a:cxn ang="0">
                    <a:pos x="72" y="192"/>
                  </a:cxn>
                  <a:cxn ang="0">
                    <a:pos x="59" y="219"/>
                  </a:cxn>
                  <a:cxn ang="0">
                    <a:pos x="41" y="227"/>
                  </a:cxn>
                  <a:cxn ang="0">
                    <a:pos x="40" y="245"/>
                  </a:cxn>
                  <a:cxn ang="0">
                    <a:pos x="2" y="259"/>
                  </a:cxn>
                  <a:cxn ang="0">
                    <a:pos x="0" y="274"/>
                  </a:cxn>
                  <a:cxn ang="0">
                    <a:pos x="104" y="256"/>
                  </a:cxn>
                  <a:cxn ang="0">
                    <a:pos x="294" y="216"/>
                  </a:cxn>
                  <a:cxn ang="0">
                    <a:pos x="439" y="181"/>
                  </a:cxn>
                  <a:cxn ang="0">
                    <a:pos x="439" y="153"/>
                  </a:cxn>
                  <a:cxn ang="0">
                    <a:pos x="423" y="145"/>
                  </a:cxn>
                  <a:cxn ang="0">
                    <a:pos x="410" y="159"/>
                  </a:cxn>
                  <a:cxn ang="0">
                    <a:pos x="403" y="121"/>
                  </a:cxn>
                  <a:cxn ang="0">
                    <a:pos x="410" y="88"/>
                  </a:cxn>
                  <a:cxn ang="0">
                    <a:pos x="357" y="64"/>
                  </a:cxn>
                  <a:cxn ang="0">
                    <a:pos x="320" y="70"/>
                  </a:cxn>
                  <a:cxn ang="0">
                    <a:pos x="319" y="19"/>
                  </a:cxn>
                  <a:cxn ang="0">
                    <a:pos x="280" y="0"/>
                  </a:cxn>
                  <a:cxn ang="0">
                    <a:pos x="251" y="11"/>
                  </a:cxn>
                  <a:cxn ang="0">
                    <a:pos x="232" y="59"/>
                  </a:cxn>
                  <a:cxn ang="0">
                    <a:pos x="198" y="79"/>
                  </a:cxn>
                  <a:cxn ang="0">
                    <a:pos x="184" y="154"/>
                  </a:cxn>
                  <a:cxn ang="0">
                    <a:pos x="129" y="192"/>
                  </a:cxn>
                  <a:cxn ang="0">
                    <a:pos x="84" y="207"/>
                  </a:cxn>
                  <a:cxn ang="0">
                    <a:pos x="72" y="192"/>
                  </a:cxn>
                </a:cxnLst>
                <a:rect l="0" t="0" r="r" b="b"/>
                <a:pathLst>
                  <a:path w="440" h="275">
                    <a:moveTo>
                      <a:pt x="72" y="192"/>
                    </a:moveTo>
                    <a:lnTo>
                      <a:pt x="59" y="219"/>
                    </a:lnTo>
                    <a:lnTo>
                      <a:pt x="41" y="227"/>
                    </a:lnTo>
                    <a:lnTo>
                      <a:pt x="40" y="245"/>
                    </a:lnTo>
                    <a:lnTo>
                      <a:pt x="2" y="259"/>
                    </a:lnTo>
                    <a:lnTo>
                      <a:pt x="0" y="274"/>
                    </a:lnTo>
                    <a:lnTo>
                      <a:pt x="104" y="256"/>
                    </a:lnTo>
                    <a:lnTo>
                      <a:pt x="294" y="216"/>
                    </a:lnTo>
                    <a:lnTo>
                      <a:pt x="439" y="181"/>
                    </a:lnTo>
                    <a:lnTo>
                      <a:pt x="439" y="153"/>
                    </a:lnTo>
                    <a:lnTo>
                      <a:pt x="423" y="145"/>
                    </a:lnTo>
                    <a:lnTo>
                      <a:pt x="410" y="159"/>
                    </a:lnTo>
                    <a:lnTo>
                      <a:pt x="403" y="121"/>
                    </a:lnTo>
                    <a:lnTo>
                      <a:pt x="410" y="88"/>
                    </a:lnTo>
                    <a:lnTo>
                      <a:pt x="357" y="64"/>
                    </a:lnTo>
                    <a:lnTo>
                      <a:pt x="320" y="70"/>
                    </a:lnTo>
                    <a:lnTo>
                      <a:pt x="319" y="19"/>
                    </a:lnTo>
                    <a:lnTo>
                      <a:pt x="280" y="0"/>
                    </a:lnTo>
                    <a:lnTo>
                      <a:pt x="251" y="11"/>
                    </a:lnTo>
                    <a:lnTo>
                      <a:pt x="232" y="59"/>
                    </a:lnTo>
                    <a:lnTo>
                      <a:pt x="198" y="79"/>
                    </a:lnTo>
                    <a:lnTo>
                      <a:pt x="184" y="154"/>
                    </a:lnTo>
                    <a:lnTo>
                      <a:pt x="129" y="192"/>
                    </a:lnTo>
                    <a:lnTo>
                      <a:pt x="84" y="207"/>
                    </a:lnTo>
                    <a:lnTo>
                      <a:pt x="72" y="192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156" name="Freeform 55"/>
              <p:cNvSpPr>
                <a:spLocks/>
              </p:cNvSpPr>
              <p:nvPr/>
            </p:nvSpPr>
            <p:spPr bwMode="auto">
              <a:xfrm>
                <a:off x="4668" y="2212"/>
                <a:ext cx="31" cy="52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0" y="0"/>
                  </a:cxn>
                  <a:cxn ang="0">
                    <a:pos x="13" y="51"/>
                  </a:cxn>
                  <a:cxn ang="0">
                    <a:pos x="1" y="50"/>
                  </a:cxn>
                  <a:cxn ang="0">
                    <a:pos x="0" y="4"/>
                  </a:cxn>
                </a:cxnLst>
                <a:rect l="0" t="0" r="r" b="b"/>
                <a:pathLst>
                  <a:path w="31" h="52">
                    <a:moveTo>
                      <a:pt x="0" y="4"/>
                    </a:moveTo>
                    <a:lnTo>
                      <a:pt x="30" y="0"/>
                    </a:lnTo>
                    <a:lnTo>
                      <a:pt x="13" y="51"/>
                    </a:lnTo>
                    <a:lnTo>
                      <a:pt x="1" y="50"/>
                    </a:lnTo>
                    <a:lnTo>
                      <a:pt x="0" y="4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</p:grpSp>
        <p:sp>
          <p:nvSpPr>
            <p:cNvPr id="133" name="Freeform 7"/>
            <p:cNvSpPr>
              <a:spLocks/>
            </p:cNvSpPr>
            <p:nvPr/>
          </p:nvSpPr>
          <p:spPr bwMode="auto">
            <a:xfrm>
              <a:off x="2345115" y="2838966"/>
              <a:ext cx="753047" cy="1231597"/>
            </a:xfrm>
            <a:custGeom>
              <a:avLst/>
              <a:gdLst>
                <a:gd name="T0" fmla="*/ 2147483647 w 500"/>
                <a:gd name="T1" fmla="*/ 0 h 769"/>
                <a:gd name="T2" fmla="*/ 2147483647 w 500"/>
                <a:gd name="T3" fmla="*/ 2147483647 h 769"/>
                <a:gd name="T4" fmla="*/ 2147483647 w 500"/>
                <a:gd name="T5" fmla="*/ 2147483647 h 769"/>
                <a:gd name="T6" fmla="*/ 2147483647 w 500"/>
                <a:gd name="T7" fmla="*/ 2147483647 h 769"/>
                <a:gd name="T8" fmla="*/ 2147483647 w 500"/>
                <a:gd name="T9" fmla="*/ 2147483647 h 769"/>
                <a:gd name="T10" fmla="*/ 2147483647 w 500"/>
                <a:gd name="T11" fmla="*/ 2147483647 h 769"/>
                <a:gd name="T12" fmla="*/ 2147483647 w 500"/>
                <a:gd name="T13" fmla="*/ 2147483647 h 769"/>
                <a:gd name="T14" fmla="*/ 2147483647 w 500"/>
                <a:gd name="T15" fmla="*/ 2147483647 h 769"/>
                <a:gd name="T16" fmla="*/ 2147483647 w 500"/>
                <a:gd name="T17" fmla="*/ 2147483647 h 769"/>
                <a:gd name="T18" fmla="*/ 2147483647 w 500"/>
                <a:gd name="T19" fmla="*/ 2147483647 h 769"/>
                <a:gd name="T20" fmla="*/ 2147483647 w 500"/>
                <a:gd name="T21" fmla="*/ 2147483647 h 769"/>
                <a:gd name="T22" fmla="*/ 2147483647 w 500"/>
                <a:gd name="T23" fmla="*/ 2147483647 h 769"/>
                <a:gd name="T24" fmla="*/ 2147483647 w 500"/>
                <a:gd name="T25" fmla="*/ 2147483647 h 769"/>
                <a:gd name="T26" fmla="*/ 2147483647 w 500"/>
                <a:gd name="T27" fmla="*/ 2147483647 h 769"/>
                <a:gd name="T28" fmla="*/ 2147483647 w 500"/>
                <a:gd name="T29" fmla="*/ 2147483647 h 769"/>
                <a:gd name="T30" fmla="*/ 2147483647 w 500"/>
                <a:gd name="T31" fmla="*/ 2147483647 h 769"/>
                <a:gd name="T32" fmla="*/ 2147483647 w 500"/>
                <a:gd name="T33" fmla="*/ 2147483647 h 769"/>
                <a:gd name="T34" fmla="*/ 2147483647 w 500"/>
                <a:gd name="T35" fmla="*/ 2147483647 h 769"/>
                <a:gd name="T36" fmla="*/ 2147483647 w 500"/>
                <a:gd name="T37" fmla="*/ 2147483647 h 769"/>
                <a:gd name="T38" fmla="*/ 2147483647 w 500"/>
                <a:gd name="T39" fmla="*/ 2147483647 h 769"/>
                <a:gd name="T40" fmla="*/ 2147483647 w 500"/>
                <a:gd name="T41" fmla="*/ 2147483647 h 769"/>
                <a:gd name="T42" fmla="*/ 2147483647 w 500"/>
                <a:gd name="T43" fmla="*/ 2147483647 h 769"/>
                <a:gd name="T44" fmla="*/ 2147483647 w 500"/>
                <a:gd name="T45" fmla="*/ 2147483647 h 769"/>
                <a:gd name="T46" fmla="*/ 2147483647 w 500"/>
                <a:gd name="T47" fmla="*/ 2147483647 h 769"/>
                <a:gd name="T48" fmla="*/ 2147483647 w 500"/>
                <a:gd name="T49" fmla="*/ 2147483647 h 769"/>
                <a:gd name="T50" fmla="*/ 2147483647 w 500"/>
                <a:gd name="T51" fmla="*/ 2147483647 h 769"/>
                <a:gd name="T52" fmla="*/ 2147483647 w 500"/>
                <a:gd name="T53" fmla="*/ 2147483647 h 769"/>
                <a:gd name="T54" fmla="*/ 2147483647 w 500"/>
                <a:gd name="T55" fmla="*/ 2147483647 h 769"/>
                <a:gd name="T56" fmla="*/ 2147483647 w 500"/>
                <a:gd name="T57" fmla="*/ 2147483647 h 769"/>
                <a:gd name="T58" fmla="*/ 2147483647 w 500"/>
                <a:gd name="T59" fmla="*/ 2147483647 h 769"/>
                <a:gd name="T60" fmla="*/ 2147483647 w 500"/>
                <a:gd name="T61" fmla="*/ 2147483647 h 769"/>
                <a:gd name="T62" fmla="*/ 2147483647 w 500"/>
                <a:gd name="T63" fmla="*/ 2147483647 h 769"/>
                <a:gd name="T64" fmla="*/ 2147483647 w 500"/>
                <a:gd name="T65" fmla="*/ 2147483647 h 769"/>
                <a:gd name="T66" fmla="*/ 2147483647 w 500"/>
                <a:gd name="T67" fmla="*/ 2147483647 h 769"/>
                <a:gd name="T68" fmla="*/ 2147483647 w 500"/>
                <a:gd name="T69" fmla="*/ 2147483647 h 769"/>
                <a:gd name="T70" fmla="*/ 2147483647 w 500"/>
                <a:gd name="T71" fmla="*/ 2147483647 h 769"/>
                <a:gd name="T72" fmla="*/ 2147483647 w 500"/>
                <a:gd name="T73" fmla="*/ 2147483647 h 769"/>
                <a:gd name="T74" fmla="*/ 2147483647 w 500"/>
                <a:gd name="T75" fmla="*/ 2147483647 h 769"/>
                <a:gd name="T76" fmla="*/ 2147483647 w 500"/>
                <a:gd name="T77" fmla="*/ 2147483647 h 769"/>
                <a:gd name="T78" fmla="*/ 2147483647 w 500"/>
                <a:gd name="T79" fmla="*/ 2147483647 h 769"/>
                <a:gd name="T80" fmla="*/ 2147483647 w 500"/>
                <a:gd name="T81" fmla="*/ 2147483647 h 769"/>
                <a:gd name="T82" fmla="*/ 2147483647 w 500"/>
                <a:gd name="T83" fmla="*/ 2147483647 h 769"/>
                <a:gd name="T84" fmla="*/ 2147483647 w 500"/>
                <a:gd name="T85" fmla="*/ 2147483647 h 769"/>
                <a:gd name="T86" fmla="*/ 0 w 500"/>
                <a:gd name="T87" fmla="*/ 2147483647 h 769"/>
                <a:gd name="T88" fmla="*/ 2147483647 w 500"/>
                <a:gd name="T89" fmla="*/ 2147483647 h 769"/>
                <a:gd name="T90" fmla="*/ 2147483647 w 500"/>
                <a:gd name="T91" fmla="*/ 2147483647 h 769"/>
                <a:gd name="T92" fmla="*/ 2147483647 w 500"/>
                <a:gd name="T93" fmla="*/ 2147483647 h 769"/>
                <a:gd name="T94" fmla="*/ 2147483647 w 500"/>
                <a:gd name="T95" fmla="*/ 0 h 76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00"/>
                <a:gd name="T145" fmla="*/ 0 h 769"/>
                <a:gd name="T146" fmla="*/ 500 w 500"/>
                <a:gd name="T147" fmla="*/ 769 h 76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00" h="769">
                  <a:moveTo>
                    <a:pt x="38" y="0"/>
                  </a:moveTo>
                  <a:lnTo>
                    <a:pt x="267" y="46"/>
                  </a:lnTo>
                  <a:lnTo>
                    <a:pt x="217" y="271"/>
                  </a:lnTo>
                  <a:lnTo>
                    <a:pt x="475" y="616"/>
                  </a:lnTo>
                  <a:lnTo>
                    <a:pt x="499" y="660"/>
                  </a:lnTo>
                  <a:lnTo>
                    <a:pt x="474" y="681"/>
                  </a:lnTo>
                  <a:lnTo>
                    <a:pt x="458" y="719"/>
                  </a:lnTo>
                  <a:lnTo>
                    <a:pt x="443" y="742"/>
                  </a:lnTo>
                  <a:lnTo>
                    <a:pt x="459" y="762"/>
                  </a:lnTo>
                  <a:lnTo>
                    <a:pt x="433" y="768"/>
                  </a:lnTo>
                  <a:lnTo>
                    <a:pt x="281" y="763"/>
                  </a:lnTo>
                  <a:lnTo>
                    <a:pt x="272" y="718"/>
                  </a:lnTo>
                  <a:lnTo>
                    <a:pt x="245" y="685"/>
                  </a:lnTo>
                  <a:lnTo>
                    <a:pt x="226" y="673"/>
                  </a:lnTo>
                  <a:lnTo>
                    <a:pt x="220" y="650"/>
                  </a:lnTo>
                  <a:lnTo>
                    <a:pt x="204" y="637"/>
                  </a:lnTo>
                  <a:lnTo>
                    <a:pt x="188" y="621"/>
                  </a:lnTo>
                  <a:lnTo>
                    <a:pt x="183" y="603"/>
                  </a:lnTo>
                  <a:lnTo>
                    <a:pt x="168" y="591"/>
                  </a:lnTo>
                  <a:lnTo>
                    <a:pt x="145" y="598"/>
                  </a:lnTo>
                  <a:lnTo>
                    <a:pt x="118" y="588"/>
                  </a:lnTo>
                  <a:lnTo>
                    <a:pt x="118" y="578"/>
                  </a:lnTo>
                  <a:lnTo>
                    <a:pt x="117" y="557"/>
                  </a:lnTo>
                  <a:lnTo>
                    <a:pt x="106" y="534"/>
                  </a:lnTo>
                  <a:lnTo>
                    <a:pt x="105" y="514"/>
                  </a:lnTo>
                  <a:lnTo>
                    <a:pt x="93" y="497"/>
                  </a:lnTo>
                  <a:lnTo>
                    <a:pt x="97" y="482"/>
                  </a:lnTo>
                  <a:lnTo>
                    <a:pt x="64" y="443"/>
                  </a:lnTo>
                  <a:lnTo>
                    <a:pt x="64" y="421"/>
                  </a:lnTo>
                  <a:lnTo>
                    <a:pt x="81" y="412"/>
                  </a:lnTo>
                  <a:lnTo>
                    <a:pt x="81" y="398"/>
                  </a:lnTo>
                  <a:lnTo>
                    <a:pt x="64" y="394"/>
                  </a:lnTo>
                  <a:lnTo>
                    <a:pt x="56" y="373"/>
                  </a:lnTo>
                  <a:lnTo>
                    <a:pt x="48" y="335"/>
                  </a:lnTo>
                  <a:lnTo>
                    <a:pt x="72" y="356"/>
                  </a:lnTo>
                  <a:lnTo>
                    <a:pt x="63" y="329"/>
                  </a:lnTo>
                  <a:lnTo>
                    <a:pt x="81" y="329"/>
                  </a:lnTo>
                  <a:lnTo>
                    <a:pt x="81" y="310"/>
                  </a:lnTo>
                  <a:lnTo>
                    <a:pt x="63" y="297"/>
                  </a:lnTo>
                  <a:lnTo>
                    <a:pt x="54" y="315"/>
                  </a:lnTo>
                  <a:lnTo>
                    <a:pt x="38" y="309"/>
                  </a:lnTo>
                  <a:lnTo>
                    <a:pt x="6" y="222"/>
                  </a:lnTo>
                  <a:lnTo>
                    <a:pt x="15" y="160"/>
                  </a:lnTo>
                  <a:lnTo>
                    <a:pt x="0" y="125"/>
                  </a:lnTo>
                  <a:lnTo>
                    <a:pt x="7" y="99"/>
                  </a:lnTo>
                  <a:lnTo>
                    <a:pt x="23" y="93"/>
                  </a:lnTo>
                  <a:lnTo>
                    <a:pt x="38" y="53"/>
                  </a:lnTo>
                  <a:lnTo>
                    <a:pt x="38" y="0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4" name="Freeform 5"/>
            <p:cNvSpPr>
              <a:spLocks/>
            </p:cNvSpPr>
            <p:nvPr/>
          </p:nvSpPr>
          <p:spPr bwMode="auto">
            <a:xfrm>
              <a:off x="2538989" y="2070302"/>
              <a:ext cx="570397" cy="447755"/>
            </a:xfrm>
            <a:custGeom>
              <a:avLst/>
              <a:gdLst>
                <a:gd name="T0" fmla="*/ 2147483647 w 380"/>
                <a:gd name="T1" fmla="*/ 0 h 279"/>
                <a:gd name="T2" fmla="*/ 2147483647 w 380"/>
                <a:gd name="T3" fmla="*/ 2147483647 h 279"/>
                <a:gd name="T4" fmla="*/ 2147483647 w 380"/>
                <a:gd name="T5" fmla="*/ 2147483647 h 279"/>
                <a:gd name="T6" fmla="*/ 2147483647 w 380"/>
                <a:gd name="T7" fmla="*/ 2147483647 h 279"/>
                <a:gd name="T8" fmla="*/ 2147483647 w 380"/>
                <a:gd name="T9" fmla="*/ 2147483647 h 279"/>
                <a:gd name="T10" fmla="*/ 2147483647 w 380"/>
                <a:gd name="T11" fmla="*/ 2147483647 h 279"/>
                <a:gd name="T12" fmla="*/ 2147483647 w 380"/>
                <a:gd name="T13" fmla="*/ 2147483647 h 279"/>
                <a:gd name="T14" fmla="*/ 2147483647 w 380"/>
                <a:gd name="T15" fmla="*/ 2147483647 h 279"/>
                <a:gd name="T16" fmla="*/ 2147483647 w 380"/>
                <a:gd name="T17" fmla="*/ 2147483647 h 279"/>
                <a:gd name="T18" fmla="*/ 2147483647 w 380"/>
                <a:gd name="T19" fmla="*/ 2147483647 h 279"/>
                <a:gd name="T20" fmla="*/ 2147483647 w 380"/>
                <a:gd name="T21" fmla="*/ 2147483647 h 279"/>
                <a:gd name="T22" fmla="*/ 2147483647 w 380"/>
                <a:gd name="T23" fmla="*/ 2147483647 h 279"/>
                <a:gd name="T24" fmla="*/ 2147483647 w 380"/>
                <a:gd name="T25" fmla="*/ 2147483647 h 279"/>
                <a:gd name="T26" fmla="*/ 2147483647 w 380"/>
                <a:gd name="T27" fmla="*/ 2147483647 h 279"/>
                <a:gd name="T28" fmla="*/ 2147483647 w 380"/>
                <a:gd name="T29" fmla="*/ 2147483647 h 279"/>
                <a:gd name="T30" fmla="*/ 2147483647 w 380"/>
                <a:gd name="T31" fmla="*/ 2147483647 h 279"/>
                <a:gd name="T32" fmla="*/ 2147483647 w 380"/>
                <a:gd name="T33" fmla="*/ 2147483647 h 279"/>
                <a:gd name="T34" fmla="*/ 2147483647 w 380"/>
                <a:gd name="T35" fmla="*/ 2147483647 h 279"/>
                <a:gd name="T36" fmla="*/ 2147483647 w 380"/>
                <a:gd name="T37" fmla="*/ 2147483647 h 279"/>
                <a:gd name="T38" fmla="*/ 2147483647 w 380"/>
                <a:gd name="T39" fmla="*/ 2147483647 h 279"/>
                <a:gd name="T40" fmla="*/ 0 w 380"/>
                <a:gd name="T41" fmla="*/ 2147483647 h 279"/>
                <a:gd name="T42" fmla="*/ 2147483647 w 380"/>
                <a:gd name="T43" fmla="*/ 2147483647 h 279"/>
                <a:gd name="T44" fmla="*/ 2147483647 w 380"/>
                <a:gd name="T45" fmla="*/ 2147483647 h 279"/>
                <a:gd name="T46" fmla="*/ 2147483647 w 380"/>
                <a:gd name="T47" fmla="*/ 2147483647 h 279"/>
                <a:gd name="T48" fmla="*/ 2147483647 w 380"/>
                <a:gd name="T49" fmla="*/ 2147483647 h 279"/>
                <a:gd name="T50" fmla="*/ 2147483647 w 380"/>
                <a:gd name="T51" fmla="*/ 2147483647 h 279"/>
                <a:gd name="T52" fmla="*/ 2147483647 w 380"/>
                <a:gd name="T53" fmla="*/ 2147483647 h 279"/>
                <a:gd name="T54" fmla="*/ 2147483647 w 380"/>
                <a:gd name="T55" fmla="*/ 2147483647 h 279"/>
                <a:gd name="T56" fmla="*/ 2147483647 w 380"/>
                <a:gd name="T57" fmla="*/ 2147483647 h 279"/>
                <a:gd name="T58" fmla="*/ 2147483647 w 380"/>
                <a:gd name="T59" fmla="*/ 2147483647 h 279"/>
                <a:gd name="T60" fmla="*/ 2147483647 w 380"/>
                <a:gd name="T61" fmla="*/ 2147483647 h 279"/>
                <a:gd name="T62" fmla="*/ 2147483647 w 380"/>
                <a:gd name="T63" fmla="*/ 2147483647 h 279"/>
                <a:gd name="T64" fmla="*/ 2147483647 w 380"/>
                <a:gd name="T65" fmla="*/ 2147483647 h 279"/>
                <a:gd name="T66" fmla="*/ 2147483647 w 380"/>
                <a:gd name="T67" fmla="*/ 2147483647 h 279"/>
                <a:gd name="T68" fmla="*/ 2147483647 w 380"/>
                <a:gd name="T69" fmla="*/ 2147483647 h 279"/>
                <a:gd name="T70" fmla="*/ 2147483647 w 380"/>
                <a:gd name="T71" fmla="*/ 2147483647 h 279"/>
                <a:gd name="T72" fmla="*/ 2147483647 w 380"/>
                <a:gd name="T73" fmla="*/ 2147483647 h 279"/>
                <a:gd name="T74" fmla="*/ 2147483647 w 380"/>
                <a:gd name="T75" fmla="*/ 0 h 2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80"/>
                <a:gd name="T115" fmla="*/ 0 h 279"/>
                <a:gd name="T116" fmla="*/ 380 w 380"/>
                <a:gd name="T117" fmla="*/ 279 h 27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80" h="279">
                  <a:moveTo>
                    <a:pt x="96" y="0"/>
                  </a:moveTo>
                  <a:lnTo>
                    <a:pt x="173" y="22"/>
                  </a:lnTo>
                  <a:lnTo>
                    <a:pt x="233" y="36"/>
                  </a:lnTo>
                  <a:lnTo>
                    <a:pt x="262" y="42"/>
                  </a:lnTo>
                  <a:lnTo>
                    <a:pt x="292" y="46"/>
                  </a:lnTo>
                  <a:lnTo>
                    <a:pt x="331" y="54"/>
                  </a:lnTo>
                  <a:lnTo>
                    <a:pt x="379" y="62"/>
                  </a:lnTo>
                  <a:lnTo>
                    <a:pt x="348" y="278"/>
                  </a:lnTo>
                  <a:lnTo>
                    <a:pt x="201" y="247"/>
                  </a:lnTo>
                  <a:lnTo>
                    <a:pt x="181" y="261"/>
                  </a:lnTo>
                  <a:lnTo>
                    <a:pt x="154" y="239"/>
                  </a:lnTo>
                  <a:lnTo>
                    <a:pt x="131" y="261"/>
                  </a:lnTo>
                  <a:lnTo>
                    <a:pt x="109" y="243"/>
                  </a:lnTo>
                  <a:lnTo>
                    <a:pt x="49" y="239"/>
                  </a:lnTo>
                  <a:lnTo>
                    <a:pt x="57" y="204"/>
                  </a:lnTo>
                  <a:lnTo>
                    <a:pt x="13" y="201"/>
                  </a:lnTo>
                  <a:lnTo>
                    <a:pt x="9" y="181"/>
                  </a:lnTo>
                  <a:lnTo>
                    <a:pt x="18" y="160"/>
                  </a:lnTo>
                  <a:lnTo>
                    <a:pt x="7" y="141"/>
                  </a:lnTo>
                  <a:lnTo>
                    <a:pt x="8" y="87"/>
                  </a:lnTo>
                  <a:lnTo>
                    <a:pt x="0" y="45"/>
                  </a:lnTo>
                  <a:lnTo>
                    <a:pt x="5" y="29"/>
                  </a:lnTo>
                  <a:lnTo>
                    <a:pt x="24" y="36"/>
                  </a:lnTo>
                  <a:lnTo>
                    <a:pt x="44" y="60"/>
                  </a:lnTo>
                  <a:lnTo>
                    <a:pt x="82" y="66"/>
                  </a:lnTo>
                  <a:lnTo>
                    <a:pt x="91" y="86"/>
                  </a:lnTo>
                  <a:lnTo>
                    <a:pt x="73" y="86"/>
                  </a:lnTo>
                  <a:lnTo>
                    <a:pt x="71" y="103"/>
                  </a:lnTo>
                  <a:lnTo>
                    <a:pt x="82" y="105"/>
                  </a:lnTo>
                  <a:lnTo>
                    <a:pt x="86" y="122"/>
                  </a:lnTo>
                  <a:lnTo>
                    <a:pt x="64" y="135"/>
                  </a:lnTo>
                  <a:lnTo>
                    <a:pt x="64" y="147"/>
                  </a:lnTo>
                  <a:lnTo>
                    <a:pt x="89" y="147"/>
                  </a:lnTo>
                  <a:lnTo>
                    <a:pt x="96" y="117"/>
                  </a:lnTo>
                  <a:lnTo>
                    <a:pt x="115" y="99"/>
                  </a:lnTo>
                  <a:lnTo>
                    <a:pt x="91" y="52"/>
                  </a:lnTo>
                  <a:lnTo>
                    <a:pt x="106" y="37"/>
                  </a:lnTo>
                  <a:lnTo>
                    <a:pt x="96" y="0"/>
                  </a:lnTo>
                </a:path>
              </a:pathLst>
            </a:custGeom>
            <a:solidFill>
              <a:schemeClr val="accent1">
                <a:lumMod val="90000"/>
              </a:schemeClr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5" name="Freeform 9"/>
            <p:cNvSpPr>
              <a:spLocks/>
            </p:cNvSpPr>
            <p:nvPr/>
          </p:nvSpPr>
          <p:spPr bwMode="auto">
            <a:xfrm>
              <a:off x="2983879" y="2167876"/>
              <a:ext cx="512235" cy="880332"/>
            </a:xfrm>
            <a:custGeom>
              <a:avLst/>
              <a:gdLst>
                <a:gd name="T0" fmla="*/ 2147483647 w 340"/>
                <a:gd name="T1" fmla="*/ 0 h 549"/>
                <a:gd name="T2" fmla="*/ 2147483647 w 340"/>
                <a:gd name="T3" fmla="*/ 2147483647 h 549"/>
                <a:gd name="T4" fmla="*/ 2147483647 w 340"/>
                <a:gd name="T5" fmla="*/ 2147483647 h 549"/>
                <a:gd name="T6" fmla="*/ 2147483647 w 340"/>
                <a:gd name="T7" fmla="*/ 2147483647 h 549"/>
                <a:gd name="T8" fmla="*/ 2147483647 w 340"/>
                <a:gd name="T9" fmla="*/ 2147483647 h 549"/>
                <a:gd name="T10" fmla="*/ 2147483647 w 340"/>
                <a:gd name="T11" fmla="*/ 2147483647 h 549"/>
                <a:gd name="T12" fmla="*/ 2147483647 w 340"/>
                <a:gd name="T13" fmla="*/ 2147483647 h 549"/>
                <a:gd name="T14" fmla="*/ 0 w 340"/>
                <a:gd name="T15" fmla="*/ 2147483647 h 549"/>
                <a:gd name="T16" fmla="*/ 2147483647 w 340"/>
                <a:gd name="T17" fmla="*/ 2147483647 h 549"/>
                <a:gd name="T18" fmla="*/ 2147483647 w 340"/>
                <a:gd name="T19" fmla="*/ 2147483647 h 549"/>
                <a:gd name="T20" fmla="*/ 2147483647 w 340"/>
                <a:gd name="T21" fmla="*/ 2147483647 h 549"/>
                <a:gd name="T22" fmla="*/ 2147483647 w 340"/>
                <a:gd name="T23" fmla="*/ 2147483647 h 549"/>
                <a:gd name="T24" fmla="*/ 2147483647 w 340"/>
                <a:gd name="T25" fmla="*/ 2147483647 h 549"/>
                <a:gd name="T26" fmla="*/ 2147483647 w 340"/>
                <a:gd name="T27" fmla="*/ 2147483647 h 549"/>
                <a:gd name="T28" fmla="*/ 2147483647 w 340"/>
                <a:gd name="T29" fmla="*/ 2147483647 h 549"/>
                <a:gd name="T30" fmla="*/ 2147483647 w 340"/>
                <a:gd name="T31" fmla="*/ 2147483647 h 549"/>
                <a:gd name="T32" fmla="*/ 2147483647 w 340"/>
                <a:gd name="T33" fmla="*/ 2147483647 h 549"/>
                <a:gd name="T34" fmla="*/ 2147483647 w 340"/>
                <a:gd name="T35" fmla="*/ 2147483647 h 549"/>
                <a:gd name="T36" fmla="*/ 2147483647 w 340"/>
                <a:gd name="T37" fmla="*/ 2147483647 h 549"/>
                <a:gd name="T38" fmla="*/ 2147483647 w 340"/>
                <a:gd name="T39" fmla="*/ 2147483647 h 549"/>
                <a:gd name="T40" fmla="*/ 2147483647 w 340"/>
                <a:gd name="T41" fmla="*/ 2147483647 h 549"/>
                <a:gd name="T42" fmla="*/ 2147483647 w 340"/>
                <a:gd name="T43" fmla="*/ 0 h 54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40"/>
                <a:gd name="T67" fmla="*/ 0 h 549"/>
                <a:gd name="T68" fmla="*/ 340 w 340"/>
                <a:gd name="T69" fmla="*/ 549 h 54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40" h="549">
                  <a:moveTo>
                    <a:pt x="82" y="0"/>
                  </a:moveTo>
                  <a:lnTo>
                    <a:pt x="51" y="215"/>
                  </a:lnTo>
                  <a:lnTo>
                    <a:pt x="83" y="260"/>
                  </a:lnTo>
                  <a:lnTo>
                    <a:pt x="33" y="308"/>
                  </a:lnTo>
                  <a:lnTo>
                    <a:pt x="27" y="342"/>
                  </a:lnTo>
                  <a:lnTo>
                    <a:pt x="41" y="365"/>
                  </a:lnTo>
                  <a:lnTo>
                    <a:pt x="27" y="377"/>
                  </a:lnTo>
                  <a:lnTo>
                    <a:pt x="0" y="502"/>
                  </a:lnTo>
                  <a:lnTo>
                    <a:pt x="162" y="528"/>
                  </a:lnTo>
                  <a:lnTo>
                    <a:pt x="315" y="548"/>
                  </a:lnTo>
                  <a:lnTo>
                    <a:pt x="331" y="436"/>
                  </a:lnTo>
                  <a:lnTo>
                    <a:pt x="339" y="374"/>
                  </a:lnTo>
                  <a:lnTo>
                    <a:pt x="324" y="351"/>
                  </a:lnTo>
                  <a:lnTo>
                    <a:pt x="289" y="358"/>
                  </a:lnTo>
                  <a:lnTo>
                    <a:pt x="243" y="363"/>
                  </a:lnTo>
                  <a:lnTo>
                    <a:pt x="235" y="312"/>
                  </a:lnTo>
                  <a:lnTo>
                    <a:pt x="180" y="270"/>
                  </a:lnTo>
                  <a:lnTo>
                    <a:pt x="188" y="243"/>
                  </a:lnTo>
                  <a:lnTo>
                    <a:pt x="193" y="196"/>
                  </a:lnTo>
                  <a:lnTo>
                    <a:pt x="122" y="96"/>
                  </a:lnTo>
                  <a:lnTo>
                    <a:pt x="131" y="7"/>
                  </a:lnTo>
                  <a:lnTo>
                    <a:pt x="82" y="0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6" name="Freeform 8"/>
            <p:cNvSpPr>
              <a:spLocks/>
            </p:cNvSpPr>
            <p:nvPr/>
          </p:nvSpPr>
          <p:spPr bwMode="auto">
            <a:xfrm>
              <a:off x="2671639" y="2915941"/>
              <a:ext cx="570397" cy="910688"/>
            </a:xfrm>
            <a:custGeom>
              <a:avLst/>
              <a:gdLst>
                <a:gd name="T0" fmla="*/ 2147483647 w 379"/>
                <a:gd name="T1" fmla="*/ 0 h 569"/>
                <a:gd name="T2" fmla="*/ 0 w 379"/>
                <a:gd name="T3" fmla="*/ 2147483647 h 569"/>
                <a:gd name="T4" fmla="*/ 2147483647 w 379"/>
                <a:gd name="T5" fmla="*/ 2147483647 h 569"/>
                <a:gd name="T6" fmla="*/ 2147483647 w 379"/>
                <a:gd name="T7" fmla="*/ 2147483647 h 569"/>
                <a:gd name="T8" fmla="*/ 2147483647 w 379"/>
                <a:gd name="T9" fmla="*/ 2147483647 h 569"/>
                <a:gd name="T10" fmla="*/ 2147483647 w 379"/>
                <a:gd name="T11" fmla="*/ 2147483647 h 569"/>
                <a:gd name="T12" fmla="*/ 2147483647 w 379"/>
                <a:gd name="T13" fmla="*/ 2147483647 h 569"/>
                <a:gd name="T14" fmla="*/ 2147483647 w 379"/>
                <a:gd name="T15" fmla="*/ 2147483647 h 569"/>
                <a:gd name="T16" fmla="*/ 2147483647 w 379"/>
                <a:gd name="T17" fmla="*/ 2147483647 h 569"/>
                <a:gd name="T18" fmla="*/ 2147483647 w 379"/>
                <a:gd name="T19" fmla="*/ 2147483647 h 569"/>
                <a:gd name="T20" fmla="*/ 2147483647 w 379"/>
                <a:gd name="T21" fmla="*/ 2147483647 h 569"/>
                <a:gd name="T22" fmla="*/ 2147483647 w 379"/>
                <a:gd name="T23" fmla="*/ 0 h 56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79"/>
                <a:gd name="T37" fmla="*/ 0 h 569"/>
                <a:gd name="T38" fmla="*/ 379 w 379"/>
                <a:gd name="T39" fmla="*/ 569 h 56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79" h="569">
                  <a:moveTo>
                    <a:pt x="48" y="0"/>
                  </a:moveTo>
                  <a:lnTo>
                    <a:pt x="0" y="224"/>
                  </a:lnTo>
                  <a:lnTo>
                    <a:pt x="257" y="568"/>
                  </a:lnTo>
                  <a:lnTo>
                    <a:pt x="273" y="553"/>
                  </a:lnTo>
                  <a:lnTo>
                    <a:pt x="272" y="485"/>
                  </a:lnTo>
                  <a:lnTo>
                    <a:pt x="304" y="490"/>
                  </a:lnTo>
                  <a:lnTo>
                    <a:pt x="337" y="282"/>
                  </a:lnTo>
                  <a:lnTo>
                    <a:pt x="360" y="140"/>
                  </a:lnTo>
                  <a:lnTo>
                    <a:pt x="366" y="97"/>
                  </a:lnTo>
                  <a:lnTo>
                    <a:pt x="378" y="59"/>
                  </a:lnTo>
                  <a:lnTo>
                    <a:pt x="208" y="35"/>
                  </a:lnTo>
                  <a:lnTo>
                    <a:pt x="48" y="0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7" name="Freeform 11"/>
            <p:cNvSpPr>
              <a:spLocks/>
            </p:cNvSpPr>
            <p:nvPr/>
          </p:nvSpPr>
          <p:spPr bwMode="auto">
            <a:xfrm>
              <a:off x="3164487" y="2177633"/>
              <a:ext cx="890800" cy="591947"/>
            </a:xfrm>
            <a:custGeom>
              <a:avLst/>
              <a:gdLst>
                <a:gd name="T0" fmla="*/ 2147483647 w 592"/>
                <a:gd name="T1" fmla="*/ 0 h 369"/>
                <a:gd name="T2" fmla="*/ 2147483647 w 592"/>
                <a:gd name="T3" fmla="*/ 2147483647 h 369"/>
                <a:gd name="T4" fmla="*/ 2147483647 w 592"/>
                <a:gd name="T5" fmla="*/ 2147483647 h 369"/>
                <a:gd name="T6" fmla="*/ 2147483647 w 592"/>
                <a:gd name="T7" fmla="*/ 2147483647 h 369"/>
                <a:gd name="T8" fmla="*/ 2147483647 w 592"/>
                <a:gd name="T9" fmla="*/ 2147483647 h 369"/>
                <a:gd name="T10" fmla="*/ 2147483647 w 592"/>
                <a:gd name="T11" fmla="*/ 2147483647 h 369"/>
                <a:gd name="T12" fmla="*/ 2147483647 w 592"/>
                <a:gd name="T13" fmla="*/ 2147483647 h 369"/>
                <a:gd name="T14" fmla="*/ 2147483647 w 592"/>
                <a:gd name="T15" fmla="*/ 2147483647 h 369"/>
                <a:gd name="T16" fmla="*/ 2147483647 w 592"/>
                <a:gd name="T17" fmla="*/ 2147483647 h 369"/>
                <a:gd name="T18" fmla="*/ 2147483647 w 592"/>
                <a:gd name="T19" fmla="*/ 2147483647 h 369"/>
                <a:gd name="T20" fmla="*/ 2147483647 w 592"/>
                <a:gd name="T21" fmla="*/ 2147483647 h 369"/>
                <a:gd name="T22" fmla="*/ 2147483647 w 592"/>
                <a:gd name="T23" fmla="*/ 2147483647 h 369"/>
                <a:gd name="T24" fmla="*/ 2147483647 w 592"/>
                <a:gd name="T25" fmla="*/ 2147483647 h 369"/>
                <a:gd name="T26" fmla="*/ 2147483647 w 592"/>
                <a:gd name="T27" fmla="*/ 2147483647 h 369"/>
                <a:gd name="T28" fmla="*/ 2147483647 w 592"/>
                <a:gd name="T29" fmla="*/ 2147483647 h 369"/>
                <a:gd name="T30" fmla="*/ 2147483647 w 592"/>
                <a:gd name="T31" fmla="*/ 2147483647 h 369"/>
                <a:gd name="T32" fmla="*/ 2147483647 w 592"/>
                <a:gd name="T33" fmla="*/ 2147483647 h 369"/>
                <a:gd name="T34" fmla="*/ 0 w 592"/>
                <a:gd name="T35" fmla="*/ 2147483647 h 369"/>
                <a:gd name="T36" fmla="*/ 2147483647 w 592"/>
                <a:gd name="T37" fmla="*/ 0 h 36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92"/>
                <a:gd name="T58" fmla="*/ 0 h 369"/>
                <a:gd name="T59" fmla="*/ 592 w 592"/>
                <a:gd name="T60" fmla="*/ 369 h 36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92" h="369">
                  <a:moveTo>
                    <a:pt x="9" y="0"/>
                  </a:moveTo>
                  <a:lnTo>
                    <a:pt x="124" y="15"/>
                  </a:lnTo>
                  <a:lnTo>
                    <a:pt x="195" y="24"/>
                  </a:lnTo>
                  <a:lnTo>
                    <a:pt x="288" y="34"/>
                  </a:lnTo>
                  <a:lnTo>
                    <a:pt x="373" y="42"/>
                  </a:lnTo>
                  <a:lnTo>
                    <a:pt x="521" y="53"/>
                  </a:lnTo>
                  <a:lnTo>
                    <a:pt x="591" y="58"/>
                  </a:lnTo>
                  <a:lnTo>
                    <a:pt x="588" y="358"/>
                  </a:lnTo>
                  <a:lnTo>
                    <a:pt x="226" y="327"/>
                  </a:lnTo>
                  <a:lnTo>
                    <a:pt x="218" y="368"/>
                  </a:lnTo>
                  <a:lnTo>
                    <a:pt x="204" y="348"/>
                  </a:lnTo>
                  <a:lnTo>
                    <a:pt x="171" y="352"/>
                  </a:lnTo>
                  <a:lnTo>
                    <a:pt x="123" y="359"/>
                  </a:lnTo>
                  <a:lnTo>
                    <a:pt x="115" y="307"/>
                  </a:lnTo>
                  <a:lnTo>
                    <a:pt x="59" y="265"/>
                  </a:lnTo>
                  <a:lnTo>
                    <a:pt x="68" y="226"/>
                  </a:lnTo>
                  <a:lnTo>
                    <a:pt x="73" y="194"/>
                  </a:lnTo>
                  <a:lnTo>
                    <a:pt x="0" y="91"/>
                  </a:lnTo>
                  <a:lnTo>
                    <a:pt x="9" y="0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8" name="Freeform 12"/>
            <p:cNvSpPr>
              <a:spLocks/>
            </p:cNvSpPr>
            <p:nvPr/>
          </p:nvSpPr>
          <p:spPr bwMode="auto">
            <a:xfrm>
              <a:off x="3439992" y="2695858"/>
              <a:ext cx="610193" cy="527982"/>
            </a:xfrm>
            <a:custGeom>
              <a:avLst/>
              <a:gdLst>
                <a:gd name="T0" fmla="*/ 218695493 w 406"/>
                <a:gd name="T1" fmla="*/ 0 h 330"/>
                <a:gd name="T2" fmla="*/ 136684090 w 406"/>
                <a:gd name="T3" fmla="*/ 680579906 h 330"/>
                <a:gd name="T4" fmla="*/ 0 w 406"/>
                <a:gd name="T5" fmla="*/ 1635586357 h 330"/>
                <a:gd name="T6" fmla="*/ 639681473 w 406"/>
                <a:gd name="T7" fmla="*/ 1690470260 h 330"/>
                <a:gd name="T8" fmla="*/ 2143206348 w 406"/>
                <a:gd name="T9" fmla="*/ 1805729503 h 330"/>
                <a:gd name="T10" fmla="*/ 2147483647 w 406"/>
                <a:gd name="T11" fmla="*/ 186610499 h 330"/>
                <a:gd name="T12" fmla="*/ 218695493 w 406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6"/>
                <a:gd name="T22" fmla="*/ 0 h 330"/>
                <a:gd name="T23" fmla="*/ 406 w 406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6" h="330">
                  <a:moveTo>
                    <a:pt x="40" y="0"/>
                  </a:moveTo>
                  <a:lnTo>
                    <a:pt x="25" y="124"/>
                  </a:lnTo>
                  <a:lnTo>
                    <a:pt x="0" y="298"/>
                  </a:lnTo>
                  <a:lnTo>
                    <a:pt x="117" y="308"/>
                  </a:lnTo>
                  <a:lnTo>
                    <a:pt x="392" y="329"/>
                  </a:lnTo>
                  <a:lnTo>
                    <a:pt x="405" y="34"/>
                  </a:lnTo>
                  <a:lnTo>
                    <a:pt x="40" y="0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9" name="Freeform 13"/>
            <p:cNvSpPr>
              <a:spLocks/>
            </p:cNvSpPr>
            <p:nvPr/>
          </p:nvSpPr>
          <p:spPr bwMode="auto">
            <a:xfrm>
              <a:off x="3564480" y="3188063"/>
              <a:ext cx="636723" cy="504131"/>
            </a:xfrm>
            <a:custGeom>
              <a:avLst/>
              <a:gdLst>
                <a:gd name="T0" fmla="*/ 2147483647 w 424"/>
                <a:gd name="T1" fmla="*/ 0 h 315"/>
                <a:gd name="T2" fmla="*/ 2147483647 w 424"/>
                <a:gd name="T3" fmla="*/ 2147483647 h 315"/>
                <a:gd name="T4" fmla="*/ 0 w 424"/>
                <a:gd name="T5" fmla="*/ 2147483647 h 315"/>
                <a:gd name="T6" fmla="*/ 2147483647 w 424"/>
                <a:gd name="T7" fmla="*/ 2147483647 h 315"/>
                <a:gd name="T8" fmla="*/ 2147483647 w 424"/>
                <a:gd name="T9" fmla="*/ 2147483647 h 315"/>
                <a:gd name="T10" fmla="*/ 2147483647 w 424"/>
                <a:gd name="T11" fmla="*/ 2147483647 h 315"/>
                <a:gd name="T12" fmla="*/ 2147483647 w 424"/>
                <a:gd name="T13" fmla="*/ 2147483647 h 315"/>
                <a:gd name="T14" fmla="*/ 2147483647 w 424"/>
                <a:gd name="T15" fmla="*/ 2147483647 h 315"/>
                <a:gd name="T16" fmla="*/ 2147483647 w 424"/>
                <a:gd name="T17" fmla="*/ 0 h 3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24"/>
                <a:gd name="T28" fmla="*/ 0 h 315"/>
                <a:gd name="T29" fmla="*/ 424 w 424"/>
                <a:gd name="T30" fmla="*/ 315 h 3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24" h="315">
                  <a:moveTo>
                    <a:pt x="35" y="0"/>
                  </a:moveTo>
                  <a:lnTo>
                    <a:pt x="14" y="189"/>
                  </a:lnTo>
                  <a:lnTo>
                    <a:pt x="0" y="296"/>
                  </a:lnTo>
                  <a:lnTo>
                    <a:pt x="211" y="307"/>
                  </a:lnTo>
                  <a:lnTo>
                    <a:pt x="413" y="314"/>
                  </a:lnTo>
                  <a:lnTo>
                    <a:pt x="419" y="167"/>
                  </a:lnTo>
                  <a:lnTo>
                    <a:pt x="423" y="23"/>
                  </a:lnTo>
                  <a:lnTo>
                    <a:pt x="307" y="21"/>
                  </a:lnTo>
                  <a:lnTo>
                    <a:pt x="35" y="0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0" name="Freeform 14"/>
            <p:cNvSpPr>
              <a:spLocks/>
            </p:cNvSpPr>
            <p:nvPr/>
          </p:nvSpPr>
          <p:spPr bwMode="auto">
            <a:xfrm>
              <a:off x="2996123" y="3610883"/>
              <a:ext cx="574479" cy="680848"/>
            </a:xfrm>
            <a:custGeom>
              <a:avLst/>
              <a:gdLst>
                <a:gd name="T0" fmla="*/ 2147483647 w 382"/>
                <a:gd name="T1" fmla="*/ 0 h 425"/>
                <a:gd name="T2" fmla="*/ 2147483647 w 382"/>
                <a:gd name="T3" fmla="*/ 2147483647 h 425"/>
                <a:gd name="T4" fmla="*/ 2147483647 w 382"/>
                <a:gd name="T5" fmla="*/ 2147483647 h 425"/>
                <a:gd name="T6" fmla="*/ 2147483647 w 382"/>
                <a:gd name="T7" fmla="*/ 2147483647 h 425"/>
                <a:gd name="T8" fmla="*/ 2147483647 w 382"/>
                <a:gd name="T9" fmla="*/ 2147483647 h 425"/>
                <a:gd name="T10" fmla="*/ 2147483647 w 382"/>
                <a:gd name="T11" fmla="*/ 2147483647 h 425"/>
                <a:gd name="T12" fmla="*/ 2147483647 w 382"/>
                <a:gd name="T13" fmla="*/ 2147483647 h 425"/>
                <a:gd name="T14" fmla="*/ 2147483647 w 382"/>
                <a:gd name="T15" fmla="*/ 2147483647 h 425"/>
                <a:gd name="T16" fmla="*/ 2147483647 w 382"/>
                <a:gd name="T17" fmla="*/ 2147483647 h 425"/>
                <a:gd name="T18" fmla="*/ 2147483647 w 382"/>
                <a:gd name="T19" fmla="*/ 2147483647 h 425"/>
                <a:gd name="T20" fmla="*/ 2147483647 w 382"/>
                <a:gd name="T21" fmla="*/ 2147483647 h 425"/>
                <a:gd name="T22" fmla="*/ 0 w 382"/>
                <a:gd name="T23" fmla="*/ 2147483647 h 425"/>
                <a:gd name="T24" fmla="*/ 2147483647 w 382"/>
                <a:gd name="T25" fmla="*/ 2147483647 h 425"/>
                <a:gd name="T26" fmla="*/ 2147483647 w 382"/>
                <a:gd name="T27" fmla="*/ 2147483647 h 425"/>
                <a:gd name="T28" fmla="*/ 2147483647 w 382"/>
                <a:gd name="T29" fmla="*/ 2147483647 h 425"/>
                <a:gd name="T30" fmla="*/ 2147483647 w 382"/>
                <a:gd name="T31" fmla="*/ 0 h 4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82"/>
                <a:gd name="T49" fmla="*/ 0 h 425"/>
                <a:gd name="T50" fmla="*/ 382 w 382"/>
                <a:gd name="T51" fmla="*/ 425 h 42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82" h="425">
                  <a:moveTo>
                    <a:pt x="97" y="0"/>
                  </a:moveTo>
                  <a:lnTo>
                    <a:pt x="89" y="55"/>
                  </a:lnTo>
                  <a:lnTo>
                    <a:pt x="56" y="48"/>
                  </a:lnTo>
                  <a:lnTo>
                    <a:pt x="58" y="120"/>
                  </a:lnTo>
                  <a:lnTo>
                    <a:pt x="42" y="134"/>
                  </a:lnTo>
                  <a:lnTo>
                    <a:pt x="66" y="178"/>
                  </a:lnTo>
                  <a:lnTo>
                    <a:pt x="42" y="197"/>
                  </a:lnTo>
                  <a:lnTo>
                    <a:pt x="29" y="229"/>
                  </a:lnTo>
                  <a:lnTo>
                    <a:pt x="11" y="260"/>
                  </a:lnTo>
                  <a:lnTo>
                    <a:pt x="24" y="278"/>
                  </a:lnTo>
                  <a:lnTo>
                    <a:pt x="2" y="285"/>
                  </a:lnTo>
                  <a:lnTo>
                    <a:pt x="0" y="314"/>
                  </a:lnTo>
                  <a:lnTo>
                    <a:pt x="214" y="422"/>
                  </a:lnTo>
                  <a:lnTo>
                    <a:pt x="336" y="424"/>
                  </a:lnTo>
                  <a:lnTo>
                    <a:pt x="381" y="32"/>
                  </a:lnTo>
                  <a:lnTo>
                    <a:pt x="97" y="0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1" name="Freeform 15"/>
            <p:cNvSpPr>
              <a:spLocks/>
            </p:cNvSpPr>
            <p:nvPr/>
          </p:nvSpPr>
          <p:spPr bwMode="auto">
            <a:xfrm>
              <a:off x="3491012" y="3659670"/>
              <a:ext cx="614274" cy="646155"/>
            </a:xfrm>
            <a:custGeom>
              <a:avLst/>
              <a:gdLst>
                <a:gd name="T0" fmla="*/ 2147483647 w 408"/>
                <a:gd name="T1" fmla="*/ 0 h 403"/>
                <a:gd name="T2" fmla="*/ 2147483647 w 408"/>
                <a:gd name="T3" fmla="*/ 2147483647 h 403"/>
                <a:gd name="T4" fmla="*/ 2147483647 w 408"/>
                <a:gd name="T5" fmla="*/ 2147483647 h 403"/>
                <a:gd name="T6" fmla="*/ 2147483647 w 408"/>
                <a:gd name="T7" fmla="*/ 2147483647 h 403"/>
                <a:gd name="T8" fmla="*/ 2147483647 w 408"/>
                <a:gd name="T9" fmla="*/ 2147483647 h 403"/>
                <a:gd name="T10" fmla="*/ 2147483647 w 408"/>
                <a:gd name="T11" fmla="*/ 2147483647 h 403"/>
                <a:gd name="T12" fmla="*/ 2147483647 w 408"/>
                <a:gd name="T13" fmla="*/ 2147483647 h 403"/>
                <a:gd name="T14" fmla="*/ 2147483647 w 408"/>
                <a:gd name="T15" fmla="*/ 2147483647 h 403"/>
                <a:gd name="T16" fmla="*/ 0 w 408"/>
                <a:gd name="T17" fmla="*/ 2147483647 h 403"/>
                <a:gd name="T18" fmla="*/ 2147483647 w 408"/>
                <a:gd name="T19" fmla="*/ 2147483647 h 403"/>
                <a:gd name="T20" fmla="*/ 2147483647 w 408"/>
                <a:gd name="T21" fmla="*/ 0 h 40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8"/>
                <a:gd name="T34" fmla="*/ 0 h 403"/>
                <a:gd name="T35" fmla="*/ 408 w 408"/>
                <a:gd name="T36" fmla="*/ 403 h 40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8" h="403">
                  <a:moveTo>
                    <a:pt x="49" y="0"/>
                  </a:moveTo>
                  <a:lnTo>
                    <a:pt x="407" y="16"/>
                  </a:lnTo>
                  <a:lnTo>
                    <a:pt x="390" y="373"/>
                  </a:lnTo>
                  <a:lnTo>
                    <a:pt x="273" y="366"/>
                  </a:lnTo>
                  <a:lnTo>
                    <a:pt x="165" y="363"/>
                  </a:lnTo>
                  <a:lnTo>
                    <a:pt x="165" y="377"/>
                  </a:lnTo>
                  <a:lnTo>
                    <a:pt x="74" y="377"/>
                  </a:lnTo>
                  <a:lnTo>
                    <a:pt x="69" y="402"/>
                  </a:lnTo>
                  <a:lnTo>
                    <a:pt x="0" y="394"/>
                  </a:lnTo>
                  <a:lnTo>
                    <a:pt x="39" y="93"/>
                  </a:lnTo>
                  <a:lnTo>
                    <a:pt x="49" y="0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2" name="Freeform 23"/>
            <p:cNvSpPr>
              <a:spLocks/>
            </p:cNvSpPr>
            <p:nvPr/>
          </p:nvSpPr>
          <p:spPr bwMode="auto">
            <a:xfrm>
              <a:off x="4909352" y="4115014"/>
              <a:ext cx="524480" cy="449923"/>
            </a:xfrm>
            <a:custGeom>
              <a:avLst/>
              <a:gdLst>
                <a:gd name="T0" fmla="*/ 0 w 349"/>
                <a:gd name="T1" fmla="*/ 2147483647 h 281"/>
                <a:gd name="T2" fmla="*/ 2147483647 w 349"/>
                <a:gd name="T3" fmla="*/ 0 h 281"/>
                <a:gd name="T4" fmla="*/ 2147483647 w 349"/>
                <a:gd name="T5" fmla="*/ 2147483647 h 281"/>
                <a:gd name="T6" fmla="*/ 2147483647 w 349"/>
                <a:gd name="T7" fmla="*/ 2147483647 h 281"/>
                <a:gd name="T8" fmla="*/ 2147483647 w 349"/>
                <a:gd name="T9" fmla="*/ 2147483647 h 281"/>
                <a:gd name="T10" fmla="*/ 2147483647 w 349"/>
                <a:gd name="T11" fmla="*/ 2147483647 h 281"/>
                <a:gd name="T12" fmla="*/ 2147483647 w 349"/>
                <a:gd name="T13" fmla="*/ 2147483647 h 281"/>
                <a:gd name="T14" fmla="*/ 2147483647 w 349"/>
                <a:gd name="T15" fmla="*/ 2147483647 h 281"/>
                <a:gd name="T16" fmla="*/ 2147483647 w 349"/>
                <a:gd name="T17" fmla="*/ 2147483647 h 281"/>
                <a:gd name="T18" fmla="*/ 2147483647 w 349"/>
                <a:gd name="T19" fmla="*/ 2147483647 h 281"/>
                <a:gd name="T20" fmla="*/ 2147483647 w 349"/>
                <a:gd name="T21" fmla="*/ 2147483647 h 281"/>
                <a:gd name="T22" fmla="*/ 2147483647 w 349"/>
                <a:gd name="T23" fmla="*/ 2147483647 h 281"/>
                <a:gd name="T24" fmla="*/ 2147483647 w 349"/>
                <a:gd name="T25" fmla="*/ 2147483647 h 281"/>
                <a:gd name="T26" fmla="*/ 2147483647 w 349"/>
                <a:gd name="T27" fmla="*/ 2147483647 h 281"/>
                <a:gd name="T28" fmla="*/ 2147483647 w 349"/>
                <a:gd name="T29" fmla="*/ 2147483647 h 281"/>
                <a:gd name="T30" fmla="*/ 2147483647 w 349"/>
                <a:gd name="T31" fmla="*/ 2147483647 h 281"/>
                <a:gd name="T32" fmla="*/ 2147483647 w 349"/>
                <a:gd name="T33" fmla="*/ 2147483647 h 281"/>
                <a:gd name="T34" fmla="*/ 2147483647 w 349"/>
                <a:gd name="T35" fmla="*/ 2147483647 h 281"/>
                <a:gd name="T36" fmla="*/ 2147483647 w 349"/>
                <a:gd name="T37" fmla="*/ 2147483647 h 281"/>
                <a:gd name="T38" fmla="*/ 2147483647 w 349"/>
                <a:gd name="T39" fmla="*/ 2147483647 h 281"/>
                <a:gd name="T40" fmla="*/ 2147483647 w 349"/>
                <a:gd name="T41" fmla="*/ 2147483647 h 281"/>
                <a:gd name="T42" fmla="*/ 2147483647 w 349"/>
                <a:gd name="T43" fmla="*/ 2147483647 h 281"/>
                <a:gd name="T44" fmla="*/ 2147483647 w 349"/>
                <a:gd name="T45" fmla="*/ 2147483647 h 281"/>
                <a:gd name="T46" fmla="*/ 2147483647 w 349"/>
                <a:gd name="T47" fmla="*/ 2147483647 h 281"/>
                <a:gd name="T48" fmla="*/ 2147483647 w 349"/>
                <a:gd name="T49" fmla="*/ 2147483647 h 281"/>
                <a:gd name="T50" fmla="*/ 2147483647 w 349"/>
                <a:gd name="T51" fmla="*/ 2147483647 h 281"/>
                <a:gd name="T52" fmla="*/ 2147483647 w 349"/>
                <a:gd name="T53" fmla="*/ 2147483647 h 281"/>
                <a:gd name="T54" fmla="*/ 2147483647 w 349"/>
                <a:gd name="T55" fmla="*/ 2147483647 h 281"/>
                <a:gd name="T56" fmla="*/ 2147483647 w 349"/>
                <a:gd name="T57" fmla="*/ 2147483647 h 281"/>
                <a:gd name="T58" fmla="*/ 2147483647 w 349"/>
                <a:gd name="T59" fmla="*/ 2147483647 h 281"/>
                <a:gd name="T60" fmla="*/ 2147483647 w 349"/>
                <a:gd name="T61" fmla="*/ 2147483647 h 281"/>
                <a:gd name="T62" fmla="*/ 2147483647 w 349"/>
                <a:gd name="T63" fmla="*/ 2147483647 h 281"/>
                <a:gd name="T64" fmla="*/ 2147483647 w 349"/>
                <a:gd name="T65" fmla="*/ 2147483647 h 281"/>
                <a:gd name="T66" fmla="*/ 2147483647 w 349"/>
                <a:gd name="T67" fmla="*/ 2147483647 h 281"/>
                <a:gd name="T68" fmla="*/ 0 w 349"/>
                <a:gd name="T69" fmla="*/ 2147483647 h 2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49"/>
                <a:gd name="T106" fmla="*/ 0 h 281"/>
                <a:gd name="T107" fmla="*/ 349 w 349"/>
                <a:gd name="T108" fmla="*/ 281 h 28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49" h="281">
                  <a:moveTo>
                    <a:pt x="0" y="7"/>
                  </a:moveTo>
                  <a:lnTo>
                    <a:pt x="175" y="0"/>
                  </a:lnTo>
                  <a:lnTo>
                    <a:pt x="206" y="58"/>
                  </a:lnTo>
                  <a:lnTo>
                    <a:pt x="179" y="125"/>
                  </a:lnTo>
                  <a:lnTo>
                    <a:pt x="171" y="156"/>
                  </a:lnTo>
                  <a:lnTo>
                    <a:pt x="288" y="143"/>
                  </a:lnTo>
                  <a:lnTo>
                    <a:pt x="296" y="188"/>
                  </a:lnTo>
                  <a:lnTo>
                    <a:pt x="260" y="184"/>
                  </a:lnTo>
                  <a:lnTo>
                    <a:pt x="244" y="203"/>
                  </a:lnTo>
                  <a:lnTo>
                    <a:pt x="263" y="216"/>
                  </a:lnTo>
                  <a:lnTo>
                    <a:pt x="295" y="201"/>
                  </a:lnTo>
                  <a:lnTo>
                    <a:pt x="296" y="222"/>
                  </a:lnTo>
                  <a:lnTo>
                    <a:pt x="313" y="204"/>
                  </a:lnTo>
                  <a:lnTo>
                    <a:pt x="325" y="204"/>
                  </a:lnTo>
                  <a:lnTo>
                    <a:pt x="311" y="241"/>
                  </a:lnTo>
                  <a:lnTo>
                    <a:pt x="339" y="248"/>
                  </a:lnTo>
                  <a:lnTo>
                    <a:pt x="348" y="268"/>
                  </a:lnTo>
                  <a:lnTo>
                    <a:pt x="335" y="274"/>
                  </a:lnTo>
                  <a:lnTo>
                    <a:pt x="317" y="261"/>
                  </a:lnTo>
                  <a:lnTo>
                    <a:pt x="285" y="252"/>
                  </a:lnTo>
                  <a:lnTo>
                    <a:pt x="292" y="276"/>
                  </a:lnTo>
                  <a:lnTo>
                    <a:pt x="275" y="280"/>
                  </a:lnTo>
                  <a:lnTo>
                    <a:pt x="261" y="257"/>
                  </a:lnTo>
                  <a:lnTo>
                    <a:pt x="253" y="271"/>
                  </a:lnTo>
                  <a:lnTo>
                    <a:pt x="202" y="271"/>
                  </a:lnTo>
                  <a:lnTo>
                    <a:pt x="202" y="257"/>
                  </a:lnTo>
                  <a:lnTo>
                    <a:pt x="183" y="241"/>
                  </a:lnTo>
                  <a:lnTo>
                    <a:pt x="144" y="239"/>
                  </a:lnTo>
                  <a:lnTo>
                    <a:pt x="176" y="257"/>
                  </a:lnTo>
                  <a:lnTo>
                    <a:pt x="131" y="267"/>
                  </a:lnTo>
                  <a:lnTo>
                    <a:pt x="61" y="254"/>
                  </a:lnTo>
                  <a:lnTo>
                    <a:pt x="34" y="257"/>
                  </a:lnTo>
                  <a:lnTo>
                    <a:pt x="44" y="163"/>
                  </a:lnTo>
                  <a:lnTo>
                    <a:pt x="1" y="90"/>
                  </a:lnTo>
                  <a:lnTo>
                    <a:pt x="0" y="7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3" name="Freeform 25"/>
            <p:cNvSpPr>
              <a:spLocks/>
            </p:cNvSpPr>
            <p:nvPr/>
          </p:nvSpPr>
          <p:spPr bwMode="auto">
            <a:xfrm>
              <a:off x="4929760" y="2467102"/>
              <a:ext cx="446930" cy="551833"/>
            </a:xfrm>
            <a:custGeom>
              <a:avLst/>
              <a:gdLst>
                <a:gd name="T0" fmla="*/ 2147483647 w 297"/>
                <a:gd name="T1" fmla="*/ 2147483647 h 345"/>
                <a:gd name="T2" fmla="*/ 2147483647 w 297"/>
                <a:gd name="T3" fmla="*/ 2147483647 h 345"/>
                <a:gd name="T4" fmla="*/ 2147483647 w 297"/>
                <a:gd name="T5" fmla="*/ 2147483647 h 345"/>
                <a:gd name="T6" fmla="*/ 2147483647 w 297"/>
                <a:gd name="T7" fmla="*/ 0 h 345"/>
                <a:gd name="T8" fmla="*/ 2147483647 w 297"/>
                <a:gd name="T9" fmla="*/ 2147483647 h 345"/>
                <a:gd name="T10" fmla="*/ 2147483647 w 297"/>
                <a:gd name="T11" fmla="*/ 2147483647 h 345"/>
                <a:gd name="T12" fmla="*/ 2147483647 w 297"/>
                <a:gd name="T13" fmla="*/ 2147483647 h 345"/>
                <a:gd name="T14" fmla="*/ 2147483647 w 297"/>
                <a:gd name="T15" fmla="*/ 2147483647 h 345"/>
                <a:gd name="T16" fmla="*/ 2147483647 w 297"/>
                <a:gd name="T17" fmla="*/ 2147483647 h 345"/>
                <a:gd name="T18" fmla="*/ 2147483647 w 297"/>
                <a:gd name="T19" fmla="*/ 2147483647 h 345"/>
                <a:gd name="T20" fmla="*/ 2147483647 w 297"/>
                <a:gd name="T21" fmla="*/ 2147483647 h 345"/>
                <a:gd name="T22" fmla="*/ 2147483647 w 297"/>
                <a:gd name="T23" fmla="*/ 2147483647 h 345"/>
                <a:gd name="T24" fmla="*/ 2147483647 w 297"/>
                <a:gd name="T25" fmla="*/ 2147483647 h 345"/>
                <a:gd name="T26" fmla="*/ 2147483647 w 297"/>
                <a:gd name="T27" fmla="*/ 2147483647 h 345"/>
                <a:gd name="T28" fmla="*/ 2147483647 w 297"/>
                <a:gd name="T29" fmla="*/ 2147483647 h 345"/>
                <a:gd name="T30" fmla="*/ 2147483647 w 297"/>
                <a:gd name="T31" fmla="*/ 2147483647 h 345"/>
                <a:gd name="T32" fmla="*/ 2147483647 w 297"/>
                <a:gd name="T33" fmla="*/ 2147483647 h 345"/>
                <a:gd name="T34" fmla="*/ 2147483647 w 297"/>
                <a:gd name="T35" fmla="*/ 2147483647 h 345"/>
                <a:gd name="T36" fmla="*/ 2147483647 w 297"/>
                <a:gd name="T37" fmla="*/ 2147483647 h 345"/>
                <a:gd name="T38" fmla="*/ 2147483647 w 297"/>
                <a:gd name="T39" fmla="*/ 2147483647 h 345"/>
                <a:gd name="T40" fmla="*/ 2147483647 w 297"/>
                <a:gd name="T41" fmla="*/ 2147483647 h 345"/>
                <a:gd name="T42" fmla="*/ 2147483647 w 297"/>
                <a:gd name="T43" fmla="*/ 2147483647 h 345"/>
                <a:gd name="T44" fmla="*/ 2147483647 w 297"/>
                <a:gd name="T45" fmla="*/ 2147483647 h 345"/>
                <a:gd name="T46" fmla="*/ 2147483647 w 297"/>
                <a:gd name="T47" fmla="*/ 2147483647 h 345"/>
                <a:gd name="T48" fmla="*/ 2147483647 w 297"/>
                <a:gd name="T49" fmla="*/ 2147483647 h 345"/>
                <a:gd name="T50" fmla="*/ 2147483647 w 297"/>
                <a:gd name="T51" fmla="*/ 2147483647 h 345"/>
                <a:gd name="T52" fmla="*/ 2147483647 w 297"/>
                <a:gd name="T53" fmla="*/ 2147483647 h 345"/>
                <a:gd name="T54" fmla="*/ 2147483647 w 297"/>
                <a:gd name="T55" fmla="*/ 2147483647 h 345"/>
                <a:gd name="T56" fmla="*/ 2147483647 w 297"/>
                <a:gd name="T57" fmla="*/ 2147483647 h 345"/>
                <a:gd name="T58" fmla="*/ 2147483647 w 297"/>
                <a:gd name="T59" fmla="*/ 2147483647 h 345"/>
                <a:gd name="T60" fmla="*/ 2147483647 w 297"/>
                <a:gd name="T61" fmla="*/ 2147483647 h 345"/>
                <a:gd name="T62" fmla="*/ 2147483647 w 297"/>
                <a:gd name="T63" fmla="*/ 2147483647 h 345"/>
                <a:gd name="T64" fmla="*/ 2147483647 w 297"/>
                <a:gd name="T65" fmla="*/ 2147483647 h 345"/>
                <a:gd name="T66" fmla="*/ 0 w 297"/>
                <a:gd name="T67" fmla="*/ 2147483647 h 345"/>
                <a:gd name="T68" fmla="*/ 2147483647 w 297"/>
                <a:gd name="T69" fmla="*/ 2147483647 h 345"/>
                <a:gd name="T70" fmla="*/ 2147483647 w 297"/>
                <a:gd name="T71" fmla="*/ 2147483647 h 34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97"/>
                <a:gd name="T109" fmla="*/ 0 h 345"/>
                <a:gd name="T110" fmla="*/ 297 w 297"/>
                <a:gd name="T111" fmla="*/ 345 h 34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97" h="345">
                  <a:moveTo>
                    <a:pt x="21" y="23"/>
                  </a:moveTo>
                  <a:lnTo>
                    <a:pt x="44" y="20"/>
                  </a:lnTo>
                  <a:lnTo>
                    <a:pt x="64" y="20"/>
                  </a:lnTo>
                  <a:lnTo>
                    <a:pt x="77" y="0"/>
                  </a:lnTo>
                  <a:lnTo>
                    <a:pt x="86" y="25"/>
                  </a:lnTo>
                  <a:lnTo>
                    <a:pt x="118" y="25"/>
                  </a:lnTo>
                  <a:lnTo>
                    <a:pt x="135" y="49"/>
                  </a:lnTo>
                  <a:lnTo>
                    <a:pt x="168" y="43"/>
                  </a:lnTo>
                  <a:lnTo>
                    <a:pt x="191" y="57"/>
                  </a:lnTo>
                  <a:lnTo>
                    <a:pt x="232" y="68"/>
                  </a:lnTo>
                  <a:lnTo>
                    <a:pt x="240" y="86"/>
                  </a:lnTo>
                  <a:lnTo>
                    <a:pt x="261" y="87"/>
                  </a:lnTo>
                  <a:lnTo>
                    <a:pt x="255" y="105"/>
                  </a:lnTo>
                  <a:lnTo>
                    <a:pt x="262" y="126"/>
                  </a:lnTo>
                  <a:lnTo>
                    <a:pt x="248" y="151"/>
                  </a:lnTo>
                  <a:lnTo>
                    <a:pt x="258" y="157"/>
                  </a:lnTo>
                  <a:lnTo>
                    <a:pt x="282" y="129"/>
                  </a:lnTo>
                  <a:lnTo>
                    <a:pt x="280" y="119"/>
                  </a:lnTo>
                  <a:lnTo>
                    <a:pt x="290" y="115"/>
                  </a:lnTo>
                  <a:lnTo>
                    <a:pt x="296" y="129"/>
                  </a:lnTo>
                  <a:lnTo>
                    <a:pt x="278" y="148"/>
                  </a:lnTo>
                  <a:lnTo>
                    <a:pt x="271" y="192"/>
                  </a:lnTo>
                  <a:lnTo>
                    <a:pt x="271" y="265"/>
                  </a:lnTo>
                  <a:lnTo>
                    <a:pt x="282" y="278"/>
                  </a:lnTo>
                  <a:lnTo>
                    <a:pt x="277" y="323"/>
                  </a:lnTo>
                  <a:lnTo>
                    <a:pt x="136" y="344"/>
                  </a:lnTo>
                  <a:lnTo>
                    <a:pt x="101" y="323"/>
                  </a:lnTo>
                  <a:lnTo>
                    <a:pt x="109" y="297"/>
                  </a:lnTo>
                  <a:lnTo>
                    <a:pt x="92" y="268"/>
                  </a:lnTo>
                  <a:lnTo>
                    <a:pt x="77" y="230"/>
                  </a:lnTo>
                  <a:lnTo>
                    <a:pt x="37" y="193"/>
                  </a:lnTo>
                  <a:lnTo>
                    <a:pt x="13" y="193"/>
                  </a:lnTo>
                  <a:lnTo>
                    <a:pt x="13" y="142"/>
                  </a:lnTo>
                  <a:lnTo>
                    <a:pt x="0" y="123"/>
                  </a:lnTo>
                  <a:lnTo>
                    <a:pt x="28" y="93"/>
                  </a:lnTo>
                  <a:lnTo>
                    <a:pt x="21" y="23"/>
                  </a:lnTo>
                </a:path>
              </a:pathLst>
            </a:custGeom>
            <a:solidFill>
              <a:schemeClr val="accent1">
                <a:lumMod val="90000"/>
              </a:schemeClr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4" name="Freeform 32"/>
            <p:cNvSpPr>
              <a:spLocks/>
            </p:cNvSpPr>
            <p:nvPr/>
          </p:nvSpPr>
          <p:spPr bwMode="auto">
            <a:xfrm>
              <a:off x="5373630" y="3016767"/>
              <a:ext cx="290811" cy="505215"/>
            </a:xfrm>
            <a:custGeom>
              <a:avLst/>
              <a:gdLst>
                <a:gd name="T0" fmla="*/ 0 w 193"/>
                <a:gd name="T1" fmla="*/ 2147483647 h 316"/>
                <a:gd name="T2" fmla="*/ 2147483647 w 193"/>
                <a:gd name="T3" fmla="*/ 2147483647 h 316"/>
                <a:gd name="T4" fmla="*/ 2147483647 w 193"/>
                <a:gd name="T5" fmla="*/ 2147483647 h 316"/>
                <a:gd name="T6" fmla="*/ 2147483647 w 193"/>
                <a:gd name="T7" fmla="*/ 2147483647 h 316"/>
                <a:gd name="T8" fmla="*/ 2147483647 w 193"/>
                <a:gd name="T9" fmla="*/ 2147483647 h 316"/>
                <a:gd name="T10" fmla="*/ 2147483647 w 193"/>
                <a:gd name="T11" fmla="*/ 0 h 316"/>
                <a:gd name="T12" fmla="*/ 2147483647 w 193"/>
                <a:gd name="T13" fmla="*/ 2147483647 h 316"/>
                <a:gd name="T14" fmla="*/ 2147483647 w 193"/>
                <a:gd name="T15" fmla="*/ 2147483647 h 316"/>
                <a:gd name="T16" fmla="*/ 2147483647 w 193"/>
                <a:gd name="T17" fmla="*/ 2147483647 h 316"/>
                <a:gd name="T18" fmla="*/ 2147483647 w 193"/>
                <a:gd name="T19" fmla="*/ 2147483647 h 316"/>
                <a:gd name="T20" fmla="*/ 2147483647 w 193"/>
                <a:gd name="T21" fmla="*/ 2147483647 h 316"/>
                <a:gd name="T22" fmla="*/ 2147483647 w 193"/>
                <a:gd name="T23" fmla="*/ 2147483647 h 316"/>
                <a:gd name="T24" fmla="*/ 2147483647 w 193"/>
                <a:gd name="T25" fmla="*/ 2147483647 h 316"/>
                <a:gd name="T26" fmla="*/ 2147483647 w 193"/>
                <a:gd name="T27" fmla="*/ 2147483647 h 316"/>
                <a:gd name="T28" fmla="*/ 2147483647 w 193"/>
                <a:gd name="T29" fmla="*/ 2147483647 h 316"/>
                <a:gd name="T30" fmla="*/ 0 w 193"/>
                <a:gd name="T31" fmla="*/ 2147483647 h 31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3"/>
                <a:gd name="T49" fmla="*/ 0 h 316"/>
                <a:gd name="T50" fmla="*/ 193 w 193"/>
                <a:gd name="T51" fmla="*/ 316 h 31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3" h="316">
                  <a:moveTo>
                    <a:pt x="0" y="22"/>
                  </a:moveTo>
                  <a:lnTo>
                    <a:pt x="23" y="34"/>
                  </a:lnTo>
                  <a:lnTo>
                    <a:pt x="44" y="32"/>
                  </a:lnTo>
                  <a:lnTo>
                    <a:pt x="52" y="25"/>
                  </a:lnTo>
                  <a:lnTo>
                    <a:pt x="57" y="6"/>
                  </a:lnTo>
                  <a:lnTo>
                    <a:pt x="150" y="0"/>
                  </a:lnTo>
                  <a:lnTo>
                    <a:pt x="192" y="223"/>
                  </a:lnTo>
                  <a:lnTo>
                    <a:pt x="189" y="220"/>
                  </a:lnTo>
                  <a:lnTo>
                    <a:pt x="157" y="233"/>
                  </a:lnTo>
                  <a:lnTo>
                    <a:pt x="135" y="293"/>
                  </a:lnTo>
                  <a:lnTo>
                    <a:pt x="102" y="284"/>
                  </a:lnTo>
                  <a:lnTo>
                    <a:pt x="63" y="307"/>
                  </a:lnTo>
                  <a:lnTo>
                    <a:pt x="13" y="315"/>
                  </a:lnTo>
                  <a:lnTo>
                    <a:pt x="36" y="257"/>
                  </a:lnTo>
                  <a:lnTo>
                    <a:pt x="26" y="224"/>
                  </a:lnTo>
                  <a:lnTo>
                    <a:pt x="0" y="22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5" name="Freeform 35"/>
            <p:cNvSpPr>
              <a:spLocks/>
            </p:cNvSpPr>
            <p:nvPr/>
          </p:nvSpPr>
          <p:spPr bwMode="auto">
            <a:xfrm>
              <a:off x="5227714" y="3575106"/>
              <a:ext cx="752027" cy="291637"/>
            </a:xfrm>
            <a:custGeom>
              <a:avLst/>
              <a:gdLst>
                <a:gd name="T0" fmla="*/ 2147483647 w 499"/>
                <a:gd name="T1" fmla="*/ 2147483647 h 183"/>
                <a:gd name="T2" fmla="*/ 2147483647 w 499"/>
                <a:gd name="T3" fmla="*/ 2147483647 h 183"/>
                <a:gd name="T4" fmla="*/ 2147483647 w 499"/>
                <a:gd name="T5" fmla="*/ 2147483647 h 183"/>
                <a:gd name="T6" fmla="*/ 2147483647 w 499"/>
                <a:gd name="T7" fmla="*/ 2147483647 h 183"/>
                <a:gd name="T8" fmla="*/ 0 w 499"/>
                <a:gd name="T9" fmla="*/ 2147483647 h 183"/>
                <a:gd name="T10" fmla="*/ 2147483647 w 499"/>
                <a:gd name="T11" fmla="*/ 2147483647 h 183"/>
                <a:gd name="T12" fmla="*/ 2147483647 w 499"/>
                <a:gd name="T13" fmla="*/ 2147483647 h 183"/>
                <a:gd name="T14" fmla="*/ 2147483647 w 499"/>
                <a:gd name="T15" fmla="*/ 2147483647 h 183"/>
                <a:gd name="T16" fmla="*/ 2147483647 w 499"/>
                <a:gd name="T17" fmla="*/ 2147483647 h 183"/>
                <a:gd name="T18" fmla="*/ 2147483647 w 499"/>
                <a:gd name="T19" fmla="*/ 2147483647 h 183"/>
                <a:gd name="T20" fmla="*/ 2147483647 w 499"/>
                <a:gd name="T21" fmla="*/ 2147483647 h 183"/>
                <a:gd name="T22" fmla="*/ 2147483647 w 499"/>
                <a:gd name="T23" fmla="*/ 0 h 183"/>
                <a:gd name="T24" fmla="*/ 2147483647 w 499"/>
                <a:gd name="T25" fmla="*/ 2147483647 h 183"/>
                <a:gd name="T26" fmla="*/ 2147483647 w 499"/>
                <a:gd name="T27" fmla="*/ 2147483647 h 183"/>
                <a:gd name="T28" fmla="*/ 2147483647 w 499"/>
                <a:gd name="T29" fmla="*/ 2147483647 h 183"/>
                <a:gd name="T30" fmla="*/ 2147483647 w 499"/>
                <a:gd name="T31" fmla="*/ 2147483647 h 18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99"/>
                <a:gd name="T49" fmla="*/ 0 h 183"/>
                <a:gd name="T50" fmla="*/ 499 w 499"/>
                <a:gd name="T51" fmla="*/ 183 h 18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99" h="183">
                  <a:moveTo>
                    <a:pt x="30" y="83"/>
                  </a:moveTo>
                  <a:lnTo>
                    <a:pt x="30" y="86"/>
                  </a:lnTo>
                  <a:lnTo>
                    <a:pt x="22" y="103"/>
                  </a:lnTo>
                  <a:lnTo>
                    <a:pt x="31" y="126"/>
                  </a:lnTo>
                  <a:lnTo>
                    <a:pt x="0" y="147"/>
                  </a:lnTo>
                  <a:lnTo>
                    <a:pt x="7" y="182"/>
                  </a:lnTo>
                  <a:lnTo>
                    <a:pt x="136" y="171"/>
                  </a:lnTo>
                  <a:lnTo>
                    <a:pt x="292" y="153"/>
                  </a:lnTo>
                  <a:lnTo>
                    <a:pt x="369" y="139"/>
                  </a:lnTo>
                  <a:lnTo>
                    <a:pt x="385" y="92"/>
                  </a:lnTo>
                  <a:lnTo>
                    <a:pt x="413" y="90"/>
                  </a:lnTo>
                  <a:lnTo>
                    <a:pt x="498" y="0"/>
                  </a:lnTo>
                  <a:lnTo>
                    <a:pt x="388" y="23"/>
                  </a:lnTo>
                  <a:lnTo>
                    <a:pt x="129" y="59"/>
                  </a:lnTo>
                  <a:lnTo>
                    <a:pt x="132" y="70"/>
                  </a:lnTo>
                  <a:lnTo>
                    <a:pt x="30" y="83"/>
                  </a:lnTo>
                </a:path>
              </a:pathLst>
            </a:custGeom>
            <a:solidFill>
              <a:schemeClr val="accent1">
                <a:lumMod val="90000"/>
              </a:schemeClr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6" name="Freeform 36"/>
            <p:cNvSpPr>
              <a:spLocks/>
            </p:cNvSpPr>
            <p:nvPr/>
          </p:nvSpPr>
          <p:spPr bwMode="auto">
            <a:xfrm>
              <a:off x="5155266" y="3852649"/>
              <a:ext cx="307137" cy="571348"/>
            </a:xfrm>
            <a:custGeom>
              <a:avLst/>
              <a:gdLst>
                <a:gd name="T0" fmla="*/ 2147483647 w 204"/>
                <a:gd name="T1" fmla="*/ 2147483647 h 357"/>
                <a:gd name="T2" fmla="*/ 2147483647 w 204"/>
                <a:gd name="T3" fmla="*/ 2147483647 h 357"/>
                <a:gd name="T4" fmla="*/ 0 w 204"/>
                <a:gd name="T5" fmla="*/ 2147483647 h 357"/>
                <a:gd name="T6" fmla="*/ 2147483647 w 204"/>
                <a:gd name="T7" fmla="*/ 2147483647 h 357"/>
                <a:gd name="T8" fmla="*/ 2147483647 w 204"/>
                <a:gd name="T9" fmla="*/ 2147483647 h 357"/>
                <a:gd name="T10" fmla="*/ 2147483647 w 204"/>
                <a:gd name="T11" fmla="*/ 2147483647 h 357"/>
                <a:gd name="T12" fmla="*/ 2147483647 w 204"/>
                <a:gd name="T13" fmla="*/ 2147483647 h 357"/>
                <a:gd name="T14" fmla="*/ 2147483647 w 204"/>
                <a:gd name="T15" fmla="*/ 2147483647 h 357"/>
                <a:gd name="T16" fmla="*/ 2147483647 w 204"/>
                <a:gd name="T17" fmla="*/ 2147483647 h 357"/>
                <a:gd name="T18" fmla="*/ 2147483647 w 204"/>
                <a:gd name="T19" fmla="*/ 2147483647 h 357"/>
                <a:gd name="T20" fmla="*/ 2147483647 w 204"/>
                <a:gd name="T21" fmla="*/ 2147483647 h 357"/>
                <a:gd name="T22" fmla="*/ 2147483647 w 204"/>
                <a:gd name="T23" fmla="*/ 2147483647 h 357"/>
                <a:gd name="T24" fmla="*/ 2147483647 w 204"/>
                <a:gd name="T25" fmla="*/ 2147483647 h 357"/>
                <a:gd name="T26" fmla="*/ 2147483647 w 204"/>
                <a:gd name="T27" fmla="*/ 0 h 357"/>
                <a:gd name="T28" fmla="*/ 2147483647 w 204"/>
                <a:gd name="T29" fmla="*/ 2147483647 h 35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4"/>
                <a:gd name="T46" fmla="*/ 0 h 357"/>
                <a:gd name="T47" fmla="*/ 204 w 204"/>
                <a:gd name="T48" fmla="*/ 357 h 35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4" h="357">
                  <a:moveTo>
                    <a:pt x="58" y="12"/>
                  </a:moveTo>
                  <a:lnTo>
                    <a:pt x="27" y="72"/>
                  </a:lnTo>
                  <a:lnTo>
                    <a:pt x="0" y="112"/>
                  </a:lnTo>
                  <a:lnTo>
                    <a:pt x="9" y="159"/>
                  </a:lnTo>
                  <a:lnTo>
                    <a:pt x="41" y="223"/>
                  </a:lnTo>
                  <a:lnTo>
                    <a:pt x="16" y="287"/>
                  </a:lnTo>
                  <a:lnTo>
                    <a:pt x="6" y="321"/>
                  </a:lnTo>
                  <a:lnTo>
                    <a:pt x="125" y="307"/>
                  </a:lnTo>
                  <a:lnTo>
                    <a:pt x="130" y="351"/>
                  </a:lnTo>
                  <a:lnTo>
                    <a:pt x="153" y="356"/>
                  </a:lnTo>
                  <a:lnTo>
                    <a:pt x="159" y="334"/>
                  </a:lnTo>
                  <a:lnTo>
                    <a:pt x="203" y="327"/>
                  </a:lnTo>
                  <a:lnTo>
                    <a:pt x="193" y="256"/>
                  </a:lnTo>
                  <a:lnTo>
                    <a:pt x="191" y="0"/>
                  </a:lnTo>
                  <a:lnTo>
                    <a:pt x="58" y="12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7" name="Freeform 37"/>
            <p:cNvSpPr>
              <a:spLocks/>
            </p:cNvSpPr>
            <p:nvPr/>
          </p:nvSpPr>
          <p:spPr bwMode="auto">
            <a:xfrm>
              <a:off x="5438935" y="3825545"/>
              <a:ext cx="349993" cy="576769"/>
            </a:xfrm>
            <a:custGeom>
              <a:avLst/>
              <a:gdLst>
                <a:gd name="T0" fmla="*/ 0 w 233"/>
                <a:gd name="T1" fmla="*/ 2147483647 h 360"/>
                <a:gd name="T2" fmla="*/ 2147483647 w 233"/>
                <a:gd name="T3" fmla="*/ 0 h 360"/>
                <a:gd name="T4" fmla="*/ 2147483647 w 233"/>
                <a:gd name="T5" fmla="*/ 2147483647 h 360"/>
                <a:gd name="T6" fmla="*/ 2147483647 w 233"/>
                <a:gd name="T7" fmla="*/ 2147483647 h 360"/>
                <a:gd name="T8" fmla="*/ 2147483647 w 233"/>
                <a:gd name="T9" fmla="*/ 2147483647 h 360"/>
                <a:gd name="T10" fmla="*/ 2147483647 w 233"/>
                <a:gd name="T11" fmla="*/ 2147483647 h 360"/>
                <a:gd name="T12" fmla="*/ 2147483647 w 233"/>
                <a:gd name="T13" fmla="*/ 2147483647 h 360"/>
                <a:gd name="T14" fmla="*/ 2147483647 w 233"/>
                <a:gd name="T15" fmla="*/ 2147483647 h 360"/>
                <a:gd name="T16" fmla="*/ 2147483647 w 233"/>
                <a:gd name="T17" fmla="*/ 2147483647 h 360"/>
                <a:gd name="T18" fmla="*/ 2147483647 w 233"/>
                <a:gd name="T19" fmla="*/ 2147483647 h 360"/>
                <a:gd name="T20" fmla="*/ 2147483647 w 233"/>
                <a:gd name="T21" fmla="*/ 2147483647 h 360"/>
                <a:gd name="T22" fmla="*/ 2147483647 w 233"/>
                <a:gd name="T23" fmla="*/ 2147483647 h 360"/>
                <a:gd name="T24" fmla="*/ 2147483647 w 233"/>
                <a:gd name="T25" fmla="*/ 2147483647 h 360"/>
                <a:gd name="T26" fmla="*/ 2147483647 w 233"/>
                <a:gd name="T27" fmla="*/ 2147483647 h 360"/>
                <a:gd name="T28" fmla="*/ 0 w 233"/>
                <a:gd name="T29" fmla="*/ 2147483647 h 3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3"/>
                <a:gd name="T46" fmla="*/ 0 h 360"/>
                <a:gd name="T47" fmla="*/ 233 w 233"/>
                <a:gd name="T48" fmla="*/ 360 h 36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3" h="360">
                  <a:moveTo>
                    <a:pt x="0" y="18"/>
                  </a:moveTo>
                  <a:lnTo>
                    <a:pt x="151" y="0"/>
                  </a:lnTo>
                  <a:lnTo>
                    <a:pt x="199" y="166"/>
                  </a:lnTo>
                  <a:lnTo>
                    <a:pt x="232" y="193"/>
                  </a:lnTo>
                  <a:lnTo>
                    <a:pt x="205" y="242"/>
                  </a:lnTo>
                  <a:lnTo>
                    <a:pt x="231" y="288"/>
                  </a:lnTo>
                  <a:lnTo>
                    <a:pt x="77" y="305"/>
                  </a:lnTo>
                  <a:lnTo>
                    <a:pt x="83" y="345"/>
                  </a:lnTo>
                  <a:lnTo>
                    <a:pt x="61" y="359"/>
                  </a:lnTo>
                  <a:lnTo>
                    <a:pt x="43" y="308"/>
                  </a:lnTo>
                  <a:lnTo>
                    <a:pt x="32" y="350"/>
                  </a:lnTo>
                  <a:lnTo>
                    <a:pt x="13" y="345"/>
                  </a:lnTo>
                  <a:lnTo>
                    <a:pt x="7" y="304"/>
                  </a:lnTo>
                  <a:lnTo>
                    <a:pt x="1" y="269"/>
                  </a:lnTo>
                  <a:lnTo>
                    <a:pt x="0" y="18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8" name="Freeform 40"/>
            <p:cNvSpPr>
              <a:spLocks/>
            </p:cNvSpPr>
            <p:nvPr/>
          </p:nvSpPr>
          <p:spPr bwMode="auto">
            <a:xfrm>
              <a:off x="5557300" y="4253785"/>
              <a:ext cx="823454" cy="594116"/>
            </a:xfrm>
            <a:custGeom>
              <a:avLst/>
              <a:gdLst>
                <a:gd name="T0" fmla="*/ 0 w 548"/>
                <a:gd name="T1" fmla="*/ 2147483647 h 371"/>
                <a:gd name="T2" fmla="*/ 2147483647 w 548"/>
                <a:gd name="T3" fmla="*/ 2147483647 h 371"/>
                <a:gd name="T4" fmla="*/ 2147483647 w 548"/>
                <a:gd name="T5" fmla="*/ 2147483647 h 371"/>
                <a:gd name="T6" fmla="*/ 2147483647 w 548"/>
                <a:gd name="T7" fmla="*/ 2147483647 h 371"/>
                <a:gd name="T8" fmla="*/ 2147483647 w 548"/>
                <a:gd name="T9" fmla="*/ 2147483647 h 371"/>
                <a:gd name="T10" fmla="*/ 2147483647 w 548"/>
                <a:gd name="T11" fmla="*/ 2147483647 h 371"/>
                <a:gd name="T12" fmla="*/ 2147483647 w 548"/>
                <a:gd name="T13" fmla="*/ 0 h 371"/>
                <a:gd name="T14" fmla="*/ 2147483647 w 548"/>
                <a:gd name="T15" fmla="*/ 2147483647 h 371"/>
                <a:gd name="T16" fmla="*/ 2147483647 w 548"/>
                <a:gd name="T17" fmla="*/ 2147483647 h 371"/>
                <a:gd name="T18" fmla="*/ 2147483647 w 548"/>
                <a:gd name="T19" fmla="*/ 2147483647 h 371"/>
                <a:gd name="T20" fmla="*/ 2147483647 w 548"/>
                <a:gd name="T21" fmla="*/ 2147483647 h 371"/>
                <a:gd name="T22" fmla="*/ 2147483647 w 548"/>
                <a:gd name="T23" fmla="*/ 2147483647 h 371"/>
                <a:gd name="T24" fmla="*/ 2147483647 w 548"/>
                <a:gd name="T25" fmla="*/ 2147483647 h 371"/>
                <a:gd name="T26" fmla="*/ 2147483647 w 548"/>
                <a:gd name="T27" fmla="*/ 2147483647 h 371"/>
                <a:gd name="T28" fmla="*/ 2147483647 w 548"/>
                <a:gd name="T29" fmla="*/ 2147483647 h 371"/>
                <a:gd name="T30" fmla="*/ 2147483647 w 548"/>
                <a:gd name="T31" fmla="*/ 2147483647 h 371"/>
                <a:gd name="T32" fmla="*/ 2147483647 w 548"/>
                <a:gd name="T33" fmla="*/ 2147483647 h 371"/>
                <a:gd name="T34" fmla="*/ 2147483647 w 548"/>
                <a:gd name="T35" fmla="*/ 2147483647 h 371"/>
                <a:gd name="T36" fmla="*/ 2147483647 w 548"/>
                <a:gd name="T37" fmla="*/ 2147483647 h 371"/>
                <a:gd name="T38" fmla="*/ 2147483647 w 548"/>
                <a:gd name="T39" fmla="*/ 2147483647 h 371"/>
                <a:gd name="T40" fmla="*/ 2147483647 w 548"/>
                <a:gd name="T41" fmla="*/ 2147483647 h 371"/>
                <a:gd name="T42" fmla="*/ 2147483647 w 548"/>
                <a:gd name="T43" fmla="*/ 2147483647 h 371"/>
                <a:gd name="T44" fmla="*/ 2147483647 w 548"/>
                <a:gd name="T45" fmla="*/ 2147483647 h 371"/>
                <a:gd name="T46" fmla="*/ 2147483647 w 548"/>
                <a:gd name="T47" fmla="*/ 2147483647 h 371"/>
                <a:gd name="T48" fmla="*/ 2147483647 w 548"/>
                <a:gd name="T49" fmla="*/ 2147483647 h 371"/>
                <a:gd name="T50" fmla="*/ 2147483647 w 548"/>
                <a:gd name="T51" fmla="*/ 2147483647 h 371"/>
                <a:gd name="T52" fmla="*/ 2147483647 w 548"/>
                <a:gd name="T53" fmla="*/ 2147483647 h 371"/>
                <a:gd name="T54" fmla="*/ 2147483647 w 548"/>
                <a:gd name="T55" fmla="*/ 2147483647 h 371"/>
                <a:gd name="T56" fmla="*/ 2147483647 w 548"/>
                <a:gd name="T57" fmla="*/ 2147483647 h 371"/>
                <a:gd name="T58" fmla="*/ 2147483647 w 548"/>
                <a:gd name="T59" fmla="*/ 2147483647 h 371"/>
                <a:gd name="T60" fmla="*/ 2147483647 w 548"/>
                <a:gd name="T61" fmla="*/ 2147483647 h 371"/>
                <a:gd name="T62" fmla="*/ 2147483647 w 548"/>
                <a:gd name="T63" fmla="*/ 2147483647 h 371"/>
                <a:gd name="T64" fmla="*/ 2147483647 w 548"/>
                <a:gd name="T65" fmla="*/ 2147483647 h 371"/>
                <a:gd name="T66" fmla="*/ 2147483647 w 548"/>
                <a:gd name="T67" fmla="*/ 2147483647 h 371"/>
                <a:gd name="T68" fmla="*/ 2147483647 w 548"/>
                <a:gd name="T69" fmla="*/ 2147483647 h 371"/>
                <a:gd name="T70" fmla="*/ 2147483647 w 548"/>
                <a:gd name="T71" fmla="*/ 2147483647 h 371"/>
                <a:gd name="T72" fmla="*/ 2147483647 w 548"/>
                <a:gd name="T73" fmla="*/ 2147483647 h 371"/>
                <a:gd name="T74" fmla="*/ 2147483647 w 548"/>
                <a:gd name="T75" fmla="*/ 2147483647 h 371"/>
                <a:gd name="T76" fmla="*/ 2147483647 w 548"/>
                <a:gd name="T77" fmla="*/ 2147483647 h 371"/>
                <a:gd name="T78" fmla="*/ 0 w 548"/>
                <a:gd name="T79" fmla="*/ 2147483647 h 37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548"/>
                <a:gd name="T121" fmla="*/ 0 h 371"/>
                <a:gd name="T122" fmla="*/ 548 w 548"/>
                <a:gd name="T123" fmla="*/ 371 h 37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548" h="371">
                  <a:moveTo>
                    <a:pt x="0" y="35"/>
                  </a:moveTo>
                  <a:lnTo>
                    <a:pt x="150" y="20"/>
                  </a:lnTo>
                  <a:lnTo>
                    <a:pt x="166" y="44"/>
                  </a:lnTo>
                  <a:lnTo>
                    <a:pt x="327" y="20"/>
                  </a:lnTo>
                  <a:lnTo>
                    <a:pt x="355" y="40"/>
                  </a:lnTo>
                  <a:lnTo>
                    <a:pt x="355" y="3"/>
                  </a:lnTo>
                  <a:lnTo>
                    <a:pt x="353" y="0"/>
                  </a:lnTo>
                  <a:lnTo>
                    <a:pt x="385" y="2"/>
                  </a:lnTo>
                  <a:lnTo>
                    <a:pt x="419" y="58"/>
                  </a:lnTo>
                  <a:lnTo>
                    <a:pt x="474" y="136"/>
                  </a:lnTo>
                  <a:lnTo>
                    <a:pt x="500" y="203"/>
                  </a:lnTo>
                  <a:lnTo>
                    <a:pt x="541" y="250"/>
                  </a:lnTo>
                  <a:lnTo>
                    <a:pt x="547" y="318"/>
                  </a:lnTo>
                  <a:lnTo>
                    <a:pt x="534" y="359"/>
                  </a:lnTo>
                  <a:lnTo>
                    <a:pt x="477" y="370"/>
                  </a:lnTo>
                  <a:lnTo>
                    <a:pt x="467" y="353"/>
                  </a:lnTo>
                  <a:lnTo>
                    <a:pt x="427" y="328"/>
                  </a:lnTo>
                  <a:lnTo>
                    <a:pt x="414" y="302"/>
                  </a:lnTo>
                  <a:lnTo>
                    <a:pt x="403" y="293"/>
                  </a:lnTo>
                  <a:lnTo>
                    <a:pt x="397" y="269"/>
                  </a:lnTo>
                  <a:lnTo>
                    <a:pt x="387" y="276"/>
                  </a:lnTo>
                  <a:lnTo>
                    <a:pt x="355" y="245"/>
                  </a:lnTo>
                  <a:lnTo>
                    <a:pt x="363" y="216"/>
                  </a:lnTo>
                  <a:lnTo>
                    <a:pt x="355" y="200"/>
                  </a:lnTo>
                  <a:lnTo>
                    <a:pt x="346" y="205"/>
                  </a:lnTo>
                  <a:lnTo>
                    <a:pt x="347" y="222"/>
                  </a:lnTo>
                  <a:lnTo>
                    <a:pt x="336" y="200"/>
                  </a:lnTo>
                  <a:lnTo>
                    <a:pt x="337" y="148"/>
                  </a:lnTo>
                  <a:lnTo>
                    <a:pt x="317" y="117"/>
                  </a:lnTo>
                  <a:lnTo>
                    <a:pt x="266" y="91"/>
                  </a:lnTo>
                  <a:lnTo>
                    <a:pt x="240" y="62"/>
                  </a:lnTo>
                  <a:lnTo>
                    <a:pt x="211" y="59"/>
                  </a:lnTo>
                  <a:lnTo>
                    <a:pt x="199" y="77"/>
                  </a:lnTo>
                  <a:lnTo>
                    <a:pt x="157" y="90"/>
                  </a:lnTo>
                  <a:lnTo>
                    <a:pt x="132" y="77"/>
                  </a:lnTo>
                  <a:lnTo>
                    <a:pt x="119" y="58"/>
                  </a:lnTo>
                  <a:lnTo>
                    <a:pt x="39" y="75"/>
                  </a:lnTo>
                  <a:lnTo>
                    <a:pt x="22" y="61"/>
                  </a:lnTo>
                  <a:lnTo>
                    <a:pt x="4" y="76"/>
                  </a:lnTo>
                  <a:lnTo>
                    <a:pt x="0" y="35"/>
                  </a:lnTo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9" name="Freeform 44"/>
            <p:cNvSpPr>
              <a:spLocks/>
            </p:cNvSpPr>
            <p:nvPr/>
          </p:nvSpPr>
          <p:spPr bwMode="auto">
            <a:xfrm>
              <a:off x="5943007" y="2828125"/>
              <a:ext cx="508154" cy="353434"/>
            </a:xfrm>
            <a:custGeom>
              <a:avLst/>
              <a:gdLst>
                <a:gd name="T0" fmla="*/ 2147483647 w 338"/>
                <a:gd name="T1" fmla="*/ 2147483647 h 221"/>
                <a:gd name="T2" fmla="*/ 0 w 338"/>
                <a:gd name="T3" fmla="*/ 2147483647 h 221"/>
                <a:gd name="T4" fmla="*/ 2147483647 w 338"/>
                <a:gd name="T5" fmla="*/ 2147483647 h 221"/>
                <a:gd name="T6" fmla="*/ 2147483647 w 338"/>
                <a:gd name="T7" fmla="*/ 2147483647 h 221"/>
                <a:gd name="T8" fmla="*/ 2147483647 w 338"/>
                <a:gd name="T9" fmla="*/ 2147483647 h 221"/>
                <a:gd name="T10" fmla="*/ 2147483647 w 338"/>
                <a:gd name="T11" fmla="*/ 2147483647 h 221"/>
                <a:gd name="T12" fmla="*/ 2147483647 w 338"/>
                <a:gd name="T13" fmla="*/ 2147483647 h 221"/>
                <a:gd name="T14" fmla="*/ 2147483647 w 338"/>
                <a:gd name="T15" fmla="*/ 2147483647 h 221"/>
                <a:gd name="T16" fmla="*/ 2147483647 w 338"/>
                <a:gd name="T17" fmla="*/ 2147483647 h 221"/>
                <a:gd name="T18" fmla="*/ 2147483647 w 338"/>
                <a:gd name="T19" fmla="*/ 2147483647 h 221"/>
                <a:gd name="T20" fmla="*/ 2147483647 w 338"/>
                <a:gd name="T21" fmla="*/ 2147483647 h 221"/>
                <a:gd name="T22" fmla="*/ 2147483647 w 338"/>
                <a:gd name="T23" fmla="*/ 2147483647 h 221"/>
                <a:gd name="T24" fmla="*/ 2147483647 w 338"/>
                <a:gd name="T25" fmla="*/ 0 h 221"/>
                <a:gd name="T26" fmla="*/ 2147483647 w 338"/>
                <a:gd name="T27" fmla="*/ 2147483647 h 221"/>
                <a:gd name="T28" fmla="*/ 2147483647 w 338"/>
                <a:gd name="T29" fmla="*/ 2147483647 h 2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38"/>
                <a:gd name="T46" fmla="*/ 0 h 221"/>
                <a:gd name="T47" fmla="*/ 338 w 338"/>
                <a:gd name="T48" fmla="*/ 221 h 22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38" h="221">
                  <a:moveTo>
                    <a:pt x="31" y="32"/>
                  </a:moveTo>
                  <a:lnTo>
                    <a:pt x="0" y="62"/>
                  </a:lnTo>
                  <a:lnTo>
                    <a:pt x="17" y="167"/>
                  </a:lnTo>
                  <a:lnTo>
                    <a:pt x="31" y="220"/>
                  </a:lnTo>
                  <a:lnTo>
                    <a:pt x="89" y="215"/>
                  </a:lnTo>
                  <a:lnTo>
                    <a:pt x="302" y="175"/>
                  </a:lnTo>
                  <a:lnTo>
                    <a:pt x="316" y="168"/>
                  </a:lnTo>
                  <a:lnTo>
                    <a:pt x="337" y="118"/>
                  </a:lnTo>
                  <a:lnTo>
                    <a:pt x="306" y="93"/>
                  </a:lnTo>
                  <a:lnTo>
                    <a:pt x="322" y="29"/>
                  </a:lnTo>
                  <a:lnTo>
                    <a:pt x="299" y="22"/>
                  </a:lnTo>
                  <a:lnTo>
                    <a:pt x="299" y="6"/>
                  </a:lnTo>
                  <a:lnTo>
                    <a:pt x="288" y="0"/>
                  </a:lnTo>
                  <a:lnTo>
                    <a:pt x="41" y="46"/>
                  </a:lnTo>
                  <a:lnTo>
                    <a:pt x="31" y="32"/>
                  </a:lnTo>
                </a:path>
              </a:pathLst>
            </a:cu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50" name="Group 51"/>
            <p:cNvGrpSpPr>
              <a:grpSpLocks/>
            </p:cNvGrpSpPr>
            <p:nvPr/>
          </p:nvGrpSpPr>
          <p:grpSpPr bwMode="auto">
            <a:xfrm>
              <a:off x="5982802" y="2428073"/>
              <a:ext cx="712232" cy="516057"/>
              <a:chOff x="4355" y="1674"/>
              <a:chExt cx="473" cy="323"/>
            </a:xfrm>
            <a:solidFill>
              <a:srgbClr val="92D050"/>
            </a:solidFill>
            <a:effectLst/>
          </p:grpSpPr>
          <p:sp>
            <p:nvSpPr>
              <p:cNvPr id="153" name="Freeform 49"/>
              <p:cNvSpPr>
                <a:spLocks/>
              </p:cNvSpPr>
              <p:nvPr/>
            </p:nvSpPr>
            <p:spPr bwMode="auto">
              <a:xfrm>
                <a:off x="4355" y="1674"/>
                <a:ext cx="374" cy="307"/>
              </a:xfrm>
              <a:custGeom>
                <a:avLst/>
                <a:gdLst/>
                <a:ahLst/>
                <a:cxnLst>
                  <a:cxn ang="0">
                    <a:pos x="30" y="200"/>
                  </a:cxn>
                  <a:cxn ang="0">
                    <a:pos x="66" y="183"/>
                  </a:cxn>
                  <a:cxn ang="0">
                    <a:pos x="114" y="180"/>
                  </a:cxn>
                  <a:cxn ang="0">
                    <a:pos x="126" y="164"/>
                  </a:cxn>
                  <a:cxn ang="0">
                    <a:pos x="143" y="162"/>
                  </a:cxn>
                  <a:cxn ang="0">
                    <a:pos x="152" y="145"/>
                  </a:cxn>
                  <a:cxn ang="0">
                    <a:pos x="168" y="139"/>
                  </a:cxn>
                  <a:cxn ang="0">
                    <a:pos x="162" y="107"/>
                  </a:cxn>
                  <a:cxn ang="0">
                    <a:pos x="152" y="98"/>
                  </a:cxn>
                  <a:cxn ang="0">
                    <a:pos x="172" y="73"/>
                  </a:cxn>
                  <a:cxn ang="0">
                    <a:pos x="185" y="73"/>
                  </a:cxn>
                  <a:cxn ang="0">
                    <a:pos x="230" y="20"/>
                  </a:cxn>
                  <a:cxn ang="0">
                    <a:pos x="297" y="0"/>
                  </a:cxn>
                  <a:cxn ang="0">
                    <a:pos x="304" y="51"/>
                  </a:cxn>
                  <a:cxn ang="0">
                    <a:pos x="307" y="49"/>
                  </a:cxn>
                  <a:cxn ang="0">
                    <a:pos x="323" y="67"/>
                  </a:cxn>
                  <a:cxn ang="0">
                    <a:pos x="323" y="120"/>
                  </a:cxn>
                  <a:cxn ang="0">
                    <a:pos x="342" y="163"/>
                  </a:cxn>
                  <a:cxn ang="0">
                    <a:pos x="349" y="219"/>
                  </a:cxn>
                  <a:cxn ang="0">
                    <a:pos x="350" y="267"/>
                  </a:cxn>
                  <a:cxn ang="0">
                    <a:pos x="373" y="283"/>
                  </a:cxn>
                  <a:cxn ang="0">
                    <a:pos x="355" y="306"/>
                  </a:cxn>
                  <a:cxn ang="0">
                    <a:pos x="312" y="278"/>
                  </a:cxn>
                  <a:cxn ang="0">
                    <a:pos x="290" y="280"/>
                  </a:cxn>
                  <a:cxn ang="0">
                    <a:pos x="269" y="273"/>
                  </a:cxn>
                  <a:cxn ang="0">
                    <a:pos x="270" y="257"/>
                  </a:cxn>
                  <a:cxn ang="0">
                    <a:pos x="256" y="251"/>
                  </a:cxn>
                  <a:cxn ang="0">
                    <a:pos x="10" y="294"/>
                  </a:cxn>
                  <a:cxn ang="0">
                    <a:pos x="0" y="280"/>
                  </a:cxn>
                  <a:cxn ang="0">
                    <a:pos x="38" y="227"/>
                  </a:cxn>
                  <a:cxn ang="0">
                    <a:pos x="30" y="200"/>
                  </a:cxn>
                </a:cxnLst>
                <a:rect l="0" t="0" r="r" b="b"/>
                <a:pathLst>
                  <a:path w="374" h="307">
                    <a:moveTo>
                      <a:pt x="30" y="200"/>
                    </a:moveTo>
                    <a:lnTo>
                      <a:pt x="66" y="183"/>
                    </a:lnTo>
                    <a:lnTo>
                      <a:pt x="114" y="180"/>
                    </a:lnTo>
                    <a:lnTo>
                      <a:pt x="126" y="164"/>
                    </a:lnTo>
                    <a:lnTo>
                      <a:pt x="143" y="162"/>
                    </a:lnTo>
                    <a:lnTo>
                      <a:pt x="152" y="145"/>
                    </a:lnTo>
                    <a:lnTo>
                      <a:pt x="168" y="139"/>
                    </a:lnTo>
                    <a:lnTo>
                      <a:pt x="162" y="107"/>
                    </a:lnTo>
                    <a:lnTo>
                      <a:pt x="152" y="98"/>
                    </a:lnTo>
                    <a:lnTo>
                      <a:pt x="172" y="73"/>
                    </a:lnTo>
                    <a:lnTo>
                      <a:pt x="185" y="73"/>
                    </a:lnTo>
                    <a:lnTo>
                      <a:pt x="230" y="20"/>
                    </a:lnTo>
                    <a:lnTo>
                      <a:pt x="297" y="0"/>
                    </a:lnTo>
                    <a:lnTo>
                      <a:pt x="304" y="51"/>
                    </a:lnTo>
                    <a:lnTo>
                      <a:pt x="307" y="49"/>
                    </a:lnTo>
                    <a:lnTo>
                      <a:pt x="323" y="67"/>
                    </a:lnTo>
                    <a:lnTo>
                      <a:pt x="323" y="120"/>
                    </a:lnTo>
                    <a:lnTo>
                      <a:pt x="342" y="163"/>
                    </a:lnTo>
                    <a:lnTo>
                      <a:pt x="349" y="219"/>
                    </a:lnTo>
                    <a:lnTo>
                      <a:pt x="350" y="267"/>
                    </a:lnTo>
                    <a:lnTo>
                      <a:pt x="373" y="283"/>
                    </a:lnTo>
                    <a:lnTo>
                      <a:pt x="355" y="306"/>
                    </a:lnTo>
                    <a:lnTo>
                      <a:pt x="312" y="278"/>
                    </a:lnTo>
                    <a:lnTo>
                      <a:pt x="290" y="280"/>
                    </a:lnTo>
                    <a:lnTo>
                      <a:pt x="269" y="273"/>
                    </a:lnTo>
                    <a:lnTo>
                      <a:pt x="270" y="257"/>
                    </a:lnTo>
                    <a:lnTo>
                      <a:pt x="256" y="251"/>
                    </a:lnTo>
                    <a:lnTo>
                      <a:pt x="10" y="294"/>
                    </a:lnTo>
                    <a:lnTo>
                      <a:pt x="0" y="280"/>
                    </a:lnTo>
                    <a:lnTo>
                      <a:pt x="38" y="227"/>
                    </a:lnTo>
                    <a:lnTo>
                      <a:pt x="30" y="200"/>
                    </a:lnTo>
                  </a:path>
                </a:pathLst>
              </a:cu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b="1" dirty="0">
                  <a:solidFill>
                    <a:srgbClr val="002E8A"/>
                  </a:solidFill>
                  <a:latin typeface="AGaramond" pitchFamily="18" charset="0"/>
                  <a:cs typeface="Arial" charset="0"/>
                </a:endParaRPr>
              </a:p>
            </p:txBody>
          </p:sp>
          <p:sp>
            <p:nvSpPr>
              <p:cNvPr id="154" name="Freeform 50"/>
              <p:cNvSpPr>
                <a:spLocks/>
              </p:cNvSpPr>
              <p:nvPr/>
            </p:nvSpPr>
            <p:spPr bwMode="auto">
              <a:xfrm>
                <a:off x="4718" y="1933"/>
                <a:ext cx="110" cy="64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45" y="26"/>
                  </a:cxn>
                  <a:cxn ang="0">
                    <a:pos x="89" y="0"/>
                  </a:cxn>
                  <a:cxn ang="0">
                    <a:pos x="97" y="1"/>
                  </a:cxn>
                  <a:cxn ang="0">
                    <a:pos x="109" y="2"/>
                  </a:cxn>
                  <a:cxn ang="0">
                    <a:pos x="67" y="36"/>
                  </a:cxn>
                  <a:cxn ang="0">
                    <a:pos x="12" y="63"/>
                  </a:cxn>
                  <a:cxn ang="0">
                    <a:pos x="0" y="46"/>
                  </a:cxn>
                </a:cxnLst>
                <a:rect l="0" t="0" r="r" b="b"/>
                <a:pathLst>
                  <a:path w="110" h="64">
                    <a:moveTo>
                      <a:pt x="0" y="46"/>
                    </a:moveTo>
                    <a:lnTo>
                      <a:pt x="45" y="26"/>
                    </a:lnTo>
                    <a:lnTo>
                      <a:pt x="89" y="0"/>
                    </a:lnTo>
                    <a:lnTo>
                      <a:pt x="97" y="1"/>
                    </a:lnTo>
                    <a:lnTo>
                      <a:pt x="109" y="2"/>
                    </a:lnTo>
                    <a:lnTo>
                      <a:pt x="67" y="36"/>
                    </a:lnTo>
                    <a:lnTo>
                      <a:pt x="12" y="63"/>
                    </a:lnTo>
                    <a:lnTo>
                      <a:pt x="0" y="46"/>
                    </a:lnTo>
                  </a:path>
                </a:pathLst>
              </a:custGeom>
              <a:solidFill>
                <a:schemeClr val="bg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b="1" dirty="0">
                  <a:solidFill>
                    <a:srgbClr val="002E8A"/>
                  </a:solidFill>
                  <a:latin typeface="AGaramond" pitchFamily="18" charset="0"/>
                  <a:cs typeface="Arial" charset="0"/>
                </a:endParaRPr>
              </a:p>
            </p:txBody>
          </p:sp>
        </p:grpSp>
        <p:sp>
          <p:nvSpPr>
            <p:cNvPr id="151" name="Freeform 3"/>
            <p:cNvSpPr>
              <a:spLocks/>
            </p:cNvSpPr>
            <p:nvPr/>
          </p:nvSpPr>
          <p:spPr bwMode="auto">
            <a:xfrm>
              <a:off x="6569526" y="2031273"/>
              <a:ext cx="337748" cy="546413"/>
            </a:xfrm>
            <a:custGeom>
              <a:avLst/>
              <a:gdLst>
                <a:gd name="T0" fmla="*/ 2147483647 w 225"/>
                <a:gd name="T1" fmla="*/ 2147483647 h 342"/>
                <a:gd name="T2" fmla="*/ 2147483647 w 225"/>
                <a:gd name="T3" fmla="*/ 2147483647 h 342"/>
                <a:gd name="T4" fmla="*/ 2147483647 w 225"/>
                <a:gd name="T5" fmla="*/ 2147483647 h 342"/>
                <a:gd name="T6" fmla="*/ 2147483647 w 225"/>
                <a:gd name="T7" fmla="*/ 2147483647 h 342"/>
                <a:gd name="T8" fmla="*/ 2147483647 w 225"/>
                <a:gd name="T9" fmla="*/ 2147483647 h 342"/>
                <a:gd name="T10" fmla="*/ 2147483647 w 225"/>
                <a:gd name="T11" fmla="*/ 2147483647 h 342"/>
                <a:gd name="T12" fmla="*/ 2147483647 w 225"/>
                <a:gd name="T13" fmla="*/ 2147483647 h 342"/>
                <a:gd name="T14" fmla="*/ 0 w 225"/>
                <a:gd name="T15" fmla="*/ 2147483647 h 342"/>
                <a:gd name="T16" fmla="*/ 2147483647 w 225"/>
                <a:gd name="T17" fmla="*/ 2147483647 h 342"/>
                <a:gd name="T18" fmla="*/ 2147483647 w 225"/>
                <a:gd name="T19" fmla="*/ 2147483647 h 342"/>
                <a:gd name="T20" fmla="*/ 2147483647 w 225"/>
                <a:gd name="T21" fmla="*/ 2147483647 h 342"/>
                <a:gd name="T22" fmla="*/ 2147483647 w 225"/>
                <a:gd name="T23" fmla="*/ 2147483647 h 342"/>
                <a:gd name="T24" fmla="*/ 2147483647 w 225"/>
                <a:gd name="T25" fmla="*/ 2147483647 h 342"/>
                <a:gd name="T26" fmla="*/ 2147483647 w 225"/>
                <a:gd name="T27" fmla="*/ 2147483647 h 342"/>
                <a:gd name="T28" fmla="*/ 2147483647 w 225"/>
                <a:gd name="T29" fmla="*/ 2147483647 h 342"/>
                <a:gd name="T30" fmla="*/ 2147483647 w 225"/>
                <a:gd name="T31" fmla="*/ 2147483647 h 342"/>
                <a:gd name="T32" fmla="*/ 2147483647 w 225"/>
                <a:gd name="T33" fmla="*/ 2147483647 h 342"/>
                <a:gd name="T34" fmla="*/ 2147483647 w 225"/>
                <a:gd name="T35" fmla="*/ 2147483647 h 342"/>
                <a:gd name="T36" fmla="*/ 2147483647 w 225"/>
                <a:gd name="T37" fmla="*/ 2147483647 h 342"/>
                <a:gd name="T38" fmla="*/ 2147483647 w 225"/>
                <a:gd name="T39" fmla="*/ 2147483647 h 342"/>
                <a:gd name="T40" fmla="*/ 2147483647 w 225"/>
                <a:gd name="T41" fmla="*/ 2147483647 h 342"/>
                <a:gd name="T42" fmla="*/ 2147483647 w 225"/>
                <a:gd name="T43" fmla="*/ 2147483647 h 342"/>
                <a:gd name="T44" fmla="*/ 2147483647 w 225"/>
                <a:gd name="T45" fmla="*/ 2147483647 h 342"/>
                <a:gd name="T46" fmla="*/ 2147483647 w 225"/>
                <a:gd name="T47" fmla="*/ 2147483647 h 342"/>
                <a:gd name="T48" fmla="*/ 2147483647 w 225"/>
                <a:gd name="T49" fmla="*/ 0 h 342"/>
                <a:gd name="T50" fmla="*/ 2147483647 w 225"/>
                <a:gd name="T51" fmla="*/ 2147483647 h 342"/>
                <a:gd name="T52" fmla="*/ 2147483647 w 225"/>
                <a:gd name="T53" fmla="*/ 2147483647 h 342"/>
                <a:gd name="T54" fmla="*/ 2147483647 w 225"/>
                <a:gd name="T55" fmla="*/ 2147483647 h 34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25"/>
                <a:gd name="T85" fmla="*/ 0 h 342"/>
                <a:gd name="T86" fmla="*/ 225 w 225"/>
                <a:gd name="T87" fmla="*/ 342 h 34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25" h="342">
                  <a:moveTo>
                    <a:pt x="52" y="11"/>
                  </a:moveTo>
                  <a:lnTo>
                    <a:pt x="19" y="73"/>
                  </a:lnTo>
                  <a:lnTo>
                    <a:pt x="35" y="97"/>
                  </a:lnTo>
                  <a:lnTo>
                    <a:pt x="19" y="126"/>
                  </a:lnTo>
                  <a:lnTo>
                    <a:pt x="29" y="135"/>
                  </a:lnTo>
                  <a:lnTo>
                    <a:pt x="22" y="155"/>
                  </a:lnTo>
                  <a:lnTo>
                    <a:pt x="22" y="187"/>
                  </a:lnTo>
                  <a:lnTo>
                    <a:pt x="0" y="197"/>
                  </a:lnTo>
                  <a:lnTo>
                    <a:pt x="9" y="207"/>
                  </a:lnTo>
                  <a:lnTo>
                    <a:pt x="55" y="326"/>
                  </a:lnTo>
                  <a:lnTo>
                    <a:pt x="93" y="341"/>
                  </a:lnTo>
                  <a:lnTo>
                    <a:pt x="91" y="317"/>
                  </a:lnTo>
                  <a:lnTo>
                    <a:pt x="109" y="297"/>
                  </a:lnTo>
                  <a:lnTo>
                    <a:pt x="102" y="277"/>
                  </a:lnTo>
                  <a:lnTo>
                    <a:pt x="148" y="253"/>
                  </a:lnTo>
                  <a:lnTo>
                    <a:pt x="150" y="220"/>
                  </a:lnTo>
                  <a:lnTo>
                    <a:pt x="177" y="217"/>
                  </a:lnTo>
                  <a:lnTo>
                    <a:pt x="198" y="193"/>
                  </a:lnTo>
                  <a:lnTo>
                    <a:pt x="224" y="176"/>
                  </a:lnTo>
                  <a:lnTo>
                    <a:pt x="224" y="155"/>
                  </a:lnTo>
                  <a:lnTo>
                    <a:pt x="189" y="148"/>
                  </a:lnTo>
                  <a:lnTo>
                    <a:pt x="182" y="125"/>
                  </a:lnTo>
                  <a:lnTo>
                    <a:pt x="147" y="121"/>
                  </a:lnTo>
                  <a:lnTo>
                    <a:pt x="118" y="20"/>
                  </a:lnTo>
                  <a:lnTo>
                    <a:pt x="106" y="0"/>
                  </a:lnTo>
                  <a:lnTo>
                    <a:pt x="70" y="8"/>
                  </a:lnTo>
                  <a:lnTo>
                    <a:pt x="64" y="18"/>
                  </a:lnTo>
                  <a:lnTo>
                    <a:pt x="52" y="11"/>
                  </a:ln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2" name="Freeform 10"/>
            <p:cNvSpPr>
              <a:spLocks/>
            </p:cNvSpPr>
            <p:nvPr/>
          </p:nvSpPr>
          <p:spPr bwMode="auto">
            <a:xfrm>
              <a:off x="3124320" y="3021204"/>
              <a:ext cx="493049" cy="631685"/>
            </a:xfrm>
            <a:custGeom>
              <a:avLst/>
              <a:gdLst>
                <a:gd name="T0" fmla="*/ 2147483647 w 315"/>
                <a:gd name="T1" fmla="*/ 0 h 407"/>
                <a:gd name="T2" fmla="*/ 2147483647 w 315"/>
                <a:gd name="T3" fmla="*/ 2147483647 h 407"/>
                <a:gd name="T4" fmla="*/ 2147483647 w 315"/>
                <a:gd name="T5" fmla="*/ 2147483647 h 407"/>
                <a:gd name="T6" fmla="*/ 2147483647 w 315"/>
                <a:gd name="T7" fmla="*/ 2147483647 h 407"/>
                <a:gd name="T8" fmla="*/ 2147483647 w 315"/>
                <a:gd name="T9" fmla="*/ 2147483647 h 407"/>
                <a:gd name="T10" fmla="*/ 0 w 315"/>
                <a:gd name="T11" fmla="*/ 2147483647 h 407"/>
                <a:gd name="T12" fmla="*/ 2147483647 w 315"/>
                <a:gd name="T13" fmla="*/ 2147483647 h 407"/>
                <a:gd name="T14" fmla="*/ 2147483647 w 315"/>
                <a:gd name="T15" fmla="*/ 0 h 4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5"/>
                <a:gd name="T25" fmla="*/ 0 h 407"/>
                <a:gd name="T26" fmla="*/ 315 w 315"/>
                <a:gd name="T27" fmla="*/ 407 h 4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5" h="407">
                  <a:moveTo>
                    <a:pt x="58" y="0"/>
                  </a:moveTo>
                  <a:lnTo>
                    <a:pt x="212" y="21"/>
                  </a:lnTo>
                  <a:lnTo>
                    <a:pt x="201" y="99"/>
                  </a:lnTo>
                  <a:lnTo>
                    <a:pt x="314" y="110"/>
                  </a:lnTo>
                  <a:lnTo>
                    <a:pt x="283" y="406"/>
                  </a:lnTo>
                  <a:lnTo>
                    <a:pt x="0" y="377"/>
                  </a:lnTo>
                  <a:lnTo>
                    <a:pt x="28" y="187"/>
                  </a:lnTo>
                  <a:lnTo>
                    <a:pt x="58" y="0"/>
                  </a:lnTo>
                </a:path>
              </a:pathLst>
            </a:custGeom>
            <a:solidFill>
              <a:schemeClr val="accent1">
                <a:lumMod val="90000"/>
              </a:schemeClr>
            </a:solidFill>
            <a:ln w="12700" cap="rnd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6" name="Title 35"/>
          <p:cNvSpPr>
            <a:spLocks noGrp="1"/>
          </p:cNvSpPr>
          <p:nvPr>
            <p:ph type="title"/>
          </p:nvPr>
        </p:nvSpPr>
        <p:spPr>
          <a:xfrm>
            <a:off x="304800" y="1066800"/>
            <a:ext cx="7772400" cy="533400"/>
          </a:xfrm>
        </p:spPr>
        <p:txBody>
          <a:bodyPr/>
          <a:lstStyle/>
          <a:p>
            <a:r>
              <a:rPr lang="en-US" b="1" dirty="0" smtClean="0"/>
              <a:t>Pension Promises in Other States – No One Size Fits All</a:t>
            </a:r>
            <a:endParaRPr lang="en-US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304799" y="2066685"/>
            <a:ext cx="2519388" cy="584775"/>
            <a:chOff x="304799" y="2066685"/>
            <a:chExt cx="2519388" cy="584775"/>
          </a:xfrm>
        </p:grpSpPr>
        <p:sp>
          <p:nvSpPr>
            <p:cNvPr id="85" name="TextBox 84"/>
            <p:cNvSpPr txBox="1"/>
            <p:nvPr/>
          </p:nvSpPr>
          <p:spPr>
            <a:xfrm>
              <a:off x="304799" y="2066685"/>
              <a:ext cx="1447801" cy="58477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800" b="1" u="sng" dirty="0" smtClean="0"/>
                <a:t>WA:</a:t>
              </a:r>
              <a:r>
                <a:rPr lang="en-US" sz="800" b="1" dirty="0" smtClean="0"/>
                <a:t> 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95% funded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Optional hybrid plan started in 1978</a:t>
              </a:r>
            </a:p>
          </p:txBody>
        </p:sp>
        <p:cxnSp>
          <p:nvCxnSpPr>
            <p:cNvPr id="86" name="Straight Arrow Connector 85"/>
            <p:cNvCxnSpPr>
              <a:stCxn id="85" idx="3"/>
            </p:cNvCxnSpPr>
            <p:nvPr/>
          </p:nvCxnSpPr>
          <p:spPr bwMode="auto">
            <a:xfrm flipV="1">
              <a:off x="1752600" y="2259300"/>
              <a:ext cx="1071587" cy="9977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/>
              <a:tailEnd type="triangle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342144" y="3502468"/>
            <a:ext cx="3066043" cy="804143"/>
            <a:chOff x="304799" y="3400018"/>
            <a:chExt cx="3066043" cy="804143"/>
          </a:xfrm>
        </p:grpSpPr>
        <p:sp>
          <p:nvSpPr>
            <p:cNvPr id="88" name="TextBox 87"/>
            <p:cNvSpPr txBox="1"/>
            <p:nvPr/>
          </p:nvSpPr>
          <p:spPr>
            <a:xfrm>
              <a:off x="304799" y="3742496"/>
              <a:ext cx="1905001" cy="46166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800" b="1" u="sng" dirty="0" smtClean="0"/>
                <a:t>UT:</a:t>
              </a:r>
              <a:r>
                <a:rPr lang="en-US" sz="800" b="1" dirty="0" smtClean="0"/>
                <a:t> 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Hybrid or DC option for new </a:t>
              </a:r>
              <a:r>
                <a:rPr lang="en-US" sz="800" dirty="0"/>
                <a:t>w</a:t>
              </a:r>
              <a:r>
                <a:rPr lang="en-US" sz="800" dirty="0" smtClean="0"/>
                <a:t>orkers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Fixed employer contribution of 10%</a:t>
              </a:r>
            </a:p>
          </p:txBody>
        </p:sp>
        <p:cxnSp>
          <p:nvCxnSpPr>
            <p:cNvPr id="89" name="Straight Arrow Connector 88"/>
            <p:cNvCxnSpPr>
              <a:stCxn id="88" idx="3"/>
            </p:cNvCxnSpPr>
            <p:nvPr/>
          </p:nvCxnSpPr>
          <p:spPr bwMode="auto">
            <a:xfrm flipV="1">
              <a:off x="2209800" y="3400018"/>
              <a:ext cx="1161042" cy="5733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/>
              <a:tailEnd type="triangle"/>
            </a:ln>
            <a:effectLst/>
          </p:spPr>
        </p:cxnSp>
      </p:grpSp>
      <p:grpSp>
        <p:nvGrpSpPr>
          <p:cNvPr id="6" name="Group 5"/>
          <p:cNvGrpSpPr/>
          <p:nvPr/>
        </p:nvGrpSpPr>
        <p:grpSpPr>
          <a:xfrm>
            <a:off x="1988860" y="1485527"/>
            <a:ext cx="3195615" cy="1266299"/>
            <a:chOff x="1988860" y="1485527"/>
            <a:chExt cx="3195615" cy="1266299"/>
          </a:xfrm>
        </p:grpSpPr>
        <p:sp>
          <p:nvSpPr>
            <p:cNvPr id="92" name="TextBox 91"/>
            <p:cNvSpPr txBox="1"/>
            <p:nvPr/>
          </p:nvSpPr>
          <p:spPr>
            <a:xfrm>
              <a:off x="1988860" y="1485527"/>
              <a:ext cx="2351254" cy="58477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800" b="1" u="sng" dirty="0" smtClean="0"/>
                <a:t>WI:</a:t>
              </a:r>
              <a:r>
                <a:rPr lang="en-US" sz="800" b="1" dirty="0" smtClean="0"/>
                <a:t> 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99% </a:t>
              </a:r>
              <a:r>
                <a:rPr lang="en-US" sz="800" dirty="0"/>
                <a:t>f</a:t>
              </a:r>
              <a:r>
                <a:rPr lang="en-US" sz="800" dirty="0" smtClean="0"/>
                <a:t>unded DB plan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Full ARC payment made since 2003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COLA benefits adjusted based on funding</a:t>
              </a:r>
            </a:p>
          </p:txBody>
        </p:sp>
        <p:cxnSp>
          <p:nvCxnSpPr>
            <p:cNvPr id="93" name="Straight Arrow Connector 92"/>
            <p:cNvCxnSpPr>
              <a:stCxn id="92" idx="2"/>
            </p:cNvCxnSpPr>
            <p:nvPr/>
          </p:nvCxnSpPr>
          <p:spPr bwMode="auto">
            <a:xfrm>
              <a:off x="3164487" y="2070302"/>
              <a:ext cx="2019988" cy="68152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/>
              <a:tailEnd type="triangle"/>
            </a:ln>
            <a:effectLst/>
          </p:spPr>
        </p:cxnSp>
      </p:grpSp>
      <p:grpSp>
        <p:nvGrpSpPr>
          <p:cNvPr id="7" name="Group 6"/>
          <p:cNvGrpSpPr/>
          <p:nvPr/>
        </p:nvGrpSpPr>
        <p:grpSpPr>
          <a:xfrm>
            <a:off x="4747812" y="1537031"/>
            <a:ext cx="1670696" cy="1332291"/>
            <a:chOff x="4747812" y="1537031"/>
            <a:chExt cx="1670696" cy="1332291"/>
          </a:xfrm>
        </p:grpSpPr>
        <p:sp>
          <p:nvSpPr>
            <p:cNvPr id="94" name="TextBox 93"/>
            <p:cNvSpPr txBox="1"/>
            <p:nvPr/>
          </p:nvSpPr>
          <p:spPr>
            <a:xfrm>
              <a:off x="4747812" y="1537031"/>
              <a:ext cx="1670696" cy="70788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800" b="1" u="sng" dirty="0" smtClean="0"/>
                <a:t>MI:</a:t>
              </a:r>
              <a:r>
                <a:rPr lang="en-US" sz="800" b="1" dirty="0" smtClean="0"/>
                <a:t> 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State employees are in a DC plan; teachers are in a hybrid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Unfunded liability for legacy DB plan has grown to over $30B</a:t>
              </a:r>
            </a:p>
          </p:txBody>
        </p:sp>
        <p:cxnSp>
          <p:nvCxnSpPr>
            <p:cNvPr id="95" name="Straight Arrow Connector 94"/>
            <p:cNvCxnSpPr>
              <a:stCxn id="94" idx="2"/>
            </p:cNvCxnSpPr>
            <p:nvPr/>
          </p:nvCxnSpPr>
          <p:spPr bwMode="auto">
            <a:xfrm>
              <a:off x="5583160" y="2244917"/>
              <a:ext cx="14955" cy="62440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/>
              <a:tailEnd type="triangle"/>
            </a:ln>
            <a:effectLst/>
          </p:spPr>
        </p:cxnSp>
      </p:grpSp>
      <p:grpSp>
        <p:nvGrpSpPr>
          <p:cNvPr id="15" name="Group 14"/>
          <p:cNvGrpSpPr/>
          <p:nvPr/>
        </p:nvGrpSpPr>
        <p:grpSpPr>
          <a:xfrm>
            <a:off x="5710318" y="3454764"/>
            <a:ext cx="3076440" cy="2186145"/>
            <a:chOff x="5710318" y="3454764"/>
            <a:chExt cx="3076440" cy="2186145"/>
          </a:xfrm>
        </p:grpSpPr>
        <p:sp>
          <p:nvSpPr>
            <p:cNvPr id="99" name="TextBox 98"/>
            <p:cNvSpPr txBox="1"/>
            <p:nvPr/>
          </p:nvSpPr>
          <p:spPr>
            <a:xfrm>
              <a:off x="6885463" y="4933023"/>
              <a:ext cx="1901295" cy="707886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800" b="1" u="sng" dirty="0" smtClean="0"/>
                <a:t>KY:</a:t>
              </a:r>
              <a:r>
                <a:rPr lang="en-US" sz="800" b="1" dirty="0" smtClean="0"/>
                <a:t> 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State plan just 23% funded with a history of missed payments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2013 reform  increased contributions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New workers in </a:t>
              </a:r>
              <a:r>
                <a:rPr lang="en-US" sz="800" dirty="0"/>
                <a:t>c</a:t>
              </a:r>
              <a:r>
                <a:rPr lang="en-US" sz="800" dirty="0" smtClean="0"/>
                <a:t>ash </a:t>
              </a:r>
              <a:r>
                <a:rPr lang="en-US" sz="800" dirty="0"/>
                <a:t>b</a:t>
              </a:r>
              <a:r>
                <a:rPr lang="en-US" sz="800" dirty="0" smtClean="0"/>
                <a:t>alance plan</a:t>
              </a:r>
            </a:p>
          </p:txBody>
        </p:sp>
        <p:cxnSp>
          <p:nvCxnSpPr>
            <p:cNvPr id="100" name="Straight Arrow Connector 99"/>
            <p:cNvCxnSpPr>
              <a:endCxn id="99" idx="1"/>
            </p:cNvCxnSpPr>
            <p:nvPr/>
          </p:nvCxnSpPr>
          <p:spPr bwMode="auto">
            <a:xfrm>
              <a:off x="5710318" y="3454764"/>
              <a:ext cx="1175145" cy="183220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/>
              <a:tailEnd type="none"/>
            </a:ln>
            <a:effectLst/>
          </p:spPr>
        </p:cxnSp>
      </p:grpSp>
      <p:grpSp>
        <p:nvGrpSpPr>
          <p:cNvPr id="9" name="Group 8"/>
          <p:cNvGrpSpPr/>
          <p:nvPr/>
        </p:nvGrpSpPr>
        <p:grpSpPr>
          <a:xfrm>
            <a:off x="6695034" y="2294259"/>
            <a:ext cx="2290308" cy="954107"/>
            <a:chOff x="6647774" y="2367091"/>
            <a:chExt cx="2290308" cy="954107"/>
          </a:xfrm>
        </p:grpSpPr>
        <p:sp>
          <p:nvSpPr>
            <p:cNvPr id="103" name="TextBox 102"/>
            <p:cNvSpPr txBox="1"/>
            <p:nvPr/>
          </p:nvSpPr>
          <p:spPr>
            <a:xfrm>
              <a:off x="7230803" y="2367091"/>
              <a:ext cx="1707279" cy="954107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800" b="1" u="sng" dirty="0" smtClean="0"/>
                <a:t>RI:</a:t>
              </a:r>
              <a:r>
                <a:rPr lang="en-US" sz="800" b="1" dirty="0" smtClean="0"/>
                <a:t> 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2011 </a:t>
              </a:r>
              <a:r>
                <a:rPr lang="en-US" sz="800" dirty="0"/>
                <a:t>r</a:t>
              </a:r>
              <a:r>
                <a:rPr lang="en-US" sz="800" dirty="0" smtClean="0"/>
                <a:t>eform </a:t>
              </a:r>
              <a:r>
                <a:rPr lang="en-US" sz="800" dirty="0"/>
                <a:t>t</a:t>
              </a:r>
              <a:r>
                <a:rPr lang="en-US" sz="800" dirty="0" smtClean="0"/>
                <a:t>ransitioned workers to hybrid plan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Underfunded despite making ARC payments in recent years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Reform reduced pension debt by approximately $3 billion*</a:t>
              </a:r>
            </a:p>
          </p:txBody>
        </p:sp>
        <p:cxnSp>
          <p:nvCxnSpPr>
            <p:cNvPr id="106" name="Straight Arrow Connector 105"/>
            <p:cNvCxnSpPr>
              <a:endCxn id="103" idx="1"/>
            </p:cNvCxnSpPr>
            <p:nvPr/>
          </p:nvCxnSpPr>
          <p:spPr bwMode="auto">
            <a:xfrm>
              <a:off x="6647774" y="2844145"/>
              <a:ext cx="583029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/>
              <a:tailEnd type="none"/>
            </a:ln>
            <a:effectLst/>
          </p:spPr>
        </p:cxnSp>
      </p:grpSp>
      <p:sp>
        <p:nvSpPr>
          <p:cNvPr id="126" name="TextBox 125"/>
          <p:cNvSpPr txBox="1"/>
          <p:nvPr/>
        </p:nvSpPr>
        <p:spPr>
          <a:xfrm>
            <a:off x="454351" y="5808077"/>
            <a:ext cx="8263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 smtClean="0"/>
              <a:t>Twenty-two </a:t>
            </a:r>
            <a:r>
              <a:rPr lang="en-US" sz="800" i="1" dirty="0"/>
              <a:t>states have implemented a hybrid, </a:t>
            </a:r>
            <a:r>
              <a:rPr lang="en-US" sz="800" i="1" dirty="0" smtClean="0"/>
              <a:t>cash balance, </a:t>
            </a:r>
            <a:r>
              <a:rPr lang="en-US" sz="800" i="1" dirty="0"/>
              <a:t>or </a:t>
            </a:r>
            <a:r>
              <a:rPr lang="en-US" sz="800" i="1" dirty="0" smtClean="0"/>
              <a:t>defined contribution </a:t>
            </a:r>
            <a:r>
              <a:rPr lang="en-US" sz="800" i="1" dirty="0"/>
              <a:t>plan for some workers.  Fourteen </a:t>
            </a:r>
            <a:r>
              <a:rPr lang="en-US" sz="800" i="1" dirty="0" smtClean="0"/>
              <a:t>states </a:t>
            </a:r>
            <a:r>
              <a:rPr lang="en-US" sz="800" i="1" dirty="0"/>
              <a:t>have implemented alternative designs that are mandatory for certain groups of workers, while eight states have plans that workers may choose as an option to the traditional </a:t>
            </a:r>
            <a:r>
              <a:rPr lang="en-US" sz="800" i="1" dirty="0" smtClean="0"/>
              <a:t>defined benefit </a:t>
            </a:r>
            <a:r>
              <a:rPr lang="en-US" sz="800" i="1" dirty="0"/>
              <a:t>plan</a:t>
            </a:r>
            <a:r>
              <a:rPr lang="en-US" sz="800" i="1" dirty="0" smtClean="0"/>
              <a:t>.</a:t>
            </a:r>
          </a:p>
          <a:p>
            <a:r>
              <a:rPr lang="en-US" sz="800" i="1" dirty="0" smtClean="0"/>
              <a:t>*Aspects of the Rhode Island reform are being litigated..</a:t>
            </a:r>
            <a:endParaRPr lang="en-US" sz="800" i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6197084" y="3632566"/>
            <a:ext cx="2605061" cy="1151125"/>
            <a:chOff x="6197084" y="3632566"/>
            <a:chExt cx="2605061" cy="1151125"/>
          </a:xfrm>
        </p:grpSpPr>
        <p:sp>
          <p:nvSpPr>
            <p:cNvPr id="76" name="TextBox 75"/>
            <p:cNvSpPr txBox="1"/>
            <p:nvPr/>
          </p:nvSpPr>
          <p:spPr>
            <a:xfrm>
              <a:off x="6885463" y="4198916"/>
              <a:ext cx="1916682" cy="58477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800" b="1" u="sng" dirty="0" smtClean="0"/>
                <a:t>NC:</a:t>
              </a:r>
              <a:r>
                <a:rPr lang="en-US" sz="800" b="1" dirty="0" smtClean="0"/>
                <a:t> 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Final average salary DB plan.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Funding dropped to 94% following Great Recession but now picking up</a:t>
              </a:r>
            </a:p>
          </p:txBody>
        </p:sp>
        <p:cxnSp>
          <p:nvCxnSpPr>
            <p:cNvPr id="77" name="Straight Arrow Connector 76"/>
            <p:cNvCxnSpPr>
              <a:endCxn id="76" idx="1"/>
            </p:cNvCxnSpPr>
            <p:nvPr/>
          </p:nvCxnSpPr>
          <p:spPr bwMode="auto">
            <a:xfrm>
              <a:off x="6197084" y="3632566"/>
              <a:ext cx="688379" cy="85873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/>
              <a:tailEnd type="none"/>
            </a:ln>
            <a:effectLst/>
          </p:spPr>
        </p:cxnSp>
      </p:grpSp>
      <p:grpSp>
        <p:nvGrpSpPr>
          <p:cNvPr id="8" name="Group 7"/>
          <p:cNvGrpSpPr/>
          <p:nvPr/>
        </p:nvGrpSpPr>
        <p:grpSpPr>
          <a:xfrm>
            <a:off x="6695034" y="1070028"/>
            <a:ext cx="2243048" cy="1234451"/>
            <a:chOff x="6695034" y="1070028"/>
            <a:chExt cx="2243048" cy="1234451"/>
          </a:xfrm>
        </p:grpSpPr>
        <p:sp>
          <p:nvSpPr>
            <p:cNvPr id="109" name="TextBox 108"/>
            <p:cNvSpPr txBox="1"/>
            <p:nvPr/>
          </p:nvSpPr>
          <p:spPr>
            <a:xfrm>
              <a:off x="7267386" y="1070028"/>
              <a:ext cx="1670696" cy="70788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800" b="1" u="sng" dirty="0" smtClean="0"/>
                <a:t>ME:</a:t>
              </a:r>
              <a:r>
                <a:rPr lang="en-US" sz="800" b="1" dirty="0" smtClean="0"/>
                <a:t> 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Constitutional amendment for full funding in 1997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Improved funding from 63% to 80% since 1997</a:t>
              </a:r>
            </a:p>
          </p:txBody>
        </p:sp>
        <p:cxnSp>
          <p:nvCxnSpPr>
            <p:cNvPr id="112" name="Straight Arrow Connector 111"/>
            <p:cNvCxnSpPr>
              <a:endCxn id="109" idx="1"/>
            </p:cNvCxnSpPr>
            <p:nvPr/>
          </p:nvCxnSpPr>
          <p:spPr bwMode="auto">
            <a:xfrm flipV="1">
              <a:off x="6695034" y="1423971"/>
              <a:ext cx="572352" cy="88050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/>
              <a:tailEnd type="none"/>
            </a:ln>
            <a:effectLst/>
          </p:spPr>
        </p:cxnSp>
      </p:grpSp>
      <p:grpSp>
        <p:nvGrpSpPr>
          <p:cNvPr id="11" name="Group 10"/>
          <p:cNvGrpSpPr/>
          <p:nvPr/>
        </p:nvGrpSpPr>
        <p:grpSpPr>
          <a:xfrm>
            <a:off x="5982802" y="3288499"/>
            <a:ext cx="2819343" cy="805543"/>
            <a:chOff x="5982802" y="3288499"/>
            <a:chExt cx="2819343" cy="805543"/>
          </a:xfrm>
        </p:grpSpPr>
        <p:sp>
          <p:nvSpPr>
            <p:cNvPr id="117" name="TextBox 116"/>
            <p:cNvSpPr txBox="1"/>
            <p:nvPr/>
          </p:nvSpPr>
          <p:spPr>
            <a:xfrm>
              <a:off x="6874312" y="3386156"/>
              <a:ext cx="1927833" cy="70788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800" b="1" u="sng" dirty="0" smtClean="0"/>
                <a:t>WV:</a:t>
              </a:r>
              <a:r>
                <a:rPr lang="en-US" sz="800" b="1" dirty="0" smtClean="0"/>
                <a:t> 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From 1997 through 2013 put in more than required contribution</a:t>
              </a:r>
              <a:endParaRPr lang="en-US" sz="800" dirty="0"/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Improved </a:t>
              </a:r>
              <a:r>
                <a:rPr lang="en-US" sz="800" dirty="0"/>
                <a:t>f</a:t>
              </a:r>
              <a:r>
                <a:rPr lang="en-US" sz="800" dirty="0" smtClean="0"/>
                <a:t>unding </a:t>
              </a:r>
              <a:r>
                <a:rPr lang="en-US" sz="800" dirty="0"/>
                <a:t>from </a:t>
              </a:r>
              <a:r>
                <a:rPr lang="en-US" sz="800" dirty="0" smtClean="0"/>
                <a:t>45% </a:t>
              </a:r>
              <a:r>
                <a:rPr lang="en-US" sz="800" dirty="0"/>
                <a:t>to </a:t>
              </a:r>
              <a:r>
                <a:rPr lang="en-US" sz="800" dirty="0" smtClean="0"/>
                <a:t>65% </a:t>
              </a:r>
              <a:r>
                <a:rPr lang="en-US" sz="800" dirty="0"/>
                <a:t>since </a:t>
              </a:r>
              <a:r>
                <a:rPr lang="en-US" sz="800" dirty="0" smtClean="0"/>
                <a:t>2000</a:t>
              </a:r>
              <a:endParaRPr lang="en-US" sz="800" dirty="0"/>
            </a:p>
          </p:txBody>
        </p:sp>
        <p:cxnSp>
          <p:nvCxnSpPr>
            <p:cNvPr id="118" name="Straight Arrow Connector 117"/>
            <p:cNvCxnSpPr>
              <a:endCxn id="117" idx="1"/>
            </p:cNvCxnSpPr>
            <p:nvPr/>
          </p:nvCxnSpPr>
          <p:spPr bwMode="auto">
            <a:xfrm>
              <a:off x="5982802" y="3288499"/>
              <a:ext cx="891510" cy="4516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/>
              <a:tailEnd type="none"/>
            </a:ln>
            <a:effectLst/>
          </p:spPr>
        </p:cxnSp>
      </p:grpSp>
      <p:grpSp>
        <p:nvGrpSpPr>
          <p:cNvPr id="2" name="Group 1"/>
          <p:cNvGrpSpPr/>
          <p:nvPr/>
        </p:nvGrpSpPr>
        <p:grpSpPr>
          <a:xfrm>
            <a:off x="304799" y="2852617"/>
            <a:ext cx="4094359" cy="707886"/>
            <a:chOff x="304799" y="2852617"/>
            <a:chExt cx="4094359" cy="707886"/>
          </a:xfrm>
        </p:grpSpPr>
        <p:sp>
          <p:nvSpPr>
            <p:cNvPr id="121" name="TextBox 120"/>
            <p:cNvSpPr txBox="1"/>
            <p:nvPr/>
          </p:nvSpPr>
          <p:spPr>
            <a:xfrm>
              <a:off x="304799" y="2852617"/>
              <a:ext cx="1752601" cy="70788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800" b="1" u="sng" dirty="0" smtClean="0"/>
                <a:t>NE:</a:t>
              </a:r>
              <a:r>
                <a:rPr lang="en-US" sz="800" b="1" dirty="0" smtClean="0"/>
                <a:t> 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Switched from DC to cash balance plan in 2002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Change from DC was to improve worker retirement security</a:t>
              </a:r>
              <a:endParaRPr lang="en-US" sz="800" dirty="0"/>
            </a:p>
          </p:txBody>
        </p:sp>
        <p:cxnSp>
          <p:nvCxnSpPr>
            <p:cNvPr id="122" name="Straight Arrow Connector 121"/>
            <p:cNvCxnSpPr/>
            <p:nvPr/>
          </p:nvCxnSpPr>
          <p:spPr bwMode="auto">
            <a:xfrm>
              <a:off x="2141259" y="3153372"/>
              <a:ext cx="2257899" cy="1680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/>
              <a:tailEnd type="triangle"/>
            </a:ln>
            <a:effectLst/>
          </p:spPr>
        </p:cxnSp>
      </p:grpSp>
      <p:grpSp>
        <p:nvGrpSpPr>
          <p:cNvPr id="16" name="Group 15"/>
          <p:cNvGrpSpPr/>
          <p:nvPr/>
        </p:nvGrpSpPr>
        <p:grpSpPr>
          <a:xfrm>
            <a:off x="664353" y="3742496"/>
            <a:ext cx="4926284" cy="1897243"/>
            <a:chOff x="664353" y="3742496"/>
            <a:chExt cx="4926284" cy="1897243"/>
          </a:xfrm>
        </p:grpSpPr>
        <p:sp>
          <p:nvSpPr>
            <p:cNvPr id="14" name="TextBox 13"/>
            <p:cNvSpPr txBox="1"/>
            <p:nvPr/>
          </p:nvSpPr>
          <p:spPr>
            <a:xfrm>
              <a:off x="664353" y="4808742"/>
              <a:ext cx="2331770" cy="83099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800" b="1" u="sng" dirty="0" smtClean="0"/>
                <a:t>TN:</a:t>
              </a:r>
              <a:endParaRPr lang="en-US" sz="800" b="1" dirty="0"/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95% funded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Hybrid plan for new workers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Total employer contribution of 9%</a:t>
              </a:r>
            </a:p>
            <a:p>
              <a:pPr marL="53975" indent="-53975">
                <a:buFont typeface="Arial" panose="020B0604020202020204" pitchFamily="34" charset="0"/>
                <a:buChar char="•"/>
              </a:pPr>
              <a:r>
                <a:rPr lang="en-US" sz="800" dirty="0" smtClean="0"/>
                <a:t>Strong funding practices and cost control features on DB</a:t>
              </a:r>
              <a:endParaRPr lang="en-US" sz="800" dirty="0"/>
            </a:p>
          </p:txBody>
        </p:sp>
        <p:cxnSp>
          <p:nvCxnSpPr>
            <p:cNvPr id="10" name="Curved Connector 9"/>
            <p:cNvCxnSpPr>
              <a:stCxn id="14" idx="3"/>
            </p:cNvCxnSpPr>
            <p:nvPr/>
          </p:nvCxnSpPr>
          <p:spPr bwMode="auto">
            <a:xfrm flipV="1">
              <a:off x="2996123" y="3742496"/>
              <a:ext cx="2594514" cy="1481745"/>
            </a:xfrm>
            <a:prstGeom prst="curvedConnector3">
              <a:avLst>
                <a:gd name="adj1" fmla="val 100870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03927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Retirement Security Principles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0811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No one-size-fits-all solution, but </a:t>
            </a:r>
            <a:r>
              <a:rPr lang="en-US" b="1" dirty="0"/>
              <a:t>key principles </a:t>
            </a:r>
            <a:r>
              <a:rPr lang="en-US" dirty="0" smtClean="0"/>
              <a:t>can guide </a:t>
            </a:r>
            <a:r>
              <a:rPr lang="en-US" dirty="0"/>
              <a:t>any reform </a:t>
            </a:r>
            <a:r>
              <a:rPr lang="en-US" dirty="0" smtClean="0"/>
              <a:t>process </a:t>
            </a:r>
            <a:endParaRPr lang="en-US" dirty="0"/>
          </a:p>
          <a:p>
            <a:endParaRPr lang="en-US" dirty="0"/>
          </a:p>
          <a:p>
            <a:pPr marL="233363" indent="-233363"/>
            <a:r>
              <a:rPr lang="en-US" b="1" dirty="0"/>
              <a:t>Fiscal sustainability </a:t>
            </a:r>
            <a:r>
              <a:rPr lang="en-US" b="1" dirty="0" smtClean="0"/>
              <a:t>principles</a:t>
            </a:r>
            <a:endParaRPr lang="en-US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Commit to fully funding and paying for pension promises.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Manage investment risk and cost </a:t>
            </a:r>
            <a:r>
              <a:rPr lang="en-US" dirty="0"/>
              <a:t>uncertainty.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Follow sound investment governance and reporting </a:t>
            </a:r>
            <a:r>
              <a:rPr lang="en-US" dirty="0" smtClean="0"/>
              <a:t>practices</a:t>
            </a:r>
            <a:endParaRPr lang="en-US" dirty="0"/>
          </a:p>
          <a:p>
            <a:endParaRPr lang="en-US" dirty="0"/>
          </a:p>
          <a:p>
            <a:pPr marL="233363" indent="-233363"/>
            <a:r>
              <a:rPr lang="en-US" b="1" dirty="0"/>
              <a:t>Retirement security </a:t>
            </a:r>
            <a:r>
              <a:rPr lang="en-US" b="1" dirty="0" smtClean="0"/>
              <a:t>principles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Target sufficient contributions and savings to help put employees on a path to a secure retirement.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Invest assets in professionally managed, pooled investments with low fees and appropriate asset allocations.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Provide access to annuitization (lifetime income) in retirement.</a:t>
            </a:r>
            <a:endParaRPr lang="en-US" b="1" dirty="0" smtClean="0"/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488347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24200"/>
            <a:ext cx="7772400" cy="533400"/>
          </a:xfrm>
        </p:spPr>
        <p:txBody>
          <a:bodyPr/>
          <a:lstStyle/>
          <a:p>
            <a:pPr algn="ctr"/>
            <a:r>
              <a:rPr lang="en-US" sz="2800" b="1" dirty="0" smtClean="0"/>
              <a:t>Questions?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816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24200"/>
            <a:ext cx="7772400" cy="533400"/>
          </a:xfrm>
        </p:spPr>
        <p:txBody>
          <a:bodyPr/>
          <a:lstStyle/>
          <a:p>
            <a:pPr algn="ctr"/>
            <a:r>
              <a:rPr lang="en-US" sz="2800" b="1" dirty="0" smtClean="0"/>
              <a:t>Appendix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860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3008313" cy="1162050"/>
          </a:xfrm>
        </p:spPr>
        <p:txBody>
          <a:bodyPr/>
          <a:lstStyle/>
          <a:p>
            <a:r>
              <a:rPr lang="en-US" dirty="0" smtClean="0"/>
              <a:t>Pennsylvania’s Contribution Shortfalls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3788432"/>
              </p:ext>
            </p:extLst>
          </p:nvPr>
        </p:nvGraphicFramePr>
        <p:xfrm>
          <a:off x="3581400" y="762000"/>
          <a:ext cx="511175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 txBox="1"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lvl="0" indent="-233363">
              <a:buFont typeface="Times" pitchFamily="1" charset="0"/>
              <a:buChar char="•"/>
            </a:pPr>
            <a:endParaRPr lang="en-US" sz="1600" dirty="0" smtClean="0"/>
          </a:p>
          <a:p>
            <a:pPr marL="233363" lvl="0" indent="-233363">
              <a:buFont typeface="Times" pitchFamily="1" charset="0"/>
              <a:buChar char="•"/>
            </a:pPr>
            <a:r>
              <a:rPr lang="en-US" sz="1600" dirty="0" smtClean="0"/>
              <a:t>Since 2003, PA has made only 40% of its annual required contributions (ARC)</a:t>
            </a:r>
          </a:p>
          <a:p>
            <a:pPr marL="233363" lvl="0" indent="-233363">
              <a:buFont typeface="Times" pitchFamily="1" charset="0"/>
              <a:buChar char="•"/>
            </a:pPr>
            <a:endParaRPr lang="en-US" sz="1600" kern="0" dirty="0" smtClean="0">
              <a:latin typeface="Arial"/>
              <a:ea typeface="ＭＳ Ｐゴシック"/>
            </a:endParaRPr>
          </a:p>
          <a:p>
            <a:pPr marL="233363" lvl="0" indent="-233363">
              <a:buFont typeface="Times" pitchFamily="1" charset="0"/>
              <a:buChar char="•"/>
            </a:pPr>
            <a:r>
              <a:rPr lang="en-US" sz="1600" dirty="0" smtClean="0">
                <a:latin typeface="Arial"/>
                <a:ea typeface="ＭＳ Ｐゴシック"/>
              </a:rPr>
              <a:t>PA ranks 49</a:t>
            </a:r>
            <a:r>
              <a:rPr lang="en-US" sz="1600" baseline="30000" dirty="0" smtClean="0">
                <a:latin typeface="Arial"/>
                <a:ea typeface="ＭＳ Ｐゴシック"/>
              </a:rPr>
              <a:t>th</a:t>
            </a:r>
            <a:r>
              <a:rPr lang="en-US" sz="1600" dirty="0" smtClean="0">
                <a:latin typeface="Arial"/>
                <a:ea typeface="ＭＳ Ｐゴシック"/>
              </a:rPr>
              <a:t> in ARC payments in recent years</a:t>
            </a:r>
            <a:endParaRPr lang="en-US" sz="1600" dirty="0">
              <a:latin typeface="Arial"/>
              <a:ea typeface="ＭＳ Ｐゴシック"/>
            </a:endParaRPr>
          </a:p>
          <a:p>
            <a:pPr marL="233363" lvl="0" indent="-233363">
              <a:buFont typeface="Times" pitchFamily="1" charset="0"/>
              <a:buChar char="•"/>
            </a:pPr>
            <a:endParaRPr lang="en-US" sz="1600" kern="0" dirty="0" smtClean="0">
              <a:latin typeface="Arial"/>
              <a:ea typeface="ＭＳ Ｐゴシック"/>
            </a:endParaRPr>
          </a:p>
          <a:p>
            <a:pPr marL="233363" lvl="0" indent="-233363" eaLnBrk="1" hangingPunct="1">
              <a:spcBef>
                <a:spcPct val="20000"/>
              </a:spcBef>
              <a:buClr>
                <a:srgbClr val="46B0E7"/>
              </a:buClr>
              <a:buFont typeface="Times" pitchFamily="1" charset="0"/>
              <a:buChar char="•"/>
            </a:pPr>
            <a:r>
              <a:rPr lang="en-US" sz="1600" kern="0" dirty="0" smtClean="0">
                <a:latin typeface="Arial"/>
                <a:ea typeface="ＭＳ Ｐゴシック"/>
              </a:rPr>
              <a:t>US Average (excluding PA and NJ) = </a:t>
            </a:r>
            <a:r>
              <a:rPr lang="en-US" sz="1600" dirty="0" smtClean="0">
                <a:latin typeface="Arial"/>
                <a:ea typeface="ＭＳ Ｐゴシック"/>
              </a:rPr>
              <a:t>87%</a:t>
            </a:r>
            <a:endParaRPr lang="en-US" sz="1600" kern="0" dirty="0">
              <a:latin typeface="Arial"/>
              <a:ea typeface="ＭＳ Ｐゴシック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1" y="5730987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/>
              <a:t>Sources: State and pension plan CAFRs and pension plan actuarial valuations (SERS and PSERS)</a:t>
            </a:r>
          </a:p>
          <a:p>
            <a:r>
              <a:rPr lang="en-US" sz="1000" i="1" dirty="0" smtClean="0"/>
              <a:t>Note: As </a:t>
            </a:r>
            <a:r>
              <a:rPr lang="en-US" sz="1000" i="1" dirty="0"/>
              <a:t>of 1/26/15, the SERS 2014 AV is not yet </a:t>
            </a:r>
            <a:r>
              <a:rPr lang="en-US" sz="1000" i="1" dirty="0" smtClean="0"/>
              <a:t>available. According </a:t>
            </a:r>
            <a:r>
              <a:rPr lang="en-US" sz="1000" i="1" dirty="0"/>
              <a:t>to PSERS’ 2014 AV, </a:t>
            </a:r>
            <a:r>
              <a:rPr lang="en-US" sz="1000" i="1" dirty="0" smtClean="0"/>
              <a:t>the 2014 PSERS ARC was $3.41B, of which $1.99B was actually contributed (58%).</a:t>
            </a:r>
            <a:endParaRPr lang="en-US" sz="1000" i="1" dirty="0"/>
          </a:p>
          <a:p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2818439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Plan Type Definitions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579715"/>
          </a:xfrm>
        </p:spPr>
        <p:txBody>
          <a:bodyPr/>
          <a:lstStyle/>
          <a:p>
            <a:r>
              <a:rPr lang="en-US" b="1" dirty="0"/>
              <a:t>Defined Benefit Plan (DB</a:t>
            </a:r>
            <a:r>
              <a:rPr lang="en-US" b="1" dirty="0" smtClean="0"/>
              <a:t>):</a:t>
            </a:r>
            <a:r>
              <a:rPr lang="en-US" dirty="0" smtClean="0"/>
              <a:t> </a:t>
            </a:r>
            <a:r>
              <a:rPr lang="en-US" dirty="0"/>
              <a:t>traditional pension plan with a fixed retirement income benefit based on age, years of </a:t>
            </a:r>
            <a:r>
              <a:rPr lang="en-US" dirty="0" smtClean="0"/>
              <a:t>services, </a:t>
            </a:r>
            <a:r>
              <a:rPr lang="en-US" dirty="0"/>
              <a:t>and worker’s salary </a:t>
            </a:r>
          </a:p>
          <a:p>
            <a:endParaRPr lang="en-US" dirty="0"/>
          </a:p>
          <a:p>
            <a:r>
              <a:rPr lang="en-US" b="1" dirty="0"/>
              <a:t>Defined Contribution Plan</a:t>
            </a:r>
            <a:r>
              <a:rPr lang="en-US" dirty="0"/>
              <a:t> </a:t>
            </a:r>
            <a:r>
              <a:rPr lang="en-US" b="1" dirty="0"/>
              <a:t>(DC</a:t>
            </a:r>
            <a:r>
              <a:rPr lang="en-US" b="1" dirty="0" smtClean="0"/>
              <a:t>): </a:t>
            </a:r>
            <a:r>
              <a:rPr lang="en-US" dirty="0"/>
              <a:t>401(k)-style plans with retirement benefits based on accumulated employer and employee contributions, and returns on those investments</a:t>
            </a:r>
          </a:p>
          <a:p>
            <a:endParaRPr lang="en-US" dirty="0"/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Hybrid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Plan: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combines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elements of DB and DC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Stacked Hybrid: </a:t>
            </a:r>
            <a:r>
              <a:rPr lang="en-US" dirty="0" smtClean="0"/>
              <a:t>DB </a:t>
            </a:r>
            <a:r>
              <a:rPr lang="en-US" dirty="0"/>
              <a:t>plan is the primary </a:t>
            </a:r>
            <a:r>
              <a:rPr lang="en-US" dirty="0" smtClean="0"/>
              <a:t>benefit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up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specified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income level, then DC covers additional higher income for employees above the threshold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Side-by-Side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Hybrid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All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employees get both smaller DB and a DC benefit that each apply to their entire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salary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b="1" dirty="0"/>
              <a:t>Cash Balance Plan (</a:t>
            </a:r>
            <a:r>
              <a:rPr lang="en-US" b="1" dirty="0" smtClean="0"/>
              <a:t>CB): </a:t>
            </a:r>
            <a:r>
              <a:rPr lang="en-US" dirty="0" smtClean="0"/>
              <a:t>portable</a:t>
            </a:r>
            <a:r>
              <a:rPr lang="en-US" dirty="0"/>
              <a:t>, pooled, professionally-managed pension plan with a guaranteed minimum annual investment return</a:t>
            </a:r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397222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16492"/>
              </p:ext>
            </p:extLst>
          </p:nvPr>
        </p:nvGraphicFramePr>
        <p:xfrm>
          <a:off x="125413" y="1346200"/>
          <a:ext cx="9082087" cy="512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Document" r:id="rId3" imgW="9392505" imgH="5282597" progId="Word.Document.12">
                  <p:embed/>
                </p:oleObj>
              </mc:Choice>
              <mc:Fallback>
                <p:oleObj name="Document" r:id="rId3" imgW="9392505" imgH="52825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413" y="1346200"/>
                        <a:ext cx="9082087" cy="5129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990600"/>
            <a:ext cx="7772400" cy="609600"/>
          </a:xfrm>
        </p:spPr>
        <p:txBody>
          <a:bodyPr/>
          <a:lstStyle/>
          <a:p>
            <a:pPr algn="ctr"/>
            <a:r>
              <a:rPr lang="en-US" sz="1800" b="1" dirty="0" smtClean="0"/>
              <a:t>State Retiree Health Care Benefits (separate from pensions)</a:t>
            </a:r>
            <a:br>
              <a:rPr lang="en-US" sz="1800" b="1" dirty="0" smtClean="0"/>
            </a:br>
            <a:r>
              <a:rPr lang="en-US" sz="1800" b="1" dirty="0" smtClean="0"/>
              <a:t> Liabilities of $613B are only 5% Funded on Average</a:t>
            </a:r>
            <a:br>
              <a:rPr lang="en-US" sz="1800" b="1" dirty="0" smtClean="0"/>
            </a:br>
            <a:endParaRPr lang="en-US" sz="1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42977" y="6005899"/>
            <a:ext cx="876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Sources: </a:t>
            </a:r>
            <a:r>
              <a:rPr lang="en-US" sz="1200" dirty="0" smtClean="0">
                <a:solidFill>
                  <a:srgbClr val="000000"/>
                </a:solidFill>
              </a:rPr>
              <a:t>Annual financial reports and actuarial valuations for </a:t>
            </a:r>
            <a:r>
              <a:rPr lang="en-US" sz="1200" dirty="0">
                <a:solidFill>
                  <a:srgbClr val="000000"/>
                </a:solidFill>
              </a:rPr>
              <a:t>state OPEB </a:t>
            </a:r>
            <a:r>
              <a:rPr lang="en-US" sz="1200" dirty="0" smtClean="0">
                <a:solidFill>
                  <a:srgbClr val="000000"/>
                </a:solidFill>
              </a:rPr>
              <a:t>plans; Pew’s </a:t>
            </a:r>
            <a:r>
              <a:rPr lang="en-US" sz="1200" i="1" dirty="0" smtClean="0"/>
              <a:t>Fiscal </a:t>
            </a:r>
            <a:r>
              <a:rPr lang="en-US" sz="1200" i="1" dirty="0"/>
              <a:t>50: State Trends and </a:t>
            </a:r>
            <a:r>
              <a:rPr lang="en-US" sz="1200" i="1" dirty="0" smtClean="0"/>
              <a:t>Analysis</a:t>
            </a:r>
            <a:r>
              <a:rPr lang="en-US" sz="1200" dirty="0" smtClean="0"/>
              <a:t>. 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6400800"/>
            <a:ext cx="119776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900" dirty="0">
                <a:solidFill>
                  <a:srgbClr val="46B0E7"/>
                </a:solidFill>
                <a:latin typeface="Avenir 45 Book" pitchFamily="1" charset="0"/>
              </a:rPr>
              <a:t>December 11, 2014</a:t>
            </a:r>
            <a:endParaRPr lang="en-US" sz="900" dirty="0">
              <a:solidFill>
                <a:srgbClr val="46B0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891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Pew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w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1330</TotalTime>
  <Words>1314</Words>
  <Application>Microsoft Macintosh PowerPoint</Application>
  <PresentationFormat>On-screen Show (4:3)</PresentationFormat>
  <Paragraphs>213</Paragraphs>
  <Slides>24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1_Pew Presentation</vt:lpstr>
      <vt:lpstr>Pew Presentation</vt:lpstr>
      <vt:lpstr>Document</vt:lpstr>
      <vt:lpstr>PowerPoint Presentation</vt:lpstr>
      <vt:lpstr>The Pew Charitable Trusts</vt:lpstr>
      <vt:lpstr>Overview</vt:lpstr>
      <vt:lpstr>Pension Funding and Investments</vt:lpstr>
      <vt:lpstr>The Growing Gap in State Pension Funds</vt:lpstr>
      <vt:lpstr>Fiscal Health and Discipline Across States</vt:lpstr>
      <vt:lpstr> Investments – Key Trends: More in Stocks and Less in Bonds </vt:lpstr>
      <vt:lpstr>Investments – Key Trends Increased Risk Premium</vt:lpstr>
      <vt:lpstr> Investments – Key Trends: Increased Use of Alternatives (Fees Have Also Increased by 30%)</vt:lpstr>
      <vt:lpstr>Case Study: Pennsylvania</vt:lpstr>
      <vt:lpstr>Pennsylvania Pensions: A $78B Swing in 13 Years – From $20B Surplus to $58B Debt</vt:lpstr>
      <vt:lpstr>PA’s Pension System: From Surplus to Growing Funding Gap </vt:lpstr>
      <vt:lpstr>All Three Rating Agencies Downgraded Pennsylvania in 2014</vt:lpstr>
      <vt:lpstr>PowerPoint Presentation</vt:lpstr>
      <vt:lpstr>Current Considerations in Pennsylvania (multiple proposals are being evaluated)</vt:lpstr>
      <vt:lpstr>Trends in Reform</vt:lpstr>
      <vt:lpstr>Key Takeaways</vt:lpstr>
      <vt:lpstr>Pension Promises in Other States – No One Size Fits All</vt:lpstr>
      <vt:lpstr>Retirement Security Principles</vt:lpstr>
      <vt:lpstr>Questions?</vt:lpstr>
      <vt:lpstr>Appendix</vt:lpstr>
      <vt:lpstr>Pennsylvania’s Contribution Shortfalls</vt:lpstr>
      <vt:lpstr>Plan Type Definitions</vt:lpstr>
      <vt:lpstr>State Retiree Health Care Benefits (separate from pensions)  Liabilities of $613B are only 5% Funded on Average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Kao Phetchareun</dc:creator>
  <cp:lastModifiedBy>BU</cp:lastModifiedBy>
  <cp:revision>66</cp:revision>
  <dcterms:created xsi:type="dcterms:W3CDTF">2006-08-16T00:00:00Z</dcterms:created>
  <dcterms:modified xsi:type="dcterms:W3CDTF">2015-04-27T11:30:27Z</dcterms:modified>
</cp:coreProperties>
</file>