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7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E2545-B57A-4B9B-B54E-D2BD6EDC1781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6DFA9-C6F1-4378-B0AB-290C6B11C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72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6DFA9-C6F1-4378-B0AB-290C6B11C5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1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5C9F-17D0-4F78-9680-9A7958769677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0BA4-9F32-448A-AB8B-45E946AD5ED3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E7A6-4027-4E55-BA21-04BCCDA42269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196BF-D873-44E7-9670-0F05D15204AC}" type="datetime1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CD15A-0E31-4CA4-948D-DA98E1926482}" type="datetime1">
              <a:rPr lang="en-US" smtClean="0"/>
              <a:t>4/26/2015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92FF-14D6-4528-A24B-9AFB2C5AD6FA}" type="datetime1">
              <a:rPr lang="en-US" smtClean="0"/>
              <a:t>4/26/2015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3DF0-6EFB-49B2-9C97-168D66D9865F}" type="datetime1">
              <a:rPr lang="en-US" smtClean="0"/>
              <a:t>4/26/2015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FF9F-2BA6-4E31-8C00-B7C738585221}" type="datetime1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B8DC-40C8-4576-9FBF-F726F97B974E}" type="datetime1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B3056-DDA3-4B45-BE6A-2C924F1920F9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BC50D-E3F9-4047-B4F3-DF0F28DC3806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1A26D8E-119D-4E09-B023-8C105B94A2D3}" type="datetime1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Professor Jack M. Beermann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E2D32D9-4724-49A8-A68D-C1131D9338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Pension Reform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Professor Jack M. Beermann</a:t>
            </a:r>
          </a:p>
          <a:p>
            <a:r>
              <a:rPr lang="en-US" dirty="0" smtClean="0"/>
              <a:t>Boston University School of Law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Professor Jack M. Beermann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305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62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Public Pension Crisis:  Magnitude and Causes</a:t>
            </a:r>
          </a:p>
          <a:p>
            <a:pPr marL="0" indent="0">
              <a:buNone/>
            </a:pPr>
            <a:r>
              <a:rPr lang="en-US" dirty="0"/>
              <a:t>		A. How did the problem happen?  Underfunding, increased promises and unreasonable investment projections</a:t>
            </a:r>
            <a:r>
              <a:rPr lang="en-US" dirty="0" smtClean="0"/>
              <a:t>. Political factors.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B. How big is the problem?  </a:t>
            </a:r>
            <a:r>
              <a:rPr lang="en-US" dirty="0" smtClean="0"/>
              <a:t>$1 trillion-$4 trillion plus.  1</a:t>
            </a:r>
            <a:r>
              <a:rPr lang="en-US" dirty="0"/>
              <a:t>. Proper discount rate controversy. 2. The special case of health care</a:t>
            </a:r>
            <a:r>
              <a:rPr lang="en-US" dirty="0" smtClean="0"/>
              <a:t>. 3. Crowding out of services in the no tax increase environment.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33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Law Constraints on</a:t>
            </a:r>
            <a:br>
              <a:rPr lang="en-US" dirty="0" smtClean="0"/>
            </a:br>
            <a:r>
              <a:rPr lang="en-US" dirty="0" smtClean="0"/>
              <a:t> Pension Reform: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State Law Constraints on Underfunding Pension Liabilities. Most states don’t require full funding; a few do.</a:t>
            </a:r>
          </a:p>
          <a:p>
            <a:endParaRPr lang="en-US" dirty="0" smtClean="0"/>
          </a:p>
          <a:p>
            <a:r>
              <a:rPr lang="en-US" dirty="0" smtClean="0"/>
              <a:t>Should states be constitutionally required to fund their pension obligations in full?</a:t>
            </a:r>
          </a:p>
          <a:p>
            <a:endParaRPr lang="en-US" dirty="0" smtClean="0"/>
          </a:p>
          <a:p>
            <a:r>
              <a:rPr lang="en-US" dirty="0" smtClean="0"/>
              <a:t>Compare to federal Social </a:t>
            </a:r>
            <a:r>
              <a:rPr lang="en-US" dirty="0"/>
              <a:t>S</a:t>
            </a:r>
            <a:r>
              <a:rPr lang="en-US" dirty="0" smtClean="0"/>
              <a:t>ecurity and other federal systems. Projected unfunded Social Security liability over next </a:t>
            </a:r>
            <a:r>
              <a:rPr lang="en-US" dirty="0"/>
              <a:t>75 years:  $10.6 trillion to $25.4 </a:t>
            </a:r>
            <a:r>
              <a:rPr lang="en-US" dirty="0" smtClean="0"/>
              <a:t>trillion.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062" y="3810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7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State Law Constraints on </a:t>
            </a:r>
            <a:br>
              <a:rPr lang="en-US" dirty="0" smtClean="0"/>
            </a:br>
            <a:r>
              <a:rPr lang="en-US" dirty="0" smtClean="0"/>
              <a:t>Pension Reform: Balanced</a:t>
            </a:r>
            <a:br>
              <a:rPr lang="en-US" dirty="0" smtClean="0"/>
            </a:br>
            <a:r>
              <a:rPr lang="en-US" dirty="0" smtClean="0"/>
              <a:t>Budget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r>
              <a:rPr lang="en-US" dirty="0" smtClean="0"/>
              <a:t>State Balanced Budget Requirements and Pension Plan Funding:</a:t>
            </a:r>
            <a:endParaRPr lang="en-US" dirty="0"/>
          </a:p>
          <a:p>
            <a:pPr lvl="1"/>
            <a:r>
              <a:rPr lang="en-US" dirty="0" smtClean="0"/>
              <a:t>Underfunded pensions are not considered “deficits” under state balanced budget requirements.	</a:t>
            </a:r>
          </a:p>
          <a:p>
            <a:pPr lvl="1"/>
            <a:r>
              <a:rPr lang="en-US" dirty="0" smtClean="0"/>
              <a:t>Stricter balanced budget requirements correlate with higher unfunded pension liabilities.</a:t>
            </a:r>
          </a:p>
          <a:p>
            <a:pPr lvl="1"/>
            <a:r>
              <a:rPr lang="en-US" dirty="0" smtClean="0"/>
              <a:t>Seems like political leaders cannot resist deficit spending.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048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38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State Law Constraints </a:t>
            </a:r>
            <a:br>
              <a:rPr lang="en-US" dirty="0" smtClean="0"/>
            </a:br>
            <a:r>
              <a:rPr lang="en-US" dirty="0" smtClean="0"/>
              <a:t>on Pension Reform: Pension </a:t>
            </a:r>
            <a:br>
              <a:rPr lang="en-US" dirty="0" smtClean="0"/>
            </a:br>
            <a:r>
              <a:rPr lang="en-US" dirty="0" smtClean="0"/>
              <a:t>Clauses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EXAMPLE: The Illinois Constitution’s Pension Protection Clause. Similar to New York and other states:</a:t>
            </a:r>
          </a:p>
          <a:p>
            <a:endParaRPr lang="en-US" dirty="0" smtClean="0"/>
          </a:p>
          <a:p>
            <a:r>
              <a:rPr lang="en-US" dirty="0" smtClean="0"/>
              <a:t>Article XIII; SECTION </a:t>
            </a:r>
            <a:r>
              <a:rPr lang="en-US" dirty="0"/>
              <a:t>5. PENSION AND RETIREMENT RIGHTS</a:t>
            </a:r>
          </a:p>
          <a:p>
            <a:r>
              <a:rPr lang="en-US" dirty="0"/>
              <a:t>    Membership in any pension or retirement system of </a:t>
            </a:r>
            <a:r>
              <a:rPr lang="en-US" dirty="0" smtClean="0"/>
              <a:t>the State</a:t>
            </a:r>
            <a:r>
              <a:rPr lang="en-US" dirty="0"/>
              <a:t>, any unit of local government or school district, </a:t>
            </a:r>
            <a:r>
              <a:rPr lang="en-US" dirty="0" smtClean="0"/>
              <a:t>or any </a:t>
            </a:r>
            <a:r>
              <a:rPr lang="en-US" dirty="0"/>
              <a:t>agency or instrumentality thereof, shall be </a:t>
            </a:r>
            <a:r>
              <a:rPr lang="en-US" dirty="0" smtClean="0"/>
              <a:t>an enforceable </a:t>
            </a:r>
            <a:r>
              <a:rPr lang="en-US" dirty="0"/>
              <a:t>contractual relationship, the benefits of </a:t>
            </a:r>
            <a:r>
              <a:rPr lang="en-US" dirty="0" smtClean="0"/>
              <a:t>which shall </a:t>
            </a:r>
            <a:r>
              <a:rPr lang="en-US" dirty="0"/>
              <a:t>not be diminished or </a:t>
            </a:r>
            <a:r>
              <a:rPr lang="en-US" dirty="0" smtClean="0"/>
              <a:t>impaired.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California Rule versus Reasonable Reform (California might not really follow the California rule.  Illinois is the next important decision.)</a:t>
            </a:r>
          </a:p>
          <a:p>
            <a:endParaRPr lang="en-US" dirty="0" smtClean="0"/>
          </a:p>
          <a:p>
            <a:r>
              <a:rPr lang="en-US" dirty="0" smtClean="0"/>
              <a:t>Pension protection clauses combine with state constitutional contract clauses.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76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Law Constraints on </a:t>
            </a:r>
            <a:br>
              <a:rPr lang="en-US" dirty="0"/>
            </a:br>
            <a:r>
              <a:rPr lang="en-US" dirty="0"/>
              <a:t>Pension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some states, from the moment you become a public employee, you are absolutely entitled to whatever pension and other retirement benefits were promised at the date of employment. (Other states protect only vested benefits.)</a:t>
            </a:r>
          </a:p>
          <a:p>
            <a:endParaRPr lang="en-US" dirty="0"/>
          </a:p>
          <a:p>
            <a:r>
              <a:rPr lang="en-US" dirty="0" smtClean="0"/>
              <a:t>Under California Rule, any change to promised benefits is illegal unless there is some compensatory benefit to the employee.</a:t>
            </a:r>
          </a:p>
          <a:p>
            <a:r>
              <a:rPr lang="en-US" dirty="0" smtClean="0"/>
              <a:t>In states that apply strict rules like these, reform is very difficult.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Constitutional Law </a:t>
            </a:r>
            <a:br>
              <a:rPr lang="en-US" dirty="0" smtClean="0"/>
            </a:br>
            <a:r>
              <a:rPr lang="en-US" dirty="0" smtClean="0"/>
              <a:t>Constraints on Pension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main federal constraint on pension reform is the Contract Clause, which prohibits state laws that impair the obligation of contracts.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Parker v. Wakelin</a:t>
            </a:r>
            <a:r>
              <a:rPr lang="en-US" dirty="0"/>
              <a:t>, 123 F.3d </a:t>
            </a:r>
            <a:r>
              <a:rPr lang="en-US" dirty="0" smtClean="0"/>
              <a:t>1 </a:t>
            </a:r>
            <a:r>
              <a:rPr lang="en-US" dirty="0"/>
              <a:t>(1st Cir. 1997</a:t>
            </a:r>
            <a:r>
              <a:rPr lang="en-US" dirty="0" smtClean="0"/>
              <a:t>), and basic legal principles under the Contract Clause: Two issues:</a:t>
            </a:r>
          </a:p>
          <a:p>
            <a:endParaRPr lang="en-US" dirty="0" smtClean="0"/>
          </a:p>
          <a:p>
            <a:r>
              <a:rPr lang="en-US" dirty="0"/>
              <a:t>(1) Whether the change in state </a:t>
            </a:r>
            <a:r>
              <a:rPr lang="en-US" dirty="0" smtClean="0"/>
              <a:t>law results </a:t>
            </a:r>
            <a:r>
              <a:rPr lang="en-US" dirty="0"/>
              <a:t>in a "substantial impairment of a </a:t>
            </a:r>
            <a:r>
              <a:rPr lang="en-US" dirty="0" smtClean="0"/>
              <a:t>contractual relationship” and </a:t>
            </a:r>
            <a:r>
              <a:rPr lang="en-US" dirty="0"/>
              <a:t>if </a:t>
            </a:r>
            <a:r>
              <a:rPr lang="en-US" dirty="0" smtClean="0"/>
              <a:t>so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(2</a:t>
            </a:r>
            <a:r>
              <a:rPr lang="en-US" dirty="0"/>
              <a:t>) whether this impairment is </a:t>
            </a:r>
            <a:r>
              <a:rPr lang="en-US" dirty="0" smtClean="0"/>
              <a:t>justified as </a:t>
            </a:r>
            <a:r>
              <a:rPr lang="en-US" dirty="0"/>
              <a:t>"'reasonable and necessary to serve an important </a:t>
            </a:r>
            <a:r>
              <a:rPr lang="en-US" dirty="0" smtClean="0"/>
              <a:t>public purpose</a:t>
            </a:r>
            <a:r>
              <a:rPr lang="en-US" dirty="0"/>
              <a:t>."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21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Constitutional Law </a:t>
            </a:r>
            <a:br>
              <a:rPr lang="en-US" dirty="0" smtClean="0"/>
            </a:br>
            <a:r>
              <a:rPr lang="en-US" dirty="0" smtClean="0"/>
              <a:t>Constraints on Pension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Sovereign Immunity and State Default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Could a state default and interpose a sovereign immunity defense?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is actually a more difficult legal question than you might think.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8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Bankruptcy and </a:t>
            </a:r>
            <a:br>
              <a:rPr lang="en-US" dirty="0" smtClean="0"/>
            </a:br>
            <a:r>
              <a:rPr lang="en-US" dirty="0" smtClean="0"/>
              <a:t>Pension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Bankruptcy and Reduction of Pension Obligations</a:t>
            </a:r>
          </a:p>
          <a:p>
            <a:pPr lvl="1"/>
            <a:r>
              <a:rPr lang="en-US" sz="2400" dirty="0" smtClean="0"/>
              <a:t>General Principles</a:t>
            </a:r>
          </a:p>
          <a:p>
            <a:pPr lvl="2"/>
            <a:r>
              <a:rPr lang="en-US" sz="2000" dirty="0" smtClean="0"/>
              <a:t>States </a:t>
            </a:r>
            <a:r>
              <a:rPr lang="en-US" sz="2000" dirty="0" smtClean="0"/>
              <a:t>may not use </a:t>
            </a:r>
            <a:r>
              <a:rPr lang="en-US" sz="2000" dirty="0" smtClean="0"/>
              <a:t>bankruptcy</a:t>
            </a:r>
          </a:p>
          <a:p>
            <a:pPr lvl="2"/>
            <a:r>
              <a:rPr lang="en-US" sz="2000" dirty="0" smtClean="0"/>
              <a:t>State </a:t>
            </a:r>
            <a:r>
              <a:rPr lang="en-US" sz="2000" dirty="0"/>
              <a:t>decides if municipalities may use </a:t>
            </a:r>
            <a:r>
              <a:rPr lang="en-US" sz="2000" dirty="0" smtClean="0"/>
              <a:t>bankruptcy</a:t>
            </a:r>
          </a:p>
          <a:p>
            <a:pPr lvl="2"/>
            <a:r>
              <a:rPr lang="en-US" sz="2000" dirty="0" smtClean="0"/>
              <a:t>Municipality </a:t>
            </a:r>
            <a:r>
              <a:rPr lang="en-US" sz="2000" dirty="0"/>
              <a:t>must be insolvent (strict </a:t>
            </a:r>
            <a:r>
              <a:rPr lang="en-US" sz="2000" dirty="0" smtClean="0"/>
              <a:t>definition)</a:t>
            </a:r>
          </a:p>
          <a:p>
            <a:pPr lvl="2"/>
            <a:r>
              <a:rPr lang="en-US" sz="2000" dirty="0" smtClean="0"/>
              <a:t>Examples</a:t>
            </a:r>
            <a:r>
              <a:rPr lang="en-US" sz="2000" dirty="0"/>
              <a:t>: Detroit and Central Falls</a:t>
            </a:r>
          </a:p>
          <a:p>
            <a:pPr marL="0" indent="0">
              <a:buNone/>
            </a:pPr>
            <a:r>
              <a:rPr lang="en-US" sz="1800" dirty="0"/>
              <a:t>	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04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Alternative Pension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r>
              <a:rPr lang="en-US" dirty="0" smtClean="0"/>
              <a:t>Defined contribution plans.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Hybrid plans.</a:t>
            </a:r>
          </a:p>
          <a:p>
            <a:endParaRPr lang="en-US" dirty="0"/>
          </a:p>
          <a:p>
            <a:r>
              <a:rPr lang="en-US" dirty="0" smtClean="0"/>
              <a:t>Place some investment risk on employees.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Advantages to contribution or hybrid plan.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Professor Jack M. Beermann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78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Conclusion: </a:t>
            </a:r>
            <a:br>
              <a:rPr lang="en-US" dirty="0" smtClean="0"/>
            </a:br>
            <a:r>
              <a:rPr lang="en-US" dirty="0" smtClean="0"/>
              <a:t>Reform and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	Bailouts and Reasonable Reform</a:t>
            </a:r>
          </a:p>
          <a:p>
            <a:endParaRPr lang="en-US" dirty="0" smtClean="0"/>
          </a:p>
          <a:p>
            <a:r>
              <a:rPr lang="en-US" dirty="0" smtClean="0"/>
              <a:t>          What would a bailout look like?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	If no reform: pressure to privatization, shrinking government, loss of services</a:t>
            </a:r>
            <a:r>
              <a:rPr lang="en-US" dirty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Professor Jack M. Beermann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718" y="457200"/>
            <a:ext cx="2095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5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74</TotalTime>
  <Words>505</Words>
  <Application>Microsoft Office PowerPoint</Application>
  <PresentationFormat>On-screen Show (4:3)</PresentationFormat>
  <Paragraphs>102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Clarity</vt:lpstr>
      <vt:lpstr>Public Pension Reform</vt:lpstr>
      <vt:lpstr>Introduction</vt:lpstr>
      <vt:lpstr>State Law Constraints on  Pension Reform: Funding</vt:lpstr>
      <vt:lpstr>State Law Constraints on  Pension Reform: Balanced Budget Requirements</vt:lpstr>
      <vt:lpstr>State Law Constraints  on Pension Reform: Pension  Clauses</vt:lpstr>
      <vt:lpstr>State Law Constraints on  Pension Reform</vt:lpstr>
      <vt:lpstr>Federal Constitutional Law  Constraints on Pension Reform</vt:lpstr>
      <vt:lpstr>Federal Constitutional Law  Constraints on Pension Reform</vt:lpstr>
      <vt:lpstr> Bankruptcy and  Pension Reform</vt:lpstr>
      <vt:lpstr> Alternative Pension Designs</vt:lpstr>
      <vt:lpstr>Conclusion:  Reform and Change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Pension Reform in Illinois and Elsewhere</dc:title>
  <dc:creator>beermann</dc:creator>
  <cp:lastModifiedBy>Lusk, Katharine</cp:lastModifiedBy>
  <cp:revision>9</cp:revision>
  <dcterms:created xsi:type="dcterms:W3CDTF">2014-07-22T15:24:17Z</dcterms:created>
  <dcterms:modified xsi:type="dcterms:W3CDTF">2015-04-26T18:47:08Z</dcterms:modified>
</cp:coreProperties>
</file>