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97" r:id="rId2"/>
  </p:sldMasterIdLst>
  <p:notesMasterIdLst>
    <p:notesMasterId r:id="rId23"/>
  </p:notesMasterIdLst>
  <p:handoutMasterIdLst>
    <p:handoutMasterId r:id="rId24"/>
  </p:handoutMasterIdLst>
  <p:sldIdLst>
    <p:sldId id="257" r:id="rId3"/>
    <p:sldId id="258" r:id="rId4"/>
    <p:sldId id="318" r:id="rId5"/>
    <p:sldId id="269" r:id="rId6"/>
    <p:sldId id="289" r:id="rId7"/>
    <p:sldId id="299" r:id="rId8"/>
    <p:sldId id="320" r:id="rId9"/>
    <p:sldId id="321" r:id="rId10"/>
    <p:sldId id="301" r:id="rId11"/>
    <p:sldId id="322" r:id="rId12"/>
    <p:sldId id="323" r:id="rId13"/>
    <p:sldId id="303" r:id="rId14"/>
    <p:sldId id="304" r:id="rId15"/>
    <p:sldId id="308" r:id="rId16"/>
    <p:sldId id="309" r:id="rId17"/>
    <p:sldId id="313" r:id="rId18"/>
    <p:sldId id="316" r:id="rId19"/>
    <p:sldId id="302" r:id="rId20"/>
    <p:sldId id="324" r:id="rId21"/>
    <p:sldId id="317" r:id="rId2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05" autoAdjust="0"/>
    <p:restoredTop sz="89347" autoAdjust="0"/>
  </p:normalViewPr>
  <p:slideViewPr>
    <p:cSldViewPr>
      <p:cViewPr varScale="1">
        <p:scale>
          <a:sx n="47" d="100"/>
          <a:sy n="47" d="100"/>
        </p:scale>
        <p:origin x="-10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4" Type="http://schemas.microsoft.com/office/2011/relationships/chartStyle" Target="style1.xml"/><Relationship Id="rId5" Type="http://schemas.microsoft.com/office/2011/relationships/chartColorStyle" Target="colors1.xml"/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Andy\Documents\Fiscally%20Standardized%20Cities%20project\BU%20City%20Conference\Average%20revenues%20and%20spending%201977-201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4" Type="http://schemas.microsoft.com/office/2011/relationships/chartStyle" Target="style2.xml"/><Relationship Id="rId5" Type="http://schemas.microsoft.com/office/2011/relationships/chartColorStyle" Target="colors2.xml"/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Users\Andy\Documents\Fiscally%20Standardized%20Cities%20project\BU%20City%20Conference\Average%20revenues%20and%20spending%201977-201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4" Type="http://schemas.microsoft.com/office/2011/relationships/chartStyle" Target="style3.xml"/><Relationship Id="rId5" Type="http://schemas.microsoft.com/office/2011/relationships/chartColorStyle" Target="colors3.xml"/><Relationship Id="rId1" Type="http://schemas.openxmlformats.org/officeDocument/2006/relationships/themeOverride" Target="../theme/themeOverride3.xml"/><Relationship Id="rId2" Type="http://schemas.openxmlformats.org/officeDocument/2006/relationships/oleObject" Target="file:///C:\Users\Andy\Documents\Fiscally%20Standardized%20Cities%20project\BU%20City%20Conference\Average%20revenues%20and%20spending%201977-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C:\Users\Andy\Documents\Fiscally%20Standardized%20Cities%20project\Paris%20symposium%20Nov%202014\Figures%203%20&amp;%206%20Paris%20paer%20rev.xlsx" TargetMode="External"/><Relationship Id="rId3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themeOverride" Target="../theme/themeOverride5.xml"/><Relationship Id="rId2" Type="http://schemas.openxmlformats.org/officeDocument/2006/relationships/oleObject" Target="file:///C:\Users\Andy\AppData\Local\Microsoft\Windows\Temporary%20Internet%20Files\Content.Outlook\Z6KM7QAV\outlays%20as%20percent%20of%20GDP%20with%20some%20exclusions%20BDS%204-7-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800" b="1"/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Average Per Capita General Revenues and Expenditures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(Adjusted</a:t>
            </a:r>
            <a:r>
              <a:rPr lang="en-US" sz="2000" b="1" baseline="0"/>
              <a:t> for inflation)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112 Fiscally Standardized Cities, 1977 to 2012</a:t>
            </a:r>
            <a:endParaRPr lang="en-US" sz="2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06675472591559"/>
          <c:y val="0.186936058819194"/>
          <c:w val="0.913213641060717"/>
          <c:h val="0.748734627311863"/>
        </c:manualLayout>
      </c:layout>
      <c:barChart>
        <c:barDir val="col"/>
        <c:grouping val="clustered"/>
        <c:varyColors val="0"/>
        <c:ser>
          <c:idx val="0"/>
          <c:order val="2"/>
          <c:tx>
            <c:strRef>
              <c:f>Data!$B$19</c:f>
              <c:strCache>
                <c:ptCount val="1"/>
                <c:pt idx="0">
                  <c:v>recession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val>
            <c:numRef>
              <c:f>Data!$C$19:$AL$19</c:f>
              <c:numCache>
                <c:formatCode>General</c:formatCode>
                <c:ptCount val="36"/>
                <c:pt idx="0">
                  <c:v>3000.0</c:v>
                </c:pt>
                <c:pt idx="1">
                  <c:v>3000.0</c:v>
                </c:pt>
                <c:pt idx="2">
                  <c:v>3000.0</c:v>
                </c:pt>
                <c:pt idx="3">
                  <c:v>6000.0</c:v>
                </c:pt>
                <c:pt idx="4">
                  <c:v>3000.0</c:v>
                </c:pt>
                <c:pt idx="5">
                  <c:v>6000.0</c:v>
                </c:pt>
                <c:pt idx="6">
                  <c:v>3000.0</c:v>
                </c:pt>
                <c:pt idx="7">
                  <c:v>3000.0</c:v>
                </c:pt>
                <c:pt idx="8">
                  <c:v>3000.0</c:v>
                </c:pt>
                <c:pt idx="9">
                  <c:v>3000.0</c:v>
                </c:pt>
                <c:pt idx="10">
                  <c:v>3000.0</c:v>
                </c:pt>
                <c:pt idx="11">
                  <c:v>3000.0</c:v>
                </c:pt>
                <c:pt idx="12">
                  <c:v>3000.0</c:v>
                </c:pt>
                <c:pt idx="13">
                  <c:v>3000.0</c:v>
                </c:pt>
                <c:pt idx="14">
                  <c:v>3000.0</c:v>
                </c:pt>
                <c:pt idx="15">
                  <c:v>3000.0</c:v>
                </c:pt>
                <c:pt idx="16">
                  <c:v>3000.0</c:v>
                </c:pt>
                <c:pt idx="17">
                  <c:v>3000.0</c:v>
                </c:pt>
                <c:pt idx="18">
                  <c:v>3000.0</c:v>
                </c:pt>
                <c:pt idx="19">
                  <c:v>3000.0</c:v>
                </c:pt>
                <c:pt idx="20">
                  <c:v>3000.0</c:v>
                </c:pt>
                <c:pt idx="21">
                  <c:v>3000.0</c:v>
                </c:pt>
                <c:pt idx="22">
                  <c:v>3000.0</c:v>
                </c:pt>
                <c:pt idx="23">
                  <c:v>3000.0</c:v>
                </c:pt>
                <c:pt idx="24">
                  <c:v>6000.0</c:v>
                </c:pt>
                <c:pt idx="25">
                  <c:v>3000.0</c:v>
                </c:pt>
                <c:pt idx="26">
                  <c:v>3000.0</c:v>
                </c:pt>
                <c:pt idx="27">
                  <c:v>3000.0</c:v>
                </c:pt>
                <c:pt idx="28">
                  <c:v>3000.0</c:v>
                </c:pt>
                <c:pt idx="29">
                  <c:v>3000.0</c:v>
                </c:pt>
                <c:pt idx="30">
                  <c:v>3000.0</c:v>
                </c:pt>
                <c:pt idx="31">
                  <c:v>6000.0</c:v>
                </c:pt>
                <c:pt idx="32">
                  <c:v>6000.0</c:v>
                </c:pt>
                <c:pt idx="33">
                  <c:v>3000.0</c:v>
                </c:pt>
                <c:pt idx="34">
                  <c:v>3000.0</c:v>
                </c:pt>
                <c:pt idx="35">
                  <c:v>3000.0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099230328"/>
        <c:axId val="2098398456"/>
      </c:barChart>
      <c:lineChart>
        <c:grouping val="standard"/>
        <c:varyColors val="0"/>
        <c:ser>
          <c:idx val="1"/>
          <c:order val="0"/>
          <c:tx>
            <c:strRef>
              <c:f>Data!$B$2</c:f>
              <c:strCache>
                <c:ptCount val="1"/>
                <c:pt idx="0">
                  <c:v>General Revenue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Data!$C$26:$C$61</c:f>
              <c:numCache>
                <c:formatCode>"$"#,##0_);\("$"#,##0\)</c:formatCode>
                <c:ptCount val="36"/>
                <c:pt idx="0">
                  <c:v>3465.12</c:v>
                </c:pt>
                <c:pt idx="1">
                  <c:v>3516.7</c:v>
                </c:pt>
                <c:pt idx="2">
                  <c:v>3418.97</c:v>
                </c:pt>
                <c:pt idx="3">
                  <c:v>3253.68</c:v>
                </c:pt>
                <c:pt idx="4">
                  <c:v>3270.79</c:v>
                </c:pt>
                <c:pt idx="5">
                  <c:v>3297.01</c:v>
                </c:pt>
                <c:pt idx="6">
                  <c:v>3385.44</c:v>
                </c:pt>
                <c:pt idx="7">
                  <c:v>3477.41</c:v>
                </c:pt>
                <c:pt idx="8">
                  <c:v>3672.28</c:v>
                </c:pt>
                <c:pt idx="9">
                  <c:v>3852.39</c:v>
                </c:pt>
                <c:pt idx="10">
                  <c:v>3969.97</c:v>
                </c:pt>
                <c:pt idx="11">
                  <c:v>3942.66</c:v>
                </c:pt>
                <c:pt idx="12">
                  <c:v>4024.54</c:v>
                </c:pt>
                <c:pt idx="13">
                  <c:v>4101.95</c:v>
                </c:pt>
                <c:pt idx="14">
                  <c:v>4109.45</c:v>
                </c:pt>
                <c:pt idx="15">
                  <c:v>4139.81</c:v>
                </c:pt>
                <c:pt idx="16">
                  <c:v>4169.88</c:v>
                </c:pt>
                <c:pt idx="17">
                  <c:v>4188.22</c:v>
                </c:pt>
                <c:pt idx="18">
                  <c:v>4235.28</c:v>
                </c:pt>
                <c:pt idx="19">
                  <c:v>4318.55</c:v>
                </c:pt>
                <c:pt idx="20">
                  <c:v>4432.77</c:v>
                </c:pt>
                <c:pt idx="21">
                  <c:v>4529.58</c:v>
                </c:pt>
                <c:pt idx="22">
                  <c:v>4634.27</c:v>
                </c:pt>
                <c:pt idx="23">
                  <c:v>4744.23</c:v>
                </c:pt>
                <c:pt idx="24">
                  <c:v>4887.57</c:v>
                </c:pt>
                <c:pt idx="25">
                  <c:v>4995.81</c:v>
                </c:pt>
                <c:pt idx="26">
                  <c:v>5018.77</c:v>
                </c:pt>
                <c:pt idx="27">
                  <c:v>5064.73</c:v>
                </c:pt>
                <c:pt idx="28">
                  <c:v>5167.13</c:v>
                </c:pt>
                <c:pt idx="29">
                  <c:v>5297.29</c:v>
                </c:pt>
                <c:pt idx="30">
                  <c:v>5502.43</c:v>
                </c:pt>
                <c:pt idx="31">
                  <c:v>5452.48</c:v>
                </c:pt>
                <c:pt idx="32">
                  <c:v>5478.63</c:v>
                </c:pt>
                <c:pt idx="33">
                  <c:v>5338.2</c:v>
                </c:pt>
                <c:pt idx="34">
                  <c:v>5245.35</c:v>
                </c:pt>
                <c:pt idx="35">
                  <c:v>5107.97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Data!$B$3</c:f>
              <c:strCache>
                <c:ptCount val="1"/>
                <c:pt idx="0">
                  <c:v>General Expenditures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Data!$D$26:$D$61</c:f>
              <c:numCache>
                <c:formatCode>"$"#,##0_);\("$"#,##0\)</c:formatCode>
                <c:ptCount val="36"/>
                <c:pt idx="0">
                  <c:v>3350.4</c:v>
                </c:pt>
                <c:pt idx="1">
                  <c:v>3374.73</c:v>
                </c:pt>
                <c:pt idx="2">
                  <c:v>3276.34</c:v>
                </c:pt>
                <c:pt idx="3">
                  <c:v>3161.83</c:v>
                </c:pt>
                <c:pt idx="4">
                  <c:v>3134.83</c:v>
                </c:pt>
                <c:pt idx="5">
                  <c:v>3146.49</c:v>
                </c:pt>
                <c:pt idx="6">
                  <c:v>3232.93</c:v>
                </c:pt>
                <c:pt idx="7">
                  <c:v>3293.02</c:v>
                </c:pt>
                <c:pt idx="8">
                  <c:v>3432.21</c:v>
                </c:pt>
                <c:pt idx="9">
                  <c:v>3668.42</c:v>
                </c:pt>
                <c:pt idx="10">
                  <c:v>3810.69</c:v>
                </c:pt>
                <c:pt idx="11">
                  <c:v>3914.33</c:v>
                </c:pt>
                <c:pt idx="12">
                  <c:v>3962.7</c:v>
                </c:pt>
                <c:pt idx="13">
                  <c:v>4068.94</c:v>
                </c:pt>
                <c:pt idx="14">
                  <c:v>4118.53</c:v>
                </c:pt>
                <c:pt idx="15">
                  <c:v>4148.54</c:v>
                </c:pt>
                <c:pt idx="16">
                  <c:v>4171.18</c:v>
                </c:pt>
                <c:pt idx="17">
                  <c:v>4176.54</c:v>
                </c:pt>
                <c:pt idx="18">
                  <c:v>4163.41</c:v>
                </c:pt>
                <c:pt idx="19">
                  <c:v>4235.06</c:v>
                </c:pt>
                <c:pt idx="20">
                  <c:v>4332.32</c:v>
                </c:pt>
                <c:pt idx="21">
                  <c:v>4414.41</c:v>
                </c:pt>
                <c:pt idx="22">
                  <c:v>4553.12</c:v>
                </c:pt>
                <c:pt idx="23">
                  <c:v>4657.17</c:v>
                </c:pt>
                <c:pt idx="24">
                  <c:v>4810.87</c:v>
                </c:pt>
                <c:pt idx="25">
                  <c:v>5003.25</c:v>
                </c:pt>
                <c:pt idx="26">
                  <c:v>5083.51</c:v>
                </c:pt>
                <c:pt idx="27">
                  <c:v>5143.39</c:v>
                </c:pt>
                <c:pt idx="28">
                  <c:v>5133.46</c:v>
                </c:pt>
                <c:pt idx="29">
                  <c:v>5181.7</c:v>
                </c:pt>
                <c:pt idx="30">
                  <c:v>5301.78</c:v>
                </c:pt>
                <c:pt idx="31">
                  <c:v>5340.96</c:v>
                </c:pt>
                <c:pt idx="32">
                  <c:v>5482.12</c:v>
                </c:pt>
                <c:pt idx="33">
                  <c:v>5379.12</c:v>
                </c:pt>
                <c:pt idx="34">
                  <c:v>5178.55</c:v>
                </c:pt>
                <c:pt idx="35">
                  <c:v>4991.07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9230328"/>
        <c:axId val="2098398456"/>
      </c:lineChart>
      <c:catAx>
        <c:axId val="209923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398456"/>
        <c:crosses val="autoZero"/>
        <c:auto val="1"/>
        <c:lblAlgn val="ctr"/>
        <c:lblOffset val="100"/>
        <c:noMultiLvlLbl val="0"/>
      </c:catAx>
      <c:valAx>
        <c:axId val="2098398456"/>
        <c:scaling>
          <c:orientation val="minMax"/>
          <c:max val="6000.0"/>
          <c:min val="30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23032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800" b="1"/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Average Per Capita General Revenues and Expenditures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(Adjusted</a:t>
            </a:r>
            <a:r>
              <a:rPr lang="en-US" sz="2000" b="1" baseline="0"/>
              <a:t> for inflation)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112 Fiscally Standardized Cities, 1977 to 2012</a:t>
            </a:r>
            <a:endParaRPr lang="en-US" sz="2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06675472591559"/>
          <c:y val="0.186936058819194"/>
          <c:w val="0.913213641060717"/>
          <c:h val="0.748734627311863"/>
        </c:manualLayout>
      </c:layout>
      <c:barChart>
        <c:barDir val="col"/>
        <c:grouping val="clustered"/>
        <c:varyColors val="0"/>
        <c:ser>
          <c:idx val="0"/>
          <c:order val="2"/>
          <c:tx>
            <c:strRef>
              <c:f>Data!$B$19</c:f>
              <c:strCache>
                <c:ptCount val="1"/>
                <c:pt idx="0">
                  <c:v>recession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val>
            <c:numRef>
              <c:f>Data!$C$19:$AL$19</c:f>
              <c:numCache>
                <c:formatCode>General</c:formatCode>
                <c:ptCount val="36"/>
                <c:pt idx="0">
                  <c:v>3000.0</c:v>
                </c:pt>
                <c:pt idx="1">
                  <c:v>3000.0</c:v>
                </c:pt>
                <c:pt idx="2">
                  <c:v>3000.0</c:v>
                </c:pt>
                <c:pt idx="3">
                  <c:v>6000.0</c:v>
                </c:pt>
                <c:pt idx="4">
                  <c:v>3000.0</c:v>
                </c:pt>
                <c:pt idx="5">
                  <c:v>6000.0</c:v>
                </c:pt>
                <c:pt idx="6">
                  <c:v>3000.0</c:v>
                </c:pt>
                <c:pt idx="7">
                  <c:v>3000.0</c:v>
                </c:pt>
                <c:pt idx="8">
                  <c:v>3000.0</c:v>
                </c:pt>
                <c:pt idx="9">
                  <c:v>3000.0</c:v>
                </c:pt>
                <c:pt idx="10">
                  <c:v>3000.0</c:v>
                </c:pt>
                <c:pt idx="11">
                  <c:v>3000.0</c:v>
                </c:pt>
                <c:pt idx="12">
                  <c:v>3000.0</c:v>
                </c:pt>
                <c:pt idx="13">
                  <c:v>3000.0</c:v>
                </c:pt>
                <c:pt idx="14">
                  <c:v>3000.0</c:v>
                </c:pt>
                <c:pt idx="15">
                  <c:v>3000.0</c:v>
                </c:pt>
                <c:pt idx="16">
                  <c:v>3000.0</c:v>
                </c:pt>
                <c:pt idx="17">
                  <c:v>3000.0</c:v>
                </c:pt>
                <c:pt idx="18">
                  <c:v>3000.0</c:v>
                </c:pt>
                <c:pt idx="19">
                  <c:v>3000.0</c:v>
                </c:pt>
                <c:pt idx="20">
                  <c:v>3000.0</c:v>
                </c:pt>
                <c:pt idx="21">
                  <c:v>3000.0</c:v>
                </c:pt>
                <c:pt idx="22">
                  <c:v>3000.0</c:v>
                </c:pt>
                <c:pt idx="23">
                  <c:v>3000.0</c:v>
                </c:pt>
                <c:pt idx="24">
                  <c:v>6000.0</c:v>
                </c:pt>
                <c:pt idx="25">
                  <c:v>3000.0</c:v>
                </c:pt>
                <c:pt idx="26">
                  <c:v>3000.0</c:v>
                </c:pt>
                <c:pt idx="27">
                  <c:v>3000.0</c:v>
                </c:pt>
                <c:pt idx="28">
                  <c:v>3000.0</c:v>
                </c:pt>
                <c:pt idx="29">
                  <c:v>3000.0</c:v>
                </c:pt>
                <c:pt idx="30">
                  <c:v>3000.0</c:v>
                </c:pt>
                <c:pt idx="31">
                  <c:v>6000.0</c:v>
                </c:pt>
                <c:pt idx="32">
                  <c:v>6000.0</c:v>
                </c:pt>
                <c:pt idx="33">
                  <c:v>3000.0</c:v>
                </c:pt>
                <c:pt idx="34">
                  <c:v>3000.0</c:v>
                </c:pt>
                <c:pt idx="35">
                  <c:v>3000.0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100622680"/>
        <c:axId val="2100626376"/>
      </c:barChart>
      <c:lineChart>
        <c:grouping val="standard"/>
        <c:varyColors val="0"/>
        <c:ser>
          <c:idx val="1"/>
          <c:order val="0"/>
          <c:tx>
            <c:strRef>
              <c:f>Data!$B$2</c:f>
              <c:strCache>
                <c:ptCount val="1"/>
                <c:pt idx="0">
                  <c:v>General Revenue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Data!$C$26:$C$61</c:f>
              <c:numCache>
                <c:formatCode>"$"#,##0_);\("$"#,##0\)</c:formatCode>
                <c:ptCount val="36"/>
                <c:pt idx="0">
                  <c:v>3465.12</c:v>
                </c:pt>
                <c:pt idx="1">
                  <c:v>3516.7</c:v>
                </c:pt>
                <c:pt idx="2">
                  <c:v>3418.97</c:v>
                </c:pt>
                <c:pt idx="3">
                  <c:v>3253.68</c:v>
                </c:pt>
                <c:pt idx="4">
                  <c:v>3270.79</c:v>
                </c:pt>
                <c:pt idx="5">
                  <c:v>3297.01</c:v>
                </c:pt>
                <c:pt idx="6">
                  <c:v>3385.44</c:v>
                </c:pt>
                <c:pt idx="7">
                  <c:v>3477.41</c:v>
                </c:pt>
                <c:pt idx="8">
                  <c:v>3672.28</c:v>
                </c:pt>
                <c:pt idx="9">
                  <c:v>3852.39</c:v>
                </c:pt>
                <c:pt idx="10">
                  <c:v>3969.97</c:v>
                </c:pt>
                <c:pt idx="11">
                  <c:v>3942.66</c:v>
                </c:pt>
                <c:pt idx="12">
                  <c:v>4024.54</c:v>
                </c:pt>
                <c:pt idx="13">
                  <c:v>4101.95</c:v>
                </c:pt>
                <c:pt idx="14">
                  <c:v>4109.45</c:v>
                </c:pt>
                <c:pt idx="15">
                  <c:v>4139.81</c:v>
                </c:pt>
                <c:pt idx="16">
                  <c:v>4169.88</c:v>
                </c:pt>
                <c:pt idx="17">
                  <c:v>4188.22</c:v>
                </c:pt>
                <c:pt idx="18">
                  <c:v>4235.28</c:v>
                </c:pt>
                <c:pt idx="19">
                  <c:v>4318.55</c:v>
                </c:pt>
                <c:pt idx="20">
                  <c:v>4432.77</c:v>
                </c:pt>
                <c:pt idx="21">
                  <c:v>4529.58</c:v>
                </c:pt>
                <c:pt idx="22">
                  <c:v>4634.27</c:v>
                </c:pt>
                <c:pt idx="23">
                  <c:v>4744.23</c:v>
                </c:pt>
                <c:pt idx="24">
                  <c:v>4887.57</c:v>
                </c:pt>
                <c:pt idx="25">
                  <c:v>4995.81</c:v>
                </c:pt>
                <c:pt idx="26">
                  <c:v>5018.77</c:v>
                </c:pt>
                <c:pt idx="27">
                  <c:v>5064.73</c:v>
                </c:pt>
                <c:pt idx="28">
                  <c:v>5167.13</c:v>
                </c:pt>
                <c:pt idx="29">
                  <c:v>5297.29</c:v>
                </c:pt>
                <c:pt idx="30">
                  <c:v>5502.43</c:v>
                </c:pt>
                <c:pt idx="31">
                  <c:v>5452.48</c:v>
                </c:pt>
                <c:pt idx="32">
                  <c:v>5478.63</c:v>
                </c:pt>
                <c:pt idx="33">
                  <c:v>5338.2</c:v>
                </c:pt>
                <c:pt idx="34">
                  <c:v>5245.35</c:v>
                </c:pt>
                <c:pt idx="35">
                  <c:v>5107.97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Data!$B$3</c:f>
              <c:strCache>
                <c:ptCount val="1"/>
                <c:pt idx="0">
                  <c:v>General Expenditures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Data!$D$26:$D$61</c:f>
              <c:numCache>
                <c:formatCode>"$"#,##0_);\("$"#,##0\)</c:formatCode>
                <c:ptCount val="36"/>
                <c:pt idx="0">
                  <c:v>3350.4</c:v>
                </c:pt>
                <c:pt idx="1">
                  <c:v>3374.73</c:v>
                </c:pt>
                <c:pt idx="2">
                  <c:v>3276.34</c:v>
                </c:pt>
                <c:pt idx="3">
                  <c:v>3161.83</c:v>
                </c:pt>
                <c:pt idx="4">
                  <c:v>3134.83</c:v>
                </c:pt>
                <c:pt idx="5">
                  <c:v>3146.49</c:v>
                </c:pt>
                <c:pt idx="6">
                  <c:v>3232.93</c:v>
                </c:pt>
                <c:pt idx="7">
                  <c:v>3293.02</c:v>
                </c:pt>
                <c:pt idx="8">
                  <c:v>3432.21</c:v>
                </c:pt>
                <c:pt idx="9">
                  <c:v>3668.42</c:v>
                </c:pt>
                <c:pt idx="10">
                  <c:v>3810.69</c:v>
                </c:pt>
                <c:pt idx="11">
                  <c:v>3914.33</c:v>
                </c:pt>
                <c:pt idx="12">
                  <c:v>3962.7</c:v>
                </c:pt>
                <c:pt idx="13">
                  <c:v>4068.94</c:v>
                </c:pt>
                <c:pt idx="14">
                  <c:v>4118.53</c:v>
                </c:pt>
                <c:pt idx="15">
                  <c:v>4148.54</c:v>
                </c:pt>
                <c:pt idx="16">
                  <c:v>4171.18</c:v>
                </c:pt>
                <c:pt idx="17">
                  <c:v>4176.54</c:v>
                </c:pt>
                <c:pt idx="18">
                  <c:v>4163.41</c:v>
                </c:pt>
                <c:pt idx="19">
                  <c:v>4235.06</c:v>
                </c:pt>
                <c:pt idx="20">
                  <c:v>4332.32</c:v>
                </c:pt>
                <c:pt idx="21">
                  <c:v>4414.41</c:v>
                </c:pt>
                <c:pt idx="22">
                  <c:v>4553.12</c:v>
                </c:pt>
                <c:pt idx="23">
                  <c:v>4657.17</c:v>
                </c:pt>
                <c:pt idx="24">
                  <c:v>4810.87</c:v>
                </c:pt>
                <c:pt idx="25">
                  <c:v>5003.25</c:v>
                </c:pt>
                <c:pt idx="26">
                  <c:v>5083.51</c:v>
                </c:pt>
                <c:pt idx="27">
                  <c:v>5143.39</c:v>
                </c:pt>
                <c:pt idx="28">
                  <c:v>5133.46</c:v>
                </c:pt>
                <c:pt idx="29">
                  <c:v>5181.7</c:v>
                </c:pt>
                <c:pt idx="30">
                  <c:v>5301.78</c:v>
                </c:pt>
                <c:pt idx="31">
                  <c:v>5340.96</c:v>
                </c:pt>
                <c:pt idx="32">
                  <c:v>5482.12</c:v>
                </c:pt>
                <c:pt idx="33">
                  <c:v>5379.12</c:v>
                </c:pt>
                <c:pt idx="34">
                  <c:v>5178.55</c:v>
                </c:pt>
                <c:pt idx="35">
                  <c:v>4991.07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622680"/>
        <c:axId val="2100626376"/>
      </c:lineChart>
      <c:catAx>
        <c:axId val="210062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626376"/>
        <c:crosses val="autoZero"/>
        <c:auto val="1"/>
        <c:lblAlgn val="ctr"/>
        <c:lblOffset val="100"/>
        <c:noMultiLvlLbl val="0"/>
      </c:catAx>
      <c:valAx>
        <c:axId val="2100626376"/>
        <c:scaling>
          <c:orientation val="minMax"/>
          <c:max val="6000.0"/>
          <c:min val="30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6226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800" b="1"/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Average Per Capita General Revenues and Expenditures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(Adjusted</a:t>
            </a:r>
            <a:r>
              <a:rPr lang="en-US" sz="2000" b="1" baseline="0"/>
              <a:t> for inflation)</a:t>
            </a:r>
          </a:p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112 Fiscally Standardized Cities, 1977 to 2012</a:t>
            </a:r>
            <a:endParaRPr lang="en-US" sz="2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665008748906387"/>
          <c:y val="0.188787839020123"/>
          <c:w val="0.913213641060717"/>
          <c:h val="0.748734627311863"/>
        </c:manualLayout>
      </c:layout>
      <c:barChart>
        <c:barDir val="col"/>
        <c:grouping val="clustered"/>
        <c:varyColors val="0"/>
        <c:ser>
          <c:idx val="0"/>
          <c:order val="2"/>
          <c:tx>
            <c:strRef>
              <c:f>Data!$B$19</c:f>
              <c:strCache>
                <c:ptCount val="1"/>
                <c:pt idx="0">
                  <c:v>recession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val>
            <c:numRef>
              <c:f>Data!$C$19:$AL$19</c:f>
              <c:numCache>
                <c:formatCode>General</c:formatCode>
                <c:ptCount val="36"/>
                <c:pt idx="0">
                  <c:v>3000.0</c:v>
                </c:pt>
                <c:pt idx="1">
                  <c:v>3000.0</c:v>
                </c:pt>
                <c:pt idx="2">
                  <c:v>3000.0</c:v>
                </c:pt>
                <c:pt idx="3">
                  <c:v>6000.0</c:v>
                </c:pt>
                <c:pt idx="4">
                  <c:v>3000.0</c:v>
                </c:pt>
                <c:pt idx="5">
                  <c:v>6000.0</c:v>
                </c:pt>
                <c:pt idx="6">
                  <c:v>3000.0</c:v>
                </c:pt>
                <c:pt idx="7">
                  <c:v>3000.0</c:v>
                </c:pt>
                <c:pt idx="8">
                  <c:v>3000.0</c:v>
                </c:pt>
                <c:pt idx="9">
                  <c:v>3000.0</c:v>
                </c:pt>
                <c:pt idx="10">
                  <c:v>3000.0</c:v>
                </c:pt>
                <c:pt idx="11">
                  <c:v>3000.0</c:v>
                </c:pt>
                <c:pt idx="12">
                  <c:v>3000.0</c:v>
                </c:pt>
                <c:pt idx="13">
                  <c:v>3000.0</c:v>
                </c:pt>
                <c:pt idx="14">
                  <c:v>3000.0</c:v>
                </c:pt>
                <c:pt idx="15">
                  <c:v>3000.0</c:v>
                </c:pt>
                <c:pt idx="16">
                  <c:v>3000.0</c:v>
                </c:pt>
                <c:pt idx="17">
                  <c:v>3000.0</c:v>
                </c:pt>
                <c:pt idx="18">
                  <c:v>3000.0</c:v>
                </c:pt>
                <c:pt idx="19">
                  <c:v>3000.0</c:v>
                </c:pt>
                <c:pt idx="20">
                  <c:v>3000.0</c:v>
                </c:pt>
                <c:pt idx="21">
                  <c:v>3000.0</c:v>
                </c:pt>
                <c:pt idx="22">
                  <c:v>3000.0</c:v>
                </c:pt>
                <c:pt idx="23">
                  <c:v>3000.0</c:v>
                </c:pt>
                <c:pt idx="24">
                  <c:v>6000.0</c:v>
                </c:pt>
                <c:pt idx="25">
                  <c:v>3000.0</c:v>
                </c:pt>
                <c:pt idx="26">
                  <c:v>3000.0</c:v>
                </c:pt>
                <c:pt idx="27">
                  <c:v>3000.0</c:v>
                </c:pt>
                <c:pt idx="28">
                  <c:v>3000.0</c:v>
                </c:pt>
                <c:pt idx="29">
                  <c:v>3000.0</c:v>
                </c:pt>
                <c:pt idx="30">
                  <c:v>3000.0</c:v>
                </c:pt>
                <c:pt idx="31">
                  <c:v>6000.0</c:v>
                </c:pt>
                <c:pt idx="32">
                  <c:v>6000.0</c:v>
                </c:pt>
                <c:pt idx="33">
                  <c:v>3000.0</c:v>
                </c:pt>
                <c:pt idx="34">
                  <c:v>3000.0</c:v>
                </c:pt>
                <c:pt idx="35">
                  <c:v>3000.0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100726312"/>
        <c:axId val="2100730008"/>
      </c:barChart>
      <c:lineChart>
        <c:grouping val="standard"/>
        <c:varyColors val="0"/>
        <c:ser>
          <c:idx val="1"/>
          <c:order val="0"/>
          <c:tx>
            <c:strRef>
              <c:f>Data!$B$2</c:f>
              <c:strCache>
                <c:ptCount val="1"/>
                <c:pt idx="0">
                  <c:v>General Revenue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Data!$C$26:$C$61</c:f>
              <c:numCache>
                <c:formatCode>"$"#,##0_);\("$"#,##0\)</c:formatCode>
                <c:ptCount val="36"/>
                <c:pt idx="0">
                  <c:v>3465.12</c:v>
                </c:pt>
                <c:pt idx="1">
                  <c:v>3516.7</c:v>
                </c:pt>
                <c:pt idx="2">
                  <c:v>3418.97</c:v>
                </c:pt>
                <c:pt idx="3">
                  <c:v>3253.68</c:v>
                </c:pt>
                <c:pt idx="4">
                  <c:v>3270.79</c:v>
                </c:pt>
                <c:pt idx="5">
                  <c:v>3297.01</c:v>
                </c:pt>
                <c:pt idx="6">
                  <c:v>3385.44</c:v>
                </c:pt>
                <c:pt idx="7">
                  <c:v>3477.41</c:v>
                </c:pt>
                <c:pt idx="8">
                  <c:v>3672.28</c:v>
                </c:pt>
                <c:pt idx="9">
                  <c:v>3852.39</c:v>
                </c:pt>
                <c:pt idx="10">
                  <c:v>3969.97</c:v>
                </c:pt>
                <c:pt idx="11">
                  <c:v>3942.66</c:v>
                </c:pt>
                <c:pt idx="12">
                  <c:v>4024.54</c:v>
                </c:pt>
                <c:pt idx="13">
                  <c:v>4101.95</c:v>
                </c:pt>
                <c:pt idx="14">
                  <c:v>4109.45</c:v>
                </c:pt>
                <c:pt idx="15">
                  <c:v>4139.81</c:v>
                </c:pt>
                <c:pt idx="16">
                  <c:v>4169.88</c:v>
                </c:pt>
                <c:pt idx="17">
                  <c:v>4188.22</c:v>
                </c:pt>
                <c:pt idx="18">
                  <c:v>4235.28</c:v>
                </c:pt>
                <c:pt idx="19">
                  <c:v>4318.55</c:v>
                </c:pt>
                <c:pt idx="20">
                  <c:v>4432.77</c:v>
                </c:pt>
                <c:pt idx="21">
                  <c:v>4529.58</c:v>
                </c:pt>
                <c:pt idx="22">
                  <c:v>4634.27</c:v>
                </c:pt>
                <c:pt idx="23">
                  <c:v>4744.23</c:v>
                </c:pt>
                <c:pt idx="24">
                  <c:v>4887.57</c:v>
                </c:pt>
                <c:pt idx="25">
                  <c:v>4995.81</c:v>
                </c:pt>
                <c:pt idx="26">
                  <c:v>5018.77</c:v>
                </c:pt>
                <c:pt idx="27">
                  <c:v>5064.73</c:v>
                </c:pt>
                <c:pt idx="28">
                  <c:v>5167.13</c:v>
                </c:pt>
                <c:pt idx="29">
                  <c:v>5297.29</c:v>
                </c:pt>
                <c:pt idx="30">
                  <c:v>5502.43</c:v>
                </c:pt>
                <c:pt idx="31">
                  <c:v>5452.48</c:v>
                </c:pt>
                <c:pt idx="32">
                  <c:v>5478.63</c:v>
                </c:pt>
                <c:pt idx="33">
                  <c:v>5338.2</c:v>
                </c:pt>
                <c:pt idx="34">
                  <c:v>5245.35</c:v>
                </c:pt>
                <c:pt idx="35">
                  <c:v>5107.97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Data!$B$3</c:f>
              <c:strCache>
                <c:ptCount val="1"/>
                <c:pt idx="0">
                  <c:v>General Expenditures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Data!$B$26:$B$61</c:f>
              <c:numCache>
                <c:formatCode>General</c:formatCode>
                <c:ptCount val="36"/>
                <c:pt idx="0">
                  <c:v>1977.0</c:v>
                </c:pt>
                <c:pt idx="1">
                  <c:v>1978.0</c:v>
                </c:pt>
                <c:pt idx="2">
                  <c:v>1979.0</c:v>
                </c:pt>
                <c:pt idx="3">
                  <c:v>1980.0</c:v>
                </c:pt>
                <c:pt idx="4">
                  <c:v>1981.0</c:v>
                </c:pt>
                <c:pt idx="5">
                  <c:v>1982.0</c:v>
                </c:pt>
                <c:pt idx="6">
                  <c:v>1983.0</c:v>
                </c:pt>
                <c:pt idx="7">
                  <c:v>1984.0</c:v>
                </c:pt>
                <c:pt idx="8">
                  <c:v>1985.0</c:v>
                </c:pt>
                <c:pt idx="9">
                  <c:v>1986.0</c:v>
                </c:pt>
                <c:pt idx="10">
                  <c:v>1987.0</c:v>
                </c:pt>
                <c:pt idx="11">
                  <c:v>1988.0</c:v>
                </c:pt>
                <c:pt idx="12">
                  <c:v>1989.0</c:v>
                </c:pt>
                <c:pt idx="13">
                  <c:v>1990.0</c:v>
                </c:pt>
                <c:pt idx="14">
                  <c:v>1991.0</c:v>
                </c:pt>
                <c:pt idx="15">
                  <c:v>1992.0</c:v>
                </c:pt>
                <c:pt idx="16">
                  <c:v>1993.0</c:v>
                </c:pt>
                <c:pt idx="17">
                  <c:v>1994.0</c:v>
                </c:pt>
                <c:pt idx="18">
                  <c:v>1995.0</c:v>
                </c:pt>
                <c:pt idx="19">
                  <c:v>1996.0</c:v>
                </c:pt>
                <c:pt idx="20">
                  <c:v>1997.0</c:v>
                </c:pt>
                <c:pt idx="21">
                  <c:v>1998.0</c:v>
                </c:pt>
                <c:pt idx="22">
                  <c:v>1999.0</c:v>
                </c:pt>
                <c:pt idx="23">
                  <c:v>2000.0</c:v>
                </c:pt>
                <c:pt idx="24">
                  <c:v>2001.0</c:v>
                </c:pt>
                <c:pt idx="25">
                  <c:v>2002.0</c:v>
                </c:pt>
                <c:pt idx="26">
                  <c:v>2003.0</c:v>
                </c:pt>
                <c:pt idx="27">
                  <c:v>2004.0</c:v>
                </c:pt>
                <c:pt idx="28">
                  <c:v>2005.0</c:v>
                </c:pt>
                <c:pt idx="29">
                  <c:v>2006.0</c:v>
                </c:pt>
                <c:pt idx="30">
                  <c:v>2007.0</c:v>
                </c:pt>
                <c:pt idx="31">
                  <c:v>2008.0</c:v>
                </c:pt>
                <c:pt idx="32">
                  <c:v>2009.0</c:v>
                </c:pt>
                <c:pt idx="33">
                  <c:v>2010.0</c:v>
                </c:pt>
                <c:pt idx="34">
                  <c:v>2011.0</c:v>
                </c:pt>
                <c:pt idx="35">
                  <c:v>2012.0</c:v>
                </c:pt>
              </c:numCache>
            </c:numRef>
          </c:cat>
          <c:val>
            <c:numRef>
              <c:f>Data!$D$26:$D$61</c:f>
              <c:numCache>
                <c:formatCode>"$"#,##0_);\("$"#,##0\)</c:formatCode>
                <c:ptCount val="36"/>
                <c:pt idx="0">
                  <c:v>3350.4</c:v>
                </c:pt>
                <c:pt idx="1">
                  <c:v>3374.73</c:v>
                </c:pt>
                <c:pt idx="2">
                  <c:v>3276.34</c:v>
                </c:pt>
                <c:pt idx="3">
                  <c:v>3161.83</c:v>
                </c:pt>
                <c:pt idx="4">
                  <c:v>3134.83</c:v>
                </c:pt>
                <c:pt idx="5">
                  <c:v>3146.49</c:v>
                </c:pt>
                <c:pt idx="6">
                  <c:v>3232.93</c:v>
                </c:pt>
                <c:pt idx="7">
                  <c:v>3293.02</c:v>
                </c:pt>
                <c:pt idx="8">
                  <c:v>3432.21</c:v>
                </c:pt>
                <c:pt idx="9">
                  <c:v>3668.42</c:v>
                </c:pt>
                <c:pt idx="10">
                  <c:v>3810.69</c:v>
                </c:pt>
                <c:pt idx="11">
                  <c:v>3914.33</c:v>
                </c:pt>
                <c:pt idx="12">
                  <c:v>3962.7</c:v>
                </c:pt>
                <c:pt idx="13">
                  <c:v>4068.94</c:v>
                </c:pt>
                <c:pt idx="14">
                  <c:v>4118.53</c:v>
                </c:pt>
                <c:pt idx="15">
                  <c:v>4148.54</c:v>
                </c:pt>
                <c:pt idx="16">
                  <c:v>4171.18</c:v>
                </c:pt>
                <c:pt idx="17">
                  <c:v>4176.54</c:v>
                </c:pt>
                <c:pt idx="18">
                  <c:v>4163.41</c:v>
                </c:pt>
                <c:pt idx="19">
                  <c:v>4235.06</c:v>
                </c:pt>
                <c:pt idx="20">
                  <c:v>4332.32</c:v>
                </c:pt>
                <c:pt idx="21">
                  <c:v>4414.41</c:v>
                </c:pt>
                <c:pt idx="22">
                  <c:v>4553.12</c:v>
                </c:pt>
                <c:pt idx="23">
                  <c:v>4657.17</c:v>
                </c:pt>
                <c:pt idx="24">
                  <c:v>4810.87</c:v>
                </c:pt>
                <c:pt idx="25">
                  <c:v>5003.25</c:v>
                </c:pt>
                <c:pt idx="26">
                  <c:v>5083.51</c:v>
                </c:pt>
                <c:pt idx="27">
                  <c:v>5143.39</c:v>
                </c:pt>
                <c:pt idx="28">
                  <c:v>5133.46</c:v>
                </c:pt>
                <c:pt idx="29">
                  <c:v>5181.7</c:v>
                </c:pt>
                <c:pt idx="30">
                  <c:v>5301.78</c:v>
                </c:pt>
                <c:pt idx="31">
                  <c:v>5340.96</c:v>
                </c:pt>
                <c:pt idx="32">
                  <c:v>5482.12</c:v>
                </c:pt>
                <c:pt idx="33">
                  <c:v>5379.12</c:v>
                </c:pt>
                <c:pt idx="34">
                  <c:v>5178.55</c:v>
                </c:pt>
                <c:pt idx="35">
                  <c:v>4991.07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726312"/>
        <c:axId val="2100730008"/>
      </c:lineChart>
      <c:catAx>
        <c:axId val="210072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730008"/>
        <c:crosses val="autoZero"/>
        <c:auto val="1"/>
        <c:lblAlgn val="ctr"/>
        <c:lblOffset val="100"/>
        <c:noMultiLvlLbl val="0"/>
      </c:catAx>
      <c:valAx>
        <c:axId val="2100730008"/>
        <c:scaling>
          <c:orientation val="minMax"/>
          <c:max val="6000.0"/>
          <c:min val="30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72631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Figure 6</a:t>
            </a:r>
          </a:p>
          <a:p>
            <a:pPr>
              <a:defRPr/>
            </a:pPr>
            <a:endParaRPr lang="en-US" sz="800"/>
          </a:p>
          <a:p>
            <a:pPr>
              <a:defRPr/>
            </a:pPr>
            <a:r>
              <a:rPr lang="en-US"/>
              <a:t>The Effect of the Recession on Revenue Performance</a:t>
            </a:r>
          </a:p>
          <a:p>
            <a:pPr>
              <a:defRPr/>
            </a:pPr>
            <a:r>
              <a:rPr lang="en-US"/>
              <a:t>Average Real Per Capita Revenue by Source, 112 FiSCs, 2006-2012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84373424570708"/>
          <c:y val="0.197227609197603"/>
          <c:w val="0.921659265619526"/>
          <c:h val="0.745267758479941"/>
        </c:manualLayout>
      </c:layout>
      <c:lineChart>
        <c:grouping val="standard"/>
        <c:varyColors val="0"/>
        <c:ser>
          <c:idx val="0"/>
          <c:order val="0"/>
          <c:tx>
            <c:strRef>
              <c:f>Data!$BD$182</c:f>
              <c:strCache>
                <c:ptCount val="1"/>
                <c:pt idx="0">
                  <c:v>Federal Aid</c:v>
                </c:pt>
              </c:strCache>
            </c:strRef>
          </c:tx>
          <c:spPr>
            <a:ln>
              <a:prstDash val="lgDashDot"/>
            </a:ln>
          </c:spPr>
          <c:marker>
            <c:symbol val="none"/>
          </c:marker>
          <c:cat>
            <c:numRef>
              <c:f>Data!$BC$183:$BC$1897</c:f>
              <c:numCache>
                <c:formatCode>General</c:formatCode>
                <c:ptCount val="1715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Data!$BD$183:$BD$189</c:f>
              <c:numCache>
                <c:formatCode>"$"#,##0</c:formatCode>
                <c:ptCount val="7"/>
                <c:pt idx="0">
                  <c:v>338.21</c:v>
                </c:pt>
                <c:pt idx="1">
                  <c:v>338.74</c:v>
                </c:pt>
                <c:pt idx="2">
                  <c:v>328.05</c:v>
                </c:pt>
                <c:pt idx="3">
                  <c:v>340.36</c:v>
                </c:pt>
                <c:pt idx="4">
                  <c:v>352.88</c:v>
                </c:pt>
                <c:pt idx="5">
                  <c:v>367.65</c:v>
                </c:pt>
                <c:pt idx="6">
                  <c:v>355.21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Data!$BE$182</c:f>
              <c:strCache>
                <c:ptCount val="1"/>
                <c:pt idx="0">
                  <c:v>State Aid</c:v>
                </c:pt>
              </c:strCache>
            </c:strRef>
          </c:tx>
          <c:spPr>
            <a:ln>
              <a:prstDash val="sysDot"/>
            </a:ln>
          </c:spPr>
          <c:marker>
            <c:symbol val="none"/>
          </c:marker>
          <c:cat>
            <c:numRef>
              <c:f>Data!$BC$183:$BC$1897</c:f>
              <c:numCache>
                <c:formatCode>General</c:formatCode>
                <c:ptCount val="1715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Data!$BE$183:$BE$189</c:f>
              <c:numCache>
                <c:formatCode>"$"#,##0</c:formatCode>
                <c:ptCount val="7"/>
                <c:pt idx="0">
                  <c:v>1751.43</c:v>
                </c:pt>
                <c:pt idx="1">
                  <c:v>1774.05</c:v>
                </c:pt>
                <c:pt idx="2">
                  <c:v>1736.36</c:v>
                </c:pt>
                <c:pt idx="3">
                  <c:v>1765.86</c:v>
                </c:pt>
                <c:pt idx="4">
                  <c:v>1709.31</c:v>
                </c:pt>
                <c:pt idx="5">
                  <c:v>1695.51</c:v>
                </c:pt>
                <c:pt idx="6">
                  <c:v>1598.97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Data!$BF$182</c:f>
              <c:strCache>
                <c:ptCount val="1"/>
                <c:pt idx="0">
                  <c:v>Taxes</c:v>
                </c:pt>
              </c:strCache>
            </c:strRef>
          </c:tx>
          <c:marker>
            <c:symbol val="none"/>
          </c:marker>
          <c:cat>
            <c:numRef>
              <c:f>Data!$BC$183:$BC$1897</c:f>
              <c:numCache>
                <c:formatCode>General</c:formatCode>
                <c:ptCount val="1715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Data!$BF$183:$BF$189</c:f>
              <c:numCache>
                <c:formatCode>"$"#,##0</c:formatCode>
                <c:ptCount val="7"/>
                <c:pt idx="0">
                  <c:v>1922.8</c:v>
                </c:pt>
                <c:pt idx="1">
                  <c:v>2022.83</c:v>
                </c:pt>
                <c:pt idx="2">
                  <c:v>2021.91</c:v>
                </c:pt>
                <c:pt idx="3">
                  <c:v>2034.85</c:v>
                </c:pt>
                <c:pt idx="4">
                  <c:v>1968.29</c:v>
                </c:pt>
                <c:pt idx="5">
                  <c:v>1903.0</c:v>
                </c:pt>
                <c:pt idx="6">
                  <c:v>1889.58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Data!$BG$182</c:f>
              <c:strCache>
                <c:ptCount val="1"/>
                <c:pt idx="0">
                  <c:v>Property Taxes</c:v>
                </c:pt>
              </c:strCache>
            </c:strRef>
          </c:tx>
          <c:spPr>
            <a:ln>
              <a:prstDash val="dashDot"/>
            </a:ln>
          </c:spPr>
          <c:marker>
            <c:symbol val="none"/>
          </c:marker>
          <c:cat>
            <c:numRef>
              <c:f>Data!$BC$183:$BC$1897</c:f>
              <c:numCache>
                <c:formatCode>General</c:formatCode>
                <c:ptCount val="1715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Data!$BG$183:$BG$189</c:f>
              <c:numCache>
                <c:formatCode>"$"#,##0</c:formatCode>
                <c:ptCount val="7"/>
                <c:pt idx="0">
                  <c:v>1228.81</c:v>
                </c:pt>
                <c:pt idx="1">
                  <c:v>1284.23</c:v>
                </c:pt>
                <c:pt idx="2">
                  <c:v>1295.11</c:v>
                </c:pt>
                <c:pt idx="3">
                  <c:v>1336.61</c:v>
                </c:pt>
                <c:pt idx="4">
                  <c:v>1313.99</c:v>
                </c:pt>
                <c:pt idx="5">
                  <c:v>1248.16</c:v>
                </c:pt>
                <c:pt idx="6">
                  <c:v>1222.61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Data!$BH$182</c:f>
              <c:strCache>
                <c:ptCount val="1"/>
                <c:pt idx="0">
                  <c:v>User Charges</c:v>
                </c:pt>
              </c:strCache>
            </c:strRef>
          </c:tx>
          <c:spPr>
            <a:ln>
              <a:prstDash val="sysDash"/>
            </a:ln>
          </c:spPr>
          <c:marker>
            <c:symbol val="none"/>
          </c:marker>
          <c:cat>
            <c:numRef>
              <c:f>Data!$BC$183:$BC$1897</c:f>
              <c:numCache>
                <c:formatCode>General</c:formatCode>
                <c:ptCount val="1715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Data!$BH$183:$BH$189</c:f>
              <c:numCache>
                <c:formatCode>"$"#,##0</c:formatCode>
                <c:ptCount val="7"/>
                <c:pt idx="0">
                  <c:v>887.03</c:v>
                </c:pt>
                <c:pt idx="1">
                  <c:v>907.4299999999999</c:v>
                </c:pt>
                <c:pt idx="2">
                  <c:v>925.15</c:v>
                </c:pt>
                <c:pt idx="3">
                  <c:v>946.69</c:v>
                </c:pt>
                <c:pt idx="4">
                  <c:v>960.74</c:v>
                </c:pt>
                <c:pt idx="5">
                  <c:v>959.66</c:v>
                </c:pt>
                <c:pt idx="6">
                  <c:v>972.23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796584"/>
        <c:axId val="2100799736"/>
      </c:lineChart>
      <c:catAx>
        <c:axId val="210079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400" b="1"/>
            </a:pPr>
            <a:endParaRPr lang="en-US"/>
          </a:p>
        </c:txPr>
        <c:crossAx val="2100799736"/>
        <c:crosses val="autoZero"/>
        <c:auto val="1"/>
        <c:lblAlgn val="ctr"/>
        <c:lblOffset val="100"/>
        <c:noMultiLvlLbl val="0"/>
      </c:catAx>
      <c:valAx>
        <c:axId val="2100799736"/>
        <c:scaling>
          <c:orientation val="minMax"/>
          <c:min val="250.0"/>
        </c:scaling>
        <c:delete val="0"/>
        <c:axPos val="l"/>
        <c:majorGridlines/>
        <c:numFmt formatCode="&quot;$&quot;#,##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400" b="1"/>
            </a:pPr>
            <a:endParaRPr lang="en-US"/>
          </a:p>
        </c:txPr>
        <c:crossAx val="2100796584"/>
        <c:crosses val="autoZero"/>
        <c:crossBetween val="between"/>
        <c:majorUnit val="250.0"/>
      </c:valAx>
    </c:plotArea>
    <c:plotVisOnly val="1"/>
    <c:dispBlanksAs val="gap"/>
    <c:showDLblsOverMax val="0"/>
  </c:chart>
  <c:spPr>
    <a:ln w="12700">
      <a:solidFill>
        <a:schemeClr val="tx1"/>
      </a:solidFill>
    </a:ln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 smtClean="0">
                <a:latin typeface="+mn-lt"/>
              </a:rPr>
              <a:t>The Future of Federal Aid to Cities</a:t>
            </a:r>
          </a:p>
          <a:p>
            <a:pPr algn="ctr"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600" dirty="0" smtClean="0">
                <a:latin typeface="+mn-lt"/>
              </a:rPr>
              <a:t>Non-Defense </a:t>
            </a:r>
            <a:r>
              <a:rPr lang="en-US" sz="2600" dirty="0">
                <a:latin typeface="+mn-lt"/>
              </a:rPr>
              <a:t>Discretionary Spending as a % of GDP </a:t>
            </a:r>
            <a:r>
              <a:rPr lang="en-US" sz="2600" dirty="0" smtClean="0">
                <a:latin typeface="+mn-lt"/>
              </a:rPr>
              <a:t>FY </a:t>
            </a:r>
            <a:r>
              <a:rPr lang="en-US" sz="2600" dirty="0">
                <a:latin typeface="+mn-lt"/>
              </a:rPr>
              <a:t>2016 Congressional </a:t>
            </a:r>
            <a:r>
              <a:rPr lang="en-US" sz="2600" baseline="0" dirty="0">
                <a:latin typeface="+mn-lt"/>
              </a:rPr>
              <a:t>Budget Plans</a:t>
            </a:r>
            <a:endParaRPr lang="en-US" sz="2600" dirty="0">
              <a:latin typeface="+mn-lt"/>
            </a:endParaRPr>
          </a:p>
        </c:rich>
      </c:tx>
      <c:layout>
        <c:manualLayout>
          <c:xMode val="edge"/>
          <c:yMode val="edge"/>
          <c:x val="0.198754265091864"/>
          <c:y val="0.004621901428988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51680948603029"/>
          <c:y val="0.137370129451451"/>
          <c:w val="0.932518254525382"/>
          <c:h val="0.760437842113902"/>
        </c:manualLayout>
      </c:layout>
      <c:lineChart>
        <c:grouping val="standard"/>
        <c:varyColors val="0"/>
        <c:ser>
          <c:idx val="0"/>
          <c:order val="0"/>
          <c:tx>
            <c:strRef>
              <c:f>'[outlays as percent of GDP with some exclusions BDS 4-7-2015.xlsx]yearly'!$H$90</c:f>
              <c:strCache>
                <c:ptCount val="1"/>
                <c:pt idx="0">
                  <c:v>Actual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'[outlays as percent of GDP with some exclusions BDS 4-7-2015.xlsx]yearly'!$B$92:$B$141</c:f>
              <c:numCache>
                <c:formatCode>General</c:formatCode>
                <c:ptCount val="50"/>
                <c:pt idx="0">
                  <c:v>1976.0</c:v>
                </c:pt>
                <c:pt idx="1">
                  <c:v>1977.0</c:v>
                </c:pt>
                <c:pt idx="2">
                  <c:v>1978.0</c:v>
                </c:pt>
                <c:pt idx="3">
                  <c:v>1979.0</c:v>
                </c:pt>
                <c:pt idx="4">
                  <c:v>1980.0</c:v>
                </c:pt>
                <c:pt idx="5">
                  <c:v>1981.0</c:v>
                </c:pt>
                <c:pt idx="6">
                  <c:v>1982.0</c:v>
                </c:pt>
                <c:pt idx="7">
                  <c:v>1983.0</c:v>
                </c:pt>
                <c:pt idx="8">
                  <c:v>1984.0</c:v>
                </c:pt>
                <c:pt idx="9">
                  <c:v>1985.0</c:v>
                </c:pt>
                <c:pt idx="10">
                  <c:v>1986.0</c:v>
                </c:pt>
                <c:pt idx="11">
                  <c:v>1987.0</c:v>
                </c:pt>
                <c:pt idx="12">
                  <c:v>1988.0</c:v>
                </c:pt>
                <c:pt idx="13">
                  <c:v>1989.0</c:v>
                </c:pt>
                <c:pt idx="14">
                  <c:v>1990.0</c:v>
                </c:pt>
                <c:pt idx="15">
                  <c:v>1991.0</c:v>
                </c:pt>
                <c:pt idx="16">
                  <c:v>1992.0</c:v>
                </c:pt>
                <c:pt idx="17">
                  <c:v>1993.0</c:v>
                </c:pt>
                <c:pt idx="18">
                  <c:v>1994.0</c:v>
                </c:pt>
                <c:pt idx="19">
                  <c:v>1995.0</c:v>
                </c:pt>
                <c:pt idx="20">
                  <c:v>1996.0</c:v>
                </c:pt>
                <c:pt idx="21">
                  <c:v>1997.0</c:v>
                </c:pt>
                <c:pt idx="22">
                  <c:v>1998.0</c:v>
                </c:pt>
                <c:pt idx="23">
                  <c:v>1999.0</c:v>
                </c:pt>
                <c:pt idx="24">
                  <c:v>2000.0</c:v>
                </c:pt>
                <c:pt idx="25">
                  <c:v>2001.0</c:v>
                </c:pt>
                <c:pt idx="26">
                  <c:v>2002.0</c:v>
                </c:pt>
                <c:pt idx="27">
                  <c:v>2003.0</c:v>
                </c:pt>
                <c:pt idx="28">
                  <c:v>2004.0</c:v>
                </c:pt>
                <c:pt idx="29">
                  <c:v>2005.0</c:v>
                </c:pt>
                <c:pt idx="30">
                  <c:v>2006.0</c:v>
                </c:pt>
                <c:pt idx="31">
                  <c:v>2007.0</c:v>
                </c:pt>
                <c:pt idx="32">
                  <c:v>2008.0</c:v>
                </c:pt>
                <c:pt idx="33">
                  <c:v>2009.0</c:v>
                </c:pt>
                <c:pt idx="34">
                  <c:v>2010.0</c:v>
                </c:pt>
                <c:pt idx="35">
                  <c:v>2011.0</c:v>
                </c:pt>
                <c:pt idx="36">
                  <c:v>2012.0</c:v>
                </c:pt>
                <c:pt idx="37">
                  <c:v>2013.0</c:v>
                </c:pt>
                <c:pt idx="38">
                  <c:v>2014.0</c:v>
                </c:pt>
                <c:pt idx="39">
                  <c:v>2015.0</c:v>
                </c:pt>
                <c:pt idx="40">
                  <c:v>2016.0</c:v>
                </c:pt>
                <c:pt idx="41">
                  <c:v>2017.0</c:v>
                </c:pt>
                <c:pt idx="42">
                  <c:v>2018.0</c:v>
                </c:pt>
                <c:pt idx="43">
                  <c:v>2019.0</c:v>
                </c:pt>
                <c:pt idx="44">
                  <c:v>2020.0</c:v>
                </c:pt>
                <c:pt idx="45">
                  <c:v>2021.0</c:v>
                </c:pt>
                <c:pt idx="46">
                  <c:v>2022.0</c:v>
                </c:pt>
                <c:pt idx="47">
                  <c:v>2023.0</c:v>
                </c:pt>
                <c:pt idx="48">
                  <c:v>2024.0</c:v>
                </c:pt>
                <c:pt idx="49">
                  <c:v>2025.0</c:v>
                </c:pt>
              </c:numCache>
            </c:numRef>
          </c:cat>
          <c:val>
            <c:numRef>
              <c:f>'[outlays as percent of GDP with some exclusions BDS 4-7-2015.xlsx]yearly'!$M$91:$M$141</c:f>
              <c:numCache>
                <c:formatCode>0.0%</c:formatCode>
                <c:ptCount val="51"/>
                <c:pt idx="0">
                  <c:v>0.0436483298149758</c:v>
                </c:pt>
                <c:pt idx="1">
                  <c:v>0.0478690722225325</c:v>
                </c:pt>
                <c:pt idx="2">
                  <c:v>0.0491027410767107</c:v>
                </c:pt>
                <c:pt idx="3">
                  <c:v>0.0500833991747871</c:v>
                </c:pt>
                <c:pt idx="4">
                  <c:v>0.0479377431906615</c:v>
                </c:pt>
                <c:pt idx="5">
                  <c:v>0.0506650457665904</c:v>
                </c:pt>
                <c:pt idx="6">
                  <c:v>0.0477631914351262</c:v>
                </c:pt>
                <c:pt idx="7">
                  <c:v>0.0422462959051269</c:v>
                </c:pt>
                <c:pt idx="8">
                  <c:v>0.0404958911072831</c:v>
                </c:pt>
                <c:pt idx="9">
                  <c:v>0.0383019631653511</c:v>
                </c:pt>
                <c:pt idx="10">
                  <c:v>0.0380994754589734</c:v>
                </c:pt>
                <c:pt idx="11">
                  <c:v>0.0363087233526598</c:v>
                </c:pt>
                <c:pt idx="12">
                  <c:v>0.0337940985800623</c:v>
                </c:pt>
                <c:pt idx="13">
                  <c:v>0.0336559911543908</c:v>
                </c:pt>
                <c:pt idx="14">
                  <c:v>0.0331777378815081</c:v>
                </c:pt>
                <c:pt idx="15">
                  <c:v>0.0338822574645792</c:v>
                </c:pt>
                <c:pt idx="16">
                  <c:v>0.034958511317327</c:v>
                </c:pt>
                <c:pt idx="17">
                  <c:v>0.0359301909956952</c:v>
                </c:pt>
                <c:pt idx="18">
                  <c:v>0.0363949432662732</c:v>
                </c:pt>
                <c:pt idx="19">
                  <c:v>0.0359971102281253</c:v>
                </c:pt>
                <c:pt idx="20">
                  <c:v>0.0357623229685893</c:v>
                </c:pt>
                <c:pt idx="21">
                  <c:v>0.0334407079202336</c:v>
                </c:pt>
                <c:pt idx="22">
                  <c:v>0.0324641644662391</c:v>
                </c:pt>
                <c:pt idx="23">
                  <c:v>0.0314579890114799</c:v>
                </c:pt>
                <c:pt idx="24">
                  <c:v>0.031186583250092</c:v>
                </c:pt>
                <c:pt idx="25">
                  <c:v>0.0315031237066672</c:v>
                </c:pt>
                <c:pt idx="26">
                  <c:v>0.0324669178198891</c:v>
                </c:pt>
                <c:pt idx="27">
                  <c:v>0.0353961147017992</c:v>
                </c:pt>
                <c:pt idx="28">
                  <c:v>0.0370089301471886</c:v>
                </c:pt>
                <c:pt idx="29">
                  <c:v>0.0364806511920322</c:v>
                </c:pt>
                <c:pt idx="30">
                  <c:v>0.0368456578916742</c:v>
                </c:pt>
                <c:pt idx="31">
                  <c:v>0.036296009411971</c:v>
                </c:pt>
                <c:pt idx="32">
                  <c:v>0.0344692764733399</c:v>
                </c:pt>
                <c:pt idx="33">
                  <c:v>0.0354111873322307</c:v>
                </c:pt>
                <c:pt idx="34">
                  <c:v>0.0402924812343041</c:v>
                </c:pt>
                <c:pt idx="35">
                  <c:v>0.044484238267392</c:v>
                </c:pt>
                <c:pt idx="36">
                  <c:v>0.0421153245942572</c:v>
                </c:pt>
                <c:pt idx="37">
                  <c:v>0.0384116208256377</c:v>
                </c:pt>
                <c:pt idx="38">
                  <c:v>0.0347614222994162</c:v>
                </c:pt>
                <c:pt idx="39">
                  <c:v>0.0337624681048481</c:v>
                </c:pt>
                <c:pt idx="40">
                  <c:v>0.0327317839440044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'[outlays as percent of GDP with some exclusions BDS 4-7-2015.xlsx]yearly'!$J$90</c:f>
              <c:strCache>
                <c:ptCount val="1"/>
                <c:pt idx="0">
                  <c:v>House Plan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'[outlays as percent of GDP with some exclusions BDS 4-7-2015.xlsx]yearly'!$B$92:$B$141</c:f>
              <c:numCache>
                <c:formatCode>General</c:formatCode>
                <c:ptCount val="50"/>
                <c:pt idx="0">
                  <c:v>1976.0</c:v>
                </c:pt>
                <c:pt idx="1">
                  <c:v>1977.0</c:v>
                </c:pt>
                <c:pt idx="2">
                  <c:v>1978.0</c:v>
                </c:pt>
                <c:pt idx="3">
                  <c:v>1979.0</c:v>
                </c:pt>
                <c:pt idx="4">
                  <c:v>1980.0</c:v>
                </c:pt>
                <c:pt idx="5">
                  <c:v>1981.0</c:v>
                </c:pt>
                <c:pt idx="6">
                  <c:v>1982.0</c:v>
                </c:pt>
                <c:pt idx="7">
                  <c:v>1983.0</c:v>
                </c:pt>
                <c:pt idx="8">
                  <c:v>1984.0</c:v>
                </c:pt>
                <c:pt idx="9">
                  <c:v>1985.0</c:v>
                </c:pt>
                <c:pt idx="10">
                  <c:v>1986.0</c:v>
                </c:pt>
                <c:pt idx="11">
                  <c:v>1987.0</c:v>
                </c:pt>
                <c:pt idx="12">
                  <c:v>1988.0</c:v>
                </c:pt>
                <c:pt idx="13">
                  <c:v>1989.0</c:v>
                </c:pt>
                <c:pt idx="14">
                  <c:v>1990.0</c:v>
                </c:pt>
                <c:pt idx="15">
                  <c:v>1991.0</c:v>
                </c:pt>
                <c:pt idx="16">
                  <c:v>1992.0</c:v>
                </c:pt>
                <c:pt idx="17">
                  <c:v>1993.0</c:v>
                </c:pt>
                <c:pt idx="18">
                  <c:v>1994.0</c:v>
                </c:pt>
                <c:pt idx="19">
                  <c:v>1995.0</c:v>
                </c:pt>
                <c:pt idx="20">
                  <c:v>1996.0</c:v>
                </c:pt>
                <c:pt idx="21">
                  <c:v>1997.0</c:v>
                </c:pt>
                <c:pt idx="22">
                  <c:v>1998.0</c:v>
                </c:pt>
                <c:pt idx="23">
                  <c:v>1999.0</c:v>
                </c:pt>
                <c:pt idx="24">
                  <c:v>2000.0</c:v>
                </c:pt>
                <c:pt idx="25">
                  <c:v>2001.0</c:v>
                </c:pt>
                <c:pt idx="26">
                  <c:v>2002.0</c:v>
                </c:pt>
                <c:pt idx="27">
                  <c:v>2003.0</c:v>
                </c:pt>
                <c:pt idx="28">
                  <c:v>2004.0</c:v>
                </c:pt>
                <c:pt idx="29">
                  <c:v>2005.0</c:v>
                </c:pt>
                <c:pt idx="30">
                  <c:v>2006.0</c:v>
                </c:pt>
                <c:pt idx="31">
                  <c:v>2007.0</c:v>
                </c:pt>
                <c:pt idx="32">
                  <c:v>2008.0</c:v>
                </c:pt>
                <c:pt idx="33">
                  <c:v>2009.0</c:v>
                </c:pt>
                <c:pt idx="34">
                  <c:v>2010.0</c:v>
                </c:pt>
                <c:pt idx="35">
                  <c:v>2011.0</c:v>
                </c:pt>
                <c:pt idx="36">
                  <c:v>2012.0</c:v>
                </c:pt>
                <c:pt idx="37">
                  <c:v>2013.0</c:v>
                </c:pt>
                <c:pt idx="38">
                  <c:v>2014.0</c:v>
                </c:pt>
                <c:pt idx="39">
                  <c:v>2015.0</c:v>
                </c:pt>
                <c:pt idx="40">
                  <c:v>2016.0</c:v>
                </c:pt>
                <c:pt idx="41">
                  <c:v>2017.0</c:v>
                </c:pt>
                <c:pt idx="42">
                  <c:v>2018.0</c:v>
                </c:pt>
                <c:pt idx="43">
                  <c:v>2019.0</c:v>
                </c:pt>
                <c:pt idx="44">
                  <c:v>2020.0</c:v>
                </c:pt>
                <c:pt idx="45">
                  <c:v>2021.0</c:v>
                </c:pt>
                <c:pt idx="46">
                  <c:v>2022.0</c:v>
                </c:pt>
                <c:pt idx="47">
                  <c:v>2023.0</c:v>
                </c:pt>
                <c:pt idx="48">
                  <c:v>2024.0</c:v>
                </c:pt>
                <c:pt idx="49">
                  <c:v>2025.0</c:v>
                </c:pt>
              </c:numCache>
            </c:numRef>
          </c:cat>
          <c:val>
            <c:numRef>
              <c:f>'[outlays as percent of GDP with some exclusions BDS 4-7-2015.xlsx]yearly'!$O$91:$O$141</c:f>
              <c:numCache>
                <c:formatCode>General</c:formatCode>
                <c:ptCount val="51"/>
                <c:pt idx="40" formatCode="0.0%">
                  <c:v>0.0327317839440044</c:v>
                </c:pt>
                <c:pt idx="41" formatCode="0.0%">
                  <c:v>0.0303873699414292</c:v>
                </c:pt>
                <c:pt idx="42" formatCode="0.0%">
                  <c:v>0.0268967454943303</c:v>
                </c:pt>
                <c:pt idx="43" formatCode="0.0%">
                  <c:v>0.0249783366686737</c:v>
                </c:pt>
                <c:pt idx="44" formatCode="0.0%">
                  <c:v>0.0238769358895938</c:v>
                </c:pt>
                <c:pt idx="45" formatCode="0.0%">
                  <c:v>0.0230012804480007</c:v>
                </c:pt>
                <c:pt idx="46" formatCode="0.0%">
                  <c:v>0.022228609386439</c:v>
                </c:pt>
                <c:pt idx="47" formatCode="0.0%">
                  <c:v>0.0215129134259779</c:v>
                </c:pt>
                <c:pt idx="48" formatCode="0.0%">
                  <c:v>0.0208625481243147</c:v>
                </c:pt>
                <c:pt idx="49" formatCode="0.0%">
                  <c:v>0.0202379938678988</c:v>
                </c:pt>
                <c:pt idx="50" formatCode="0.0%">
                  <c:v>0.0196695168775204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'[outlays as percent of GDP with some exclusions BDS 4-7-2015.xlsx]yearly'!$K$90</c:f>
              <c:strCache>
                <c:ptCount val="1"/>
                <c:pt idx="0">
                  <c:v>Senate Plan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'[outlays as percent of GDP with some exclusions BDS 4-7-2015.xlsx]yearly'!$B$92:$B$141</c:f>
              <c:numCache>
                <c:formatCode>General</c:formatCode>
                <c:ptCount val="50"/>
                <c:pt idx="0">
                  <c:v>1976.0</c:v>
                </c:pt>
                <c:pt idx="1">
                  <c:v>1977.0</c:v>
                </c:pt>
                <c:pt idx="2">
                  <c:v>1978.0</c:v>
                </c:pt>
                <c:pt idx="3">
                  <c:v>1979.0</c:v>
                </c:pt>
                <c:pt idx="4">
                  <c:v>1980.0</c:v>
                </c:pt>
                <c:pt idx="5">
                  <c:v>1981.0</c:v>
                </c:pt>
                <c:pt idx="6">
                  <c:v>1982.0</c:v>
                </c:pt>
                <c:pt idx="7">
                  <c:v>1983.0</c:v>
                </c:pt>
                <c:pt idx="8">
                  <c:v>1984.0</c:v>
                </c:pt>
                <c:pt idx="9">
                  <c:v>1985.0</c:v>
                </c:pt>
                <c:pt idx="10">
                  <c:v>1986.0</c:v>
                </c:pt>
                <c:pt idx="11">
                  <c:v>1987.0</c:v>
                </c:pt>
                <c:pt idx="12">
                  <c:v>1988.0</c:v>
                </c:pt>
                <c:pt idx="13">
                  <c:v>1989.0</c:v>
                </c:pt>
                <c:pt idx="14">
                  <c:v>1990.0</c:v>
                </c:pt>
                <c:pt idx="15">
                  <c:v>1991.0</c:v>
                </c:pt>
                <c:pt idx="16">
                  <c:v>1992.0</c:v>
                </c:pt>
                <c:pt idx="17">
                  <c:v>1993.0</c:v>
                </c:pt>
                <c:pt idx="18">
                  <c:v>1994.0</c:v>
                </c:pt>
                <c:pt idx="19">
                  <c:v>1995.0</c:v>
                </c:pt>
                <c:pt idx="20">
                  <c:v>1996.0</c:v>
                </c:pt>
                <c:pt idx="21">
                  <c:v>1997.0</c:v>
                </c:pt>
                <c:pt idx="22">
                  <c:v>1998.0</c:v>
                </c:pt>
                <c:pt idx="23">
                  <c:v>1999.0</c:v>
                </c:pt>
                <c:pt idx="24">
                  <c:v>2000.0</c:v>
                </c:pt>
                <c:pt idx="25">
                  <c:v>2001.0</c:v>
                </c:pt>
                <c:pt idx="26">
                  <c:v>2002.0</c:v>
                </c:pt>
                <c:pt idx="27">
                  <c:v>2003.0</c:v>
                </c:pt>
                <c:pt idx="28">
                  <c:v>2004.0</c:v>
                </c:pt>
                <c:pt idx="29">
                  <c:v>2005.0</c:v>
                </c:pt>
                <c:pt idx="30">
                  <c:v>2006.0</c:v>
                </c:pt>
                <c:pt idx="31">
                  <c:v>2007.0</c:v>
                </c:pt>
                <c:pt idx="32">
                  <c:v>2008.0</c:v>
                </c:pt>
                <c:pt idx="33">
                  <c:v>2009.0</c:v>
                </c:pt>
                <c:pt idx="34">
                  <c:v>2010.0</c:v>
                </c:pt>
                <c:pt idx="35">
                  <c:v>2011.0</c:v>
                </c:pt>
                <c:pt idx="36">
                  <c:v>2012.0</c:v>
                </c:pt>
                <c:pt idx="37">
                  <c:v>2013.0</c:v>
                </c:pt>
                <c:pt idx="38">
                  <c:v>2014.0</c:v>
                </c:pt>
                <c:pt idx="39">
                  <c:v>2015.0</c:v>
                </c:pt>
                <c:pt idx="40">
                  <c:v>2016.0</c:v>
                </c:pt>
                <c:pt idx="41">
                  <c:v>2017.0</c:v>
                </c:pt>
                <c:pt idx="42">
                  <c:v>2018.0</c:v>
                </c:pt>
                <c:pt idx="43">
                  <c:v>2019.0</c:v>
                </c:pt>
                <c:pt idx="44">
                  <c:v>2020.0</c:v>
                </c:pt>
                <c:pt idx="45">
                  <c:v>2021.0</c:v>
                </c:pt>
                <c:pt idx="46">
                  <c:v>2022.0</c:v>
                </c:pt>
                <c:pt idx="47">
                  <c:v>2023.0</c:v>
                </c:pt>
                <c:pt idx="48">
                  <c:v>2024.0</c:v>
                </c:pt>
                <c:pt idx="49">
                  <c:v>2025.0</c:v>
                </c:pt>
              </c:numCache>
            </c:numRef>
          </c:cat>
          <c:val>
            <c:numRef>
              <c:f>'[outlays as percent of GDP with some exclusions BDS 4-7-2015.xlsx]yearly'!$P$91:$P$141</c:f>
              <c:numCache>
                <c:formatCode>General</c:formatCode>
                <c:ptCount val="51"/>
                <c:pt idx="40" formatCode="0.0%">
                  <c:v>0.0327317839440044</c:v>
                </c:pt>
                <c:pt idx="41" formatCode="0.0%">
                  <c:v>0.030888651702696</c:v>
                </c:pt>
                <c:pt idx="42" formatCode="0.0%">
                  <c:v>0.0286844082146446</c:v>
                </c:pt>
                <c:pt idx="43" formatCode="0.0%">
                  <c:v>0.0273340208091136</c:v>
                </c:pt>
                <c:pt idx="44" formatCode="0.0%">
                  <c:v>0.0265321883599565</c:v>
                </c:pt>
                <c:pt idx="45" formatCode="0.0%">
                  <c:v>0.0258651023764604</c:v>
                </c:pt>
                <c:pt idx="46" formatCode="0.0%">
                  <c:v>0.025166774096515</c:v>
                </c:pt>
                <c:pt idx="47" formatCode="0.0%">
                  <c:v>0.0243474640891948</c:v>
                </c:pt>
                <c:pt idx="48" formatCode="0.0%">
                  <c:v>0.0235362275283343</c:v>
                </c:pt>
                <c:pt idx="49" formatCode="0.0%">
                  <c:v>0.0227102204378399</c:v>
                </c:pt>
                <c:pt idx="50" formatCode="0.0%">
                  <c:v>0.0219826264318625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'[outlays as percent of GDP with some exclusions BDS 4-7-2015.xlsx]yearly'!$I$90</c:f>
              <c:strCache>
                <c:ptCount val="1"/>
                <c:pt idx="0">
                  <c:v>1975-2014 avg</c:v>
                </c:pt>
              </c:strCache>
            </c:strRef>
          </c:tx>
          <c:spPr>
            <a:ln w="28575" cap="rnd">
              <a:solidFill>
                <a:srgbClr val="0000FF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'[outlays as percent of GDP with some exclusions BDS 4-7-2015.xlsx]yearly'!$B$92:$B$141</c:f>
              <c:numCache>
                <c:formatCode>General</c:formatCode>
                <c:ptCount val="50"/>
                <c:pt idx="0">
                  <c:v>1976.0</c:v>
                </c:pt>
                <c:pt idx="1">
                  <c:v>1977.0</c:v>
                </c:pt>
                <c:pt idx="2">
                  <c:v>1978.0</c:v>
                </c:pt>
                <c:pt idx="3">
                  <c:v>1979.0</c:v>
                </c:pt>
                <c:pt idx="4">
                  <c:v>1980.0</c:v>
                </c:pt>
                <c:pt idx="5">
                  <c:v>1981.0</c:v>
                </c:pt>
                <c:pt idx="6">
                  <c:v>1982.0</c:v>
                </c:pt>
                <c:pt idx="7">
                  <c:v>1983.0</c:v>
                </c:pt>
                <c:pt idx="8">
                  <c:v>1984.0</c:v>
                </c:pt>
                <c:pt idx="9">
                  <c:v>1985.0</c:v>
                </c:pt>
                <c:pt idx="10">
                  <c:v>1986.0</c:v>
                </c:pt>
                <c:pt idx="11">
                  <c:v>1987.0</c:v>
                </c:pt>
                <c:pt idx="12">
                  <c:v>1988.0</c:v>
                </c:pt>
                <c:pt idx="13">
                  <c:v>1989.0</c:v>
                </c:pt>
                <c:pt idx="14">
                  <c:v>1990.0</c:v>
                </c:pt>
                <c:pt idx="15">
                  <c:v>1991.0</c:v>
                </c:pt>
                <c:pt idx="16">
                  <c:v>1992.0</c:v>
                </c:pt>
                <c:pt idx="17">
                  <c:v>1993.0</c:v>
                </c:pt>
                <c:pt idx="18">
                  <c:v>1994.0</c:v>
                </c:pt>
                <c:pt idx="19">
                  <c:v>1995.0</c:v>
                </c:pt>
                <c:pt idx="20">
                  <c:v>1996.0</c:v>
                </c:pt>
                <c:pt idx="21">
                  <c:v>1997.0</c:v>
                </c:pt>
                <c:pt idx="22">
                  <c:v>1998.0</c:v>
                </c:pt>
                <c:pt idx="23">
                  <c:v>1999.0</c:v>
                </c:pt>
                <c:pt idx="24">
                  <c:v>2000.0</c:v>
                </c:pt>
                <c:pt idx="25">
                  <c:v>2001.0</c:v>
                </c:pt>
                <c:pt idx="26">
                  <c:v>2002.0</c:v>
                </c:pt>
                <c:pt idx="27">
                  <c:v>2003.0</c:v>
                </c:pt>
                <c:pt idx="28">
                  <c:v>2004.0</c:v>
                </c:pt>
                <c:pt idx="29">
                  <c:v>2005.0</c:v>
                </c:pt>
                <c:pt idx="30">
                  <c:v>2006.0</c:v>
                </c:pt>
                <c:pt idx="31">
                  <c:v>2007.0</c:v>
                </c:pt>
                <c:pt idx="32">
                  <c:v>2008.0</c:v>
                </c:pt>
                <c:pt idx="33">
                  <c:v>2009.0</c:v>
                </c:pt>
                <c:pt idx="34">
                  <c:v>2010.0</c:v>
                </c:pt>
                <c:pt idx="35">
                  <c:v>2011.0</c:v>
                </c:pt>
                <c:pt idx="36">
                  <c:v>2012.0</c:v>
                </c:pt>
                <c:pt idx="37">
                  <c:v>2013.0</c:v>
                </c:pt>
                <c:pt idx="38">
                  <c:v>2014.0</c:v>
                </c:pt>
                <c:pt idx="39">
                  <c:v>2015.0</c:v>
                </c:pt>
                <c:pt idx="40">
                  <c:v>2016.0</c:v>
                </c:pt>
                <c:pt idx="41">
                  <c:v>2017.0</c:v>
                </c:pt>
                <c:pt idx="42">
                  <c:v>2018.0</c:v>
                </c:pt>
                <c:pt idx="43">
                  <c:v>2019.0</c:v>
                </c:pt>
                <c:pt idx="44">
                  <c:v>2020.0</c:v>
                </c:pt>
                <c:pt idx="45">
                  <c:v>2021.0</c:v>
                </c:pt>
                <c:pt idx="46">
                  <c:v>2022.0</c:v>
                </c:pt>
                <c:pt idx="47">
                  <c:v>2023.0</c:v>
                </c:pt>
                <c:pt idx="48">
                  <c:v>2024.0</c:v>
                </c:pt>
                <c:pt idx="49">
                  <c:v>2025.0</c:v>
                </c:pt>
              </c:numCache>
            </c:numRef>
          </c:cat>
          <c:val>
            <c:numRef>
              <c:f>'[outlays as percent of GDP with some exclusions BDS 4-7-2015.xlsx]yearly'!$N$91:$N$141</c:f>
              <c:numCache>
                <c:formatCode>0.0%</c:formatCode>
                <c:ptCount val="51"/>
                <c:pt idx="0">
                  <c:v>0.0381082476044505</c:v>
                </c:pt>
                <c:pt idx="1">
                  <c:v>0.0381082476044505</c:v>
                </c:pt>
                <c:pt idx="2">
                  <c:v>0.0381082476044505</c:v>
                </c:pt>
                <c:pt idx="3">
                  <c:v>0.0381082476044505</c:v>
                </c:pt>
                <c:pt idx="4">
                  <c:v>0.0381082476044505</c:v>
                </c:pt>
                <c:pt idx="5">
                  <c:v>0.0381082476044505</c:v>
                </c:pt>
                <c:pt idx="6">
                  <c:v>0.0381082476044505</c:v>
                </c:pt>
                <c:pt idx="7">
                  <c:v>0.0381082476044505</c:v>
                </c:pt>
                <c:pt idx="8">
                  <c:v>0.0381082476044505</c:v>
                </c:pt>
                <c:pt idx="9">
                  <c:v>0.0381082476044505</c:v>
                </c:pt>
                <c:pt idx="10">
                  <c:v>0.0381082476044505</c:v>
                </c:pt>
                <c:pt idx="11">
                  <c:v>0.0381082476044505</c:v>
                </c:pt>
                <c:pt idx="12">
                  <c:v>0.0381082476044505</c:v>
                </c:pt>
                <c:pt idx="13">
                  <c:v>0.0381082476044505</c:v>
                </c:pt>
                <c:pt idx="14">
                  <c:v>0.0381082476044505</c:v>
                </c:pt>
                <c:pt idx="15">
                  <c:v>0.0381082476044505</c:v>
                </c:pt>
                <c:pt idx="16">
                  <c:v>0.0381082476044505</c:v>
                </c:pt>
                <c:pt idx="17">
                  <c:v>0.0381082476044505</c:v>
                </c:pt>
                <c:pt idx="18">
                  <c:v>0.0381082476044505</c:v>
                </c:pt>
                <c:pt idx="19">
                  <c:v>0.0381082476044505</c:v>
                </c:pt>
                <c:pt idx="20">
                  <c:v>0.0381082476044505</c:v>
                </c:pt>
                <c:pt idx="21">
                  <c:v>0.0381082476044505</c:v>
                </c:pt>
                <c:pt idx="22">
                  <c:v>0.0381082476044505</c:v>
                </c:pt>
                <c:pt idx="23">
                  <c:v>0.0381082476044505</c:v>
                </c:pt>
                <c:pt idx="24">
                  <c:v>0.0381082476044505</c:v>
                </c:pt>
                <c:pt idx="25">
                  <c:v>0.0381082476044505</c:v>
                </c:pt>
                <c:pt idx="26">
                  <c:v>0.0381082476044505</c:v>
                </c:pt>
                <c:pt idx="27">
                  <c:v>0.0381082476044505</c:v>
                </c:pt>
                <c:pt idx="28">
                  <c:v>0.0381082476044505</c:v>
                </c:pt>
                <c:pt idx="29">
                  <c:v>0.0381082476044505</c:v>
                </c:pt>
                <c:pt idx="30">
                  <c:v>0.0381082476044505</c:v>
                </c:pt>
                <c:pt idx="31">
                  <c:v>0.0381082476044505</c:v>
                </c:pt>
                <c:pt idx="32">
                  <c:v>0.0381082476044505</c:v>
                </c:pt>
                <c:pt idx="33">
                  <c:v>0.0381082476044505</c:v>
                </c:pt>
                <c:pt idx="34">
                  <c:v>0.0381082476044505</c:v>
                </c:pt>
                <c:pt idx="35">
                  <c:v>0.0381082476044505</c:v>
                </c:pt>
                <c:pt idx="36">
                  <c:v>0.0381082476044505</c:v>
                </c:pt>
                <c:pt idx="37">
                  <c:v>0.0381082476044505</c:v>
                </c:pt>
                <c:pt idx="38">
                  <c:v>0.0381082476044505</c:v>
                </c:pt>
                <c:pt idx="39">
                  <c:v>0.0381082476044505</c:v>
                </c:pt>
                <c:pt idx="40">
                  <c:v>0.0381082476044505</c:v>
                </c:pt>
                <c:pt idx="41">
                  <c:v>0.0381082476044505</c:v>
                </c:pt>
                <c:pt idx="42">
                  <c:v>0.0381082476044505</c:v>
                </c:pt>
                <c:pt idx="43">
                  <c:v>0.0381082476044505</c:v>
                </c:pt>
                <c:pt idx="44">
                  <c:v>0.0381082476044505</c:v>
                </c:pt>
                <c:pt idx="45">
                  <c:v>0.0381082476044505</c:v>
                </c:pt>
                <c:pt idx="46">
                  <c:v>0.0381082476044505</c:v>
                </c:pt>
                <c:pt idx="47">
                  <c:v>0.0381082476044505</c:v>
                </c:pt>
                <c:pt idx="48">
                  <c:v>0.0381082476044505</c:v>
                </c:pt>
                <c:pt idx="49">
                  <c:v>0.0381082476044505</c:v>
                </c:pt>
                <c:pt idx="50">
                  <c:v>0.0381082476044505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'[outlays as percent of GDP with some exclusions BDS 4-7-2015.xlsx]yearly'!$L$90</c:f>
              <c:strCache>
                <c:ptCount val="1"/>
                <c:pt idx="0">
                  <c:v>CBPP baseline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'[outlays as percent of GDP with some exclusions BDS 4-7-2015.xlsx]yearly'!$B$92:$B$141</c:f>
              <c:numCache>
                <c:formatCode>General</c:formatCode>
                <c:ptCount val="50"/>
                <c:pt idx="0">
                  <c:v>1976.0</c:v>
                </c:pt>
                <c:pt idx="1">
                  <c:v>1977.0</c:v>
                </c:pt>
                <c:pt idx="2">
                  <c:v>1978.0</c:v>
                </c:pt>
                <c:pt idx="3">
                  <c:v>1979.0</c:v>
                </c:pt>
                <c:pt idx="4">
                  <c:v>1980.0</c:v>
                </c:pt>
                <c:pt idx="5">
                  <c:v>1981.0</c:v>
                </c:pt>
                <c:pt idx="6">
                  <c:v>1982.0</c:v>
                </c:pt>
                <c:pt idx="7">
                  <c:v>1983.0</c:v>
                </c:pt>
                <c:pt idx="8">
                  <c:v>1984.0</c:v>
                </c:pt>
                <c:pt idx="9">
                  <c:v>1985.0</c:v>
                </c:pt>
                <c:pt idx="10">
                  <c:v>1986.0</c:v>
                </c:pt>
                <c:pt idx="11">
                  <c:v>1987.0</c:v>
                </c:pt>
                <c:pt idx="12">
                  <c:v>1988.0</c:v>
                </c:pt>
                <c:pt idx="13">
                  <c:v>1989.0</c:v>
                </c:pt>
                <c:pt idx="14">
                  <c:v>1990.0</c:v>
                </c:pt>
                <c:pt idx="15">
                  <c:v>1991.0</c:v>
                </c:pt>
                <c:pt idx="16">
                  <c:v>1992.0</c:v>
                </c:pt>
                <c:pt idx="17">
                  <c:v>1993.0</c:v>
                </c:pt>
                <c:pt idx="18">
                  <c:v>1994.0</c:v>
                </c:pt>
                <c:pt idx="19">
                  <c:v>1995.0</c:v>
                </c:pt>
                <c:pt idx="20">
                  <c:v>1996.0</c:v>
                </c:pt>
                <c:pt idx="21">
                  <c:v>1997.0</c:v>
                </c:pt>
                <c:pt idx="22">
                  <c:v>1998.0</c:v>
                </c:pt>
                <c:pt idx="23">
                  <c:v>1999.0</c:v>
                </c:pt>
                <c:pt idx="24">
                  <c:v>2000.0</c:v>
                </c:pt>
                <c:pt idx="25">
                  <c:v>2001.0</c:v>
                </c:pt>
                <c:pt idx="26">
                  <c:v>2002.0</c:v>
                </c:pt>
                <c:pt idx="27">
                  <c:v>2003.0</c:v>
                </c:pt>
                <c:pt idx="28">
                  <c:v>2004.0</c:v>
                </c:pt>
                <c:pt idx="29">
                  <c:v>2005.0</c:v>
                </c:pt>
                <c:pt idx="30">
                  <c:v>2006.0</c:v>
                </c:pt>
                <c:pt idx="31">
                  <c:v>2007.0</c:v>
                </c:pt>
                <c:pt idx="32">
                  <c:v>2008.0</c:v>
                </c:pt>
                <c:pt idx="33">
                  <c:v>2009.0</c:v>
                </c:pt>
                <c:pt idx="34">
                  <c:v>2010.0</c:v>
                </c:pt>
                <c:pt idx="35">
                  <c:v>2011.0</c:v>
                </c:pt>
                <c:pt idx="36">
                  <c:v>2012.0</c:v>
                </c:pt>
                <c:pt idx="37">
                  <c:v>2013.0</c:v>
                </c:pt>
                <c:pt idx="38">
                  <c:v>2014.0</c:v>
                </c:pt>
                <c:pt idx="39">
                  <c:v>2015.0</c:v>
                </c:pt>
                <c:pt idx="40">
                  <c:v>2016.0</c:v>
                </c:pt>
                <c:pt idx="41">
                  <c:v>2017.0</c:v>
                </c:pt>
                <c:pt idx="42">
                  <c:v>2018.0</c:v>
                </c:pt>
                <c:pt idx="43">
                  <c:v>2019.0</c:v>
                </c:pt>
                <c:pt idx="44">
                  <c:v>2020.0</c:v>
                </c:pt>
                <c:pt idx="45">
                  <c:v>2021.0</c:v>
                </c:pt>
                <c:pt idx="46">
                  <c:v>2022.0</c:v>
                </c:pt>
                <c:pt idx="47">
                  <c:v>2023.0</c:v>
                </c:pt>
                <c:pt idx="48">
                  <c:v>2024.0</c:v>
                </c:pt>
                <c:pt idx="49">
                  <c:v>2025.0</c:v>
                </c:pt>
              </c:numCache>
            </c:numRef>
          </c:cat>
          <c:val>
            <c:numRef>
              <c:f>'[outlays as percent of GDP with some exclusions BDS 4-7-2015.xlsx]yearly'!$Q$91:$Q$141</c:f>
              <c:numCache>
                <c:formatCode>General</c:formatCode>
                <c:ptCount val="51"/>
                <c:pt idx="40" formatCode="0.0%">
                  <c:v>0.0327317839440044</c:v>
                </c:pt>
                <c:pt idx="41" formatCode="0.0%">
                  <c:v>0.0310111566012988</c:v>
                </c:pt>
                <c:pt idx="42" formatCode="0.0%">
                  <c:v>0.0295907905021978</c:v>
                </c:pt>
                <c:pt idx="43" formatCode="0.0%">
                  <c:v>0.0284873262867066</c:v>
                </c:pt>
                <c:pt idx="44" formatCode="0.0%">
                  <c:v>0.0278430832052402</c:v>
                </c:pt>
                <c:pt idx="45" formatCode="0.0%">
                  <c:v>0.0272551725992283</c:v>
                </c:pt>
                <c:pt idx="46" formatCode="0.0%">
                  <c:v>0.0266624124446736</c:v>
                </c:pt>
                <c:pt idx="47" formatCode="0.0%">
                  <c:v>0.0262441467286768</c:v>
                </c:pt>
                <c:pt idx="48" formatCode="0.0%">
                  <c:v>0.025916476568857</c:v>
                </c:pt>
                <c:pt idx="49" formatCode="0.0%">
                  <c:v>0.0255813421475537</c:v>
                </c:pt>
                <c:pt idx="50" formatCode="0.0%">
                  <c:v>0.0253321697531535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893560"/>
        <c:axId val="2100897176"/>
      </c:lineChart>
      <c:catAx>
        <c:axId val="2100893560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897176"/>
        <c:crosses val="autoZero"/>
        <c:auto val="1"/>
        <c:lblAlgn val="ctr"/>
        <c:lblOffset val="100"/>
        <c:tickLblSkip val="1"/>
        <c:noMultiLvlLbl val="0"/>
      </c:catAx>
      <c:valAx>
        <c:axId val="210089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89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2708108050729"/>
          <c:y val="0.946413597966425"/>
          <c:w val="0.774583783898542"/>
          <c:h val="0.05358640203357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AFAFA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Myriad Pro" panose="020B0503030403020204" pitchFamily="34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0.65808</cdr:x>
      <cdr:y>0.28689</cdr:y>
    </cdr:from>
    <cdr:to>
      <cdr:x>0.82828</cdr:x>
      <cdr:y>0.38525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97838" y="1802057"/>
          <a:ext cx="1473668" cy="617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Revenue</a:t>
          </a:r>
        </a:p>
      </cdr:txBody>
    </cdr:sp>
  </cdr:relSizeAnchor>
  <cdr:relSizeAnchor xmlns:cdr="http://schemas.openxmlformats.org/drawingml/2006/chartDrawing">
    <cdr:from>
      <cdr:x>0.69673</cdr:x>
      <cdr:y>0.53005</cdr:y>
    </cdr:from>
    <cdr:to>
      <cdr:x>0.90891</cdr:x>
      <cdr:y>0.59836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32500" y="3329459"/>
          <a:ext cx="1837125" cy="429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Expenditures</a:t>
          </a:r>
        </a:p>
      </cdr:txBody>
    </cdr:sp>
  </cdr:relSizeAnchor>
  <cdr:relSizeAnchor xmlns:cdr="http://schemas.openxmlformats.org/drawingml/2006/chartDrawing">
    <cdr:from>
      <cdr:x>0.69569</cdr:x>
      <cdr:y>0.23604</cdr:y>
    </cdr:from>
    <cdr:to>
      <cdr:x>0.8012</cdr:x>
      <cdr:y>0.38162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29505" y="14826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b="1"/>
        </a:p>
      </cdr:txBody>
    </cdr:sp>
  </cdr:relSizeAnchor>
  <cdr:relSizeAnchor xmlns:cdr="http://schemas.openxmlformats.org/drawingml/2006/chartDrawing">
    <cdr:from>
      <cdr:x>0.77129</cdr:x>
      <cdr:y>0.32787</cdr:y>
    </cdr:from>
    <cdr:to>
      <cdr:x>0.8107</cdr:x>
      <cdr:y>0.36066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6678069" y="2059467"/>
          <a:ext cx="341255" cy="20593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0.68019</cdr:x>
      <cdr:y>0.51503</cdr:y>
    </cdr:from>
    <cdr:to>
      <cdr:x>0.73935</cdr:x>
      <cdr:y>0.54098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 flipV="1">
          <a:off x="5889339" y="3235080"/>
          <a:ext cx="512147" cy="1630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0.3923</cdr:x>
      <cdr:y>0.8426</cdr:y>
    </cdr:from>
    <cdr:to>
      <cdr:x>0.55731</cdr:x>
      <cdr:y>0.91556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96651" y="5292665"/>
          <a:ext cx="1428750" cy="4582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Shaded areas indicate</a:t>
          </a:r>
        </a:p>
        <a:p xmlns:a="http://schemas.openxmlformats.org/drawingml/2006/main">
          <a:r>
            <a:rPr lang="en-US" sz="1100" b="1"/>
            <a:t>recession years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0.65808</cdr:x>
      <cdr:y>0.28689</cdr:y>
    </cdr:from>
    <cdr:to>
      <cdr:x>0.82828</cdr:x>
      <cdr:y>0.38525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97838" y="1802057"/>
          <a:ext cx="1473668" cy="617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Revenue</a:t>
          </a:r>
        </a:p>
      </cdr:txBody>
    </cdr:sp>
  </cdr:relSizeAnchor>
  <cdr:relSizeAnchor xmlns:cdr="http://schemas.openxmlformats.org/drawingml/2006/chartDrawing">
    <cdr:from>
      <cdr:x>0.69673</cdr:x>
      <cdr:y>0.53005</cdr:y>
    </cdr:from>
    <cdr:to>
      <cdr:x>0.90891</cdr:x>
      <cdr:y>0.59836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32500" y="3329459"/>
          <a:ext cx="1837125" cy="429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Expenditures</a:t>
          </a:r>
        </a:p>
      </cdr:txBody>
    </cdr:sp>
  </cdr:relSizeAnchor>
  <cdr:relSizeAnchor xmlns:cdr="http://schemas.openxmlformats.org/drawingml/2006/chartDrawing">
    <cdr:from>
      <cdr:x>0.69569</cdr:x>
      <cdr:y>0.23604</cdr:y>
    </cdr:from>
    <cdr:to>
      <cdr:x>0.8012</cdr:x>
      <cdr:y>0.38162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29505" y="14826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b="1"/>
        </a:p>
      </cdr:txBody>
    </cdr:sp>
  </cdr:relSizeAnchor>
  <cdr:relSizeAnchor xmlns:cdr="http://schemas.openxmlformats.org/drawingml/2006/chartDrawing">
    <cdr:from>
      <cdr:x>0.77129</cdr:x>
      <cdr:y>0.32787</cdr:y>
    </cdr:from>
    <cdr:to>
      <cdr:x>0.8107</cdr:x>
      <cdr:y>0.36066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6678069" y="2059467"/>
          <a:ext cx="341255" cy="20593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0.68019</cdr:x>
      <cdr:y>0.51503</cdr:y>
    </cdr:from>
    <cdr:to>
      <cdr:x>0.73935</cdr:x>
      <cdr:y>0.54098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 flipV="1">
          <a:off x="5889339" y="3235080"/>
          <a:ext cx="512147" cy="1630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0.3923</cdr:x>
      <cdr:y>0.8426</cdr:y>
    </cdr:from>
    <cdr:to>
      <cdr:x>0.55731</cdr:x>
      <cdr:y>0.91556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96651" y="5292665"/>
          <a:ext cx="1428750" cy="4582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Shaded areas indicate</a:t>
          </a:r>
        </a:p>
        <a:p xmlns:a="http://schemas.openxmlformats.org/drawingml/2006/main">
          <a:r>
            <a:rPr lang="en-US" sz="1100" b="1"/>
            <a:t>recession years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0.65808</cdr:x>
      <cdr:y>0.28689</cdr:y>
    </cdr:from>
    <cdr:to>
      <cdr:x>0.82828</cdr:x>
      <cdr:y>0.38525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97838" y="1802057"/>
          <a:ext cx="1473668" cy="617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Revenue</a:t>
          </a:r>
        </a:p>
      </cdr:txBody>
    </cdr:sp>
  </cdr:relSizeAnchor>
  <cdr:relSizeAnchor xmlns:cdr="http://schemas.openxmlformats.org/drawingml/2006/chartDrawing">
    <cdr:from>
      <cdr:x>0.69673</cdr:x>
      <cdr:y>0.53005</cdr:y>
    </cdr:from>
    <cdr:to>
      <cdr:x>0.90891</cdr:x>
      <cdr:y>0.59836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32500" y="3329459"/>
          <a:ext cx="1837125" cy="429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General Expenditures</a:t>
          </a:r>
        </a:p>
      </cdr:txBody>
    </cdr:sp>
  </cdr:relSizeAnchor>
  <cdr:relSizeAnchor xmlns:cdr="http://schemas.openxmlformats.org/drawingml/2006/chartDrawing">
    <cdr:from>
      <cdr:x>0.69569</cdr:x>
      <cdr:y>0.23604</cdr:y>
    </cdr:from>
    <cdr:to>
      <cdr:x>0.8012</cdr:x>
      <cdr:y>0.38162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29505" y="14826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b="1"/>
        </a:p>
      </cdr:txBody>
    </cdr:sp>
  </cdr:relSizeAnchor>
  <cdr:relSizeAnchor xmlns:cdr="http://schemas.openxmlformats.org/drawingml/2006/chartDrawing">
    <cdr:from>
      <cdr:x>0.77129</cdr:x>
      <cdr:y>0.32787</cdr:y>
    </cdr:from>
    <cdr:to>
      <cdr:x>0.8107</cdr:x>
      <cdr:y>0.36066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6678069" y="2059467"/>
          <a:ext cx="341255" cy="20593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0.68019</cdr:x>
      <cdr:y>0.51503</cdr:y>
    </cdr:from>
    <cdr:to>
      <cdr:x>0.73935</cdr:x>
      <cdr:y>0.54098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 flipV="1">
          <a:off x="5889339" y="3235080"/>
          <a:ext cx="512147" cy="1630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0.3923</cdr:x>
      <cdr:y>0.8426</cdr:y>
    </cdr:from>
    <cdr:to>
      <cdr:x>0.55731</cdr:x>
      <cdr:y>0.91556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96651" y="5292665"/>
          <a:ext cx="1428750" cy="4582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Shaded areas indicate</a:t>
          </a:r>
        </a:p>
        <a:p xmlns:a="http://schemas.openxmlformats.org/drawingml/2006/main">
          <a:r>
            <a:rPr lang="en-US" sz="1100" b="1"/>
            <a:t>recession years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0.15759</cdr:x>
      <cdr:y>0.83831</cdr:y>
    </cdr:from>
    <cdr:to>
      <cdr:x>0.2631</cdr:x>
      <cdr:y>0.86406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5849" y="5265708"/>
          <a:ext cx="914400" cy="161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0.14499</cdr:x>
      <cdr:y>0.8605</cdr:y>
    </cdr:from>
    <cdr:to>
      <cdr:x>0.26174</cdr:x>
      <cdr:y>0.98829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57670" y="5419053"/>
          <a:ext cx="1012746" cy="804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Federal Aid</a:t>
          </a:r>
        </a:p>
      </cdr:txBody>
    </cdr:sp>
  </cdr:relSizeAnchor>
  <cdr:relSizeAnchor xmlns:cdr="http://schemas.openxmlformats.org/drawingml/2006/chartDrawing">
    <cdr:from>
      <cdr:x>0.15345</cdr:x>
      <cdr:y>0.6037</cdr:y>
    </cdr:from>
    <cdr:to>
      <cdr:x>0.25895</cdr:x>
      <cdr:y>0.75785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29906" y="3792028"/>
          <a:ext cx="914400" cy="9683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0.15448</cdr:x>
      <cdr:y>0.65051</cdr:y>
    </cdr:from>
    <cdr:to>
      <cdr:x>0.25999</cdr:x>
      <cdr:y>0.74103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39994" y="4096675"/>
          <a:ext cx="915217" cy="570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User</a:t>
          </a:r>
          <a:r>
            <a:rPr lang="en-US" sz="1400" b="1" baseline="0"/>
            <a:t> Charges</a:t>
          </a:r>
          <a:endParaRPr lang="en-US" sz="1400" b="1"/>
        </a:p>
      </cdr:txBody>
    </cdr:sp>
  </cdr:relSizeAnchor>
  <cdr:relSizeAnchor xmlns:cdr="http://schemas.openxmlformats.org/drawingml/2006/chartDrawing">
    <cdr:from>
      <cdr:x>0.15137</cdr:x>
      <cdr:y>0.51689</cdr:y>
    </cdr:from>
    <cdr:to>
      <cdr:x>0.25688</cdr:x>
      <cdr:y>0.59048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313017" y="3255145"/>
          <a:ext cx="915217" cy="463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Property Taxes</a:t>
          </a:r>
        </a:p>
      </cdr:txBody>
    </cdr:sp>
  </cdr:relSizeAnchor>
  <cdr:relSizeAnchor xmlns:cdr="http://schemas.openxmlformats.org/drawingml/2006/chartDrawing">
    <cdr:from>
      <cdr:x>0.15967</cdr:x>
      <cdr:y>0.2389</cdr:y>
    </cdr:from>
    <cdr:to>
      <cdr:x>0.26517</cdr:x>
      <cdr:y>0.39449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383821" y="1500637"/>
          <a:ext cx="914400" cy="977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0.15032</cdr:x>
      <cdr:y>0.32893</cdr:y>
    </cdr:from>
    <cdr:to>
      <cdr:x>0.27825</cdr:x>
      <cdr:y>0.3902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303909" y="2071456"/>
          <a:ext cx="1109694" cy="385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State Aid</a:t>
          </a:r>
        </a:p>
      </cdr:txBody>
    </cdr:sp>
  </cdr:relSizeAnchor>
  <cdr:relSizeAnchor xmlns:cdr="http://schemas.openxmlformats.org/drawingml/2006/chartDrawing">
    <cdr:from>
      <cdr:x>0.15885</cdr:x>
      <cdr:y>0.2511</cdr:y>
    </cdr:from>
    <cdr:to>
      <cdr:x>0.26517</cdr:x>
      <cdr:y>0.29956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77888" y="1581335"/>
          <a:ext cx="922256" cy="305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Taxes</a:t>
          </a:r>
        </a:p>
      </cdr:txBody>
    </cdr:sp>
  </cdr:relSizeAnchor>
  <cdr:relSizeAnchor xmlns:cdr="http://schemas.openxmlformats.org/drawingml/2006/chartDrawing">
    <cdr:from>
      <cdr:x>0.52985</cdr:x>
      <cdr:y>0.48164</cdr:y>
    </cdr:from>
    <cdr:to>
      <cdr:x>0.6438</cdr:x>
      <cdr:y>0.6474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596037" y="3033204"/>
          <a:ext cx="988428" cy="10438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600" b="1"/>
            <a:t>*</a:t>
          </a:r>
          <a:r>
            <a:rPr lang="en-US" sz="1200" b="1"/>
            <a:t>Peak</a:t>
          </a:r>
        </a:p>
      </cdr:txBody>
    </cdr:sp>
  </cdr:relSizeAnchor>
  <cdr:relSizeAnchor xmlns:cdr="http://schemas.openxmlformats.org/drawingml/2006/chartDrawing">
    <cdr:from>
      <cdr:x>0.242</cdr:x>
      <cdr:y>0.3069</cdr:y>
    </cdr:from>
    <cdr:to>
      <cdr:x>0.29851</cdr:x>
      <cdr:y>0.48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099162" y="1932743"/>
          <a:ext cx="490180" cy="1090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600" b="1"/>
            <a:t>*</a:t>
          </a:r>
          <a:r>
            <a:rPr lang="en-US" sz="1200" b="1"/>
            <a:t>Peak</a:t>
          </a:r>
          <a:endParaRPr lang="en-US" sz="3600" b="1"/>
        </a:p>
      </cdr:txBody>
    </cdr:sp>
  </cdr:relSizeAnchor>
  <cdr:relSizeAnchor xmlns:cdr="http://schemas.openxmlformats.org/drawingml/2006/chartDrawing">
    <cdr:from>
      <cdr:x>0.51493</cdr:x>
      <cdr:y>0.21439</cdr:y>
    </cdr:from>
    <cdr:to>
      <cdr:x>0.66844</cdr:x>
      <cdr:y>0.38602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466618" y="1350146"/>
          <a:ext cx="1331580" cy="1080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600" b="1"/>
            <a:t>*</a:t>
          </a:r>
          <a:r>
            <a:rPr lang="en-US" sz="1200" b="1"/>
            <a:t>Peak</a:t>
          </a:r>
          <a:endParaRPr lang="en-US" sz="3600" b="1"/>
        </a:p>
      </cdr:txBody>
    </cdr:sp>
  </cdr:relSizeAnchor>
  <cdr:relSizeAnchor xmlns:cdr="http://schemas.openxmlformats.org/drawingml/2006/chartDrawing">
    <cdr:from>
      <cdr:x>0.78891</cdr:x>
      <cdr:y>0.28047</cdr:y>
    </cdr:from>
    <cdr:to>
      <cdr:x>0.84968</cdr:x>
      <cdr:y>0.40952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843181" y="1766286"/>
          <a:ext cx="527133" cy="812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/>
            <a:t>7.1% decrease from peak</a:t>
          </a:r>
        </a:p>
      </cdr:txBody>
    </cdr:sp>
  </cdr:relSizeAnchor>
  <cdr:relSizeAnchor xmlns:cdr="http://schemas.openxmlformats.org/drawingml/2006/chartDrawing">
    <cdr:from>
      <cdr:x>0.57143</cdr:x>
      <cdr:y>0.26293</cdr:y>
    </cdr:from>
    <cdr:to>
      <cdr:x>0.78465</cdr:x>
      <cdr:y>0.33186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956699" y="1655834"/>
          <a:ext cx="1849515" cy="4341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0.78678</cdr:x>
      <cdr:y>0.35977</cdr:y>
    </cdr:from>
    <cdr:to>
      <cdr:x>0.98507</cdr:x>
      <cdr:y>0.50937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6824705" y="2265655"/>
          <a:ext cx="1720012" cy="942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/>
            <a:t>9.9% decrease from peak</a:t>
          </a:r>
        </a:p>
      </cdr:txBody>
    </cdr:sp>
  </cdr:relSizeAnchor>
  <cdr:relSizeAnchor xmlns:cdr="http://schemas.openxmlformats.org/drawingml/2006/chartDrawing">
    <cdr:from>
      <cdr:x>0.79318</cdr:x>
      <cdr:y>0.52717</cdr:y>
    </cdr:from>
    <cdr:to>
      <cdr:x>0.98721</cdr:x>
      <cdr:y>0.61656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6880220" y="3319878"/>
          <a:ext cx="1683060" cy="5629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/>
            <a:t>8.5% decrease from peak</a:t>
          </a:r>
        </a:p>
      </cdr:txBody>
    </cdr:sp>
  </cdr:relSizeAnchor>
  <cdr:relSizeAnchor xmlns:cdr="http://schemas.openxmlformats.org/drawingml/2006/chartDrawing">
    <cdr:from>
      <cdr:x>0.77505</cdr:x>
      <cdr:y>0.62849</cdr:y>
    </cdr:from>
    <cdr:to>
      <cdr:x>0.98401</cdr:x>
      <cdr:y>0.83536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722957" y="3957962"/>
          <a:ext cx="1812565" cy="1302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/>
            <a:t>7.1% increase 2007 to 2012</a:t>
          </a:r>
        </a:p>
      </cdr:txBody>
    </cdr:sp>
  </cdr:relSizeAnchor>
  <cdr:relSizeAnchor xmlns:cdr="http://schemas.openxmlformats.org/drawingml/2006/chartDrawing">
    <cdr:from>
      <cdr:x>0.76866</cdr:x>
      <cdr:y>0.90015</cdr:y>
    </cdr:from>
    <cdr:to>
      <cdr:x>0.97974</cdr:x>
      <cdr:y>1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6667528" y="5668762"/>
          <a:ext cx="1830955" cy="62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/>
            <a:t>3.4% decrease from peak</a:t>
          </a:r>
        </a:p>
      </cdr:txBody>
    </cdr:sp>
  </cdr:relSizeAnchor>
  <cdr:relSizeAnchor xmlns:cdr="http://schemas.openxmlformats.org/drawingml/2006/chartDrawing">
    <cdr:from>
      <cdr:x>0.78785</cdr:x>
      <cdr:y>0.85463</cdr:y>
    </cdr:from>
    <cdr:to>
      <cdr:x>0.89326</cdr:x>
      <cdr:y>0.99982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833956" y="538208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0.78465</cdr:x>
      <cdr:y>0.8548</cdr:y>
    </cdr:from>
    <cdr:to>
      <cdr:x>0.89006</cdr:x>
      <cdr:y>1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6806214" y="54098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0.77719</cdr:x>
      <cdr:y>0.84141</cdr:y>
    </cdr:from>
    <cdr:to>
      <cdr:x>0.8762</cdr:x>
      <cdr:y>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741481" y="5298859"/>
          <a:ext cx="858914" cy="998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600" b="1"/>
            <a:t>*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335937-CBFA-47AE-B31B-985442B82465}" type="datetimeFigureOut">
              <a:rPr lang="en-US"/>
              <a:pPr/>
              <a:t>4/26/15</a:t>
            </a:fld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EA919B-25FE-48F8-AB9F-794C99F38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69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0"/>
            <a:ext cx="550545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55D5402-5AAF-432D-B416-A7D83CD90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13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C97EF-616F-4893-A5C8-CB38DD2E9CA7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98102" y="8831580"/>
            <a:ext cx="2982119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436" tIns="46218" rIns="92436" bIns="46218" anchor="b"/>
          <a:lstStyle/>
          <a:p>
            <a:pPr algn="r" eaLnBrk="1" hangingPunct="1"/>
            <a:fld id="{BA6CAC35-E821-4F48-81EC-E2A69CC0DC3C}" type="slidenum">
              <a:rPr lang="en-US" sz="1300">
                <a:latin typeface="Arial" charset="0"/>
                <a:cs typeface="Arial" charset="0"/>
              </a:rPr>
              <a:pPr algn="r" eaLnBrk="1" hangingPunct="1"/>
              <a:t>1</a:t>
            </a:fld>
            <a:endParaRPr lang="en-US" sz="1300">
              <a:latin typeface="Arial" charset="0"/>
              <a:cs typeface="Arial" charset="0"/>
            </a:endParaRPr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182" y="4415790"/>
            <a:ext cx="5505450" cy="4181767"/>
          </a:xfrm>
          <a:noFill/>
          <a:ln/>
        </p:spPr>
        <p:txBody>
          <a:bodyPr lIns="92436" tIns="46218" rIns="92436" bIns="46218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575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11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6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40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1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19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91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D5402-5AAF-432D-B416-A7D83CD909E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2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</p:grpSp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194925B-CA68-45CB-A2B6-910B733103E9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9D8DCF4-DA45-4DB4-9158-15DE9B696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F837D6-9814-45C3-A33D-B428132523C2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ABC85-AEAD-49E7-B3B8-5B3928D22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A81F5C-B0A5-43A3-9BB4-C4FEF97A6A1C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8FD4F-8785-48E2-9934-7D841B06A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A613CB-4226-4006-B239-D25301DB57C4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6A728-8951-4265-8A3C-4FBBC8CFF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7169E1-4449-4333-85C7-42F243A6B2DC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4E9F0-AAB0-4C3E-96F2-97FA94388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2984B-D63C-4B9E-920D-7D5634C64226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55CBA-64B5-4A19-8C0D-FD170AF7C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4FAFF8-155F-4BE2-BB21-F75D1CD142E8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4A1AE-1FD2-4812-914C-E1C3DD84F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A7B85-8AB8-4768-8B67-8204412D6A40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7716D-8ABF-46DF-9FD1-23EEB7EB7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A5D1-C94D-4AA2-9EB0-ACD2EAC8DD71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C9F3F-76ED-49B8-9362-07689635F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4E93A-8628-4A54-B8EB-86E63542BD65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69A3D-C590-4BEE-88CA-9AAC0498A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92AA4-C56C-4BA0-98AD-AABFA7916633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68F1-CDCD-40B6-B3D2-EA6FB9757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939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9396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397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9398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939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940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40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40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940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40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9406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>
              <a:solidFill>
                <a:srgbClr val="1C1C1C"/>
              </a:solidFill>
            </a:endParaRPr>
          </a:p>
        </p:txBody>
      </p:sp>
      <p:sp>
        <p:nvSpPr>
          <p:cNvPr id="59407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>
              <a:solidFill>
                <a:srgbClr val="1C1C1C"/>
              </a:solidFill>
            </a:endParaRPr>
          </a:p>
        </p:txBody>
      </p:sp>
      <p:sp>
        <p:nvSpPr>
          <p:cNvPr id="5940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FA8272C-7975-418E-A8AC-3DC28F635C64}" type="slidenum">
              <a:rPr lang="en-US" altLang="en-US">
                <a:solidFill>
                  <a:srgbClr val="1C1C1C"/>
                </a:solidFill>
              </a:rPr>
              <a:pPr/>
              <a:t>‹#›</a:t>
            </a:fld>
            <a:endParaRPr lang="en-US" alt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7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77360-F920-498E-9C47-919F400DA61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56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9A360-6E0B-4C9B-B010-1E6D9DE005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45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023B1-943F-4229-B320-B312689E321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41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0D88F-214C-46A6-A2B3-9782519742C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003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24321-A17C-43DE-A021-5C90B00314B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01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86607-FAB3-4D06-AD95-7A802E5BBA9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77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C244B-327E-4DC2-BA86-82EAF7839FF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84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98125-0517-4460-AD75-053CB86CB15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33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FC075-3B02-449F-84E6-3188C49A9BE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396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D99E7-C82E-4DCB-9501-D6E455774A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2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AC22FBE1-5C5C-4D8A-888F-35CC255A3A47}" type="datetime1">
              <a:rPr lang="en-US"/>
              <a:pPr/>
              <a:t>4/26/15</a:t>
            </a:fld>
            <a:endParaRPr lang="en-US"/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ahoma" charset="0"/>
              </a:defRPr>
            </a:lvl1pPr>
          </a:lstStyle>
          <a:p>
            <a:pPr>
              <a:defRPr/>
            </a:pPr>
            <a:fld id="{1EB7BC16-3676-490F-B732-9DA97EE782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en-US" sz="2400">
              <a:solidFill>
                <a:srgbClr val="000000"/>
              </a:solidFill>
            </a:endParaRPr>
          </a:p>
        </p:txBody>
      </p:sp>
      <p:sp>
        <p:nvSpPr>
          <p:cNvPr id="5837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83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8A385B63-5E2E-4FEB-AC82-A93DFAE243C8}" type="slidenum">
              <a:rPr lang="en-US" altLang="en-US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8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eschovsky@lafollette.wisc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incolninst.edu/subcenters/fiscally-standardized-citie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676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The Fiscal Health of the American City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i="1" dirty="0" smtClean="0"/>
              <a:t>Fiscal Leadership and the Modern City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Initiative on Cities, Boston University, April 27, 2013</a:t>
            </a:r>
            <a:r>
              <a:rPr lang="en-US" sz="1800" dirty="0" smtClean="0"/>
              <a:t> </a:t>
            </a:r>
            <a:r>
              <a:rPr lang="en-US" sz="2800" dirty="0" smtClean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2667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Andrew Reschovsky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Fellow, Lincoln Institute of Land Policy and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Professor Emeritus, University of Wisconsin-Madison 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hlinkClick r:id="rId3"/>
              </a:rPr>
              <a:t>reschovsky@lafollette.wisc.edu</a:t>
            </a: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B225B3E-13CB-44D8-9E6F-C7B963DDE57A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dirty="0" smtClean="0"/>
              <a:t>What Do We Mean by Fiscal Health?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09799"/>
            <a:ext cx="8040688" cy="39227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sz="2800" dirty="0" smtClean="0"/>
              <a:t>Much of the recent discussion of fiscal health has focused on the risk of insolvency and bankruptcy 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sz="2800" dirty="0" smtClean="0"/>
              <a:t>Bankruptcy is and will remain a rare phenomena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sz="2800" dirty="0" smtClean="0"/>
              <a:t>Most cities are at little risk of insolvency, but many may be in very weak fiscal health</a:t>
            </a:r>
            <a:endParaRPr lang="en-US" sz="2800" dirty="0"/>
          </a:p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000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i="1" dirty="0" smtClean="0"/>
              <a:t>Structural </a:t>
            </a:r>
            <a:r>
              <a:rPr lang="en-US" sz="3200" dirty="0" smtClean="0"/>
              <a:t>Fiscal Health</a:t>
            </a:r>
            <a:endParaRPr lang="en-US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quality of life of city residents flows from the goods and services provided by local governments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Cities are in good </a:t>
            </a:r>
            <a:r>
              <a:rPr lang="en-US" sz="2400" i="1" dirty="0" smtClean="0"/>
              <a:t>fiscal health</a:t>
            </a:r>
            <a:r>
              <a:rPr lang="en-US" sz="2400" dirty="0" smtClean="0"/>
              <a:t> if government revenues are sufficient to allow them to meet their public service responsibilities at reasonable rates of taxation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Assessing fiscal conditions of cities requires that we focus on spending on behalf of city residents and businesses and the public services they receive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ABC85-AEAD-49E7-B3B8-5B3928D22D7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91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7D26A5D9-8246-4A36-A113-0C52F4F3DDB0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14313"/>
            <a:ext cx="7877175" cy="1233487"/>
          </a:xfrm>
        </p:spPr>
        <p:txBody>
          <a:bodyPr/>
          <a:lstStyle/>
          <a:p>
            <a:pPr algn="ctr" eaLnBrk="1" hangingPunct="1"/>
            <a:r>
              <a:rPr lang="en-US" sz="3200" dirty="0" smtClean="0"/>
              <a:t>Factors Contributing to Weak Fiscal Health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05000"/>
            <a:ext cx="7772400" cy="42275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200" dirty="0" smtClean="0"/>
              <a:t>Weak economic base</a:t>
            </a:r>
          </a:p>
          <a:p>
            <a:pPr lvl="1" eaLnBrk="1" hangingPunct="1">
              <a:spcBef>
                <a:spcPts val="1200"/>
              </a:spcBef>
            </a:pPr>
            <a:r>
              <a:rPr lang="en-US" sz="1800" dirty="0" smtClean="0"/>
              <a:t>Loss of jobs and population </a:t>
            </a:r>
          </a:p>
          <a:p>
            <a:pPr lvl="1" eaLnBrk="1" hangingPunct="1">
              <a:spcBef>
                <a:spcPts val="1200"/>
              </a:spcBef>
            </a:pPr>
            <a:r>
              <a:rPr lang="en-US" sz="1800" dirty="0" smtClean="0"/>
              <a:t>Declining housing prices </a:t>
            </a:r>
          </a:p>
          <a:p>
            <a:pPr lvl="1" eaLnBrk="1" hangingPunct="1">
              <a:spcBef>
                <a:spcPts val="1200"/>
              </a:spcBef>
            </a:pPr>
            <a:r>
              <a:rPr lang="en-US" sz="1800" dirty="0" smtClean="0"/>
              <a:t>Deteriorating physical infrastructure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sz="2200" dirty="0" smtClean="0"/>
              <a:t>Limited financial assistance from the state and federal government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sz="2200" dirty="0" smtClean="0"/>
              <a:t>High expenditure needs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1800" dirty="0" smtClean="0"/>
              <a:t>A broad list of public services responsibilities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sz="1800" dirty="0" smtClean="0"/>
              <a:t>Concentration of poor residents and/or “dependent” residents</a:t>
            </a:r>
          </a:p>
          <a:p>
            <a:pPr lvl="2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1400" dirty="0" smtClean="0"/>
              <a:t>In Detroit, 59% of population is either under 18, over 65, or disabled</a:t>
            </a:r>
          </a:p>
          <a:p>
            <a:pPr lvl="1" eaLnBrk="1" hangingPunct="1">
              <a:spcBef>
                <a:spcPts val="1200"/>
              </a:spcBef>
            </a:pPr>
            <a:r>
              <a:rPr lang="en-US" sz="1800" dirty="0" smtClean="0"/>
              <a:t>Historical or physical factors that drive up the costs of delivering core public services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13680CB9-D4E7-49EC-8710-8276B943F37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218" name="Slide Number Placeholder 5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r" eaLnBrk="1" hangingPunct="1">
              <a:defRPr/>
            </a:pPr>
            <a:fld id="{E6ACF609-E6ED-4AFD-B6DE-001D57E1DB5B}" type="slidenum">
              <a:rPr lang="en-US" sz="1400" i="0" smtClean="0"/>
              <a:pPr algn="r" eaLnBrk="1" hangingPunct="1">
                <a:defRPr/>
              </a:pPr>
              <a:t>5</a:t>
            </a:fld>
            <a:endParaRPr lang="en-US" sz="1400" i="0" smtClean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214313"/>
            <a:ext cx="8105775" cy="1385887"/>
          </a:xfrm>
        </p:spPr>
        <p:txBody>
          <a:bodyPr/>
          <a:lstStyle/>
          <a:p>
            <a:pPr algn="ctr"/>
            <a:r>
              <a:rPr lang="en-US" sz="3200" dirty="0" smtClean="0"/>
              <a:t>Fiscal Health in Large Central Cities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/>
              <a:t>Comparing central cities is complicated because of the wide variation across the country in government structure</a:t>
            </a:r>
            <a:endParaRPr lang="en-US" sz="2400" dirty="0"/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sz="2000" dirty="0" smtClean="0"/>
              <a:t>Municipal governments have different public service responsibilities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22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2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Fiscally Standardized Cities (FiSCs)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69288" cy="4151313"/>
          </a:xfrm>
        </p:spPr>
        <p:txBody>
          <a:bodyPr/>
          <a:lstStyle/>
          <a:p>
            <a:r>
              <a:rPr lang="en-US" sz="2400" dirty="0" smtClean="0"/>
              <a:t>We construct FiSCs by combining Census data on revenue and expenditures of city (municipal) governments with an appropriate share from overlying county governments, school districts, and special districts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Allocations to FiSCs based on share of population and students within central city boundaries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FiSC dataset includes 112 large central cities with data from 1977 through 2012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Public access to data at: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http://www.lincolninst.edu/subcenters/fiscally-standardized-cities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ABC85-AEAD-49E7-B3B8-5B3928D22D7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4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025524"/>
          </a:xfrm>
        </p:spPr>
        <p:txBody>
          <a:bodyPr/>
          <a:lstStyle/>
          <a:p>
            <a:pPr algn="ctr"/>
            <a:r>
              <a:rPr lang="en-US" sz="3200" dirty="0" smtClean="0"/>
              <a:t>The “Great Recession” and the </a:t>
            </a:r>
          </a:p>
          <a:p>
            <a:pPr algn="ctr">
              <a:spcBef>
                <a:spcPts val="0"/>
              </a:spcBef>
            </a:pPr>
            <a:r>
              <a:rPr lang="en-US" sz="3200" dirty="0" smtClean="0"/>
              <a:t>Fiscal Condition of Cities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8FD4F-8785-48E2-9934-7D841B06A9F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1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64031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912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64031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914400" y="5334000"/>
            <a:ext cx="1600200" cy="381000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254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837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7391400" y="1752600"/>
            <a:ext cx="1752600" cy="1447800"/>
          </a:xfrm>
          <a:prstGeom prst="ellipse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20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907111"/>
              </p:ext>
            </p:extLst>
          </p:nvPr>
        </p:nvGraphicFramePr>
        <p:xfrm>
          <a:off x="152400" y="304800"/>
          <a:ext cx="8794750" cy="6297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308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86630" cy="681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1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1643062"/>
          </a:xfrm>
        </p:spPr>
        <p:txBody>
          <a:bodyPr/>
          <a:lstStyle/>
          <a:p>
            <a:pPr algn="ctr"/>
            <a:r>
              <a:rPr lang="en-US" sz="4400" dirty="0" smtClean="0"/>
              <a:t>Fiscal Prospects for Cities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10001"/>
            <a:ext cx="7886700" cy="2279650"/>
          </a:xfrm>
        </p:spPr>
        <p:txBody>
          <a:bodyPr/>
          <a:lstStyle/>
          <a:p>
            <a:pPr algn="ctr"/>
            <a:r>
              <a:rPr lang="en-US" sz="3200" dirty="0" smtClean="0"/>
              <a:t>Will Revenues be Sufficient to Meet Cities’ </a:t>
            </a:r>
          </a:p>
          <a:p>
            <a:pPr algn="ctr"/>
            <a:r>
              <a:rPr lang="en-US" sz="3200" dirty="0" smtClean="0"/>
              <a:t>Public Service Responsibilities?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9A360-6E0B-4C9B-B010-1E6D9DE0054E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Locally-Raised Revenues</a:t>
            </a:r>
            <a:br>
              <a:rPr lang="en-US" sz="3600" dirty="0" smtClean="0"/>
            </a:br>
            <a:r>
              <a:rPr lang="en-US" sz="2800" dirty="0" smtClean="0"/>
              <a:t>Taxes, User Charges and Fees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Growth in locally-raised revenues depends on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the strength of the local economy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the mix of taxes used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 well-functioning property tax system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the creative use of fees and charges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the presence of state-imposed property tax levy limits or other tax limitations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e</a:t>
            </a:r>
            <a:r>
              <a:rPr lang="en-US" sz="1600" dirty="0" smtClean="0"/>
              <a:t>.g. new levy limits with super-majority override provisions in NY</a:t>
            </a:r>
          </a:p>
          <a:p>
            <a:pPr lvl="2">
              <a:spcBef>
                <a:spcPts val="600"/>
              </a:spcBef>
            </a:pPr>
            <a:r>
              <a:rPr lang="en-US" sz="1600" dirty="0" smtClean="0"/>
              <a:t>e.g. continuation of levy freezes in Wisconsin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7360-F920-498E-9C47-919F400DA616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02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7286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71800"/>
            <a:ext cx="7886700" cy="3117851"/>
          </a:xfrm>
        </p:spPr>
        <p:txBody>
          <a:bodyPr/>
          <a:lstStyle/>
          <a:p>
            <a:pPr algn="ctr"/>
            <a:r>
              <a:rPr lang="en-US" sz="3200" dirty="0" smtClean="0"/>
              <a:t>The Influence of State and Federal Policies</a:t>
            </a:r>
          </a:p>
          <a:p>
            <a:pPr algn="ctr"/>
            <a:r>
              <a:rPr lang="en-US" sz="3200" dirty="0" smtClean="0"/>
              <a:t> on the Fiscal Prospects of Cities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9A360-6E0B-4C9B-B010-1E6D9DE0054E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09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sz="3600" dirty="0" smtClean="0"/>
              <a:t>Intergovernmental Assistance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The Future of State Aid to Cities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828800"/>
            <a:ext cx="7772400" cy="4303713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400" dirty="0" smtClean="0"/>
              <a:t>% cuts in state aid to FiSCs during and after recession were proportional to % cuts in state tax revenues, but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Some states chose larger cuts, e.g. Rhode Island, Nevada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Prospects for growth in state aid to cities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At end of FY 2015, real state tax revenues will still be </a:t>
            </a:r>
            <a:r>
              <a:rPr lang="en-US" sz="2000" b="1" dirty="0" smtClean="0"/>
              <a:t>below </a:t>
            </a:r>
            <a:r>
              <a:rPr lang="en-US" sz="2000" dirty="0" smtClean="0"/>
              <a:t>pre-recession peak (NASBO)</a:t>
            </a:r>
            <a:endParaRPr lang="en-US" sz="2000" b="1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State tax policies are slowing state revenue growth in a number of states</a:t>
            </a:r>
          </a:p>
          <a:p>
            <a:pPr lvl="2">
              <a:spcBef>
                <a:spcPts val="600"/>
              </a:spcBef>
            </a:pPr>
            <a:r>
              <a:rPr lang="en-US" sz="1600" dirty="0" smtClean="0"/>
              <a:t>Income tax cuts enacted or proposed in Kansas, Wisconsin, Ohio, Louisiana, Maine, Arkansas </a:t>
            </a:r>
          </a:p>
          <a:p>
            <a:pPr lvl="2">
              <a:spcBef>
                <a:spcPts val="600"/>
              </a:spcBef>
            </a:pPr>
            <a:r>
              <a:rPr lang="en-US" sz="1600" dirty="0" smtClean="0"/>
              <a:t>With growing use of internet and more spending on services, sales tax growth is sluggish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7360-F920-498E-9C47-919F400DA616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3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A1AE-1FD2-4812-914C-E1C3DD84F60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47633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296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sz="3200" dirty="0" smtClean="0"/>
              <a:t>What Policies Can City Leaders Pursue?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8116888" cy="4227513"/>
          </a:xfrm>
        </p:spPr>
        <p:txBody>
          <a:bodyPr/>
          <a:lstStyle/>
          <a:p>
            <a:r>
              <a:rPr lang="en-US" sz="2800" dirty="0" smtClean="0"/>
              <a:t>Increase locally-raised revenues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Adopt cost-cutting and service-enhancing policies</a:t>
            </a:r>
          </a:p>
          <a:p>
            <a:pPr lvl="1"/>
            <a:r>
              <a:rPr lang="en-US" sz="2400" dirty="0" smtClean="0"/>
              <a:t>Even small policy changes make a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ABC85-AEAD-49E7-B3B8-5B3928D22D7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3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sz="3200" dirty="0" smtClean="0"/>
              <a:t>What Policies Can City Leaders Pursue?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69288" cy="422751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Push for metropolitan area/regional cooperation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Try to convince suburbanites that a strong central city will spur regional growth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Exploit scale economies and sell services to smaller communities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Exploit low interest rates to invest </a:t>
            </a:r>
            <a:r>
              <a:rPr lang="en-US" sz="2800" b="1" dirty="0" smtClean="0"/>
              <a:t>now</a:t>
            </a:r>
            <a:r>
              <a:rPr lang="en-US" sz="2800" dirty="0" smtClean="0"/>
              <a:t> in maintaining and improving cities’ capital infrastructure</a:t>
            </a:r>
          </a:p>
          <a:p>
            <a:pPr lvl="1"/>
            <a:r>
              <a:rPr lang="en-US" sz="2400" dirty="0" smtClean="0"/>
              <a:t>Failure to invest will sacrifice the future well-being of city residents and reduce prospects for economic growth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ABC85-AEAD-49E7-B3B8-5B3928D22D7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60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CBPP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C61A4"/>
    </a:accent1>
    <a:accent2>
      <a:srgbClr val="B9292F"/>
    </a:accent2>
    <a:accent3>
      <a:srgbClr val="FFCE6D"/>
    </a:accent3>
    <a:accent4>
      <a:srgbClr val="FDB813"/>
    </a:accent4>
    <a:accent5>
      <a:srgbClr val="FD9123"/>
    </a:accent5>
    <a:accent6>
      <a:srgbClr val="ED1C24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4821</TotalTime>
  <Words>865</Words>
  <Application>Microsoft Macintosh PowerPoint</Application>
  <PresentationFormat>On-screen Show (4:3)</PresentationFormat>
  <Paragraphs>145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Blends</vt:lpstr>
      <vt:lpstr>3_Blends</vt:lpstr>
      <vt:lpstr> The Fiscal Health of the American City  Fiscal Leadership and the Modern City Initiative on Cities, Boston University, April 27, 2013  </vt:lpstr>
      <vt:lpstr>What Do We Mean by Fiscal Health?</vt:lpstr>
      <vt:lpstr>Structural Fiscal Health</vt:lpstr>
      <vt:lpstr>Factors Contributing to Weak Fiscal Health</vt:lpstr>
      <vt:lpstr>Fiscal Health in Large Central Cities</vt:lpstr>
      <vt:lpstr>PowerPoint Presentation</vt:lpstr>
      <vt:lpstr>Fiscally Standardized Cities (FiSCs)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Fiscal Prospects for Cities</vt:lpstr>
      <vt:lpstr>Locally-Raised Revenues Taxes, User Charges and Fees</vt:lpstr>
      <vt:lpstr>PowerPoint Presentation</vt:lpstr>
      <vt:lpstr>Intergovernmental Assistance The Future of State Aid to Cities</vt:lpstr>
      <vt:lpstr>PowerPoint Presentation</vt:lpstr>
      <vt:lpstr>What Policies Can City Leaders Pursue?</vt:lpstr>
      <vt:lpstr>What Policies Can City Leaders Pursue?</vt:lpstr>
    </vt:vector>
  </TitlesOfParts>
  <Company>La Follette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Fiscal Health of U.S. Cities  Conference on Measuring Urban Fiscal Health IMFG, Munk School, University of Toronto, May 2, 2013</dc:title>
  <dc:creator>Andrew Reschovsky</dc:creator>
  <cp:lastModifiedBy>BU</cp:lastModifiedBy>
  <cp:revision>65</cp:revision>
  <cp:lastPrinted>2015-04-24T21:14:49Z</cp:lastPrinted>
  <dcterms:created xsi:type="dcterms:W3CDTF">2013-04-30T05:01:08Z</dcterms:created>
  <dcterms:modified xsi:type="dcterms:W3CDTF">2015-04-27T02:01:59Z</dcterms:modified>
</cp:coreProperties>
</file>