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7" r:id="rId2"/>
    <p:sldId id="270" r:id="rId3"/>
    <p:sldId id="271" r:id="rId4"/>
    <p:sldId id="276" r:id="rId5"/>
    <p:sldId id="272" r:id="rId6"/>
    <p:sldId id="273" r:id="rId7"/>
    <p:sldId id="269" r:id="rId8"/>
    <p:sldId id="259" r:id="rId9"/>
    <p:sldId id="261" r:id="rId10"/>
    <p:sldId id="260" r:id="rId11"/>
    <p:sldId id="268" r:id="rId12"/>
    <p:sldId id="266" r:id="rId13"/>
    <p:sldId id="265" r:id="rId14"/>
    <p:sldId id="264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 autoAdjust="0"/>
    <p:restoredTop sz="88123" autoAdjust="0"/>
  </p:normalViewPr>
  <p:slideViewPr>
    <p:cSldViewPr>
      <p:cViewPr varScale="1">
        <p:scale>
          <a:sx n="65" d="100"/>
          <a:sy n="65" d="100"/>
        </p:scale>
        <p:origin x="149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FDAB490E-32F1-4E0C-B5ED-7511FB7B1FBD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6E7FAC28-ABBE-4074-9EEA-064775100E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308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FAC28-ABBE-4074-9EEA-064775100EA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34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FAC28-ABBE-4074-9EEA-064775100EA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34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FAC28-ABBE-4074-9EEA-064775100EA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34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5037" y="1752600"/>
            <a:ext cx="8544163" cy="1415772"/>
          </a:xfrm>
        </p:spPr>
        <p:txBody>
          <a:bodyPr wrap="square" tIns="91440" bIns="91440" anchor="ctr" anchorCtr="0">
            <a:spAutoFit/>
          </a:bodyPr>
          <a:lstStyle>
            <a:lvl1pPr marL="0" indent="0" algn="ctr">
              <a:lnSpc>
                <a:spcPts val="4800"/>
              </a:lnSpc>
              <a:defRPr sz="4800" cap="all" baseline="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fld id="{8E271E34-E0D9-47AA-B845-1B8B073A94FB}" type="datetimeFigureOut">
              <a:rPr lang="en-US" smtClean="0"/>
              <a:pPr/>
              <a:t>10/3/2014</a:t>
            </a:fld>
            <a:endParaRPr kumimoji="0" lang="en-US" dirty="0"/>
          </a:p>
        </p:txBody>
      </p:sp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987" y="4586515"/>
            <a:ext cx="2838450" cy="102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1E34-E0D9-47AA-B845-1B8B073A94FB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0F7741-55B7-448A-81E8-6571026ACA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1E34-E0D9-47AA-B845-1B8B073A94FB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00F7741-55B7-448A-81E8-6571026ACA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E271E34-E0D9-47AA-B845-1B8B073A94FB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00F7741-55B7-448A-81E8-6571026ACA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E271E34-E0D9-47AA-B845-1B8B073A94FB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00F7741-55B7-448A-81E8-6571026ACA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1E34-E0D9-47AA-B845-1B8B073A94FB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0F7741-55B7-448A-81E8-6571026ACA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1E34-E0D9-47AA-B845-1B8B073A94FB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0F7741-55B7-448A-81E8-6571026ACA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1E34-E0D9-47AA-B845-1B8B073A94FB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0F7741-55B7-448A-81E8-6571026ACA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E271E34-E0D9-47AA-B845-1B8B073A94FB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900F7741-55B7-448A-81E8-6571026ACA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1E34-E0D9-47AA-B845-1B8B073A94FB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7741-55B7-448A-81E8-6571026ACA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E271E34-E0D9-47AA-B845-1B8B073A94FB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900F7741-55B7-448A-81E8-6571026ACA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534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Futura Medium"/>
                <a:cs typeface="Futura Medium"/>
              </a:defRPr>
            </a:lvl1pPr>
            <a:lvl2pPr>
              <a:defRPr b="0" i="0">
                <a:latin typeface="Futura Book"/>
                <a:cs typeface="Futura Book"/>
              </a:defRPr>
            </a:lvl2pPr>
            <a:lvl3pPr>
              <a:defRPr b="0" i="0">
                <a:latin typeface="Futura Book"/>
                <a:cs typeface="Futura Book"/>
              </a:defRPr>
            </a:lvl3pPr>
            <a:lvl4pPr>
              <a:defRPr b="0" i="0">
                <a:latin typeface="Futura Book"/>
                <a:cs typeface="Futura Book"/>
              </a:defRPr>
            </a:lvl4pPr>
            <a:lvl5pPr>
              <a:defRPr b="0" i="0">
                <a:latin typeface="Futura Book"/>
                <a:cs typeface="Futura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74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E271E34-E0D9-47AA-B845-1B8B073A94FB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00F7741-55B7-448A-81E8-6571026ACA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4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mailto:mcfarland@nlc.org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037" y="2318028"/>
            <a:ext cx="8544163" cy="1415772"/>
          </a:xfrm>
        </p:spPr>
        <p:txBody>
          <a:bodyPr anchor="ctr">
            <a:normAutofit fontScale="90000"/>
          </a:bodyPr>
          <a:lstStyle/>
          <a:p>
            <a:pPr algn="l">
              <a:spcAft>
                <a:spcPts val="600"/>
              </a:spcAft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z="3222" dirty="0" smtClean="0"/>
              <a:t/>
            </a:r>
            <a:br>
              <a:rPr lang="en-US" sz="3222" dirty="0" smtClean="0"/>
            </a:br>
            <a:r>
              <a:rPr lang="en-US" sz="3222" dirty="0"/>
              <a:t>	</a:t>
            </a:r>
            <a:r>
              <a:rPr lang="en-US" sz="6700" dirty="0" smtClean="0"/>
              <a:t>City Fiscal </a:t>
            </a:r>
            <a:br>
              <a:rPr lang="en-US" sz="6700" dirty="0" smtClean="0"/>
            </a:br>
            <a:r>
              <a:rPr lang="en-US" sz="6700" dirty="0" smtClean="0"/>
              <a:t>		</a:t>
            </a:r>
            <a:r>
              <a:rPr lang="en-US" sz="5300" dirty="0" smtClean="0"/>
              <a:t>Structures and 				Conditions</a:t>
            </a:r>
            <a:r>
              <a:rPr lang="en-US" sz="6700" dirty="0" smtClean="0"/>
              <a:t/>
            </a:r>
            <a:br>
              <a:rPr lang="en-US" sz="6700" dirty="0" smtClean="0"/>
            </a:br>
            <a:r>
              <a:rPr lang="en-US" sz="6700" dirty="0"/>
              <a:t>	</a:t>
            </a:r>
            <a:r>
              <a:rPr lang="en-US" sz="6700" dirty="0" smtClean="0"/>
              <a:t>				 </a:t>
            </a:r>
            <a:br>
              <a:rPr lang="en-US" sz="6700" dirty="0" smtClean="0"/>
            </a:br>
            <a:r>
              <a:rPr lang="en-US" sz="3222" dirty="0" smtClean="0"/>
              <a:t>	</a:t>
            </a:r>
            <a:br>
              <a:rPr lang="en-US" sz="3222" dirty="0" smtClean="0"/>
            </a:br>
            <a:r>
              <a:rPr lang="en-US" sz="3222" dirty="0" smtClean="0"/>
              <a:t>							</a:t>
            </a:r>
            <a:endParaRPr lang="en-US" sz="3222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Christiana McFarland, NLC Research Director</a:t>
            </a:r>
          </a:p>
          <a:p>
            <a:r>
              <a:rPr lang="en-US" sz="2000" dirty="0" smtClean="0"/>
              <a:t>April 2015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4051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Cities-State Fiscal Structure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Municipal Taxing Authority</a:t>
            </a:r>
          </a:p>
          <a:p>
            <a:endParaRPr lang="en-US" dirty="0" smtClean="0"/>
          </a:p>
          <a:p>
            <a:r>
              <a:rPr lang="en-US" dirty="0" smtClean="0"/>
              <a:t>Own-Source Revenue Reliance</a:t>
            </a:r>
          </a:p>
          <a:p>
            <a:endParaRPr lang="en-US" dirty="0" smtClean="0"/>
          </a:p>
          <a:p>
            <a:r>
              <a:rPr lang="en-US" dirty="0" smtClean="0"/>
              <a:t>State Aid</a:t>
            </a:r>
          </a:p>
          <a:p>
            <a:endParaRPr lang="en-US" dirty="0" smtClean="0"/>
          </a:p>
          <a:p>
            <a:r>
              <a:rPr lang="en-US" dirty="0" smtClean="0"/>
              <a:t>Tax and Expenditure Limits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49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Municipal Taxing Authority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" y="1793800"/>
            <a:ext cx="8153400" cy="4108599"/>
          </a:xfrm>
        </p:spPr>
      </p:pic>
      <p:sp>
        <p:nvSpPr>
          <p:cNvPr id="3" name="TextBox 2"/>
          <p:cNvSpPr txBox="1"/>
          <p:nvPr/>
        </p:nvSpPr>
        <p:spPr>
          <a:xfrm>
            <a:off x="533400" y="6185797"/>
            <a:ext cx="3962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Cities and State Fiscal Structure 2015, National League of Cities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4238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Own-Source Revenue Reliance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6185797"/>
            <a:ext cx="3962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Cities and State Fiscal Structure 2015, National League of Cities</a:t>
            </a:r>
            <a:endParaRPr lang="en-US" sz="1000" dirty="0"/>
          </a:p>
        </p:txBody>
      </p:sp>
      <p:pic>
        <p:nvPicPr>
          <p:cNvPr id="8" name="Content Placeholder 7" descr="Maps for export-04.pn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" b="24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713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State Aid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6185797"/>
            <a:ext cx="3962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Cities and State Fiscal Structure 2015, National League of Cities</a:t>
            </a:r>
            <a:endParaRPr lang="en-US" sz="1000" dirty="0"/>
          </a:p>
        </p:txBody>
      </p:sp>
      <p:pic>
        <p:nvPicPr>
          <p:cNvPr id="6" name="Content Placeholder 5" descr="Maps for export-02.pn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" b="24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061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Tax and Expenditure Limits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6185797"/>
            <a:ext cx="3962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Cities and State Fiscal Structure 2015, National League of Cities</a:t>
            </a:r>
            <a:endParaRPr lang="en-US" sz="1000" dirty="0"/>
          </a:p>
        </p:txBody>
      </p:sp>
      <p:pic>
        <p:nvPicPr>
          <p:cNvPr id="8" name="Content Placeholder 7" descr="Maps for export-01.pn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" b="24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061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City Fiscal Conditions Survey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HEALTH OF OUR NATION RESTS ON 			THE HEALTH OF OUR CITIES</a:t>
            </a:r>
          </a:p>
          <a:p>
            <a:endParaRPr lang="en-US" dirty="0"/>
          </a:p>
          <a:p>
            <a:r>
              <a:rPr lang="en-US" dirty="0" smtClean="0"/>
              <a:t>A UNIQUE WINDOW INTO ECONOMIC RECOVERY</a:t>
            </a:r>
          </a:p>
          <a:p>
            <a:endParaRPr lang="en-US" dirty="0"/>
          </a:p>
          <a:p>
            <a:r>
              <a:rPr lang="en-US" dirty="0" smtClean="0"/>
              <a:t>ONLY SOURCE OF ANNUAL FISCAL DATA FOR MUNICIPAL SECTOR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2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b="1" dirty="0" smtClean="0"/>
              <a:t>Outlook: </a:t>
            </a:r>
            <a:r>
              <a:rPr lang="en-US" sz="3000" dirty="0" smtClean="0"/>
              <a:t>Percent of cities “better able/less </a:t>
            </a:r>
            <a:r>
              <a:rPr lang="en-US" sz="3000" dirty="0"/>
              <a:t>a</a:t>
            </a:r>
            <a:r>
              <a:rPr lang="en-US" sz="3000" dirty="0" smtClean="0"/>
              <a:t>ble” to meet </a:t>
            </a:r>
            <a:r>
              <a:rPr lang="en-US" sz="3000" dirty="0"/>
              <a:t>f</a:t>
            </a:r>
            <a:r>
              <a:rPr lang="en-US" sz="3000" dirty="0" smtClean="0"/>
              <a:t>inancial </a:t>
            </a:r>
            <a:r>
              <a:rPr lang="en-US" sz="3000" dirty="0"/>
              <a:t>n</a:t>
            </a:r>
            <a:r>
              <a:rPr lang="en-US" sz="3000" dirty="0" smtClean="0"/>
              <a:t>eeds </a:t>
            </a:r>
            <a:endParaRPr lang="en-US" sz="3000" dirty="0"/>
          </a:p>
        </p:txBody>
      </p:sp>
      <p:pic>
        <p:nvPicPr>
          <p:cNvPr id="7" name="Picture 6" descr="NLClogo4c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738" y="5901520"/>
            <a:ext cx="1850162" cy="677081"/>
          </a:xfrm>
          <a:prstGeom prst="rect">
            <a:avLst/>
          </a:prstGeo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7043"/>
            <a:ext cx="7911970" cy="4492757"/>
          </a:xfrm>
        </p:spPr>
      </p:pic>
    </p:spTree>
    <p:extLst>
      <p:ext uri="{BB962C8B-B14F-4D97-AF65-F5344CB8AC3E}">
        <p14:creationId xmlns:p14="http://schemas.microsoft.com/office/powerpoint/2010/main" val="85283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Recovery of </a:t>
            </a:r>
            <a:r>
              <a:rPr lang="en-US" sz="3200" b="1" dirty="0" smtClean="0"/>
              <a:t>General Fund Revenues</a:t>
            </a:r>
            <a:endParaRPr lang="en-US" sz="3200" dirty="0"/>
          </a:p>
        </p:txBody>
      </p:sp>
      <p:pic>
        <p:nvPicPr>
          <p:cNvPr id="7" name="Picture 6" descr="NLClogo4c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738" y="5901520"/>
            <a:ext cx="1850162" cy="67708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2006=100</a:t>
            </a:r>
          </a:p>
          <a:p>
            <a:r>
              <a:rPr lang="en-US" dirty="0"/>
              <a:t>2007=99.78</a:t>
            </a:r>
          </a:p>
          <a:p>
            <a:r>
              <a:rPr lang="en-US" dirty="0"/>
              <a:t>2008=98.60	</a:t>
            </a:r>
          </a:p>
          <a:p>
            <a:r>
              <a:rPr lang="en-US" dirty="0"/>
              <a:t>2009=95.86	</a:t>
            </a:r>
          </a:p>
          <a:p>
            <a:r>
              <a:rPr lang="en-US" dirty="0"/>
              <a:t>2010=91.36	</a:t>
            </a:r>
          </a:p>
          <a:p>
            <a:r>
              <a:rPr lang="en-US" dirty="0"/>
              <a:t>2011=89.57	</a:t>
            </a:r>
          </a:p>
          <a:p>
            <a:r>
              <a:rPr lang="en-US" dirty="0"/>
              <a:t>2012=88.07	</a:t>
            </a:r>
          </a:p>
          <a:p>
            <a:r>
              <a:rPr lang="en-US" dirty="0"/>
              <a:t>2013=90.87	</a:t>
            </a:r>
          </a:p>
          <a:p>
            <a:r>
              <a:rPr lang="en-US" dirty="0"/>
              <a:t>2014=90.40 </a:t>
            </a:r>
          </a:p>
        </p:txBody>
      </p:sp>
    </p:spTree>
    <p:extLst>
      <p:ext uri="{BB962C8B-B14F-4D97-AF65-F5344CB8AC3E}">
        <p14:creationId xmlns:p14="http://schemas.microsoft.com/office/powerpoint/2010/main" val="85283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Year-to-year change in general fund </a:t>
            </a:r>
            <a:r>
              <a:rPr lang="en-US" sz="3000" b="1" dirty="0" smtClean="0"/>
              <a:t>tax receipts </a:t>
            </a:r>
            <a:r>
              <a:rPr lang="en-US" sz="3000" dirty="0" smtClean="0"/>
              <a:t>(constant dollars)</a:t>
            </a:r>
            <a:endParaRPr lang="en-US" sz="3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1" y="1371600"/>
            <a:ext cx="9715501" cy="4572000"/>
          </a:xfrm>
        </p:spPr>
      </p:pic>
      <p:pic>
        <p:nvPicPr>
          <p:cNvPr id="5" name="Picture 4" descr="NLClogo4c.e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1738" y="5901520"/>
            <a:ext cx="1850162" cy="67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3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b="1" dirty="0" smtClean="0"/>
              <a:t>Ending balance </a:t>
            </a:r>
            <a:r>
              <a:rPr lang="en-US" sz="3000" dirty="0" smtClean="0"/>
              <a:t>as a percentage of expenditures (general fund)</a:t>
            </a:r>
            <a:endParaRPr lang="en-US" sz="3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399" y="2133600"/>
            <a:ext cx="10058400" cy="3889248"/>
          </a:xfrm>
        </p:spPr>
      </p:pic>
      <p:pic>
        <p:nvPicPr>
          <p:cNvPr id="4" name="Picture 3" descr="NLClogo4c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738" y="5901520"/>
            <a:ext cx="1850162" cy="67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25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Factors with </a:t>
            </a:r>
            <a:r>
              <a:rPr lang="en-US" sz="3000" b="1" dirty="0" smtClean="0"/>
              <a:t>most</a:t>
            </a:r>
            <a:r>
              <a:rPr lang="en-US" sz="3000" dirty="0" smtClean="0"/>
              <a:t> positive and negative impacts</a:t>
            </a:r>
            <a:endParaRPr lang="en-US" sz="3000" dirty="0"/>
          </a:p>
        </p:txBody>
      </p:sp>
      <p:pic>
        <p:nvPicPr>
          <p:cNvPr id="4" name="Picture 3" descr="NLClogo4c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1738" y="5901520"/>
            <a:ext cx="1850162" cy="677081"/>
          </a:xfrm>
          <a:prstGeom prst="rect">
            <a:avLst/>
          </a:prstGeom>
        </p:spPr>
      </p:pic>
      <p:pic>
        <p:nvPicPr>
          <p:cNvPr id="7" name="Content Placeholder 6" descr="CFC%202014%20Budgetary%20Factors-03.png"/>
          <p:cNvPicPr>
            <a:picLocks noGrp="1" noChangeAspect="1"/>
          </p:cNvPicPr>
          <p:nvPr>
            <p:ph sz="quarter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" t="12709" r="6" b="-539"/>
          <a:stretch/>
        </p:blipFill>
        <p:spPr>
          <a:xfrm>
            <a:off x="152400" y="1981200"/>
            <a:ext cx="8839200" cy="3698861"/>
          </a:xfrm>
        </p:spPr>
      </p:pic>
    </p:spTree>
    <p:extLst>
      <p:ext uri="{BB962C8B-B14F-4D97-AF65-F5344CB8AC3E}">
        <p14:creationId xmlns:p14="http://schemas.microsoft.com/office/powerpoint/2010/main" val="99437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City </a:t>
            </a:r>
            <a:r>
              <a:rPr lang="en-US" sz="3000" b="1" dirty="0"/>
              <a:t>E</a:t>
            </a:r>
            <a:r>
              <a:rPr lang="en-US" sz="3000" b="1" dirty="0" smtClean="0"/>
              <a:t>xpenditure Actions</a:t>
            </a:r>
            <a:endParaRPr lang="en-US" sz="3000" dirty="0"/>
          </a:p>
        </p:txBody>
      </p:sp>
      <p:pic>
        <p:nvPicPr>
          <p:cNvPr id="4" name="Picture 3" descr="NLClogo4c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1738" y="5901520"/>
            <a:ext cx="1850162" cy="677081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562" y="1676400"/>
            <a:ext cx="6233038" cy="4845349"/>
          </a:xfrm>
        </p:spPr>
      </p:pic>
    </p:spTree>
    <p:extLst>
      <p:ext uri="{BB962C8B-B14F-4D97-AF65-F5344CB8AC3E}">
        <p14:creationId xmlns:p14="http://schemas.microsoft.com/office/powerpoint/2010/main" val="42379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City </a:t>
            </a:r>
            <a:r>
              <a:rPr lang="en-US" sz="3000" b="1" dirty="0"/>
              <a:t>R</a:t>
            </a:r>
            <a:r>
              <a:rPr lang="en-US" sz="3000" b="1" dirty="0" smtClean="0"/>
              <a:t>evenue </a:t>
            </a:r>
            <a:r>
              <a:rPr lang="en-US" sz="3000" b="1" dirty="0"/>
              <a:t>A</a:t>
            </a:r>
            <a:r>
              <a:rPr lang="en-US" sz="3000" b="1" dirty="0" smtClean="0"/>
              <a:t>ctions</a:t>
            </a:r>
            <a:endParaRPr lang="en-US" sz="3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580748"/>
            <a:ext cx="6298520" cy="4896252"/>
          </a:xfrm>
        </p:spPr>
      </p:pic>
      <p:pic>
        <p:nvPicPr>
          <p:cNvPr id="4" name="Picture 3" descr="NLClogo4c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738" y="5901520"/>
            <a:ext cx="1850162" cy="67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3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Stay Connected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8229600" cy="4721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/>
              <a:t/>
            </a:r>
            <a:br>
              <a:rPr lang="en-US" sz="2400" dirty="0"/>
            </a:b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					     </a:t>
            </a:r>
            <a:r>
              <a:rPr lang="en-US" sz="2400" u="sng" dirty="0" err="1" smtClean="0"/>
              <a:t>CitiesSpeak.org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  </a:t>
            </a:r>
            <a:r>
              <a:rPr lang="en-US" sz="2400" dirty="0"/>
              <a:t> </a:t>
            </a:r>
            <a:r>
              <a:rPr lang="en-US" sz="2400" dirty="0" smtClean="0"/>
              <a:t>  @LeagueofCities</a:t>
            </a:r>
            <a:r>
              <a:rPr lang="en-US" sz="2400" dirty="0"/>
              <a:t> </a:t>
            </a:r>
            <a:r>
              <a:rPr lang="en-US" sz="2400" dirty="0" smtClean="0"/>
              <a:t>@ckmcfarland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>
              <a:buNone/>
            </a:pPr>
            <a:r>
              <a:rPr lang="en-US" sz="2400" dirty="0" smtClean="0"/>
              <a:t>		     National </a:t>
            </a:r>
            <a:r>
              <a:rPr lang="en-US" sz="2400" dirty="0"/>
              <a:t>League of Cities 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Christiana McFarland </a:t>
            </a:r>
            <a:r>
              <a:rPr lang="en-US" sz="2400" dirty="0" smtClean="0">
                <a:hlinkClick r:id="rId2"/>
              </a:rPr>
              <a:t>mcfarland@nlc.org</a:t>
            </a:r>
            <a:endParaRPr lang="en-US" sz="2400" dirty="0" smtClean="0"/>
          </a:p>
          <a:p>
            <a:pPr algn="r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sz="20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5" name="Picture 4" descr="facebook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5" y="3971925"/>
            <a:ext cx="476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witter-icon-s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5" y="3200400"/>
            <a:ext cx="476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blog icon 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2438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835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NLC Colors">
      <a:dk1>
        <a:sysClr val="windowText" lastClr="000000"/>
      </a:dk1>
      <a:lt1>
        <a:sysClr val="window" lastClr="FFFFFF"/>
      </a:lt1>
      <a:dk2>
        <a:srgbClr val="0065A4"/>
      </a:dk2>
      <a:lt2>
        <a:srgbClr val="CECECE"/>
      </a:lt2>
      <a:accent1>
        <a:srgbClr val="0065A4"/>
      </a:accent1>
      <a:accent2>
        <a:srgbClr val="A32136"/>
      </a:accent2>
      <a:accent3>
        <a:srgbClr val="377C2B"/>
      </a:accent3>
      <a:accent4>
        <a:srgbClr val="FFA40E"/>
      </a:accent4>
      <a:accent5>
        <a:srgbClr val="80B2D2"/>
      </a:accent5>
      <a:accent6>
        <a:srgbClr val="740A14"/>
      </a:accent6>
      <a:hlink>
        <a:srgbClr val="0065A4"/>
      </a:hlink>
      <a:folHlink>
        <a:srgbClr val="003475"/>
      </a:folHlink>
    </a:clrScheme>
    <a:fontScheme name="NLC Fonts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1664</TotalTime>
  <Words>152</Words>
  <Application>Microsoft Office PowerPoint</Application>
  <PresentationFormat>On-screen Show (4:3)</PresentationFormat>
  <Paragraphs>51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Calibri</vt:lpstr>
      <vt:lpstr>Century Gothic</vt:lpstr>
      <vt:lpstr>Futura Book</vt:lpstr>
      <vt:lpstr>Futura Medium</vt:lpstr>
      <vt:lpstr>Wingdings</vt:lpstr>
      <vt:lpstr>Wingdings 2</vt:lpstr>
      <vt:lpstr>Median</vt:lpstr>
      <vt:lpstr>   City Fiscal    Structures and     Conditions                 </vt:lpstr>
      <vt:lpstr>Cities-State Fiscal Structure</vt:lpstr>
      <vt:lpstr>Municipal Taxing Authority</vt:lpstr>
      <vt:lpstr>Own-Source Revenue Reliance</vt:lpstr>
      <vt:lpstr>State Aid</vt:lpstr>
      <vt:lpstr>Tax and Expenditure Limits</vt:lpstr>
      <vt:lpstr>City Fiscal Conditions Survey</vt:lpstr>
      <vt:lpstr>Outlook: Percent of cities “better able/less able” to meet financial needs </vt:lpstr>
      <vt:lpstr>Recovery of General Fund Revenues</vt:lpstr>
      <vt:lpstr>Year-to-year change in general fund tax receipts (constant dollars)</vt:lpstr>
      <vt:lpstr>Ending balance as a percentage of expenditures (general fund)</vt:lpstr>
      <vt:lpstr>Factors with most positive and negative impacts</vt:lpstr>
      <vt:lpstr>City Expenditure Actions</vt:lpstr>
      <vt:lpstr>City Revenue Actions</vt:lpstr>
      <vt:lpstr>Stay Connected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National  League of cities</dc:title>
  <dc:creator>Ariam Mogos;Joeleen Kennedy</dc:creator>
  <cp:lastModifiedBy>Lusk, Katharine</cp:lastModifiedBy>
  <cp:revision>169</cp:revision>
  <cp:lastPrinted>2013-12-16T14:26:00Z</cp:lastPrinted>
  <dcterms:created xsi:type="dcterms:W3CDTF">2014-05-27T13:33:09Z</dcterms:created>
  <dcterms:modified xsi:type="dcterms:W3CDTF">2015-04-24T16:13:45Z</dcterms:modified>
</cp:coreProperties>
</file>