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895" r:id="rId2"/>
    <p:sldId id="332" r:id="rId3"/>
    <p:sldId id="436" r:id="rId4"/>
    <p:sldId id="667" r:id="rId5"/>
    <p:sldId id="918" r:id="rId6"/>
    <p:sldId id="779" r:id="rId7"/>
    <p:sldId id="960" r:id="rId8"/>
    <p:sldId id="961" r:id="rId9"/>
    <p:sldId id="954" r:id="rId10"/>
    <p:sldId id="765" r:id="rId11"/>
    <p:sldId id="942" r:id="rId12"/>
    <p:sldId id="958" r:id="rId13"/>
    <p:sldId id="897" r:id="rId14"/>
    <p:sldId id="951" r:id="rId15"/>
    <p:sldId id="952" r:id="rId16"/>
    <p:sldId id="688" r:id="rId17"/>
    <p:sldId id="719" r:id="rId18"/>
    <p:sldId id="720" r:id="rId19"/>
    <p:sldId id="957" r:id="rId20"/>
  </p:sldIdLst>
  <p:sldSz cx="9144000" cy="6858000" type="screen4x3"/>
  <p:notesSz cx="6718300" cy="9855200"/>
  <p:defaultTextStyle>
    <a:defPPr>
      <a:defRPr lang="fi-FI"/>
    </a:defPPr>
    <a:lvl1pPr algn="l" rtl="0" fontAlgn="base">
      <a:lnSpc>
        <a:spcPct val="90000"/>
      </a:lnSpc>
      <a:spcBef>
        <a:spcPct val="20000"/>
      </a:spcBef>
      <a:spcAft>
        <a:spcPct val="0"/>
      </a:spcAft>
      <a:buChar char="•"/>
      <a:defRPr sz="2000" kern="1200">
        <a:solidFill>
          <a:schemeClr val="accent2"/>
        </a:solidFill>
        <a:latin typeface="Arial" charset="0"/>
        <a:ea typeface="+mn-ea"/>
        <a:cs typeface="Arial" charset="0"/>
      </a:defRPr>
    </a:lvl1pPr>
    <a:lvl2pPr marL="457200" algn="l" rtl="0" fontAlgn="base">
      <a:lnSpc>
        <a:spcPct val="90000"/>
      </a:lnSpc>
      <a:spcBef>
        <a:spcPct val="20000"/>
      </a:spcBef>
      <a:spcAft>
        <a:spcPct val="0"/>
      </a:spcAft>
      <a:buChar char="•"/>
      <a:defRPr sz="2000" kern="1200">
        <a:solidFill>
          <a:schemeClr val="accent2"/>
        </a:solidFill>
        <a:latin typeface="Arial" charset="0"/>
        <a:ea typeface="+mn-ea"/>
        <a:cs typeface="Arial" charset="0"/>
      </a:defRPr>
    </a:lvl2pPr>
    <a:lvl3pPr marL="914400" algn="l" rtl="0" fontAlgn="base">
      <a:lnSpc>
        <a:spcPct val="90000"/>
      </a:lnSpc>
      <a:spcBef>
        <a:spcPct val="20000"/>
      </a:spcBef>
      <a:spcAft>
        <a:spcPct val="0"/>
      </a:spcAft>
      <a:buChar char="•"/>
      <a:defRPr sz="2000" kern="1200">
        <a:solidFill>
          <a:schemeClr val="accent2"/>
        </a:solidFill>
        <a:latin typeface="Arial" charset="0"/>
        <a:ea typeface="+mn-ea"/>
        <a:cs typeface="Arial" charset="0"/>
      </a:defRPr>
    </a:lvl3pPr>
    <a:lvl4pPr marL="1371600" algn="l" rtl="0" fontAlgn="base">
      <a:lnSpc>
        <a:spcPct val="90000"/>
      </a:lnSpc>
      <a:spcBef>
        <a:spcPct val="20000"/>
      </a:spcBef>
      <a:spcAft>
        <a:spcPct val="0"/>
      </a:spcAft>
      <a:buChar char="•"/>
      <a:defRPr sz="2000" kern="1200">
        <a:solidFill>
          <a:schemeClr val="accent2"/>
        </a:solidFill>
        <a:latin typeface="Arial" charset="0"/>
        <a:ea typeface="+mn-ea"/>
        <a:cs typeface="Arial" charset="0"/>
      </a:defRPr>
    </a:lvl4pPr>
    <a:lvl5pPr marL="1828800" algn="l" rtl="0" fontAlgn="base">
      <a:lnSpc>
        <a:spcPct val="90000"/>
      </a:lnSpc>
      <a:spcBef>
        <a:spcPct val="20000"/>
      </a:spcBef>
      <a:spcAft>
        <a:spcPct val="0"/>
      </a:spcAft>
      <a:buChar char="•"/>
      <a:defRPr sz="2000" kern="1200">
        <a:solidFill>
          <a:schemeClr val="accent2"/>
        </a:solidFill>
        <a:latin typeface="Arial" charset="0"/>
        <a:ea typeface="+mn-ea"/>
        <a:cs typeface="Arial" charset="0"/>
      </a:defRPr>
    </a:lvl5pPr>
    <a:lvl6pPr marL="2286000" algn="l" defTabSz="914400" rtl="0" eaLnBrk="1" latinLnBrk="0" hangingPunct="1">
      <a:defRPr sz="2000" kern="1200">
        <a:solidFill>
          <a:schemeClr val="accent2"/>
        </a:solidFill>
        <a:latin typeface="Arial" charset="0"/>
        <a:ea typeface="+mn-ea"/>
        <a:cs typeface="Arial" charset="0"/>
      </a:defRPr>
    </a:lvl6pPr>
    <a:lvl7pPr marL="2743200" algn="l" defTabSz="914400" rtl="0" eaLnBrk="1" latinLnBrk="0" hangingPunct="1">
      <a:defRPr sz="2000" kern="1200">
        <a:solidFill>
          <a:schemeClr val="accent2"/>
        </a:solidFill>
        <a:latin typeface="Arial" charset="0"/>
        <a:ea typeface="+mn-ea"/>
        <a:cs typeface="Arial" charset="0"/>
      </a:defRPr>
    </a:lvl7pPr>
    <a:lvl8pPr marL="3200400" algn="l" defTabSz="914400" rtl="0" eaLnBrk="1" latinLnBrk="0" hangingPunct="1">
      <a:defRPr sz="2000" kern="1200">
        <a:solidFill>
          <a:schemeClr val="accent2"/>
        </a:solidFill>
        <a:latin typeface="Arial" charset="0"/>
        <a:ea typeface="+mn-ea"/>
        <a:cs typeface="Arial" charset="0"/>
      </a:defRPr>
    </a:lvl8pPr>
    <a:lvl9pPr marL="3657600" algn="l" defTabSz="914400" rtl="0" eaLnBrk="1" latinLnBrk="0" hangingPunct="1">
      <a:defRPr sz="2000" kern="1200">
        <a:solidFill>
          <a:schemeClr val="accent2"/>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640B"/>
    <a:srgbClr val="CC00FF"/>
    <a:srgbClr val="336699"/>
    <a:srgbClr val="FF3300"/>
    <a:srgbClr val="064FBA"/>
    <a:srgbClr val="FF00FF"/>
    <a:srgbClr val="CC99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63" autoAdjust="0"/>
    <p:restoredTop sz="81151" autoAdjust="0"/>
  </p:normalViewPr>
  <p:slideViewPr>
    <p:cSldViewPr>
      <p:cViewPr varScale="1">
        <p:scale>
          <a:sx n="66" d="100"/>
          <a:sy n="66" d="100"/>
        </p:scale>
        <p:origin x="-2728" y="-1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p:cViewPr varScale="1">
        <p:scale>
          <a:sx n="67" d="100"/>
          <a:sy n="67" d="100"/>
        </p:scale>
        <p:origin x="-2400" y="-96"/>
      </p:cViewPr>
      <p:guideLst>
        <p:guide orient="horz" pos="3104"/>
        <p:guide pos="211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8962" name="Rectangle 2"/>
          <p:cNvSpPr>
            <a:spLocks noGrp="1" noChangeArrowheads="1"/>
          </p:cNvSpPr>
          <p:nvPr>
            <p:ph type="hdr" sz="quarter"/>
          </p:nvPr>
        </p:nvSpPr>
        <p:spPr bwMode="auto">
          <a:xfrm>
            <a:off x="0" y="0"/>
            <a:ext cx="2911475" cy="492125"/>
          </a:xfrm>
          <a:prstGeom prst="rect">
            <a:avLst/>
          </a:prstGeom>
          <a:noFill/>
          <a:ln w="9525">
            <a:noFill/>
            <a:miter lim="800000"/>
            <a:headEnd/>
            <a:tailEnd/>
          </a:ln>
          <a:effectLst/>
        </p:spPr>
        <p:txBody>
          <a:bodyPr vert="horz" wrap="square" lIns="91426" tIns="45712" rIns="91426" bIns="45712" numCol="1" anchor="t" anchorCtr="0" compatLnSpc="1">
            <a:prstTxWarp prst="textNoShape">
              <a:avLst/>
            </a:prstTxWarp>
          </a:bodyPr>
          <a:lstStyle>
            <a:lvl1pPr>
              <a:lnSpc>
                <a:spcPct val="100000"/>
              </a:lnSpc>
              <a:spcBef>
                <a:spcPct val="0"/>
              </a:spcBef>
              <a:buFontTx/>
              <a:buNone/>
              <a:defRPr sz="1200">
                <a:solidFill>
                  <a:schemeClr val="tx1"/>
                </a:solidFill>
                <a:cs typeface="+mn-cs"/>
              </a:defRPr>
            </a:lvl1pPr>
          </a:lstStyle>
          <a:p>
            <a:pPr>
              <a:defRPr/>
            </a:pPr>
            <a:endParaRPr lang="fi-FI"/>
          </a:p>
        </p:txBody>
      </p:sp>
      <p:sp>
        <p:nvSpPr>
          <p:cNvPr id="168963" name="Rectangle 3"/>
          <p:cNvSpPr>
            <a:spLocks noGrp="1" noChangeArrowheads="1"/>
          </p:cNvSpPr>
          <p:nvPr>
            <p:ph type="dt" sz="quarter" idx="1"/>
          </p:nvPr>
        </p:nvSpPr>
        <p:spPr bwMode="auto">
          <a:xfrm>
            <a:off x="3805238" y="0"/>
            <a:ext cx="2911475" cy="492125"/>
          </a:xfrm>
          <a:prstGeom prst="rect">
            <a:avLst/>
          </a:prstGeom>
          <a:noFill/>
          <a:ln w="9525">
            <a:noFill/>
            <a:miter lim="800000"/>
            <a:headEnd/>
            <a:tailEnd/>
          </a:ln>
          <a:effectLst/>
        </p:spPr>
        <p:txBody>
          <a:bodyPr vert="horz" wrap="square" lIns="91426" tIns="45712" rIns="91426" bIns="45712" numCol="1" anchor="t" anchorCtr="0" compatLnSpc="1">
            <a:prstTxWarp prst="textNoShape">
              <a:avLst/>
            </a:prstTxWarp>
          </a:bodyPr>
          <a:lstStyle>
            <a:lvl1pPr algn="r">
              <a:lnSpc>
                <a:spcPct val="100000"/>
              </a:lnSpc>
              <a:spcBef>
                <a:spcPct val="0"/>
              </a:spcBef>
              <a:buFontTx/>
              <a:buNone/>
              <a:defRPr sz="1200">
                <a:solidFill>
                  <a:schemeClr val="tx1"/>
                </a:solidFill>
                <a:cs typeface="+mn-cs"/>
              </a:defRPr>
            </a:lvl1pPr>
          </a:lstStyle>
          <a:p>
            <a:pPr>
              <a:defRPr/>
            </a:pPr>
            <a:endParaRPr lang="fi-FI"/>
          </a:p>
        </p:txBody>
      </p:sp>
      <p:sp>
        <p:nvSpPr>
          <p:cNvPr id="168964" name="Rectangle 4"/>
          <p:cNvSpPr>
            <a:spLocks noGrp="1" noChangeArrowheads="1"/>
          </p:cNvSpPr>
          <p:nvPr>
            <p:ph type="ftr" sz="quarter" idx="2"/>
          </p:nvPr>
        </p:nvSpPr>
        <p:spPr bwMode="auto">
          <a:xfrm>
            <a:off x="0" y="9361488"/>
            <a:ext cx="2911475" cy="492125"/>
          </a:xfrm>
          <a:prstGeom prst="rect">
            <a:avLst/>
          </a:prstGeom>
          <a:noFill/>
          <a:ln w="9525">
            <a:noFill/>
            <a:miter lim="800000"/>
            <a:headEnd/>
            <a:tailEnd/>
          </a:ln>
          <a:effectLst/>
        </p:spPr>
        <p:txBody>
          <a:bodyPr vert="horz" wrap="square" lIns="91426" tIns="45712" rIns="91426" bIns="45712" numCol="1" anchor="b" anchorCtr="0" compatLnSpc="1">
            <a:prstTxWarp prst="textNoShape">
              <a:avLst/>
            </a:prstTxWarp>
          </a:bodyPr>
          <a:lstStyle>
            <a:lvl1pPr>
              <a:lnSpc>
                <a:spcPct val="100000"/>
              </a:lnSpc>
              <a:spcBef>
                <a:spcPct val="0"/>
              </a:spcBef>
              <a:buFontTx/>
              <a:buNone/>
              <a:defRPr sz="1200">
                <a:solidFill>
                  <a:schemeClr val="tx1"/>
                </a:solidFill>
                <a:cs typeface="+mn-cs"/>
              </a:defRPr>
            </a:lvl1pPr>
          </a:lstStyle>
          <a:p>
            <a:pPr>
              <a:defRPr/>
            </a:pPr>
            <a:endParaRPr lang="fi-FI"/>
          </a:p>
        </p:txBody>
      </p:sp>
      <p:sp>
        <p:nvSpPr>
          <p:cNvPr id="168965" name="Rectangle 5"/>
          <p:cNvSpPr>
            <a:spLocks noGrp="1" noChangeArrowheads="1"/>
          </p:cNvSpPr>
          <p:nvPr>
            <p:ph type="sldNum" sz="quarter" idx="3"/>
          </p:nvPr>
        </p:nvSpPr>
        <p:spPr bwMode="auto">
          <a:xfrm>
            <a:off x="3805238" y="9361488"/>
            <a:ext cx="2911475" cy="492125"/>
          </a:xfrm>
          <a:prstGeom prst="rect">
            <a:avLst/>
          </a:prstGeom>
          <a:noFill/>
          <a:ln w="9525">
            <a:noFill/>
            <a:miter lim="800000"/>
            <a:headEnd/>
            <a:tailEnd/>
          </a:ln>
          <a:effectLst/>
        </p:spPr>
        <p:txBody>
          <a:bodyPr vert="horz" wrap="square" lIns="91426" tIns="45712" rIns="91426" bIns="45712" numCol="1" anchor="b" anchorCtr="0" compatLnSpc="1">
            <a:prstTxWarp prst="textNoShape">
              <a:avLst/>
            </a:prstTxWarp>
          </a:bodyPr>
          <a:lstStyle>
            <a:lvl1pPr algn="r">
              <a:lnSpc>
                <a:spcPct val="100000"/>
              </a:lnSpc>
              <a:spcBef>
                <a:spcPct val="0"/>
              </a:spcBef>
              <a:buFontTx/>
              <a:buNone/>
              <a:defRPr sz="1200">
                <a:solidFill>
                  <a:schemeClr val="tx1"/>
                </a:solidFill>
                <a:cs typeface="+mn-cs"/>
              </a:defRPr>
            </a:lvl1pPr>
          </a:lstStyle>
          <a:p>
            <a:pPr>
              <a:defRPr/>
            </a:pPr>
            <a:fld id="{A4BCE1DE-9AE7-45CC-AFDB-83B91B1C4270}" type="slidenum">
              <a:rPr lang="fi-FI"/>
              <a:pPr>
                <a:defRPr/>
              </a:pPr>
              <a:t>‹#›</a:t>
            </a:fld>
            <a:endParaRPr lang="fi-FI"/>
          </a:p>
        </p:txBody>
      </p:sp>
    </p:spTree>
    <p:extLst>
      <p:ext uri="{BB962C8B-B14F-4D97-AF65-F5344CB8AC3E}">
        <p14:creationId xmlns:p14="http://schemas.microsoft.com/office/powerpoint/2010/main" val="1441619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2911475" cy="492125"/>
          </a:xfrm>
          <a:prstGeom prst="rect">
            <a:avLst/>
          </a:prstGeom>
          <a:noFill/>
          <a:ln w="9525">
            <a:noFill/>
            <a:miter lim="800000"/>
            <a:headEnd/>
            <a:tailEnd/>
          </a:ln>
          <a:effectLst/>
        </p:spPr>
        <p:txBody>
          <a:bodyPr vert="horz" wrap="square" lIns="91426" tIns="45712" rIns="91426" bIns="45712" numCol="1" anchor="t" anchorCtr="0" compatLnSpc="1">
            <a:prstTxWarp prst="textNoShape">
              <a:avLst/>
            </a:prstTxWarp>
          </a:bodyPr>
          <a:lstStyle>
            <a:lvl1pPr>
              <a:lnSpc>
                <a:spcPct val="100000"/>
              </a:lnSpc>
              <a:spcBef>
                <a:spcPct val="0"/>
              </a:spcBef>
              <a:buFontTx/>
              <a:buNone/>
              <a:defRPr sz="1200">
                <a:solidFill>
                  <a:schemeClr val="tx1"/>
                </a:solidFill>
                <a:cs typeface="+mn-cs"/>
              </a:defRPr>
            </a:lvl1pPr>
          </a:lstStyle>
          <a:p>
            <a:pPr>
              <a:defRPr/>
            </a:pPr>
            <a:endParaRPr lang="fi-FI"/>
          </a:p>
        </p:txBody>
      </p:sp>
      <p:sp>
        <p:nvSpPr>
          <p:cNvPr id="166915" name="Rectangle 3"/>
          <p:cNvSpPr>
            <a:spLocks noGrp="1" noChangeArrowheads="1"/>
          </p:cNvSpPr>
          <p:nvPr>
            <p:ph type="dt" idx="1"/>
          </p:nvPr>
        </p:nvSpPr>
        <p:spPr bwMode="auto">
          <a:xfrm>
            <a:off x="3805238" y="0"/>
            <a:ext cx="2911475" cy="492125"/>
          </a:xfrm>
          <a:prstGeom prst="rect">
            <a:avLst/>
          </a:prstGeom>
          <a:noFill/>
          <a:ln w="9525">
            <a:noFill/>
            <a:miter lim="800000"/>
            <a:headEnd/>
            <a:tailEnd/>
          </a:ln>
          <a:effectLst/>
        </p:spPr>
        <p:txBody>
          <a:bodyPr vert="horz" wrap="square" lIns="91426" tIns="45712" rIns="91426" bIns="45712" numCol="1" anchor="t" anchorCtr="0" compatLnSpc="1">
            <a:prstTxWarp prst="textNoShape">
              <a:avLst/>
            </a:prstTxWarp>
          </a:bodyPr>
          <a:lstStyle>
            <a:lvl1pPr algn="r">
              <a:lnSpc>
                <a:spcPct val="100000"/>
              </a:lnSpc>
              <a:spcBef>
                <a:spcPct val="0"/>
              </a:spcBef>
              <a:buFontTx/>
              <a:buNone/>
              <a:defRPr sz="1200">
                <a:solidFill>
                  <a:schemeClr val="tx1"/>
                </a:solidFill>
                <a:cs typeface="+mn-cs"/>
              </a:defRPr>
            </a:lvl1pPr>
          </a:lstStyle>
          <a:p>
            <a:pPr>
              <a:defRPr/>
            </a:pPr>
            <a:endParaRPr lang="fi-FI"/>
          </a:p>
        </p:txBody>
      </p:sp>
      <p:sp>
        <p:nvSpPr>
          <p:cNvPr id="160772" name="Rectangle 4"/>
          <p:cNvSpPr>
            <a:spLocks noGrp="1" noRot="1" noChangeAspect="1" noChangeArrowheads="1" noTextEdit="1"/>
          </p:cNvSpPr>
          <p:nvPr>
            <p:ph type="sldImg" idx="2"/>
          </p:nvPr>
        </p:nvSpPr>
        <p:spPr bwMode="auto">
          <a:xfrm>
            <a:off x="895350" y="739775"/>
            <a:ext cx="4927600" cy="36957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7" name="Rectangle 5"/>
          <p:cNvSpPr>
            <a:spLocks noGrp="1" noChangeArrowheads="1"/>
          </p:cNvSpPr>
          <p:nvPr>
            <p:ph type="body" sz="quarter" idx="3"/>
          </p:nvPr>
        </p:nvSpPr>
        <p:spPr bwMode="auto">
          <a:xfrm>
            <a:off x="671513" y="4681538"/>
            <a:ext cx="5375275" cy="4433887"/>
          </a:xfrm>
          <a:prstGeom prst="rect">
            <a:avLst/>
          </a:prstGeom>
          <a:noFill/>
          <a:ln w="9525">
            <a:noFill/>
            <a:miter lim="800000"/>
            <a:headEnd/>
            <a:tailEnd/>
          </a:ln>
          <a:effectLst/>
        </p:spPr>
        <p:txBody>
          <a:bodyPr vert="horz" wrap="square" lIns="91426" tIns="45712" rIns="91426" bIns="45712" numCol="1" anchor="t" anchorCtr="0" compatLnSpc="1">
            <a:prstTxWarp prst="textNoShape">
              <a:avLst/>
            </a:prstTxWarp>
          </a:bodyPr>
          <a:lstStyle/>
          <a:p>
            <a:pPr lvl="0"/>
            <a:r>
              <a:rPr lang="fi-FI" noProof="0" smtClean="0"/>
              <a:t>Muokkaa tekstin perustyylejä napsauttamalla</a:t>
            </a:r>
          </a:p>
          <a:p>
            <a:pPr lvl="1"/>
            <a:r>
              <a:rPr lang="fi-FI" noProof="0" smtClean="0"/>
              <a:t>toinen taso</a:t>
            </a:r>
          </a:p>
          <a:p>
            <a:pPr lvl="2"/>
            <a:r>
              <a:rPr lang="fi-FI" noProof="0" smtClean="0"/>
              <a:t>kolmas taso</a:t>
            </a:r>
          </a:p>
          <a:p>
            <a:pPr lvl="3"/>
            <a:r>
              <a:rPr lang="fi-FI" noProof="0" smtClean="0"/>
              <a:t>neljäs taso</a:t>
            </a:r>
          </a:p>
          <a:p>
            <a:pPr lvl="4"/>
            <a:r>
              <a:rPr lang="fi-FI" noProof="0" smtClean="0"/>
              <a:t>viides taso</a:t>
            </a:r>
          </a:p>
        </p:txBody>
      </p:sp>
      <p:sp>
        <p:nvSpPr>
          <p:cNvPr id="166918" name="Rectangle 6"/>
          <p:cNvSpPr>
            <a:spLocks noGrp="1" noChangeArrowheads="1"/>
          </p:cNvSpPr>
          <p:nvPr>
            <p:ph type="ftr" sz="quarter" idx="4"/>
          </p:nvPr>
        </p:nvSpPr>
        <p:spPr bwMode="auto">
          <a:xfrm>
            <a:off x="0" y="9361488"/>
            <a:ext cx="2911475" cy="492125"/>
          </a:xfrm>
          <a:prstGeom prst="rect">
            <a:avLst/>
          </a:prstGeom>
          <a:noFill/>
          <a:ln w="9525">
            <a:noFill/>
            <a:miter lim="800000"/>
            <a:headEnd/>
            <a:tailEnd/>
          </a:ln>
          <a:effectLst/>
        </p:spPr>
        <p:txBody>
          <a:bodyPr vert="horz" wrap="square" lIns="91426" tIns="45712" rIns="91426" bIns="45712" numCol="1" anchor="b" anchorCtr="0" compatLnSpc="1">
            <a:prstTxWarp prst="textNoShape">
              <a:avLst/>
            </a:prstTxWarp>
          </a:bodyPr>
          <a:lstStyle>
            <a:lvl1pPr>
              <a:lnSpc>
                <a:spcPct val="100000"/>
              </a:lnSpc>
              <a:spcBef>
                <a:spcPct val="0"/>
              </a:spcBef>
              <a:buFontTx/>
              <a:buNone/>
              <a:defRPr sz="1200">
                <a:solidFill>
                  <a:schemeClr val="tx1"/>
                </a:solidFill>
                <a:cs typeface="+mn-cs"/>
              </a:defRPr>
            </a:lvl1pPr>
          </a:lstStyle>
          <a:p>
            <a:pPr>
              <a:defRPr/>
            </a:pPr>
            <a:endParaRPr lang="fi-FI"/>
          </a:p>
        </p:txBody>
      </p:sp>
      <p:sp>
        <p:nvSpPr>
          <p:cNvPr id="166919" name="Rectangle 7"/>
          <p:cNvSpPr>
            <a:spLocks noGrp="1" noChangeArrowheads="1"/>
          </p:cNvSpPr>
          <p:nvPr>
            <p:ph type="sldNum" sz="quarter" idx="5"/>
          </p:nvPr>
        </p:nvSpPr>
        <p:spPr bwMode="auto">
          <a:xfrm>
            <a:off x="3805238" y="9361488"/>
            <a:ext cx="2911475" cy="492125"/>
          </a:xfrm>
          <a:prstGeom prst="rect">
            <a:avLst/>
          </a:prstGeom>
          <a:noFill/>
          <a:ln w="9525">
            <a:noFill/>
            <a:miter lim="800000"/>
            <a:headEnd/>
            <a:tailEnd/>
          </a:ln>
          <a:effectLst/>
        </p:spPr>
        <p:txBody>
          <a:bodyPr vert="horz" wrap="square" lIns="91426" tIns="45712" rIns="91426" bIns="45712" numCol="1" anchor="b" anchorCtr="0" compatLnSpc="1">
            <a:prstTxWarp prst="textNoShape">
              <a:avLst/>
            </a:prstTxWarp>
          </a:bodyPr>
          <a:lstStyle>
            <a:lvl1pPr algn="r">
              <a:lnSpc>
                <a:spcPct val="100000"/>
              </a:lnSpc>
              <a:spcBef>
                <a:spcPct val="0"/>
              </a:spcBef>
              <a:buFontTx/>
              <a:buNone/>
              <a:defRPr sz="1200">
                <a:solidFill>
                  <a:schemeClr val="tx1"/>
                </a:solidFill>
                <a:cs typeface="+mn-cs"/>
              </a:defRPr>
            </a:lvl1pPr>
          </a:lstStyle>
          <a:p>
            <a:pPr>
              <a:defRPr/>
            </a:pPr>
            <a:fld id="{9E30B7A4-BCB8-4EC2-9506-E43CE5BC3B5F}" type="slidenum">
              <a:rPr lang="fi-FI"/>
              <a:pPr>
                <a:defRPr/>
              </a:pPr>
              <a:t>‹#›</a:t>
            </a:fld>
            <a:endParaRPr lang="fi-FI"/>
          </a:p>
        </p:txBody>
      </p:sp>
    </p:spTree>
    <p:extLst>
      <p:ext uri="{BB962C8B-B14F-4D97-AF65-F5344CB8AC3E}">
        <p14:creationId xmlns:p14="http://schemas.microsoft.com/office/powerpoint/2010/main" val="1514606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Nice to meet</a:t>
            </a:r>
            <a:r>
              <a:rPr lang="fi-FI" baseline="0" dirty="0" smtClean="0"/>
              <a:t> you everyone, this is me, </a:t>
            </a:r>
            <a:r>
              <a:rPr lang="fi-FI" dirty="0" smtClean="0"/>
              <a:t>We are talking about water today - This is a city that will have problems with water in the future,</a:t>
            </a:r>
            <a:r>
              <a:rPr lang="fi-FI" baseline="0" dirty="0" smtClean="0"/>
              <a:t> but this is also to show a way that I enjoy water – I make watercolors and this is one of them of the city fo Venice in Italy...</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a:t>
            </a:fld>
            <a:endParaRPr lang="fi-FI"/>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But the city that I am supposed to be tlaking about is this -</a:t>
            </a:r>
            <a:r>
              <a:rPr lang="fi-FI" baseline="0" dirty="0" smtClean="0"/>
              <a:t> </a:t>
            </a:r>
            <a:r>
              <a:rPr lang="fi-FI" dirty="0" smtClean="0"/>
              <a:t>For the past 12 years I have worked for the city of Helsinki.... </a:t>
            </a:r>
          </a:p>
          <a:p>
            <a:endParaRPr lang="fi-FI" dirty="0" smtClean="0"/>
          </a:p>
          <a:p>
            <a:r>
              <a:rPr lang="fi-FI" dirty="0" smtClean="0"/>
              <a:t> </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2</a:t>
            </a:fld>
            <a:endParaRPr lang="fi-FI"/>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The greater Context... By</a:t>
            </a:r>
            <a:r>
              <a:rPr lang="fi-FI" baseline="0" dirty="0" smtClean="0"/>
              <a:t> the Baltic, brackish water, like  a bath tub!</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3</a:t>
            </a:fld>
            <a:endParaRPr lang="fi-FI"/>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The</a:t>
            </a:r>
            <a:r>
              <a:rPr lang="fi-FI" baseline="0" dirty="0" smtClean="0"/>
              <a:t> landscape context, the landforms created by geomorphology are the shoulders that carry the stratifyiing layers of nature and culture... and the people whose tendency seems to seek the proximity of the sea... That’s where the densest city structure is...</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4</a:t>
            </a:fld>
            <a:endParaRPr lang="fi-FI"/>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can see, the </a:t>
            </a:r>
            <a:r>
              <a:rPr lang="en-US" dirty="0" err="1" smtClean="0"/>
              <a:t>olderst</a:t>
            </a:r>
            <a:r>
              <a:rPr lang="en-US" baseline="0" dirty="0" smtClean="0"/>
              <a:t> city structure and most of the cultural heritage is situated by the sea as well…</a:t>
            </a:r>
            <a:endParaRPr lang="en-US"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5</a:t>
            </a:fld>
            <a:endParaRPr lang="fi-FI"/>
          </a:p>
        </p:txBody>
      </p:sp>
    </p:spTree>
    <p:extLst>
      <p:ext uri="{BB962C8B-B14F-4D97-AF65-F5344CB8AC3E}">
        <p14:creationId xmlns:p14="http://schemas.microsoft.com/office/powerpoint/2010/main" val="3541567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dirty="0" smtClean="0"/>
              <a:t>.. Especially now that the transformation of the former harbor</a:t>
            </a:r>
            <a:r>
              <a:rPr lang="en-AU" baseline="0" dirty="0" smtClean="0"/>
              <a:t> areas…</a:t>
            </a:r>
            <a:endParaRPr lang="en-A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makes it vulnerable when the sea rises in the future. Red area once in 200 years (can get more frequent), 1 m (once in 50 years)</a:t>
            </a:r>
          </a:p>
          <a:p>
            <a:endParaRPr lang="en-US" dirty="0" smtClean="0"/>
          </a:p>
          <a:p>
            <a:r>
              <a:rPr lang="en-US" dirty="0" smtClean="0"/>
              <a:t>.. And that is also the place where the </a:t>
            </a:r>
            <a:r>
              <a:rPr lang="en-US" dirty="0" err="1" smtClean="0"/>
              <a:t>floodrisk</a:t>
            </a:r>
            <a:r>
              <a:rPr lang="en-US" dirty="0" smtClean="0"/>
              <a:t> is the greatest</a:t>
            </a:r>
            <a:endParaRPr lang="en-US"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7</a:t>
            </a:fld>
            <a:endParaRPr lang="fi-FI"/>
          </a:p>
        </p:txBody>
      </p:sp>
    </p:spTree>
    <p:extLst>
      <p:ext uri="{BB962C8B-B14F-4D97-AF65-F5344CB8AC3E}">
        <p14:creationId xmlns:p14="http://schemas.microsoft.com/office/powerpoint/2010/main" val="1123271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outerShdw blurRad="38100" dist="38100" dir="2700000" algn="tl">
                    <a:srgbClr val="000000">
                      <a:alpha val="43137"/>
                    </a:srgbClr>
                  </a:outerShdw>
                </a:effectLst>
              </a:rPr>
              <a:t>Coastal</a:t>
            </a:r>
          </a:p>
          <a:p>
            <a:r>
              <a:rPr lang="en-US" sz="1200" dirty="0" smtClean="0">
                <a:effectLst>
                  <a:outerShdw blurRad="38100" dist="38100" dir="2700000" algn="tl">
                    <a:srgbClr val="000000">
                      <a:alpha val="43137"/>
                    </a:srgbClr>
                  </a:outerShdw>
                </a:effectLst>
              </a:rPr>
              <a:t>normal fluctuation – 2 </a:t>
            </a:r>
            <a:r>
              <a:rPr lang="en-US" sz="1200" dirty="0" err="1" smtClean="0">
                <a:effectLst>
                  <a:outerShdw blurRad="38100" dist="38100" dir="2700000" algn="tl">
                    <a:srgbClr val="000000">
                      <a:alpha val="43137"/>
                    </a:srgbClr>
                  </a:outerShdw>
                </a:effectLst>
              </a:rPr>
              <a:t>ft</a:t>
            </a:r>
            <a:r>
              <a:rPr lang="en-US" sz="1200" dirty="0" smtClean="0">
                <a:effectLst>
                  <a:outerShdw blurRad="38100" dist="38100" dir="2700000" algn="tl">
                    <a:srgbClr val="000000">
                      <a:alpha val="43137"/>
                    </a:srgbClr>
                  </a:outerShdw>
                </a:effectLst>
              </a:rPr>
              <a:t> to =3 </a:t>
            </a:r>
            <a:r>
              <a:rPr lang="en-US" sz="1200" dirty="0" err="1" smtClean="0">
                <a:effectLst>
                  <a:outerShdw blurRad="38100" dist="38100" dir="2700000" algn="tl">
                    <a:srgbClr val="000000">
                      <a:alpha val="43137"/>
                    </a:srgbClr>
                  </a:outerShdw>
                </a:effectLst>
              </a:rPr>
              <a:t>ft</a:t>
            </a:r>
            <a:endParaRPr lang="en-US" sz="1200" dirty="0" smtClean="0">
              <a:effectLst>
                <a:outerShdw blurRad="38100" dist="38100" dir="2700000" algn="tl">
                  <a:srgbClr val="000000">
                    <a:alpha val="43137"/>
                  </a:srgbClr>
                </a:outerShdw>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solidFill>
                  <a:srgbClr val="F5640B"/>
                </a:solidFill>
                <a:effectLst>
                  <a:outerShdw blurRad="38100" dist="38100" dir="2700000" algn="tl">
                    <a:srgbClr val="000000">
                      <a:alpha val="43137"/>
                    </a:srgbClr>
                  </a:outerShdw>
                </a:effectLst>
              </a:rPr>
              <a:t>– Baltic pool and oscillation, </a:t>
            </a:r>
            <a:r>
              <a:rPr lang="en-US" b="1" dirty="0" smtClean="0">
                <a:solidFill>
                  <a:srgbClr val="F5640B"/>
                </a:solidFill>
                <a:effectLst>
                  <a:outerShdw blurRad="38100" dist="38100" dir="2700000" algn="tl">
                    <a:srgbClr val="000000">
                      <a:alpha val="43137"/>
                    </a:srgbClr>
                  </a:outerShdw>
                </a:effectLst>
              </a:rPr>
              <a:t>post ice age land uplift stopped compensating</a:t>
            </a:r>
            <a:r>
              <a:rPr lang="en-US" b="1" baseline="0" dirty="0" smtClean="0">
                <a:solidFill>
                  <a:srgbClr val="F5640B"/>
                </a:solidFill>
                <a:effectLst>
                  <a:outerShdw blurRad="38100" dist="38100" dir="2700000" algn="tl">
                    <a:srgbClr val="000000">
                      <a:alpha val="43137"/>
                    </a:srgbClr>
                  </a:outerShdw>
                </a:effectLst>
              </a:rPr>
              <a:t> </a:t>
            </a:r>
            <a:r>
              <a:rPr lang="en-US" baseline="0" dirty="0" smtClean="0">
                <a:solidFill>
                  <a:srgbClr val="F5640B"/>
                </a:solidFill>
                <a:effectLst>
                  <a:outerShdw blurRad="38100" dist="38100" dir="2700000" algn="tl">
                    <a:srgbClr val="000000">
                      <a:alpha val="43137"/>
                    </a:srgbClr>
                  </a:outerShdw>
                </a:effectLst>
              </a:rPr>
              <a:t>in the 90’s, many factors together</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solidFill>
                  <a:srgbClr val="F5640B"/>
                </a:solidFill>
                <a:effectLst>
                  <a:outerShdw blurRad="38100" dist="38100" dir="2700000" algn="tl">
                    <a:srgbClr val="000000">
                      <a:alpha val="43137"/>
                    </a:srgbClr>
                  </a:outerShdw>
                </a:effectLst>
              </a:rPr>
              <a:t>- Highest </a:t>
            </a:r>
            <a:r>
              <a:rPr lang="en-US" baseline="0" dirty="0" err="1" smtClean="0">
                <a:solidFill>
                  <a:srgbClr val="F5640B"/>
                </a:solidFill>
                <a:effectLst>
                  <a:outerShdw blurRad="38100" dist="38100" dir="2700000" algn="tl">
                    <a:srgbClr val="000000">
                      <a:alpha val="43137"/>
                    </a:srgbClr>
                  </a:outerShdw>
                </a:effectLst>
              </a:rPr>
              <a:t>waterlevels</a:t>
            </a:r>
            <a:r>
              <a:rPr lang="en-US" baseline="0" dirty="0" smtClean="0">
                <a:solidFill>
                  <a:srgbClr val="F5640B"/>
                </a:solidFill>
                <a:effectLst>
                  <a:outerShdw blurRad="38100" dist="38100" dir="2700000" algn="tl">
                    <a:srgbClr val="000000">
                      <a:alpha val="43137"/>
                    </a:srgbClr>
                  </a:outerShdw>
                </a:effectLst>
              </a:rPr>
              <a:t> are rising</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solidFill>
                  <a:srgbClr val="F5640B"/>
                </a:solidFill>
                <a:effectLst>
                  <a:outerShdw blurRad="38100" dist="38100" dir="2700000" algn="tl">
                    <a:srgbClr val="000000">
                      <a:alpha val="43137"/>
                    </a:srgbClr>
                  </a:outerShdw>
                </a:effectLst>
              </a:rPr>
              <a:t>Heavy rain</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baseline="0" dirty="0" err="1" smtClean="0">
                <a:solidFill>
                  <a:srgbClr val="F5640B"/>
                </a:solidFill>
                <a:effectLst>
                  <a:outerShdw blurRad="38100" dist="38100" dir="2700000" algn="tl">
                    <a:srgbClr val="000000">
                      <a:alpha val="43137"/>
                    </a:srgbClr>
                  </a:outerShdw>
                </a:effectLst>
              </a:rPr>
              <a:t>Stormwater</a:t>
            </a:r>
            <a:r>
              <a:rPr lang="en-US" baseline="0" dirty="0" smtClean="0">
                <a:solidFill>
                  <a:srgbClr val="F5640B"/>
                </a:solidFill>
                <a:effectLst>
                  <a:outerShdw blurRad="38100" dist="38100" dir="2700000" algn="tl">
                    <a:srgbClr val="000000">
                      <a:alpha val="43137"/>
                    </a:srgbClr>
                  </a:outerShdw>
                </a:effectLst>
              </a:rPr>
              <a:t> management system overflow</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solidFill>
                  <a:srgbClr val="F5640B"/>
                </a:solidFill>
                <a:effectLst>
                  <a:outerShdw blurRad="38100" dist="38100" dir="2700000" algn="tl">
                    <a:srgbClr val="000000">
                      <a:alpha val="43137"/>
                    </a:srgbClr>
                  </a:outerShdw>
                </a:effectLst>
              </a:rPr>
              <a:t>River </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b="1" baseline="0" dirty="0" smtClean="0">
                <a:solidFill>
                  <a:srgbClr val="F5640B"/>
                </a:solidFill>
                <a:effectLst>
                  <a:outerShdw blurRad="38100" dist="38100" dir="2700000" algn="tl">
                    <a:srgbClr val="000000">
                      <a:alpha val="43137"/>
                    </a:srgbClr>
                  </a:outerShdw>
                </a:effectLst>
              </a:rPr>
              <a:t>winter, no evaporation! No infiltration (frost!)</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baseline="0" dirty="0" smtClean="0">
                <a:solidFill>
                  <a:srgbClr val="F5640B"/>
                </a:solidFill>
                <a:effectLst>
                  <a:outerShdw blurRad="38100" dist="38100" dir="2700000" algn="tl">
                    <a:srgbClr val="000000">
                      <a:alpha val="43137"/>
                    </a:srgbClr>
                  </a:outerShdw>
                </a:effectLst>
              </a:rPr>
              <a:t>Pipeline (</a:t>
            </a:r>
            <a:r>
              <a:rPr lang="en-US" baseline="0" dirty="0" err="1" smtClean="0">
                <a:solidFill>
                  <a:srgbClr val="F5640B"/>
                </a:solidFill>
                <a:effectLst>
                  <a:outerShdw blurRad="38100" dist="38100" dir="2700000" algn="tl">
                    <a:srgbClr val="000000">
                      <a:alpha val="43137"/>
                    </a:srgbClr>
                  </a:outerShdw>
                </a:effectLst>
              </a:rPr>
              <a:t>dirstict</a:t>
            </a:r>
            <a:r>
              <a:rPr lang="en-US" baseline="0" dirty="0" smtClean="0">
                <a:solidFill>
                  <a:srgbClr val="F5640B"/>
                </a:solidFill>
                <a:effectLst>
                  <a:outerShdw blurRad="38100" dist="38100" dir="2700000" algn="tl">
                    <a:srgbClr val="000000">
                      <a:alpha val="43137"/>
                    </a:srgbClr>
                  </a:outerShdw>
                </a:effectLst>
              </a:rPr>
              <a:t> heating, hot water!)</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baseline="0" dirty="0" smtClean="0">
                <a:solidFill>
                  <a:srgbClr val="F5640B"/>
                </a:solidFill>
                <a:effectLst>
                  <a:outerShdw blurRad="38100" dist="38100" dir="2700000" algn="tl">
                    <a:srgbClr val="000000">
                      <a:alpha val="43137"/>
                    </a:srgbClr>
                  </a:outerShdw>
                </a:effectLst>
              </a:rPr>
              <a:t>Land owner’s responsibility! (Helsinki city 70 per cent)</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baseline="0" dirty="0" smtClean="0">
                <a:solidFill>
                  <a:srgbClr val="F5640B"/>
                </a:solidFill>
                <a:effectLst>
                  <a:outerShdw blurRad="38100" dist="38100" dir="2700000" algn="tl">
                    <a:srgbClr val="000000">
                      <a:alpha val="43137"/>
                    </a:srgbClr>
                  </a:outerShdw>
                </a:effectLst>
              </a:rPr>
              <a:t>Flood strategy 2007, </a:t>
            </a:r>
            <a:r>
              <a:rPr lang="en-US" baseline="0" dirty="0" err="1" smtClean="0">
                <a:solidFill>
                  <a:srgbClr val="F5640B"/>
                </a:solidFill>
                <a:effectLst>
                  <a:outerShdw blurRad="38100" dist="38100" dir="2700000" algn="tl">
                    <a:srgbClr val="000000">
                      <a:alpha val="43137"/>
                    </a:srgbClr>
                  </a:outerShdw>
                </a:effectLst>
              </a:rPr>
              <a:t>stormwater</a:t>
            </a:r>
            <a:r>
              <a:rPr lang="en-US" baseline="0" dirty="0" smtClean="0">
                <a:solidFill>
                  <a:srgbClr val="F5640B"/>
                </a:solidFill>
                <a:effectLst>
                  <a:outerShdw blurRad="38100" dist="38100" dir="2700000" algn="tl">
                    <a:srgbClr val="000000">
                      <a:alpha val="43137"/>
                    </a:srgbClr>
                  </a:outerShdw>
                </a:effectLst>
              </a:rPr>
              <a:t> strategy 2010, regional adaptation strategy, national </a:t>
            </a:r>
            <a:r>
              <a:rPr lang="en-US" baseline="0" dirty="0" err="1" smtClean="0">
                <a:solidFill>
                  <a:srgbClr val="F5640B"/>
                </a:solidFill>
                <a:effectLst>
                  <a:outerShdw blurRad="38100" dist="38100" dir="2700000" algn="tl">
                    <a:srgbClr val="000000">
                      <a:alpha val="43137"/>
                    </a:srgbClr>
                  </a:outerShdw>
                </a:effectLst>
              </a:rPr>
              <a:t>a.s</a:t>
            </a:r>
            <a:r>
              <a:rPr lang="en-US" baseline="0" dirty="0" smtClean="0">
                <a:solidFill>
                  <a:srgbClr val="F5640B"/>
                </a:solidFill>
                <a:effectLst>
                  <a:outerShdw blurRad="38100" dist="38100" dir="2700000" algn="tl">
                    <a:srgbClr val="000000">
                      <a:alpha val="43137"/>
                    </a:srgbClr>
                  </a:outerShdw>
                </a:effectLst>
              </a:rPr>
              <a:t>. 2014</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solidFill>
                  <a:srgbClr val="F5640B"/>
                </a:solidFill>
                <a:effectLst>
                  <a:outerShdw blurRad="38100" dist="38100" dir="2700000" algn="tl">
                    <a:srgbClr val="000000">
                      <a:alpha val="43137"/>
                    </a:srgbClr>
                  </a:outerShdw>
                </a:effectLst>
              </a:rPr>
              <a:t>When all factors come together…</a:t>
            </a:r>
          </a:p>
          <a:p>
            <a:endParaRPr lang="en-US"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8</a:t>
            </a:fld>
            <a:endParaRPr lang="fi-FI"/>
          </a:p>
        </p:txBody>
      </p:sp>
    </p:spTree>
    <p:extLst>
      <p:ext uri="{BB962C8B-B14F-4D97-AF65-F5344CB8AC3E}">
        <p14:creationId xmlns:p14="http://schemas.microsoft.com/office/powerpoint/2010/main" val="1465859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But living with water is better than living without</a:t>
            </a:r>
            <a:r>
              <a:rPr lang="en-US" dirty="0" smtClean="0"/>
              <a:t>… in fact </a:t>
            </a:r>
            <a:r>
              <a:rPr lang="en-US" dirty="0" err="1" smtClean="0"/>
              <a:t>sweetwater</a:t>
            </a:r>
            <a:r>
              <a:rPr lang="en-US" dirty="0" smtClean="0"/>
              <a:t> is a prerequisite of life… and also seawater can be pretty enjoyable and experientially rich…</a:t>
            </a:r>
            <a:endParaRPr lang="en-US"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9</a:t>
            </a:fld>
            <a:endParaRPr lang="fi-FI"/>
          </a:p>
        </p:txBody>
      </p:sp>
    </p:spTree>
    <p:extLst>
      <p:ext uri="{BB962C8B-B14F-4D97-AF65-F5344CB8AC3E}">
        <p14:creationId xmlns:p14="http://schemas.microsoft.com/office/powerpoint/2010/main" val="2010432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..in all its forms...</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10</a:t>
            </a:fld>
            <a:endParaRPr lang="fi-FI"/>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i-FI" baseline="0" dirty="0" smtClean="0"/>
              <a:t>..and the green fingers..</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11</a:t>
            </a:fld>
            <a:endParaRPr lang="fi-FI"/>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..make up the essence</a:t>
            </a:r>
            <a:r>
              <a:rPr lang="fi-FI" baseline="0" dirty="0" smtClean="0"/>
              <a:t> of Helsinki’s identity.</a:t>
            </a:r>
            <a:endParaRPr lang="en-US"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12</a:t>
            </a:fld>
            <a:endParaRPr lang="fi-FI"/>
          </a:p>
        </p:txBody>
      </p:sp>
    </p:spTree>
    <p:extLst>
      <p:ext uri="{BB962C8B-B14F-4D97-AF65-F5344CB8AC3E}">
        <p14:creationId xmlns:p14="http://schemas.microsoft.com/office/powerpoint/2010/main" val="4196221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..and the cultural, ecological and recreational landscape values embedded in those is what we aim to preserve when the city will be</a:t>
            </a:r>
            <a:r>
              <a:rPr lang="fi-FI" baseline="0" dirty="0" smtClean="0"/>
              <a:t> densified along with the new master plan..</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13</a:t>
            </a:fld>
            <a:endParaRPr lang="fi-FI"/>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..and</a:t>
            </a:r>
            <a:r>
              <a:rPr lang="fi-FI" baseline="0" dirty="0" smtClean="0"/>
              <a:t> that is why we initiated the green areas strategy, to define the green network city of the future.</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14</a:t>
            </a:fld>
            <a:endParaRPr lang="fi-FI"/>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 It</a:t>
            </a:r>
            <a:r>
              <a:rPr lang="fi-FI" baseline="0" dirty="0" smtClean="0"/>
              <a:t> is based on these principles and approaches: 1. the recreational perspective aiming to define the ”density limit for good life” so to speak, identity perspective and the resilience approach that looks at ecological challenges.</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15</a:t>
            </a:fld>
            <a:endParaRPr lang="fi-FI"/>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..in</a:t>
            </a:r>
            <a:r>
              <a:rPr lang="fi-FI" baseline="0" dirty="0" smtClean="0"/>
              <a:t> the last one we arrived at these guidelines for promoting sustainability in green areas...</a:t>
            </a:r>
          </a:p>
          <a:p>
            <a:endParaRPr lang="fi-FI" baseline="0" dirty="0" smtClean="0"/>
          </a:p>
          <a:p>
            <a:r>
              <a:rPr lang="fi-FI" baseline="0" dirty="0" smtClean="0"/>
              <a:t>eans among other things not building too close to river corridors, cherishing natural shoreline...</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16</a:t>
            </a:fld>
            <a:endParaRPr lang="fi-FI"/>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..from which we have many examples... </a:t>
            </a:r>
            <a:r>
              <a:rPr lang="fi-FI" dirty="0" smtClean="0">
                <a:solidFill>
                  <a:schemeClr val="accent6"/>
                </a:solidFill>
                <a:effectLst>
                  <a:outerShdw blurRad="38100" dist="38100" dir="2700000" algn="tl">
                    <a:srgbClr val="000000">
                      <a:alpha val="43137"/>
                    </a:srgbClr>
                  </a:outerShdw>
                </a:effectLst>
                <a:cs typeface="+mn-cs"/>
              </a:rPr>
              <a:t>bioswales, rain gardens, cathment ponds, stormwater</a:t>
            </a:r>
            <a:r>
              <a:rPr lang="fi-FI" baseline="0" dirty="0" smtClean="0">
                <a:solidFill>
                  <a:schemeClr val="accent6"/>
                </a:solidFill>
                <a:effectLst>
                  <a:outerShdw blurRad="38100" dist="38100" dir="2700000" algn="tl">
                    <a:srgbClr val="000000">
                      <a:alpha val="43137"/>
                    </a:srgbClr>
                  </a:outerShdw>
                </a:effectLst>
                <a:cs typeface="+mn-cs"/>
              </a:rPr>
              <a:t> collecting... To tackle river flooding and heavy rains..</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17</a:t>
            </a:fld>
            <a:endParaRPr lang="fi-FI"/>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dirty="0" smtClean="0"/>
              <a:t>..Greening grey infrastructure</a:t>
            </a:r>
            <a:endParaRPr lang="fi-FI"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18</a:t>
            </a:fld>
            <a:endParaRPr lang="fi-FI"/>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 nature…We’ve always enjoyed waterfronts,  hopefully still in the future…in Helsinki and</a:t>
            </a:r>
            <a:r>
              <a:rPr lang="en-US" baseline="0" dirty="0" smtClean="0"/>
              <a:t> in Boston</a:t>
            </a:r>
            <a:endParaRPr lang="en-US" dirty="0"/>
          </a:p>
        </p:txBody>
      </p:sp>
      <p:sp>
        <p:nvSpPr>
          <p:cNvPr id="4" name="Slide Number Placeholder 3"/>
          <p:cNvSpPr>
            <a:spLocks noGrp="1"/>
          </p:cNvSpPr>
          <p:nvPr>
            <p:ph type="sldNum" sz="quarter" idx="10"/>
          </p:nvPr>
        </p:nvSpPr>
        <p:spPr/>
        <p:txBody>
          <a:bodyPr/>
          <a:lstStyle/>
          <a:p>
            <a:pPr>
              <a:defRPr/>
            </a:pPr>
            <a:fld id="{9E30B7A4-BCB8-4EC2-9506-E43CE5BC3B5F}" type="slidenum">
              <a:rPr lang="fi-FI" smtClean="0"/>
              <a:pPr>
                <a:defRPr/>
              </a:pPr>
              <a:t>19</a:t>
            </a:fld>
            <a:endParaRPr lang="fi-FI"/>
          </a:p>
        </p:txBody>
      </p:sp>
    </p:spTree>
    <p:extLst>
      <p:ext uri="{BB962C8B-B14F-4D97-AF65-F5344CB8AC3E}">
        <p14:creationId xmlns:p14="http://schemas.microsoft.com/office/powerpoint/2010/main" val="4264852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3_Otsikkodia">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Otsikkodia">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Otsikkodia">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p>
            <a:r>
              <a:rPr lang="fi-FI" smtClean="0"/>
              <a:t>Muokkaa perustyyl. napsautt.</a:t>
            </a:r>
            <a:endParaRPr lang="fi-FI"/>
          </a:p>
        </p:txBody>
      </p:sp>
      <p:sp>
        <p:nvSpPr>
          <p:cNvPr id="3" name="Sisällön paikkamerkki 2"/>
          <p:cNvSpPr>
            <a:spLocks noGrp="1"/>
          </p:cNvSpPr>
          <p:nvPr>
            <p:ph idx="1"/>
          </p:nvPr>
        </p:nvSpPr>
        <p:spPr>
          <a:xfrm>
            <a:off x="457200" y="1600200"/>
            <a:ext cx="8229600" cy="4525963"/>
          </a:xfrm>
          <a:prstGeom prst="rect">
            <a:avLst/>
          </a:prstGeo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Tree>
    <p:extLst>
      <p:ext uri="{BB962C8B-B14F-4D97-AF65-F5344CB8AC3E}">
        <p14:creationId xmlns:p14="http://schemas.microsoft.com/office/powerpoint/2010/main" val="826065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i-FI" smtClean="0"/>
              <a:t>Muokkaa tekstin perustyylejä napsauttamalla</a:t>
            </a:r>
          </a:p>
        </p:txBody>
      </p:sp>
    </p:spTree>
    <p:extLst>
      <p:ext uri="{BB962C8B-B14F-4D97-AF65-F5344CB8AC3E}">
        <p14:creationId xmlns:p14="http://schemas.microsoft.com/office/powerpoint/2010/main" val="2987824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p>
            <a:r>
              <a:rPr lang="fi-FI" smtClean="0"/>
              <a:t>Muokkaa perustyyl. napsautt.</a:t>
            </a:r>
            <a:endParaRPr lang="fi-FI"/>
          </a:p>
        </p:txBody>
      </p:sp>
      <p:sp>
        <p:nvSpPr>
          <p:cNvPr id="3" name="Sisällön paikkamerkki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Tree>
    <p:extLst>
      <p:ext uri="{BB962C8B-B14F-4D97-AF65-F5344CB8AC3E}">
        <p14:creationId xmlns:p14="http://schemas.microsoft.com/office/powerpoint/2010/main" val="2608118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Tree>
    <p:extLst>
      <p:ext uri="{BB962C8B-B14F-4D97-AF65-F5344CB8AC3E}">
        <p14:creationId xmlns:p14="http://schemas.microsoft.com/office/powerpoint/2010/main" val="426018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p>
            <a:r>
              <a:rPr lang="fi-FI" smtClean="0"/>
              <a:t>Muokkaa perustyyl. napsautt.</a:t>
            </a:r>
            <a:endParaRPr lang="fi-FI"/>
          </a:p>
        </p:txBody>
      </p:sp>
    </p:spTree>
    <p:extLst>
      <p:ext uri="{BB962C8B-B14F-4D97-AF65-F5344CB8AC3E}">
        <p14:creationId xmlns:p14="http://schemas.microsoft.com/office/powerpoint/2010/main" val="3721623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551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a:prstGeom prst="rect">
            <a:avLst/>
          </a:prstGeo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Tree>
    <p:extLst>
      <p:ext uri="{BB962C8B-B14F-4D97-AF65-F5344CB8AC3E}">
        <p14:creationId xmlns:p14="http://schemas.microsoft.com/office/powerpoint/2010/main" val="1083001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Tree>
    <p:extLst>
      <p:ext uri="{BB962C8B-B14F-4D97-AF65-F5344CB8AC3E}">
        <p14:creationId xmlns:p14="http://schemas.microsoft.com/office/powerpoint/2010/main" val="1742343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1600200"/>
            <a:ext cx="8229600" cy="4525963"/>
          </a:xfrm>
          <a:prstGeom prst="rect">
            <a:avLst/>
          </a:prstGeo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Tree>
    <p:extLst>
      <p:ext uri="{BB962C8B-B14F-4D97-AF65-F5344CB8AC3E}">
        <p14:creationId xmlns:p14="http://schemas.microsoft.com/office/powerpoint/2010/main" val="2981233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a:prstGeom prst="rect">
            <a:avLst/>
          </a:prstGeo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274638"/>
            <a:ext cx="6019800" cy="5851525"/>
          </a:xfrm>
          <a:prstGeom prst="rect">
            <a:avLst/>
          </a:prstGeo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Tree>
    <p:extLst>
      <p:ext uri="{BB962C8B-B14F-4D97-AF65-F5344CB8AC3E}">
        <p14:creationId xmlns:p14="http://schemas.microsoft.com/office/powerpoint/2010/main" val="8067746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8" Type="http://schemas.openxmlformats.org/officeDocument/2006/relationships/image" Target="../media/image3.png"/><Relationship Id="rId19"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1" descr="sininen"/>
          <p:cNvPicPr>
            <a:picLocks noChangeAspect="1" noChangeArrowheads="1"/>
          </p:cNvPicPr>
          <p:nvPr userDrawn="1"/>
        </p:nvPicPr>
        <p:blipFill>
          <a:blip r:embed="rId16" cstate="print">
            <a:extLst>
              <a:ext uri="{28A0092B-C50C-407E-A947-70E740481C1C}">
                <a14:useLocalDpi xmlns:a14="http://schemas.microsoft.com/office/drawing/2010/main"/>
              </a:ext>
            </a:extLst>
          </a:blip>
          <a:srcRect/>
          <a:stretch>
            <a:fillRect/>
          </a:stretch>
        </p:blipFill>
        <p:spPr bwMode="auto">
          <a:xfrm>
            <a:off x="0" y="6092825"/>
            <a:ext cx="9144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 Box 8"/>
          <p:cNvSpPr txBox="1">
            <a:spLocks noChangeArrowheads="1"/>
          </p:cNvSpPr>
          <p:nvPr userDrawn="1"/>
        </p:nvSpPr>
        <p:spPr bwMode="auto">
          <a:xfrm>
            <a:off x="3563938" y="6397625"/>
            <a:ext cx="48260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algn="r" eaLnBrk="1" hangingPunct="1">
              <a:lnSpc>
                <a:spcPct val="50000"/>
              </a:lnSpc>
              <a:spcBef>
                <a:spcPct val="0"/>
              </a:spcBef>
              <a:buFontTx/>
              <a:buNone/>
            </a:pPr>
            <a:r>
              <a:rPr lang="fi-FI" sz="1200">
                <a:solidFill>
                  <a:schemeClr val="bg1"/>
                </a:solidFill>
              </a:rPr>
              <a:t>Maria Jaakkola, </a:t>
            </a:r>
          </a:p>
          <a:p>
            <a:pPr algn="r" eaLnBrk="1" hangingPunct="1">
              <a:lnSpc>
                <a:spcPct val="50000"/>
              </a:lnSpc>
              <a:spcBef>
                <a:spcPct val="0"/>
              </a:spcBef>
              <a:buFontTx/>
              <a:buNone/>
            </a:pPr>
            <a:r>
              <a:rPr lang="fi-FI" sz="1200">
                <a:solidFill>
                  <a:schemeClr val="bg1"/>
                </a:solidFill>
              </a:rPr>
              <a:t>		Head of Office, Environmental Office</a:t>
            </a:r>
            <a:r>
              <a:rPr lang="fi-FI" sz="1800">
                <a:solidFill>
                  <a:schemeClr val="bg2"/>
                </a:solidFill>
              </a:rPr>
              <a:t>                 	</a:t>
            </a:r>
            <a:r>
              <a:rPr lang="fi-FI" sz="1800">
                <a:solidFill>
                  <a:schemeClr val="tx1"/>
                </a:solidFill>
              </a:rPr>
              <a:t>	</a:t>
            </a:r>
          </a:p>
        </p:txBody>
      </p:sp>
      <p:sp>
        <p:nvSpPr>
          <p:cNvPr id="1028" name="Oval 19" descr="KSV_tunnus_100603_35x35_rgb"/>
          <p:cNvSpPr>
            <a:spLocks noChangeArrowheads="1"/>
          </p:cNvSpPr>
          <p:nvPr userDrawn="1"/>
        </p:nvSpPr>
        <p:spPr bwMode="auto">
          <a:xfrm>
            <a:off x="8532813" y="6238875"/>
            <a:ext cx="465137" cy="465138"/>
          </a:xfrm>
          <a:prstGeom prst="ellipse">
            <a:avLst/>
          </a:prstGeom>
          <a:blipFill dpi="0" rotWithShape="0">
            <a:blip r:embed="rId17" cstate="screen">
              <a:extLst>
                <a:ext uri="{28A0092B-C50C-407E-A947-70E740481C1C}">
                  <a14:useLocalDpi xmlns:a14="http://schemas.microsoft.com/office/drawing/2010/main"/>
                </a:ext>
              </a:extLst>
            </a:blip>
            <a:srcRect/>
            <a:stretch>
              <a:fillRect/>
            </a:stretch>
          </a:blipFill>
          <a:ln w="3175">
            <a:solidFill>
              <a:schemeClr val="folHlink"/>
            </a:solidFill>
            <a:round/>
            <a:headEnd/>
            <a:tailEnd/>
          </a:ln>
        </p:spPr>
        <p:txBody>
          <a:bodyPr wrap="none" anchor="ctr"/>
          <a:lstStyle/>
          <a:p>
            <a:pPr algn="ctr" eaLnBrk="0" hangingPunct="0">
              <a:lnSpc>
                <a:spcPct val="100000"/>
              </a:lnSpc>
              <a:spcBef>
                <a:spcPct val="0"/>
              </a:spcBef>
              <a:buFontTx/>
              <a:buNone/>
            </a:pPr>
            <a:endParaRPr lang="en-AU" sz="2400">
              <a:solidFill>
                <a:schemeClr val="tx1"/>
              </a:solidFill>
              <a:latin typeface="Times New Roman" charset="0"/>
            </a:endParaRPr>
          </a:p>
        </p:txBody>
      </p:sp>
      <p:pic>
        <p:nvPicPr>
          <p:cNvPr id="1029" name="Picture 26" descr="nimi-engl-ilman-taustaa"/>
          <p:cNvPicPr>
            <a:picLocks noChangeAspect="1" noChangeArrowheads="1"/>
          </p:cNvPicPr>
          <p:nvPr userDrawn="1"/>
        </p:nvPicPr>
        <p:blipFill>
          <a:blip r:embed="rId18" cstate="print">
            <a:extLst>
              <a:ext uri="{28A0092B-C50C-407E-A947-70E740481C1C}">
                <a14:useLocalDpi xmlns:a14="http://schemas.microsoft.com/office/drawing/2010/main"/>
              </a:ext>
            </a:extLst>
          </a:blip>
          <a:srcRect/>
          <a:stretch>
            <a:fillRect/>
          </a:stretch>
        </p:blipFill>
        <p:spPr bwMode="auto">
          <a:xfrm>
            <a:off x="0" y="-136525"/>
            <a:ext cx="3132138"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Line 27"/>
          <p:cNvSpPr>
            <a:spLocks noChangeShapeType="1"/>
          </p:cNvSpPr>
          <p:nvPr userDrawn="1"/>
        </p:nvSpPr>
        <p:spPr bwMode="auto">
          <a:xfrm>
            <a:off x="0" y="620713"/>
            <a:ext cx="9144000"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fi-FI"/>
          </a:p>
        </p:txBody>
      </p:sp>
      <p:pic>
        <p:nvPicPr>
          <p:cNvPr id="8" name="Picture 18" descr="harmaa"/>
          <p:cNvPicPr>
            <a:picLocks noChangeAspect="1" noChangeArrowheads="1"/>
          </p:cNvPicPr>
          <p:nvPr userDrawn="1"/>
        </p:nvPicPr>
        <p:blipFill>
          <a:blip r:embed="rId19" cstate="print">
            <a:duotone>
              <a:prstClr val="black"/>
              <a:schemeClr val="accent5">
                <a:tint val="45000"/>
                <a:satMod val="400000"/>
              </a:schemeClr>
            </a:duotone>
          </a:blip>
          <a:srcRect/>
          <a:stretch>
            <a:fillRect/>
          </a:stretch>
        </p:blipFill>
        <p:spPr bwMode="auto">
          <a:xfrm>
            <a:off x="0" y="620688"/>
            <a:ext cx="9144000" cy="5544616"/>
          </a:xfrm>
          <a:prstGeom prst="rect">
            <a:avLst/>
          </a:prstGeom>
          <a:solidFill>
            <a:schemeClr val="accent1"/>
          </a:solidFill>
          <a:ln w="9525">
            <a:noFill/>
            <a:miter lim="800000"/>
            <a:headEnd/>
            <a:tailEnd/>
          </a:ln>
        </p:spPr>
      </p:pic>
      <p:sp>
        <p:nvSpPr>
          <p:cNvPr id="1032" name="Line 27"/>
          <p:cNvSpPr>
            <a:spLocks noChangeShapeType="1"/>
          </p:cNvSpPr>
          <p:nvPr userDrawn="1"/>
        </p:nvSpPr>
        <p:spPr bwMode="auto">
          <a:xfrm>
            <a:off x="0" y="620713"/>
            <a:ext cx="9296400"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fi-FI"/>
          </a:p>
        </p:txBody>
      </p:sp>
    </p:spTree>
  </p:cSld>
  <p:clrMap bg1="lt1" tx1="dk1" bg2="lt2" tx2="dk2" accent1="accent1" accent2="accent2" accent3="accent3" accent4="accent4" accent5="accent5" accent6="accent6" hlink="hlink" folHlink="folHlink"/>
  <p:sldLayoutIdLst>
    <p:sldLayoutId id="2147483681" r:id="rId1"/>
    <p:sldLayoutId id="2147483680" r:id="rId2"/>
    <p:sldLayoutId id="2147483679" r:id="rId3"/>
    <p:sldLayoutId id="2147483649"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Lst>
  <p:timing>
    <p:tnLst>
      <p:par>
        <p:cTn xmlns:p14="http://schemas.microsoft.com/office/powerpoint/2010/main" id="1" dur="indefinite" restart="never" nodeType="tmRoot"/>
      </p:par>
    </p:tnLst>
  </p:timing>
  <p:txStyles>
    <p:titleStyle>
      <a:lvl1pPr algn="l" rtl="0" eaLnBrk="0" fontAlgn="base" hangingPunct="0">
        <a:spcBef>
          <a:spcPct val="0"/>
        </a:spcBef>
        <a:spcAft>
          <a:spcPct val="0"/>
        </a:spcAft>
        <a:defRPr sz="2000">
          <a:solidFill>
            <a:schemeClr val="bg2"/>
          </a:solidFill>
          <a:latin typeface="+mj-lt"/>
          <a:ea typeface="+mj-ea"/>
          <a:cs typeface="+mj-cs"/>
        </a:defRPr>
      </a:lvl1pPr>
      <a:lvl2pPr algn="l" rtl="0" eaLnBrk="0" fontAlgn="base" hangingPunct="0">
        <a:spcBef>
          <a:spcPct val="0"/>
        </a:spcBef>
        <a:spcAft>
          <a:spcPct val="0"/>
        </a:spcAft>
        <a:defRPr sz="2000">
          <a:solidFill>
            <a:schemeClr val="bg2"/>
          </a:solidFill>
          <a:latin typeface="Arial" charset="0"/>
        </a:defRPr>
      </a:lvl2pPr>
      <a:lvl3pPr algn="l" rtl="0" eaLnBrk="0" fontAlgn="base" hangingPunct="0">
        <a:spcBef>
          <a:spcPct val="0"/>
        </a:spcBef>
        <a:spcAft>
          <a:spcPct val="0"/>
        </a:spcAft>
        <a:defRPr sz="2000">
          <a:solidFill>
            <a:schemeClr val="bg2"/>
          </a:solidFill>
          <a:latin typeface="Arial" charset="0"/>
        </a:defRPr>
      </a:lvl3pPr>
      <a:lvl4pPr algn="l" rtl="0" eaLnBrk="0" fontAlgn="base" hangingPunct="0">
        <a:spcBef>
          <a:spcPct val="0"/>
        </a:spcBef>
        <a:spcAft>
          <a:spcPct val="0"/>
        </a:spcAft>
        <a:defRPr sz="2000">
          <a:solidFill>
            <a:schemeClr val="bg2"/>
          </a:solidFill>
          <a:latin typeface="Arial" charset="0"/>
        </a:defRPr>
      </a:lvl4pPr>
      <a:lvl5pPr algn="l" rtl="0" eaLnBrk="0" fontAlgn="base" hangingPunct="0">
        <a:spcBef>
          <a:spcPct val="0"/>
        </a:spcBef>
        <a:spcAft>
          <a:spcPct val="0"/>
        </a:spcAft>
        <a:defRPr sz="2000">
          <a:solidFill>
            <a:schemeClr val="bg2"/>
          </a:solidFill>
          <a:latin typeface="Arial" charset="0"/>
        </a:defRPr>
      </a:lvl5pPr>
      <a:lvl6pPr marL="457200" algn="l" rtl="0" eaLnBrk="0" fontAlgn="base" hangingPunct="0">
        <a:spcBef>
          <a:spcPct val="0"/>
        </a:spcBef>
        <a:spcAft>
          <a:spcPct val="0"/>
        </a:spcAft>
        <a:defRPr sz="2000">
          <a:solidFill>
            <a:schemeClr val="bg2"/>
          </a:solidFill>
          <a:latin typeface="Arial" charset="0"/>
        </a:defRPr>
      </a:lvl6pPr>
      <a:lvl7pPr marL="914400" algn="l" rtl="0" eaLnBrk="0" fontAlgn="base" hangingPunct="0">
        <a:spcBef>
          <a:spcPct val="0"/>
        </a:spcBef>
        <a:spcAft>
          <a:spcPct val="0"/>
        </a:spcAft>
        <a:defRPr sz="2000">
          <a:solidFill>
            <a:schemeClr val="bg2"/>
          </a:solidFill>
          <a:latin typeface="Arial" charset="0"/>
        </a:defRPr>
      </a:lvl7pPr>
      <a:lvl8pPr marL="1371600" algn="l" rtl="0" eaLnBrk="0" fontAlgn="base" hangingPunct="0">
        <a:spcBef>
          <a:spcPct val="0"/>
        </a:spcBef>
        <a:spcAft>
          <a:spcPct val="0"/>
        </a:spcAft>
        <a:defRPr sz="2000">
          <a:solidFill>
            <a:schemeClr val="bg2"/>
          </a:solidFill>
          <a:latin typeface="Arial" charset="0"/>
        </a:defRPr>
      </a:lvl8pPr>
      <a:lvl9pPr marL="1828800" algn="l" rtl="0" eaLnBrk="0" fontAlgn="base" hangingPunct="0">
        <a:spcBef>
          <a:spcPct val="0"/>
        </a:spcBef>
        <a:spcAft>
          <a:spcPct val="0"/>
        </a:spcAft>
        <a:defRPr sz="2000">
          <a:solidFill>
            <a:schemeClr val="bg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7" Type="http://schemas.openxmlformats.org/officeDocument/2006/relationships/image" Target="../media/image14.jpeg"/><Relationship Id="rId8" Type="http://schemas.openxmlformats.org/officeDocument/2006/relationships/image" Target="../media/image2.png"/><Relationship Id="rId9" Type="http://schemas.openxmlformats.org/officeDocument/2006/relationships/image" Target="../media/image15.jpeg"/><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 Id="rId7" Type="http://schemas.openxmlformats.org/officeDocument/2006/relationships/image" Target="../media/image26.jpeg"/><Relationship Id="rId8" Type="http://schemas.openxmlformats.org/officeDocument/2006/relationships/image" Target="../media/image27.jpeg"/><Relationship Id="rId9" Type="http://schemas.openxmlformats.org/officeDocument/2006/relationships/image" Target="../media/image28.jpeg"/><Relationship Id="rId10" Type="http://schemas.openxmlformats.org/officeDocument/2006/relationships/image" Target="../media/image29.jpeg"/><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 Id="rId6" Type="http://schemas.openxmlformats.org/officeDocument/2006/relationships/image" Target="../media/image33.jpeg"/><Relationship Id="rId7" Type="http://schemas.openxmlformats.org/officeDocument/2006/relationships/image" Target="../media/image34.jpeg"/><Relationship Id="rId8" Type="http://schemas.openxmlformats.org/officeDocument/2006/relationships/image" Target="../media/image35.jpeg"/><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6.jpeg"/><Relationship Id="rId5" Type="http://schemas.openxmlformats.org/officeDocument/2006/relationships/image" Target="../media/image37.png"/><Relationship Id="rId6" Type="http://schemas.openxmlformats.org/officeDocument/2006/relationships/image" Target="../media/image38.jpeg"/><Relationship Id="rId7" Type="http://schemas.openxmlformats.org/officeDocument/2006/relationships/image" Target="../media/image39.jpeg"/><Relationship Id="rId8" Type="http://schemas.openxmlformats.org/officeDocument/2006/relationships/image" Target="../media/image40.jpeg"/><Relationship Id="rId1" Type="http://schemas.openxmlformats.org/officeDocument/2006/relationships/slideLayout" Target="../slideLayouts/slideLayout1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1" Type="http://schemas.openxmlformats.org/officeDocument/2006/relationships/image" Target="../media/image49.jpeg"/><Relationship Id="rId12" Type="http://schemas.openxmlformats.org/officeDocument/2006/relationships/image" Target="../media/image50.jpeg"/><Relationship Id="rId13" Type="http://schemas.openxmlformats.org/officeDocument/2006/relationships/image" Target="../media/image51.jpeg"/><Relationship Id="rId14" Type="http://schemas.openxmlformats.org/officeDocument/2006/relationships/image" Target="../media/image52.jpeg"/><Relationship Id="rId15" Type="http://schemas.openxmlformats.org/officeDocument/2006/relationships/image" Target="../media/image53.png"/><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1.jpeg"/><Relationship Id="rId4" Type="http://schemas.openxmlformats.org/officeDocument/2006/relationships/image" Target="../media/image42.jpeg"/><Relationship Id="rId5" Type="http://schemas.openxmlformats.org/officeDocument/2006/relationships/image" Target="../media/image43.jpeg"/><Relationship Id="rId6" Type="http://schemas.openxmlformats.org/officeDocument/2006/relationships/image" Target="../media/image44.jpeg"/><Relationship Id="rId7" Type="http://schemas.openxmlformats.org/officeDocument/2006/relationships/image" Target="../media/image45.jpeg"/><Relationship Id="rId8" Type="http://schemas.openxmlformats.org/officeDocument/2006/relationships/image" Target="../media/image46.jpeg"/><Relationship Id="rId9" Type="http://schemas.openxmlformats.org/officeDocument/2006/relationships/image" Target="../media/image47.jpeg"/><Relationship Id="rId10" Type="http://schemas.openxmlformats.org/officeDocument/2006/relationships/image" Target="../media/image48.jpeg"/></Relationships>
</file>

<file path=ppt/slides/_rels/slide13.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5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jpeg"/><Relationship Id="rId5" Type="http://schemas.openxmlformats.org/officeDocument/2006/relationships/image" Target="../media/image59.jpeg"/><Relationship Id="rId6" Type="http://schemas.openxmlformats.org/officeDocument/2006/relationships/image" Target="../media/image60.jpeg"/><Relationship Id="rId7" Type="http://schemas.openxmlformats.org/officeDocument/2006/relationships/image" Target="../media/image61.jpeg"/><Relationship Id="rId8" Type="http://schemas.openxmlformats.org/officeDocument/2006/relationships/image" Target="../media/image62.jpeg"/><Relationship Id="rId1" Type="http://schemas.openxmlformats.org/officeDocument/2006/relationships/slideLayout" Target="../slideLayouts/slideLayout1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64.jpeg"/><Relationship Id="rId5" Type="http://schemas.openxmlformats.org/officeDocument/2006/relationships/image" Target="../media/image65.jpeg"/><Relationship Id="rId6" Type="http://schemas.openxmlformats.org/officeDocument/2006/relationships/image" Target="../media/image66.jpeg"/><Relationship Id="rId7" Type="http://schemas.openxmlformats.org/officeDocument/2006/relationships/image" Target="../media/image67.jpeg"/><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68.jpeg"/><Relationship Id="rId4" Type="http://schemas.openxmlformats.org/officeDocument/2006/relationships/image" Target="../media/image69.jpeg"/><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0"/>
            <a:ext cx="9144000" cy="6858000"/>
          </a:xfrm>
          <a:prstGeom prst="rec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0000"/>
              </a:spcBef>
              <a:spcAft>
                <a:spcPct val="0"/>
              </a:spcAft>
              <a:buClrTx/>
              <a:buSzTx/>
              <a:buFontTx/>
              <a:buChar char="•"/>
              <a:tabLst/>
            </a:pPr>
            <a:endParaRPr kumimoji="0" lang="fi-FI" sz="2000" b="0" i="0" u="none" strike="noStrike" cap="none" normalizeH="0" baseline="0" smtClean="0">
              <a:ln>
                <a:noFill/>
              </a:ln>
              <a:solidFill>
                <a:schemeClr val="accent2"/>
              </a:solidFill>
              <a:effectLst/>
              <a:latin typeface="Arial" charset="0"/>
              <a:cs typeface="Arial" charset="0"/>
            </a:endParaRPr>
          </a:p>
        </p:txBody>
      </p:sp>
      <p:pic>
        <p:nvPicPr>
          <p:cNvPr id="5" name="Picture 4" descr="kansiharjoitelma.jpg"/>
          <p:cNvPicPr>
            <a:picLocks noChangeAspect="1"/>
          </p:cNvPicPr>
          <p:nvPr/>
        </p:nvPicPr>
        <p:blipFill>
          <a:blip r:embed="rId3" cstate="print"/>
          <a:stretch>
            <a:fillRect/>
          </a:stretch>
        </p:blipFill>
        <p:spPr>
          <a:xfrm>
            <a:off x="0" y="0"/>
            <a:ext cx="9537980" cy="6858000"/>
          </a:xfrm>
          <a:prstGeom prst="rect">
            <a:avLst/>
          </a:prstGeom>
        </p:spPr>
      </p:pic>
      <p:sp>
        <p:nvSpPr>
          <p:cNvPr id="3" name="TextBox 2"/>
          <p:cNvSpPr txBox="1"/>
          <p:nvPr/>
        </p:nvSpPr>
        <p:spPr>
          <a:xfrm>
            <a:off x="-180528" y="3925271"/>
            <a:ext cx="8532440" cy="2456057"/>
          </a:xfrm>
          <a:prstGeom prst="rect">
            <a:avLst/>
          </a:prstGeom>
          <a:noFill/>
        </p:spPr>
        <p:txBody>
          <a:bodyPr wrap="square" rtlCol="0">
            <a:spAutoFit/>
          </a:bodyPr>
          <a:lstStyle/>
          <a:p>
            <a:pPr>
              <a:buNone/>
            </a:pPr>
            <a:r>
              <a:rPr lang="fi-FI" sz="2400" b="1" dirty="0" smtClean="0">
                <a:effectLst>
                  <a:outerShdw blurRad="38100" dist="38100" dir="2700000" algn="tl">
                    <a:srgbClr val="000000">
                      <a:alpha val="43137"/>
                    </a:srgbClr>
                  </a:outerShdw>
                </a:effectLst>
              </a:rPr>
              <a:t>	Maria Rosina Jaakkola</a:t>
            </a:r>
          </a:p>
          <a:p>
            <a:pPr>
              <a:buNone/>
            </a:pPr>
            <a:r>
              <a:rPr lang="fi-FI" sz="2400" dirty="0" smtClean="0">
                <a:effectLst>
                  <a:outerShdw blurRad="38100" dist="38100" dir="2700000" algn="tl">
                    <a:srgbClr val="000000">
                      <a:alpha val="43137"/>
                    </a:srgbClr>
                  </a:outerShdw>
                </a:effectLst>
              </a:rPr>
              <a:t>	Landscape architect</a:t>
            </a:r>
          </a:p>
          <a:p>
            <a:pPr>
              <a:buNone/>
            </a:pPr>
            <a:r>
              <a:rPr lang="fi-FI" sz="2400" dirty="0" smtClean="0">
                <a:effectLst>
                  <a:outerShdw blurRad="38100" dist="38100" dir="2700000" algn="tl">
                    <a:srgbClr val="000000">
                      <a:alpha val="43137"/>
                    </a:srgbClr>
                  </a:outerShdw>
                </a:effectLst>
              </a:rPr>
              <a:t>	Visual artist</a:t>
            </a:r>
          </a:p>
          <a:p>
            <a:pPr>
              <a:buNone/>
            </a:pPr>
            <a:r>
              <a:rPr lang="fi-FI" sz="2400" dirty="0" smtClean="0">
                <a:effectLst>
                  <a:outerShdw blurRad="38100" dist="38100" dir="2700000" algn="tl">
                    <a:srgbClr val="000000">
                      <a:alpha val="43137"/>
                    </a:srgbClr>
                  </a:outerShdw>
                </a:effectLst>
              </a:rPr>
              <a:t>	Head of Environmental Office, </a:t>
            </a:r>
          </a:p>
          <a:p>
            <a:pPr>
              <a:buNone/>
            </a:pPr>
            <a:r>
              <a:rPr lang="fi-FI" sz="2400" dirty="0" smtClean="0">
                <a:effectLst>
                  <a:outerShdw blurRad="38100" dist="38100" dir="2700000" algn="tl">
                    <a:srgbClr val="000000">
                      <a:alpha val="43137"/>
                    </a:srgbClr>
                  </a:outerShdw>
                </a:effectLst>
              </a:rPr>
              <a:t>	Helsinki City Planning Department</a:t>
            </a:r>
          </a:p>
          <a:p>
            <a:pPr>
              <a:buNone/>
            </a:pPr>
            <a:r>
              <a:rPr lang="fi-FI" sz="2400" dirty="0" smtClean="0">
                <a:effectLst>
                  <a:outerShdw blurRad="38100" dist="38100" dir="2700000" algn="tl">
                    <a:srgbClr val="000000">
                      <a:alpha val="43137"/>
                    </a:srgbClr>
                  </a:outerShdw>
                </a:effectLst>
              </a:rPr>
              <a:t>	Finland</a:t>
            </a:r>
            <a:endParaRPr lang="fi-FI" sz="2400" dirty="0">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Kuva 5" descr="figure 5.5 Helsinki seen from the southeast.jpg"/>
          <p:cNvPicPr>
            <a:picLocks noChangeAspect="1"/>
          </p:cNvPicPr>
          <p:nvPr/>
        </p:nvPicPr>
        <p:blipFill>
          <a:blip r:embed="rId3" cstate="screen">
            <a:lum bright="20000"/>
            <a:extLst>
              <a:ext uri="{28A0092B-C50C-407E-A947-70E740481C1C}">
                <a14:useLocalDpi xmlns:a14="http://schemas.microsoft.com/office/drawing/2010/main"/>
              </a:ext>
            </a:extLst>
          </a:blip>
          <a:srcRect/>
          <a:stretch>
            <a:fillRect/>
          </a:stretch>
        </p:blipFill>
        <p:spPr bwMode="auto">
          <a:xfrm>
            <a:off x="0" y="692150"/>
            <a:ext cx="91440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6"/>
          <p:cNvSpPr>
            <a:spLocks noChangeArrowheads="1"/>
          </p:cNvSpPr>
          <p:nvPr/>
        </p:nvSpPr>
        <p:spPr bwMode="auto">
          <a:xfrm>
            <a:off x="0" y="620713"/>
            <a:ext cx="9144000" cy="1152525"/>
          </a:xfrm>
          <a:prstGeom prst="rect">
            <a:avLst/>
          </a:prstGeom>
          <a:solidFill>
            <a:srgbClr val="99CC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AU"/>
          </a:p>
        </p:txBody>
      </p:sp>
      <p:sp>
        <p:nvSpPr>
          <p:cNvPr id="248837" name="Rectangle 5"/>
          <p:cNvSpPr>
            <a:spLocks noGrp="1" noChangeArrowheads="1"/>
          </p:cNvSpPr>
          <p:nvPr>
            <p:ph type="ctrTitle" idx="4294967295"/>
          </p:nvPr>
        </p:nvSpPr>
        <p:spPr bwMode="auto">
          <a:xfrm>
            <a:off x="0" y="188640"/>
            <a:ext cx="9144000" cy="1944687"/>
          </a:xfrm>
          <a:prstGeom prst="rect">
            <a:avLst/>
          </a:prstGeom>
          <a:ln>
            <a:miter lim="800000"/>
            <a:headEnd/>
            <a:tailEnd/>
          </a:ln>
        </p:spPr>
        <p:txBody>
          <a:bodyPr anchor="ctr"/>
          <a:lstStyle/>
          <a:p>
            <a:pPr eaLnBrk="1" hangingPunct="1">
              <a:defRPr/>
            </a:pPr>
            <a:r>
              <a:rPr lang="en-AU" sz="2400" dirty="0">
                <a:solidFill>
                  <a:srgbClr val="0070C0"/>
                </a:solidFill>
                <a:effectLst>
                  <a:outerShdw blurRad="38100" dist="38100" dir="2700000" algn="tl">
                    <a:srgbClr val="C0C0C0"/>
                  </a:outerShdw>
                </a:effectLst>
                <a:latin typeface="Arial Narrow" pitchFamily="34" charset="0"/>
                <a:ea typeface="+mj-ea"/>
                <a:cs typeface="+mj-cs"/>
              </a:rPr>
              <a:t>HELSINKI </a:t>
            </a:r>
            <a:r>
              <a:rPr lang="en-AU" sz="2400" dirty="0">
                <a:solidFill>
                  <a:schemeClr val="accent2"/>
                </a:solidFill>
                <a:effectLst>
                  <a:outerShdw blurRad="38100" dist="38100" dir="2700000" algn="tl">
                    <a:srgbClr val="C0C0C0"/>
                  </a:outerShdw>
                </a:effectLst>
                <a:latin typeface="Arial Narrow" pitchFamily="34" charset="0"/>
                <a:ea typeface="+mj-ea"/>
                <a:cs typeface="+mj-cs"/>
              </a:rPr>
              <a:t/>
            </a:r>
            <a:br>
              <a:rPr lang="en-AU" sz="2400" dirty="0">
                <a:solidFill>
                  <a:schemeClr val="accent2"/>
                </a:solidFill>
                <a:effectLst>
                  <a:outerShdw blurRad="38100" dist="38100" dir="2700000" algn="tl">
                    <a:srgbClr val="C0C0C0"/>
                  </a:outerShdw>
                </a:effectLst>
                <a:latin typeface="Arial Narrow" pitchFamily="34" charset="0"/>
                <a:ea typeface="+mj-ea"/>
                <a:cs typeface="+mj-cs"/>
              </a:rPr>
            </a:br>
            <a:r>
              <a:rPr lang="en-AU" sz="2400" dirty="0">
                <a:solidFill>
                  <a:schemeClr val="accent2"/>
                </a:solidFill>
                <a:effectLst>
                  <a:outerShdw blurRad="38100" dist="38100" dir="2700000" algn="tl">
                    <a:srgbClr val="C0C0C0"/>
                  </a:outerShdw>
                </a:effectLst>
                <a:latin typeface="Arial Narrow" pitchFamily="34" charset="0"/>
                <a:ea typeface="+mj-ea"/>
                <a:cs typeface="+mj-cs"/>
              </a:rPr>
              <a:t>	 - </a:t>
            </a:r>
            <a:r>
              <a:rPr lang="en-AU" sz="2400" dirty="0">
                <a:solidFill>
                  <a:schemeClr val="tx1"/>
                </a:solidFill>
                <a:effectLst>
                  <a:outerShdw blurRad="38100" dist="38100" dir="2700000" algn="tl">
                    <a:srgbClr val="C0C0C0"/>
                  </a:outerShdw>
                </a:effectLst>
                <a:latin typeface="Arial Narrow" pitchFamily="34" charset="0"/>
                <a:ea typeface="+mj-ea"/>
                <a:cs typeface="+mj-cs"/>
              </a:rPr>
              <a:t>PLANNING</a:t>
            </a:r>
            <a:r>
              <a:rPr lang="en-AU" sz="2400" dirty="0">
                <a:solidFill>
                  <a:schemeClr val="accent2"/>
                </a:solidFill>
                <a:effectLst>
                  <a:outerShdw blurRad="38100" dist="38100" dir="2700000" algn="tl">
                    <a:srgbClr val="C0C0C0"/>
                  </a:outerShdw>
                </a:effectLst>
                <a:latin typeface="Arial Narrow" pitchFamily="34" charset="0"/>
                <a:ea typeface="+mj-ea"/>
                <a:cs typeface="+mj-cs"/>
              </a:rPr>
              <a:t> </a:t>
            </a:r>
            <a:r>
              <a:rPr lang="en-AU" sz="2400" dirty="0">
                <a:solidFill>
                  <a:srgbClr val="4D4D4D"/>
                </a:solidFill>
                <a:effectLst>
                  <a:outerShdw blurRad="38100" dist="38100" dir="2700000" algn="tl">
                    <a:srgbClr val="C0C0C0"/>
                  </a:outerShdw>
                </a:effectLst>
                <a:latin typeface="Arial Narrow" pitchFamily="34" charset="0"/>
                <a:ea typeface="+mj-ea"/>
                <a:cs typeface="+mj-cs"/>
              </a:rPr>
              <a:t>THE </a:t>
            </a:r>
            <a:r>
              <a:rPr lang="en-AU" sz="2400" dirty="0" smtClean="0">
                <a:solidFill>
                  <a:schemeClr val="hlink"/>
                </a:solidFill>
                <a:effectLst>
                  <a:outerShdw blurRad="38100" dist="38100" dir="2700000" algn="tl">
                    <a:srgbClr val="C0C0C0"/>
                  </a:outerShdw>
                </a:effectLst>
                <a:latin typeface="Arial Narrow" pitchFamily="34" charset="0"/>
                <a:ea typeface="+mj-ea"/>
                <a:cs typeface="+mj-cs"/>
              </a:rPr>
              <a:t>GREEN </a:t>
            </a:r>
            <a:r>
              <a:rPr lang="en-AU" sz="2400" dirty="0" smtClean="0">
                <a:solidFill>
                  <a:srgbClr val="0070C0"/>
                </a:solidFill>
                <a:effectLst>
                  <a:outerShdw blurRad="38100" dist="38100" dir="2700000" algn="tl">
                    <a:srgbClr val="C0C0C0"/>
                  </a:outerShdw>
                </a:effectLst>
                <a:latin typeface="Arial Narrow" pitchFamily="34" charset="0"/>
                <a:ea typeface="+mj-ea"/>
                <a:cs typeface="+mj-cs"/>
              </a:rPr>
              <a:t>AND</a:t>
            </a:r>
            <a:r>
              <a:rPr lang="en-AU" sz="2400" dirty="0" smtClean="0">
                <a:solidFill>
                  <a:schemeClr val="hlink"/>
                </a:solidFill>
                <a:effectLst>
                  <a:outerShdw blurRad="38100" dist="38100" dir="2700000" algn="tl">
                    <a:srgbClr val="C0C0C0"/>
                  </a:outerShdw>
                </a:effectLst>
                <a:latin typeface="Arial Narrow" pitchFamily="34" charset="0"/>
                <a:ea typeface="+mj-ea"/>
                <a:cs typeface="+mj-cs"/>
              </a:rPr>
              <a:t> </a:t>
            </a:r>
            <a:r>
              <a:rPr lang="en-AU" sz="2400" dirty="0" smtClean="0">
                <a:solidFill>
                  <a:schemeClr val="accent6"/>
                </a:solidFill>
                <a:effectLst>
                  <a:outerShdw blurRad="38100" dist="38100" dir="2700000" algn="tl">
                    <a:srgbClr val="C0C0C0"/>
                  </a:outerShdw>
                </a:effectLst>
                <a:latin typeface="Arial Narrow" pitchFamily="34" charset="0"/>
                <a:ea typeface="+mj-ea"/>
                <a:cs typeface="+mj-cs"/>
              </a:rPr>
              <a:t>BLUE</a:t>
            </a:r>
            <a:r>
              <a:rPr lang="en-AU" sz="2400" dirty="0" smtClean="0">
                <a:solidFill>
                  <a:srgbClr val="4D4D4D"/>
                </a:solidFill>
                <a:effectLst>
                  <a:outerShdw blurRad="38100" dist="38100" dir="2700000" algn="tl">
                    <a:srgbClr val="C0C0C0"/>
                  </a:outerShdw>
                </a:effectLst>
                <a:latin typeface="Arial Narrow" pitchFamily="34" charset="0"/>
                <a:ea typeface="+mj-ea"/>
                <a:cs typeface="+mj-cs"/>
              </a:rPr>
              <a:t> </a:t>
            </a:r>
            <a:r>
              <a:rPr lang="en-AU" sz="2400" dirty="0">
                <a:solidFill>
                  <a:schemeClr val="bg1"/>
                </a:solidFill>
                <a:effectLst>
                  <a:outerShdw blurRad="38100" dist="38100" dir="2700000" algn="tl">
                    <a:srgbClr val="C0C0C0"/>
                  </a:outerShdw>
                </a:effectLst>
                <a:latin typeface="Arial Narrow" pitchFamily="34" charset="0"/>
                <a:ea typeface="+mj-ea"/>
                <a:cs typeface="+mj-cs"/>
              </a:rPr>
              <a:t>CITY </a:t>
            </a:r>
          </a:p>
        </p:txBody>
      </p:sp>
      <p:sp>
        <p:nvSpPr>
          <p:cNvPr id="6149" name="Line 8"/>
          <p:cNvSpPr>
            <a:spLocks noChangeShapeType="1"/>
          </p:cNvSpPr>
          <p:nvPr/>
        </p:nvSpPr>
        <p:spPr bwMode="auto">
          <a:xfrm>
            <a:off x="0" y="620713"/>
            <a:ext cx="9144000"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fi-FI"/>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9" name="Rectangle 3"/>
          <p:cNvSpPr>
            <a:spLocks noGrp="1" noChangeArrowheads="1"/>
          </p:cNvSpPr>
          <p:nvPr>
            <p:ph type="body" idx="4294967295"/>
          </p:nvPr>
        </p:nvSpPr>
        <p:spPr bwMode="auto">
          <a:xfrm>
            <a:off x="4716463" y="1052513"/>
            <a:ext cx="4859337" cy="4525962"/>
          </a:xfrm>
          <a:prstGeom prst="rect">
            <a:avLst/>
          </a:prstGeom>
          <a:ln>
            <a:miter lim="800000"/>
            <a:headEnd/>
            <a:tailEnd/>
          </a:ln>
        </p:spPr>
        <p:txBody>
          <a:bodyPr/>
          <a:lstStyle/>
          <a:p>
            <a:pPr eaLnBrk="1" hangingPunct="1">
              <a:lnSpc>
                <a:spcPct val="80000"/>
              </a:lnSpc>
              <a:buFontTx/>
              <a:buNone/>
            </a:pPr>
            <a:r>
              <a:rPr lang="fi-FI" sz="2800" dirty="0">
                <a:solidFill>
                  <a:srgbClr val="0066FF"/>
                </a:solidFill>
                <a:effectLst>
                  <a:outerShdw blurRad="38100" dist="38100" dir="2700000" algn="tl">
                    <a:srgbClr val="C0C0C0"/>
                  </a:outerShdw>
                </a:effectLst>
              </a:rPr>
              <a:t>Finland </a:t>
            </a:r>
          </a:p>
          <a:p>
            <a:pPr eaLnBrk="1" hangingPunct="1">
              <a:lnSpc>
                <a:spcPct val="80000"/>
              </a:lnSpc>
            </a:pPr>
            <a:r>
              <a:rPr lang="fi-FI" sz="1800" dirty="0">
                <a:solidFill>
                  <a:schemeClr val="accent2"/>
                </a:solidFill>
                <a:latin typeface="Arial Narrow" pitchFamily="34" charset="0"/>
              </a:rPr>
              <a:t>5,45 million people</a:t>
            </a:r>
          </a:p>
          <a:p>
            <a:pPr eaLnBrk="1" hangingPunct="1">
              <a:lnSpc>
                <a:spcPct val="80000"/>
              </a:lnSpc>
            </a:pPr>
            <a:r>
              <a:rPr lang="fi-FI" sz="1800" dirty="0">
                <a:solidFill>
                  <a:schemeClr val="accent2"/>
                </a:solidFill>
                <a:latin typeface="Arial Narrow" pitchFamily="34" charset="0"/>
              </a:rPr>
              <a:t>17 people per sq. km (x2,56 = 44 per </a:t>
            </a:r>
            <a:r>
              <a:rPr lang="fi-FI" sz="1800" dirty="0" smtClean="0">
                <a:solidFill>
                  <a:schemeClr val="accent2"/>
                </a:solidFill>
                <a:latin typeface="Arial Narrow" pitchFamily="34" charset="0"/>
              </a:rPr>
              <a:t>sq.mi)</a:t>
            </a:r>
            <a:endParaRPr lang="fi-FI" sz="1800" dirty="0">
              <a:solidFill>
                <a:schemeClr val="accent2"/>
              </a:solidFill>
              <a:latin typeface="Arial Narrow" pitchFamily="34" charset="0"/>
            </a:endParaRPr>
          </a:p>
          <a:p>
            <a:pPr eaLnBrk="1" hangingPunct="1">
              <a:lnSpc>
                <a:spcPct val="80000"/>
              </a:lnSpc>
            </a:pPr>
            <a:r>
              <a:rPr lang="fi-FI" sz="1800" dirty="0">
                <a:solidFill>
                  <a:schemeClr val="accent2"/>
                </a:solidFill>
                <a:latin typeface="Arial Narrow" pitchFamily="34" charset="0"/>
              </a:rPr>
              <a:t>72% forest (in EU average 37%)</a:t>
            </a:r>
          </a:p>
          <a:p>
            <a:pPr eaLnBrk="1" hangingPunct="1">
              <a:lnSpc>
                <a:spcPct val="80000"/>
              </a:lnSpc>
              <a:buFontTx/>
              <a:buNone/>
            </a:pPr>
            <a:endParaRPr lang="fi-FI" sz="2800" dirty="0">
              <a:solidFill>
                <a:srgbClr val="0066FF"/>
              </a:solidFill>
              <a:effectLst>
                <a:outerShdw blurRad="38100" dist="38100" dir="2700000" algn="tl">
                  <a:srgbClr val="C0C0C0"/>
                </a:outerShdw>
              </a:effectLst>
            </a:endParaRPr>
          </a:p>
          <a:p>
            <a:pPr eaLnBrk="1" hangingPunct="1">
              <a:lnSpc>
                <a:spcPct val="80000"/>
              </a:lnSpc>
              <a:buFontTx/>
              <a:buNone/>
            </a:pPr>
            <a:r>
              <a:rPr lang="fi-FI" sz="2800" dirty="0">
                <a:solidFill>
                  <a:srgbClr val="0066FF"/>
                </a:solidFill>
                <a:effectLst>
                  <a:outerShdw blurRad="38100" dist="38100" dir="2700000" algn="tl">
                    <a:srgbClr val="C0C0C0"/>
                  </a:outerShdw>
                </a:effectLst>
              </a:rPr>
              <a:t>Helsinki</a:t>
            </a:r>
          </a:p>
          <a:p>
            <a:pPr eaLnBrk="1" hangingPunct="1">
              <a:lnSpc>
                <a:spcPct val="80000"/>
              </a:lnSpc>
            </a:pPr>
            <a:r>
              <a:rPr lang="fi-FI" sz="1800" dirty="0">
                <a:solidFill>
                  <a:schemeClr val="accent2"/>
                </a:solidFill>
                <a:latin typeface="Arial Narrow" pitchFamily="34" charset="0"/>
              </a:rPr>
              <a:t>616 042 inhabitants (capital region 1,4)</a:t>
            </a:r>
          </a:p>
          <a:p>
            <a:pPr eaLnBrk="1" hangingPunct="1">
              <a:lnSpc>
                <a:spcPct val="80000"/>
              </a:lnSpc>
            </a:pPr>
            <a:r>
              <a:rPr lang="fi-FI" sz="1800" dirty="0">
                <a:solidFill>
                  <a:schemeClr val="accent2"/>
                </a:solidFill>
                <a:latin typeface="Arial Narrow" pitchFamily="34" charset="0"/>
              </a:rPr>
              <a:t>2882 people per sq. km (</a:t>
            </a:r>
            <a:r>
              <a:rPr lang="fi-FI" sz="1800" dirty="0" smtClean="0">
                <a:solidFill>
                  <a:schemeClr val="accent2"/>
                </a:solidFill>
                <a:latin typeface="Arial Narrow" pitchFamily="34" charset="0"/>
              </a:rPr>
              <a:t>7377 per sq.mi)</a:t>
            </a:r>
            <a:endParaRPr lang="fi-FI" sz="1800" dirty="0">
              <a:solidFill>
                <a:schemeClr val="accent2"/>
              </a:solidFill>
              <a:latin typeface="Arial Narrow" pitchFamily="34" charset="0"/>
            </a:endParaRPr>
          </a:p>
          <a:p>
            <a:pPr eaLnBrk="1" hangingPunct="1">
              <a:lnSpc>
                <a:spcPct val="80000"/>
              </a:lnSpc>
            </a:pPr>
            <a:r>
              <a:rPr lang="fi-FI" sz="1800" dirty="0">
                <a:solidFill>
                  <a:schemeClr val="accent2"/>
                </a:solidFill>
                <a:latin typeface="Arial Narrow" pitchFamily="34" charset="0"/>
              </a:rPr>
              <a:t>green areas 40% of aerial:</a:t>
            </a:r>
          </a:p>
          <a:p>
            <a:pPr lvl="1" eaLnBrk="1" hangingPunct="1">
              <a:lnSpc>
                <a:spcPct val="80000"/>
              </a:lnSpc>
            </a:pPr>
            <a:r>
              <a:rPr lang="fi-FI" sz="1600" dirty="0">
                <a:solidFill>
                  <a:schemeClr val="accent2"/>
                </a:solidFill>
                <a:latin typeface="Arial Narrow" pitchFamily="34" charset="0"/>
              </a:rPr>
              <a:t>115 sq.m per capita (x11,1 = 1276 sq.ft)</a:t>
            </a:r>
          </a:p>
          <a:p>
            <a:pPr lvl="1" eaLnBrk="1" hangingPunct="1">
              <a:lnSpc>
                <a:spcPct val="80000"/>
              </a:lnSpc>
            </a:pPr>
            <a:r>
              <a:rPr lang="fi-FI" sz="1600" dirty="0">
                <a:solidFill>
                  <a:schemeClr val="accent2"/>
                </a:solidFill>
                <a:latin typeface="Arial Narrow" pitchFamily="34" charset="0"/>
              </a:rPr>
              <a:t>63% urban forest</a:t>
            </a:r>
          </a:p>
          <a:p>
            <a:pPr eaLnBrk="1" hangingPunct="1">
              <a:lnSpc>
                <a:spcPct val="80000"/>
              </a:lnSpc>
            </a:pPr>
            <a:r>
              <a:rPr lang="fi-FI" sz="1800" dirty="0">
                <a:solidFill>
                  <a:schemeClr val="accent2"/>
                </a:solidFill>
                <a:latin typeface="Arial Narrow" pitchFamily="34" charset="0"/>
              </a:rPr>
              <a:t>water 2/3 of aerial (seascape)</a:t>
            </a:r>
          </a:p>
          <a:p>
            <a:pPr eaLnBrk="1" hangingPunct="1">
              <a:lnSpc>
                <a:spcPct val="80000"/>
              </a:lnSpc>
            </a:pPr>
            <a:r>
              <a:rPr lang="fi-FI" sz="1800" dirty="0">
                <a:solidFill>
                  <a:schemeClr val="accent2"/>
                </a:solidFill>
                <a:latin typeface="Arial Narrow" pitchFamily="34" charset="0"/>
              </a:rPr>
              <a:t>population growth 0,6% 				(region 1,1%, EU 0,5%)</a:t>
            </a:r>
          </a:p>
        </p:txBody>
      </p:sp>
      <p:pic>
        <p:nvPicPr>
          <p:cNvPr id="8195" name="Picture 4" descr="eu asukastihey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620713"/>
            <a:ext cx="3995936" cy="554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Line 7"/>
          <p:cNvSpPr>
            <a:spLocks noChangeShapeType="1"/>
          </p:cNvSpPr>
          <p:nvPr/>
        </p:nvSpPr>
        <p:spPr bwMode="auto">
          <a:xfrm>
            <a:off x="0" y="620713"/>
            <a:ext cx="9144000"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fi-FI"/>
          </a:p>
        </p:txBody>
      </p:sp>
      <p:pic>
        <p:nvPicPr>
          <p:cNvPr id="6" name="Picture 4" descr="eu asukastihey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4034"/>
          <a:stretch/>
        </p:blipFill>
        <p:spPr bwMode="auto">
          <a:xfrm>
            <a:off x="1043608" y="5772407"/>
            <a:ext cx="2520280" cy="79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Kuva 1" descr="Helsingin ominaispiirteet.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386888"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AU"/>
          </a:p>
        </p:txBody>
      </p:sp>
      <p:sp>
        <p:nvSpPr>
          <p:cNvPr id="9219" name="Rectangle 2"/>
          <p:cNvSpPr>
            <a:spLocks noGrp="1" noChangeArrowheads="1"/>
          </p:cNvSpPr>
          <p:nvPr>
            <p:ph type="title" idx="4294967295"/>
          </p:nvPr>
        </p:nvSpPr>
        <p:spPr bwMode="auto">
          <a:xfrm>
            <a:off x="960438" y="274638"/>
            <a:ext cx="8229600" cy="1143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p>
        </p:txBody>
      </p:sp>
      <p:pic>
        <p:nvPicPr>
          <p:cNvPr id="9220" name="Picture 4" descr="sundman1700_STo_puhtaaksipiirto02032009"/>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1188" y="115888"/>
            <a:ext cx="2438400"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6" descr="sundman1960_STo_puhtaaksipiirto0203200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132138" y="3500438"/>
            <a:ext cx="2401887"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7" descr="sundman1940_STo_puhtaaksipiirto02032009"/>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39750" y="3500438"/>
            <a:ext cx="2449513"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8" descr="sundman1900_STo_puhtaaksipiirto02032009"/>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651500" y="115888"/>
            <a:ext cx="2449513"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9" descr="sundman1800_STo_puhtaaksipiirto02032009"/>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130550" y="115888"/>
            <a:ext cx="2460625"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Oval 11" descr="KSV_tunnus_100603_35x35_rgb"/>
          <p:cNvSpPr>
            <a:spLocks noChangeArrowheads="1"/>
          </p:cNvSpPr>
          <p:nvPr/>
        </p:nvSpPr>
        <p:spPr bwMode="auto">
          <a:xfrm>
            <a:off x="8532813" y="6238875"/>
            <a:ext cx="465137" cy="465138"/>
          </a:xfrm>
          <a:prstGeom prst="ellipse">
            <a:avLst/>
          </a:prstGeom>
          <a:blipFill dpi="0" rotWithShape="0">
            <a:blip r:embed="rId8" cstate="screen">
              <a:extLst>
                <a:ext uri="{28A0092B-C50C-407E-A947-70E740481C1C}">
                  <a14:useLocalDpi xmlns:a14="http://schemas.microsoft.com/office/drawing/2010/main"/>
                </a:ext>
              </a:extLst>
            </a:blip>
            <a:srcRect/>
            <a:stretch>
              <a:fillRect/>
            </a:stretch>
          </a:blipFill>
          <a:ln w="3175">
            <a:solidFill>
              <a:schemeClr val="folHlink"/>
            </a:solidFill>
            <a:round/>
            <a:headEnd/>
            <a:tailEnd/>
          </a:ln>
        </p:spPr>
        <p:txBody>
          <a:bodyPr wrap="none" anchor="ctr"/>
          <a:lstStyle/>
          <a:p>
            <a:pPr algn="ctr" eaLnBrk="0" hangingPunct="0">
              <a:lnSpc>
                <a:spcPct val="100000"/>
              </a:lnSpc>
              <a:spcBef>
                <a:spcPct val="0"/>
              </a:spcBef>
              <a:buFontTx/>
              <a:buNone/>
            </a:pPr>
            <a:endParaRPr lang="en-AU" sz="2400">
              <a:solidFill>
                <a:schemeClr val="tx1"/>
              </a:solidFill>
              <a:latin typeface="Times New Roman" charset="0"/>
            </a:endParaRPr>
          </a:p>
        </p:txBody>
      </p:sp>
      <p:sp>
        <p:nvSpPr>
          <p:cNvPr id="9226" name="Text Box 12"/>
          <p:cNvSpPr txBox="1">
            <a:spLocks noChangeArrowheads="1"/>
          </p:cNvSpPr>
          <p:nvPr/>
        </p:nvSpPr>
        <p:spPr bwMode="auto">
          <a:xfrm>
            <a:off x="611188" y="3141663"/>
            <a:ext cx="1439862"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spcBef>
                <a:spcPct val="50000"/>
              </a:spcBef>
              <a:buFontTx/>
              <a:buNone/>
            </a:pPr>
            <a:r>
              <a:rPr lang="fi-FI" sz="1400"/>
              <a:t>year 1700</a:t>
            </a:r>
          </a:p>
        </p:txBody>
      </p:sp>
      <p:sp>
        <p:nvSpPr>
          <p:cNvPr id="9227" name="Text Box 13"/>
          <p:cNvSpPr txBox="1">
            <a:spLocks noChangeArrowheads="1"/>
          </p:cNvSpPr>
          <p:nvPr/>
        </p:nvSpPr>
        <p:spPr bwMode="auto">
          <a:xfrm>
            <a:off x="3132138" y="3141663"/>
            <a:ext cx="1439862"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spcBef>
                <a:spcPct val="50000"/>
              </a:spcBef>
              <a:buFontTx/>
              <a:buNone/>
            </a:pPr>
            <a:r>
              <a:rPr lang="fi-FI" sz="1400"/>
              <a:t>year 1800</a:t>
            </a:r>
          </a:p>
        </p:txBody>
      </p:sp>
      <p:sp>
        <p:nvSpPr>
          <p:cNvPr id="9228" name="Text Box 14"/>
          <p:cNvSpPr txBox="1">
            <a:spLocks noChangeArrowheads="1"/>
          </p:cNvSpPr>
          <p:nvPr/>
        </p:nvSpPr>
        <p:spPr bwMode="auto">
          <a:xfrm>
            <a:off x="5651500" y="3141663"/>
            <a:ext cx="1439863"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spcBef>
                <a:spcPct val="50000"/>
              </a:spcBef>
              <a:buFontTx/>
              <a:buNone/>
            </a:pPr>
            <a:r>
              <a:rPr lang="fi-FI" sz="1400"/>
              <a:t>year 1900</a:t>
            </a:r>
          </a:p>
        </p:txBody>
      </p:sp>
      <p:sp>
        <p:nvSpPr>
          <p:cNvPr id="9229" name="Text Box 15"/>
          <p:cNvSpPr txBox="1">
            <a:spLocks noChangeArrowheads="1"/>
          </p:cNvSpPr>
          <p:nvPr/>
        </p:nvSpPr>
        <p:spPr bwMode="auto">
          <a:xfrm>
            <a:off x="611188" y="6453188"/>
            <a:ext cx="1439862"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spcBef>
                <a:spcPct val="50000"/>
              </a:spcBef>
              <a:buFontTx/>
              <a:buNone/>
            </a:pPr>
            <a:r>
              <a:rPr lang="fi-FI" sz="1400"/>
              <a:t>year 1940</a:t>
            </a:r>
          </a:p>
        </p:txBody>
      </p:sp>
      <p:sp>
        <p:nvSpPr>
          <p:cNvPr id="9230" name="Text Box 16"/>
          <p:cNvSpPr txBox="1">
            <a:spLocks noChangeArrowheads="1"/>
          </p:cNvSpPr>
          <p:nvPr/>
        </p:nvSpPr>
        <p:spPr bwMode="auto">
          <a:xfrm>
            <a:off x="3132138" y="6453188"/>
            <a:ext cx="1439862"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spcBef>
                <a:spcPct val="50000"/>
              </a:spcBef>
              <a:buFontTx/>
              <a:buNone/>
            </a:pPr>
            <a:r>
              <a:rPr lang="fi-FI" sz="1400"/>
              <a:t>year 1960</a:t>
            </a:r>
          </a:p>
        </p:txBody>
      </p:sp>
      <p:sp>
        <p:nvSpPr>
          <p:cNvPr id="9231" name="Text Box 17"/>
          <p:cNvSpPr txBox="1">
            <a:spLocks noChangeArrowheads="1"/>
          </p:cNvSpPr>
          <p:nvPr/>
        </p:nvSpPr>
        <p:spPr bwMode="auto">
          <a:xfrm>
            <a:off x="5651500" y="6453188"/>
            <a:ext cx="1439863"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spcBef>
                <a:spcPct val="50000"/>
              </a:spcBef>
              <a:buFontTx/>
              <a:buNone/>
            </a:pPr>
            <a:r>
              <a:rPr lang="fi-FI" sz="1400"/>
              <a:t>year 2009</a:t>
            </a:r>
          </a:p>
        </p:txBody>
      </p:sp>
      <p:pic>
        <p:nvPicPr>
          <p:cNvPr id="9232" name="Kuva 1" descr="sundman2009_STo_puhtaaksipiirto02032009.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651500" y="3500438"/>
            <a:ext cx="2449513" cy="30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56753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descr="viistokuva 481708012_2004"/>
          <p:cNvPicPr>
            <a:picLocks noGrp="1" noChangeAspect="1" noChangeArrowheads="1"/>
          </p:cNvPicPr>
          <p:nvPr>
            <p:ph sz="half" idx="4294967295"/>
          </p:nvPr>
        </p:nvPicPr>
        <p:blipFill>
          <a:blip r:embed="rId3" cstate="screen">
            <a:extLst>
              <a:ext uri="{28A0092B-C50C-407E-A947-70E740481C1C}">
                <a14:useLocalDpi xmlns:a14="http://schemas.microsoft.com/office/drawing/2010/main"/>
              </a:ext>
            </a:extLst>
          </a:blip>
          <a:srcRect/>
          <a:stretch>
            <a:fillRect/>
          </a:stretch>
        </p:blipFill>
        <p:spPr bwMode="auto">
          <a:xfrm>
            <a:off x="2731847" y="1700806"/>
            <a:ext cx="5637776" cy="422789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Kuva 1" descr="120412_KSV_hernesaari_c07_ilmakuva_sRGB.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6512" y="332656"/>
            <a:ext cx="9198023" cy="612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5104"/>
            <a:ext cx="9144000" cy="6767792"/>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r="-45973"/>
          <a:stretch/>
        </p:blipFill>
        <p:spPr>
          <a:xfrm>
            <a:off x="6516216" y="-171400"/>
            <a:ext cx="2627783" cy="2381923"/>
          </a:xfrm>
          <a:prstGeom prst="rect">
            <a:avLst/>
          </a:prstGeom>
        </p:spPr>
      </p:pic>
      <p:sp>
        <p:nvSpPr>
          <p:cNvPr id="5" name="TextBox 4"/>
          <p:cNvSpPr txBox="1"/>
          <p:nvPr/>
        </p:nvSpPr>
        <p:spPr>
          <a:xfrm>
            <a:off x="7115538" y="513546"/>
            <a:ext cx="1584176" cy="984885"/>
          </a:xfrm>
          <a:prstGeom prst="rect">
            <a:avLst/>
          </a:prstGeom>
          <a:noFill/>
        </p:spPr>
        <p:txBody>
          <a:bodyPr wrap="square" rtlCol="0">
            <a:spAutoFit/>
          </a:bodyPr>
          <a:lstStyle/>
          <a:p>
            <a:pPr>
              <a:buNone/>
            </a:pPr>
            <a:r>
              <a:rPr lang="en-US" dirty="0" smtClean="0"/>
              <a:t>2,3 m (appr7 </a:t>
            </a:r>
            <a:r>
              <a:rPr lang="en-US" dirty="0" err="1" smtClean="0"/>
              <a:t>ft</a:t>
            </a:r>
            <a:r>
              <a:rPr lang="en-US" dirty="0" smtClean="0"/>
              <a:t>)</a:t>
            </a:r>
          </a:p>
          <a:p>
            <a:pPr>
              <a:buNone/>
            </a:pPr>
            <a:r>
              <a:rPr lang="en-US" dirty="0" smtClean="0"/>
              <a:t>1 m (3,5 </a:t>
            </a:r>
            <a:r>
              <a:rPr lang="en-US" dirty="0" err="1" smtClean="0"/>
              <a:t>ft</a:t>
            </a:r>
            <a:r>
              <a:rPr lang="en-US" dirty="0" smtClean="0"/>
              <a:t>) </a:t>
            </a:r>
            <a:endParaRPr lang="en-US" dirty="0"/>
          </a:p>
        </p:txBody>
      </p:sp>
      <p:sp>
        <p:nvSpPr>
          <p:cNvPr id="7" name="TextBox 6"/>
          <p:cNvSpPr txBox="1"/>
          <p:nvPr/>
        </p:nvSpPr>
        <p:spPr>
          <a:xfrm>
            <a:off x="251520" y="188640"/>
            <a:ext cx="3456384" cy="369332"/>
          </a:xfrm>
          <a:prstGeom prst="rect">
            <a:avLst/>
          </a:prstGeom>
          <a:noFill/>
        </p:spPr>
        <p:txBody>
          <a:bodyPr wrap="square" rtlCol="0">
            <a:spAutoFit/>
          </a:bodyPr>
          <a:lstStyle/>
          <a:p>
            <a:pPr>
              <a:buNone/>
            </a:pPr>
            <a:r>
              <a:rPr lang="en-US" dirty="0" smtClean="0"/>
              <a:t>Flood risk areas</a:t>
            </a:r>
            <a:endParaRPr lang="en-US" dirty="0"/>
          </a:p>
        </p:txBody>
      </p:sp>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07225" y="1196753"/>
            <a:ext cx="805218" cy="1641982"/>
          </a:xfrm>
          <a:prstGeom prst="rect">
            <a:avLst/>
          </a:prstGeom>
        </p:spPr>
      </p:pic>
    </p:spTree>
    <p:extLst>
      <p:ext uri="{BB962C8B-B14F-4D97-AF65-F5344CB8AC3E}">
        <p14:creationId xmlns:p14="http://schemas.microsoft.com/office/powerpoint/2010/main" val="142033702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5076056" y="2887742"/>
            <a:ext cx="4067944" cy="3288278"/>
          </a:xfrm>
          <a:prstGeom prst="rect">
            <a:avLst/>
          </a:prstGeom>
          <a:solidFill>
            <a:schemeClr val="bg1">
              <a:lumMod val="8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20000"/>
              </a:spcBef>
              <a:spcAft>
                <a:spcPct val="0"/>
              </a:spcAft>
              <a:buClrTx/>
              <a:buSzTx/>
              <a:buFontTx/>
              <a:buChar char="•"/>
              <a:tabLst/>
            </a:pPr>
            <a:endParaRPr kumimoji="0" lang="en-US" sz="2000" b="0" i="0" u="none" strike="noStrike" cap="none" normalizeH="0" baseline="0" smtClean="0">
              <a:ln>
                <a:noFill/>
              </a:ln>
              <a:solidFill>
                <a:schemeClr val="accent2"/>
              </a:solidFill>
              <a:effectLst/>
              <a:latin typeface="Arial" charset="0"/>
              <a:cs typeface="Arial"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887742"/>
            <a:ext cx="4968552" cy="3288278"/>
          </a:xfrm>
          <a:prstGeom prst="rect">
            <a:avLst/>
          </a:prstGeom>
        </p:spPr>
      </p:pic>
      <p:sp>
        <p:nvSpPr>
          <p:cNvPr id="3" name="TextBox 2"/>
          <p:cNvSpPr txBox="1"/>
          <p:nvPr/>
        </p:nvSpPr>
        <p:spPr>
          <a:xfrm>
            <a:off x="5508104" y="3026563"/>
            <a:ext cx="3744416" cy="3354765"/>
          </a:xfrm>
          <a:prstGeom prst="rect">
            <a:avLst/>
          </a:prstGeom>
          <a:noFill/>
        </p:spPr>
        <p:txBody>
          <a:bodyPr wrap="square" rtlCol="0">
            <a:spAutoFit/>
          </a:bodyPr>
          <a:lstStyle/>
          <a:p>
            <a:pPr>
              <a:buNone/>
            </a:pPr>
            <a:r>
              <a:rPr lang="en-US" dirty="0" smtClean="0">
                <a:solidFill>
                  <a:srgbClr val="C00000"/>
                </a:solidFill>
                <a:effectLst>
                  <a:outerShdw blurRad="38100" dist="38100" dir="2700000" algn="tl">
                    <a:srgbClr val="000000">
                      <a:alpha val="43137"/>
                    </a:srgbClr>
                  </a:outerShdw>
                </a:effectLst>
              </a:rPr>
              <a:t>Worst case scenario:</a:t>
            </a:r>
          </a:p>
          <a:p>
            <a:pPr>
              <a:buNone/>
            </a:pPr>
            <a:r>
              <a:rPr lang="en-US" dirty="0" err="1" smtClean="0">
                <a:effectLst>
                  <a:outerShdw blurRad="38100" dist="38100" dir="2700000" algn="tl">
                    <a:srgbClr val="000000">
                      <a:alpha val="43137"/>
                    </a:srgbClr>
                  </a:outerShdw>
                </a:effectLst>
              </a:rPr>
              <a:t>Kauppatori</a:t>
            </a:r>
            <a:r>
              <a:rPr lang="en-US" dirty="0" smtClean="0">
                <a:effectLst>
                  <a:outerShdw blurRad="38100" dist="38100" dir="2700000" algn="tl">
                    <a:srgbClr val="000000">
                      <a:alpha val="43137"/>
                    </a:srgbClr>
                  </a:outerShdw>
                </a:effectLst>
              </a:rPr>
              <a:t> market place January 2005 </a:t>
            </a:r>
          </a:p>
          <a:p>
            <a:pPr>
              <a:buNone/>
            </a:pPr>
            <a:r>
              <a:rPr lang="en-US" dirty="0" smtClean="0">
                <a:effectLst>
                  <a:outerShdw blurRad="38100" dist="38100" dir="2700000" algn="tl">
                    <a:srgbClr val="000000">
                      <a:alpha val="43137"/>
                    </a:srgbClr>
                  </a:outerShdw>
                </a:effectLst>
              </a:rPr>
              <a:t>+1,5 m (5 </a:t>
            </a:r>
            <a:r>
              <a:rPr lang="en-US" dirty="0" err="1" smtClean="0">
                <a:effectLst>
                  <a:outerShdw blurRad="38100" dist="38100" dir="2700000" algn="tl">
                    <a:srgbClr val="000000">
                      <a:alpha val="43137"/>
                    </a:srgbClr>
                  </a:outerShdw>
                </a:effectLst>
              </a:rPr>
              <a:t>ft</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MW</a:t>
            </a:r>
            <a:r>
              <a:rPr lang="en-US" sz="1100" dirty="0" err="1" smtClean="0">
                <a:effectLst>
                  <a:outerShdw blurRad="38100" dist="38100" dir="2700000" algn="tl">
                    <a:srgbClr val="000000">
                      <a:alpha val="43137"/>
                    </a:srgbClr>
                  </a:outerShdw>
                </a:effectLst>
              </a:rPr>
              <a:t>teor</a:t>
            </a:r>
            <a:r>
              <a:rPr lang="en-US" dirty="0" smtClean="0">
                <a:effectLst>
                  <a:outerShdw blurRad="38100" dist="38100" dir="2700000" algn="tl">
                    <a:srgbClr val="000000">
                      <a:alpha val="43137"/>
                    </a:srgbClr>
                  </a:outerShdw>
                </a:effectLst>
              </a:rPr>
              <a:t>) </a:t>
            </a:r>
          </a:p>
          <a:p>
            <a:pPr>
              <a:buNone/>
            </a:pPr>
            <a:r>
              <a:rPr lang="en-US" dirty="0" smtClean="0">
                <a:effectLst>
                  <a:outerShdw blurRad="38100" dist="38100" dir="2700000" algn="tl">
                    <a:srgbClr val="000000">
                      <a:alpha val="43137"/>
                    </a:srgbClr>
                  </a:outerShdw>
                </a:effectLst>
              </a:rPr>
              <a:t>for 10 hours</a:t>
            </a:r>
          </a:p>
          <a:p>
            <a:pPr marL="342900" indent="-342900">
              <a:buFontTx/>
              <a:buChar char="-"/>
            </a:pPr>
            <a:r>
              <a:rPr lang="en-US" dirty="0" smtClean="0">
                <a:effectLst>
                  <a:outerShdw blurRad="38100" dist="38100" dir="2700000" algn="tl">
                    <a:srgbClr val="000000">
                      <a:alpha val="43137"/>
                    </a:srgbClr>
                  </a:outerShdw>
                </a:effectLst>
              </a:rPr>
              <a:t>west wind and surge</a:t>
            </a:r>
          </a:p>
          <a:p>
            <a:pPr marL="342900" indent="-342900">
              <a:buFontTx/>
              <a:buChar char="-"/>
            </a:pPr>
            <a:r>
              <a:rPr lang="en-US" dirty="0" smtClean="0">
                <a:effectLst>
                  <a:outerShdw blurRad="38100" dist="38100" dir="2700000" algn="tl">
                    <a:srgbClr val="000000">
                      <a:alpha val="43137"/>
                    </a:srgbClr>
                  </a:outerShdw>
                </a:effectLst>
              </a:rPr>
              <a:t>atmospheric pressure</a:t>
            </a:r>
          </a:p>
          <a:p>
            <a:pPr marL="342900" indent="-342900">
              <a:buFontTx/>
              <a:buChar char="-"/>
            </a:pPr>
            <a:r>
              <a:rPr lang="en-US" dirty="0" err="1" smtClean="0">
                <a:effectLst>
                  <a:outerShdw blurRad="38100" dist="38100" dir="2700000" algn="tl">
                    <a:srgbClr val="000000">
                      <a:alpha val="43137"/>
                    </a:srgbClr>
                  </a:outerShdw>
                </a:effectLst>
              </a:rPr>
              <a:t>seiche</a:t>
            </a:r>
            <a:r>
              <a:rPr lang="en-US" dirty="0" smtClean="0">
                <a:effectLst>
                  <a:outerShdw blurRad="38100" dist="38100" dir="2700000" algn="tl">
                    <a:srgbClr val="000000">
                      <a:alpha val="43137"/>
                    </a:srgbClr>
                  </a:outerShdw>
                </a:effectLst>
              </a:rPr>
              <a:t> phenomenon</a:t>
            </a:r>
          </a:p>
          <a:p>
            <a:pPr marL="342900" indent="-342900">
              <a:buFontTx/>
              <a:buChar char="-"/>
            </a:pPr>
            <a:r>
              <a:rPr lang="en-US" dirty="0" smtClean="0">
                <a:effectLst>
                  <a:outerShdw blurRad="38100" dist="38100" dir="2700000" algn="tl">
                    <a:srgbClr val="000000">
                      <a:alpha val="43137"/>
                    </a:srgbClr>
                  </a:outerShdw>
                </a:effectLst>
              </a:rPr>
              <a:t>water mass in the Baltic</a:t>
            </a:r>
          </a:p>
          <a:p>
            <a:pPr marL="342900" indent="-342900">
              <a:buFontTx/>
              <a:buChar char="-"/>
            </a:pPr>
            <a:endParaRPr lang="en-US" dirty="0">
              <a:effectLst>
                <a:outerShdw blurRad="38100" dist="38100" dir="2700000" algn="tl">
                  <a:srgbClr val="000000">
                    <a:alpha val="43137"/>
                  </a:srgbClr>
                </a:outerShdw>
              </a:effectLst>
            </a:endParaRPr>
          </a:p>
        </p:txBody>
      </p:sp>
      <p:sp>
        <p:nvSpPr>
          <p:cNvPr id="4" name="TextBox 3"/>
          <p:cNvSpPr txBox="1"/>
          <p:nvPr/>
        </p:nvSpPr>
        <p:spPr>
          <a:xfrm>
            <a:off x="297412" y="409307"/>
            <a:ext cx="8568952" cy="1723549"/>
          </a:xfrm>
          <a:prstGeom prst="rect">
            <a:avLst/>
          </a:prstGeom>
          <a:noFill/>
        </p:spPr>
        <p:txBody>
          <a:bodyPr wrap="square" rtlCol="0">
            <a:spAutoFit/>
          </a:bodyPr>
          <a:lstStyle/>
          <a:p>
            <a:pPr algn="ctr">
              <a:buNone/>
            </a:pPr>
            <a:r>
              <a:rPr lang="en-US" b="1" dirty="0" smtClean="0">
                <a:effectLst>
                  <a:outerShdw blurRad="38100" dist="38100" dir="2700000" algn="tl">
                    <a:srgbClr val="000000">
                      <a:alpha val="43137"/>
                    </a:srgbClr>
                  </a:outerShdw>
                </a:effectLst>
              </a:rPr>
              <a:t>Flooding in Helsinki: </a:t>
            </a:r>
          </a:p>
          <a:p>
            <a:pPr algn="ctr">
              <a:buNone/>
            </a:pPr>
            <a:r>
              <a:rPr lang="en-US" dirty="0" smtClean="0">
                <a:solidFill>
                  <a:srgbClr val="F5640B"/>
                </a:solidFill>
                <a:effectLst>
                  <a:outerShdw blurRad="38100" dist="38100" dir="2700000" algn="tl">
                    <a:srgbClr val="000000">
                      <a:alpha val="43137"/>
                    </a:srgbClr>
                  </a:outerShdw>
                </a:effectLst>
              </a:rPr>
              <a:t>Coastal –  increased frequency and sea level rise</a:t>
            </a:r>
          </a:p>
          <a:p>
            <a:pPr algn="ctr">
              <a:buNone/>
            </a:pPr>
            <a:r>
              <a:rPr lang="en-US" dirty="0" smtClean="0">
                <a:solidFill>
                  <a:schemeClr val="tx1"/>
                </a:solidFill>
                <a:effectLst>
                  <a:outerShdw blurRad="38100" dist="38100" dir="2700000" algn="tl">
                    <a:srgbClr val="000000">
                      <a:alpha val="43137"/>
                    </a:srgbClr>
                  </a:outerShdw>
                </a:effectLst>
              </a:rPr>
              <a:t>Heavy rain – increased frequency and intensity</a:t>
            </a:r>
          </a:p>
          <a:p>
            <a:pPr algn="ctr">
              <a:buNone/>
            </a:pPr>
            <a:r>
              <a:rPr lang="en-US" dirty="0" smtClean="0">
                <a:solidFill>
                  <a:srgbClr val="C00000"/>
                </a:solidFill>
                <a:effectLst>
                  <a:outerShdw blurRad="38100" dist="38100" dir="2700000" algn="tl">
                    <a:srgbClr val="000000">
                      <a:alpha val="43137"/>
                    </a:srgbClr>
                  </a:outerShdw>
                </a:effectLst>
              </a:rPr>
              <a:t>River</a:t>
            </a:r>
            <a:r>
              <a:rPr lang="en-US" dirty="0" smtClean="0">
                <a:effectLst>
                  <a:outerShdw blurRad="38100" dist="38100" dir="2700000" algn="tl">
                    <a:srgbClr val="000000">
                      <a:alpha val="43137"/>
                    </a:srgbClr>
                  </a:outerShdw>
                </a:effectLst>
              </a:rPr>
              <a:t> </a:t>
            </a:r>
            <a:r>
              <a:rPr lang="en-US" dirty="0" smtClean="0">
                <a:solidFill>
                  <a:srgbClr val="C00000"/>
                </a:solidFill>
                <a:effectLst>
                  <a:outerShdw blurRad="38100" dist="38100" dir="2700000" algn="tl">
                    <a:srgbClr val="000000">
                      <a:alpha val="43137"/>
                    </a:srgbClr>
                  </a:outerShdw>
                </a:effectLst>
              </a:rPr>
              <a:t>– increased winter flooding </a:t>
            </a:r>
          </a:p>
          <a:p>
            <a:pPr algn="ctr">
              <a:buNone/>
            </a:pPr>
            <a:r>
              <a:rPr lang="en-US" dirty="0" smtClean="0">
                <a:effectLst>
                  <a:outerShdw blurRad="38100" dist="38100" dir="2700000" algn="tl">
                    <a:srgbClr val="000000">
                      <a:alpha val="43137"/>
                    </a:srgbClr>
                  </a:outerShdw>
                </a:effectLst>
              </a:rPr>
              <a:t>(Pipeline –  increased urban density)</a:t>
            </a:r>
          </a:p>
        </p:txBody>
      </p:sp>
    </p:spTree>
    <p:extLst>
      <p:ext uri="{BB962C8B-B14F-4D97-AF65-F5344CB8AC3E}">
        <p14:creationId xmlns:p14="http://schemas.microsoft.com/office/powerpoint/2010/main" val="185584718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descr="WP_20131006_040.jpg"/>
          <p:cNvPicPr>
            <a:picLocks noChangeAspect="1"/>
          </p:cNvPicPr>
          <p:nvPr/>
        </p:nvPicPr>
        <p:blipFill rotWithShape="1">
          <a:blip r:embed="rId3" cstate="screen">
            <a:extLst>
              <a:ext uri="{28A0092B-C50C-407E-A947-70E740481C1C}">
                <a14:useLocalDpi xmlns:a14="http://schemas.microsoft.com/office/drawing/2010/main"/>
              </a:ext>
            </a:extLst>
          </a:blip>
          <a:srcRect t="-1416"/>
          <a:stretch/>
        </p:blipFill>
        <p:spPr bwMode="auto">
          <a:xfrm>
            <a:off x="4727458" y="-35339"/>
            <a:ext cx="4416541" cy="252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Eiranranta.jpg"/>
          <p:cNvPicPr>
            <a:picLocks noChangeAspect="1"/>
          </p:cNvPicPr>
          <p:nvPr/>
        </p:nvPicPr>
        <p:blipFill rotWithShape="1">
          <a:blip r:embed="rId4" cstate="screen">
            <a:extLst>
              <a:ext uri="{28A0092B-C50C-407E-A947-70E740481C1C}">
                <a14:useLocalDpi xmlns:a14="http://schemas.microsoft.com/office/drawing/2010/main"/>
              </a:ext>
            </a:extLst>
          </a:blip>
          <a:srcRect r="-3"/>
          <a:stretch/>
        </p:blipFill>
        <p:spPr>
          <a:xfrm>
            <a:off x="0" y="2636912"/>
            <a:ext cx="3712709" cy="2016225"/>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t="-317"/>
          <a:stretch/>
        </p:blipFill>
        <p:spPr>
          <a:xfrm>
            <a:off x="3851920" y="2636912"/>
            <a:ext cx="2962972" cy="2016225"/>
          </a:xfrm>
          <a:prstGeom prst="rect">
            <a:avLst/>
          </a:prstGeom>
        </p:spPr>
      </p:pic>
      <p:pic>
        <p:nvPicPr>
          <p:cNvPr id="8" name="Kuva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2843808" y="4815815"/>
            <a:ext cx="1719600" cy="204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Kuva 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6753" y="-33941"/>
            <a:ext cx="4570161" cy="252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Kuva 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bwMode="auto">
          <a:xfrm>
            <a:off x="4721225" y="4815816"/>
            <a:ext cx="4470244" cy="204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72616" y="4815816"/>
            <a:ext cx="3631110" cy="2044544"/>
          </a:xfrm>
          <a:prstGeom prst="rect">
            <a:avLst/>
          </a:prstGeom>
        </p:spPr>
      </p:pic>
      <p:pic>
        <p:nvPicPr>
          <p:cNvPr id="13" name="Picture 1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982884" y="2636913"/>
            <a:ext cx="2701684" cy="2016224"/>
          </a:xfrm>
          <a:prstGeom prst="rect">
            <a:avLst/>
          </a:prstGeom>
        </p:spPr>
      </p:pic>
    </p:spTree>
    <p:extLst>
      <p:ext uri="{BB962C8B-B14F-4D97-AF65-F5344CB8AC3E}">
        <p14:creationId xmlns:p14="http://schemas.microsoft.com/office/powerpoint/2010/main" val="2668786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Kuva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0" y="762947"/>
            <a:ext cx="4500563" cy="152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Picture 9" descr="LS_v_pulkkamäki-PICT6082_050511_jv"/>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48200" y="762000"/>
            <a:ext cx="4495800"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5" name="Kuva 4" descr="hiihto1.jpg_2775.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3505200"/>
            <a:ext cx="2451100"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7" name="Kuva 3" descr="avanto.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14600" y="3505200"/>
            <a:ext cx="33528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Kuva 1" descr="luistelua torilla 2012-12-22-273 (1).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940152" y="3505200"/>
            <a:ext cx="320384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71600" y="2101481"/>
            <a:ext cx="3528963" cy="130132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4" descr="harmaa"/>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2771" name="Picture 12" descr="Helsinki city copy"/>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79388" y="0"/>
            <a:ext cx="6696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26" name="Picture 6" descr="helsinki green fingers"/>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79388" y="0"/>
            <a:ext cx="6877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7" descr="harmaja-pysty-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7164388" y="3644900"/>
            <a:ext cx="1979612"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9" descr="metsä"/>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164388" y="0"/>
            <a:ext cx="1979612"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0" descr="kauppatori ja senaatintori"/>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164388" y="2565400"/>
            <a:ext cx="197961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2641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40326"/>
                                        </p:tgtEl>
                                        <p:attrNameLst>
                                          <p:attrName>style.visibility</p:attrName>
                                        </p:attrNameLst>
                                      </p:cBhvr>
                                      <p:to>
                                        <p:strVal val="visible"/>
                                      </p:to>
                                    </p:set>
                                    <p:animEffect transition="in" filter="fade">
                                      <p:cBhvr>
                                        <p:cTn id="7" dur="2000"/>
                                        <p:tgtEl>
                                          <p:spTgt spid="440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p:cNvSpPr txBox="1"/>
          <p:nvPr/>
        </p:nvSpPr>
        <p:spPr>
          <a:xfrm>
            <a:off x="2052321" y="709956"/>
            <a:ext cx="5112568" cy="369332"/>
          </a:xfrm>
          <a:prstGeom prst="rect">
            <a:avLst/>
          </a:prstGeom>
          <a:noFill/>
        </p:spPr>
        <p:txBody>
          <a:bodyPr wrap="square" rtlCol="0">
            <a:spAutoFit/>
          </a:bodyPr>
          <a:lstStyle/>
          <a:p>
            <a:pPr algn="ctr">
              <a:buNone/>
            </a:pPr>
            <a:r>
              <a:rPr lang="fi-FI" dirty="0" smtClean="0">
                <a:effectLst>
                  <a:outerShdw blurRad="38100" dist="38100" dir="2700000" algn="tl">
                    <a:srgbClr val="000000">
                      <a:alpha val="43137"/>
                    </a:srgbClr>
                  </a:outerShdw>
                </a:effectLst>
              </a:rPr>
              <a:t>”Green </a:t>
            </a:r>
            <a:r>
              <a:rPr lang="fi-FI" dirty="0" err="1" smtClean="0">
                <a:effectLst>
                  <a:outerShdw blurRad="38100" dist="38100" dir="2700000" algn="tl">
                    <a:srgbClr val="000000">
                      <a:alpha val="43137"/>
                    </a:srgbClr>
                  </a:outerShdw>
                </a:effectLst>
              </a:rPr>
              <a:t>Fingers</a:t>
            </a:r>
            <a:r>
              <a:rPr lang="fi-FI" dirty="0" smtClean="0">
                <a:effectLst>
                  <a:outerShdw blurRad="38100" dist="38100" dir="2700000" algn="tl">
                    <a:srgbClr val="000000">
                      <a:alpha val="43137"/>
                    </a:srgbClr>
                  </a:outerShdw>
                </a:effectLst>
              </a:rPr>
              <a:t>” and ”</a:t>
            </a:r>
            <a:r>
              <a:rPr lang="fi-FI" dirty="0" err="1" smtClean="0">
                <a:effectLst>
                  <a:outerShdw blurRad="38100" dist="38100" dir="2700000" algn="tl">
                    <a:srgbClr val="000000">
                      <a:alpha val="43137"/>
                    </a:srgbClr>
                  </a:outerShdw>
                </a:effectLst>
              </a:rPr>
              <a:t>Blue</a:t>
            </a:r>
            <a:r>
              <a:rPr lang="fi-FI" dirty="0" smtClean="0">
                <a:effectLst>
                  <a:outerShdw blurRad="38100" dist="38100" dir="2700000" algn="tl">
                    <a:srgbClr val="000000">
                      <a:alpha val="43137"/>
                    </a:srgbClr>
                  </a:outerShdw>
                </a:effectLst>
              </a:rPr>
              <a:t> Palm”</a:t>
            </a:r>
            <a:endParaRPr lang="fi-FI" dirty="0">
              <a:effectLst>
                <a:outerShdw blurRad="38100" dist="38100" dir="2700000" algn="tl">
                  <a:srgbClr val="000000">
                    <a:alpha val="43137"/>
                  </a:srgbClr>
                </a:outerShdw>
              </a:effectLst>
            </a:endParaRPr>
          </a:p>
        </p:txBody>
      </p:sp>
      <p:pic>
        <p:nvPicPr>
          <p:cNvPr id="3" name="Kuva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511" y="1916832"/>
            <a:ext cx="1800200" cy="1014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Kuva 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35697" y="1916832"/>
            <a:ext cx="1800886" cy="1014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Kuva 2"/>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07905" y="1916138"/>
            <a:ext cx="1801401" cy="1014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suokkiilma"/>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163688" y="3059435"/>
            <a:ext cx="2344416"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Kuva 1"/>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12" y="3059435"/>
            <a:ext cx="3096345" cy="180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Kuva 1" descr="17072010478.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614629" y="1916832"/>
            <a:ext cx="1433654" cy="1014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Kuva 6" descr="2012-10-22-213.jp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bwMode="auto">
          <a:xfrm>
            <a:off x="4307373" y="4941168"/>
            <a:ext cx="2298143"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Kuva 7" descr="Kuninkaansaari lammikko_panoraama.jpg"/>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bwMode="auto">
          <a:xfrm>
            <a:off x="7210239" y="4081055"/>
            <a:ext cx="1959623" cy="738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Kuva 3"/>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614630" y="3059435"/>
            <a:ext cx="1425004" cy="90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Kuva 5" descr="mäyrätien_puisto_panoraama.jpg"/>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36511" y="4941168"/>
            <a:ext cx="4248150"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1010028"/>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t="-1525"/>
          <a:stretch/>
        </p:blipFill>
        <p:spPr bwMode="auto">
          <a:xfrm>
            <a:off x="7184377" y="1700809"/>
            <a:ext cx="1985485" cy="225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Kuva 1"/>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6711729" y="4941168"/>
            <a:ext cx="2432271"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98400" y="4105050"/>
            <a:ext cx="1153025" cy="732069"/>
          </a:xfrm>
          <a:prstGeom prst="rect">
            <a:avLst/>
          </a:prstGeom>
        </p:spPr>
      </p:pic>
    </p:spTree>
    <p:extLst>
      <p:ext uri="{BB962C8B-B14F-4D97-AF65-F5344CB8AC3E}">
        <p14:creationId xmlns:p14="http://schemas.microsoft.com/office/powerpoint/2010/main" val="10648362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2784" y="857053"/>
            <a:ext cx="7740352" cy="1384995"/>
          </a:xfrm>
          <a:prstGeom prst="rect">
            <a:avLst/>
          </a:prstGeom>
          <a:noFill/>
        </p:spPr>
        <p:txBody>
          <a:bodyPr wrap="square" rtlCol="0">
            <a:spAutoFit/>
          </a:bodyPr>
          <a:lstStyle/>
          <a:p>
            <a:pPr>
              <a:buNone/>
            </a:pPr>
            <a:r>
              <a:rPr lang="fi-FI" b="1" dirty="0" smtClean="0"/>
              <a:t>860 000 (39%)  new habitants by 2050</a:t>
            </a:r>
          </a:p>
          <a:p>
            <a:pPr>
              <a:buNone/>
            </a:pPr>
            <a:r>
              <a:rPr lang="fi-FI" dirty="0" smtClean="0"/>
              <a:t>along the rail lines and new traffic connections</a:t>
            </a:r>
          </a:p>
          <a:p>
            <a:pPr>
              <a:buNone/>
            </a:pPr>
            <a:r>
              <a:rPr lang="fi-FI" dirty="0" smtClean="0"/>
              <a:t>Expanding inner city</a:t>
            </a:r>
          </a:p>
          <a:p>
            <a:pPr>
              <a:buNone/>
            </a:pPr>
            <a:r>
              <a:rPr lang="fi-FI" dirty="0" smtClean="0"/>
              <a:t>Strong participation</a:t>
            </a:r>
            <a:endParaRPr lang="fi-FI" dirty="0"/>
          </a:p>
        </p:txBody>
      </p:sp>
      <p:sp>
        <p:nvSpPr>
          <p:cNvPr id="4" name="Text Box 7"/>
          <p:cNvSpPr txBox="1">
            <a:spLocks noChangeArrowheads="1"/>
          </p:cNvSpPr>
          <p:nvPr/>
        </p:nvSpPr>
        <p:spPr bwMode="auto">
          <a:xfrm>
            <a:off x="4751388" y="188913"/>
            <a:ext cx="4392612" cy="423862"/>
          </a:xfrm>
          <a:prstGeom prst="rect">
            <a:avLst/>
          </a:prstGeom>
          <a:noFill/>
          <a:ln w="9525">
            <a:noFill/>
            <a:miter lim="800000"/>
            <a:headEnd/>
            <a:tailEnd/>
          </a:ln>
          <a:effectLst/>
        </p:spPr>
        <p:txBody>
          <a:bodyPr>
            <a:spAutoFit/>
          </a:bodyPr>
          <a:lstStyle/>
          <a:p>
            <a:pPr>
              <a:buFontTx/>
              <a:buNone/>
              <a:defRPr/>
            </a:pPr>
            <a:r>
              <a:rPr lang="fi-FI" sz="2400" dirty="0" smtClean="0">
                <a:effectLst>
                  <a:outerShdw blurRad="38100" dist="38100" dir="2700000" algn="tl">
                    <a:srgbClr val="C0C0C0"/>
                  </a:outerShdw>
                </a:effectLst>
                <a:latin typeface="Arial Narrow" pitchFamily="34" charset="0"/>
                <a:cs typeface="+mn-cs"/>
              </a:rPr>
              <a:t>Current challenges </a:t>
            </a:r>
            <a:r>
              <a:rPr lang="fi-FI" sz="2400" dirty="0">
                <a:effectLst>
                  <a:outerShdw blurRad="38100" dist="38100" dir="2700000" algn="tl">
                    <a:srgbClr val="C0C0C0"/>
                  </a:outerShdw>
                </a:effectLst>
                <a:latin typeface="Arial Narrow" pitchFamily="34" charset="0"/>
                <a:cs typeface="+mn-cs"/>
              </a:rPr>
              <a:t>in </a:t>
            </a:r>
            <a:r>
              <a:rPr lang="fi-FI" sz="2400" dirty="0" smtClean="0">
                <a:effectLst>
                  <a:outerShdw blurRad="38100" dist="38100" dir="2700000" algn="tl">
                    <a:srgbClr val="C0C0C0"/>
                  </a:outerShdw>
                </a:effectLst>
                <a:latin typeface="Arial Narrow" pitchFamily="34" charset="0"/>
                <a:cs typeface="+mn-cs"/>
              </a:rPr>
              <a:t>planning 2</a:t>
            </a:r>
            <a:endParaRPr lang="fi-FI" sz="2400" dirty="0">
              <a:effectLst>
                <a:outerShdw blurRad="38100" dist="38100" dir="2700000" algn="tl">
                  <a:srgbClr val="C0C0C0"/>
                </a:outerShdw>
              </a:effectLst>
              <a:latin typeface="Arial Narrow" pitchFamily="34" charset="0"/>
              <a:cs typeface="+mn-cs"/>
            </a:endParaRP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4792" y="2688806"/>
            <a:ext cx="3949918" cy="3024336"/>
          </a:xfrm>
          <a:prstGeom prst="rect">
            <a:avLst/>
          </a:prstGeom>
        </p:spPr>
      </p:pic>
      <p:sp>
        <p:nvSpPr>
          <p:cNvPr id="7" name="TextBox 6"/>
          <p:cNvSpPr txBox="1"/>
          <p:nvPr/>
        </p:nvSpPr>
        <p:spPr>
          <a:xfrm rot="-2700000">
            <a:off x="897012" y="2604254"/>
            <a:ext cx="4896544" cy="1089529"/>
          </a:xfrm>
          <a:prstGeom prst="rect">
            <a:avLst/>
          </a:prstGeom>
          <a:noFill/>
        </p:spPr>
        <p:txBody>
          <a:bodyPr wrap="square" rtlCol="0">
            <a:spAutoFit/>
          </a:bodyPr>
          <a:lstStyle/>
          <a:p>
            <a:pPr>
              <a:buNone/>
            </a:pPr>
            <a:r>
              <a:rPr lang="fi-FI" sz="3600" b="1" dirty="0" smtClean="0">
                <a:solidFill>
                  <a:schemeClr val="tx1">
                    <a:lumMod val="65000"/>
                    <a:lumOff val="35000"/>
                  </a:schemeClr>
                </a:solidFill>
                <a:latin typeface="Arial Black" pitchFamily="34" charset="0"/>
              </a:rPr>
              <a:t>DRAFT IN PROGRESS</a:t>
            </a:r>
            <a:endParaRPr lang="fi-FI" sz="3600" b="1" dirty="0">
              <a:solidFill>
                <a:schemeClr val="tx1">
                  <a:lumMod val="65000"/>
                  <a:lumOff val="35000"/>
                </a:schemeClr>
              </a:solidFill>
              <a:latin typeface="Arial Black" pitchFamily="34" charset="0"/>
            </a:endParaRPr>
          </a:p>
        </p:txBody>
      </p:sp>
      <p:sp>
        <p:nvSpPr>
          <p:cNvPr id="8" name="TextBox 7"/>
          <p:cNvSpPr txBox="1"/>
          <p:nvPr/>
        </p:nvSpPr>
        <p:spPr>
          <a:xfrm>
            <a:off x="2164992" y="5382602"/>
            <a:ext cx="3168352" cy="258532"/>
          </a:xfrm>
          <a:prstGeom prst="rect">
            <a:avLst/>
          </a:prstGeom>
          <a:noFill/>
        </p:spPr>
        <p:txBody>
          <a:bodyPr wrap="square" rtlCol="0">
            <a:spAutoFit/>
          </a:bodyPr>
          <a:lstStyle/>
          <a:p>
            <a:pPr>
              <a:buNone/>
            </a:pPr>
            <a:r>
              <a:rPr lang="fi-FI" sz="1200" dirty="0" smtClean="0"/>
              <a:t>Strategic Planning Division</a:t>
            </a:r>
            <a:endParaRPr lang="fi-FI" sz="1200" dirty="0"/>
          </a:p>
        </p:txBody>
      </p:sp>
      <p:pic>
        <p:nvPicPr>
          <p:cNvPr id="9" name="Kuva 1" descr="laajaverkko.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4427984" y="2688806"/>
            <a:ext cx="4599296" cy="3037233"/>
          </a:xfrm>
          <a:prstGeom prst="rect">
            <a:avLst/>
          </a:prstGeom>
          <a:noFill/>
          <a:ln w="9525">
            <a:noFill/>
            <a:miter lim="800000"/>
            <a:headEnd/>
            <a:tailEnd/>
          </a:ln>
        </p:spPr>
      </p:pic>
      <p:sp>
        <p:nvSpPr>
          <p:cNvPr id="10" name="Suorakulmio 3"/>
          <p:cNvSpPr>
            <a:spLocks noChangeArrowheads="1"/>
          </p:cNvSpPr>
          <p:nvPr/>
        </p:nvSpPr>
        <p:spPr bwMode="auto">
          <a:xfrm>
            <a:off x="316382" y="2195572"/>
            <a:ext cx="7380287" cy="369332"/>
          </a:xfrm>
          <a:prstGeom prst="rect">
            <a:avLst/>
          </a:prstGeom>
          <a:noFill/>
          <a:ln w="9525">
            <a:noFill/>
            <a:miter lim="800000"/>
            <a:headEnd/>
            <a:tailEnd/>
          </a:ln>
        </p:spPr>
        <p:txBody>
          <a:bodyPr>
            <a:spAutoFit/>
          </a:bodyPr>
          <a:lstStyle/>
          <a:p>
            <a:pPr>
              <a:buNone/>
            </a:pPr>
            <a:r>
              <a:rPr lang="fi-FI" dirty="0" smtClean="0"/>
              <a:t>Network city</a:t>
            </a:r>
            <a:endParaRPr lang="fi-FI" dirty="0"/>
          </a:p>
        </p:txBody>
      </p:sp>
      <p:sp>
        <p:nvSpPr>
          <p:cNvPr id="11" name="Suorakulmio 4"/>
          <p:cNvSpPr>
            <a:spLocks noChangeArrowheads="1"/>
          </p:cNvSpPr>
          <p:nvPr/>
        </p:nvSpPr>
        <p:spPr bwMode="auto">
          <a:xfrm>
            <a:off x="4129037" y="851664"/>
            <a:ext cx="5366027" cy="1588127"/>
          </a:xfrm>
          <a:prstGeom prst="rect">
            <a:avLst/>
          </a:prstGeom>
          <a:noFill/>
          <a:ln w="9525">
            <a:noFill/>
            <a:miter lim="800000"/>
            <a:headEnd/>
            <a:tailEnd/>
          </a:ln>
        </p:spPr>
        <p:txBody>
          <a:bodyPr wrap="square">
            <a:spAutoFit/>
          </a:bodyPr>
          <a:lstStyle/>
          <a:p>
            <a:pPr algn="ctr" eaLnBrk="0" hangingPunct="0">
              <a:buNone/>
            </a:pPr>
            <a:r>
              <a:rPr lang="fi-FI" dirty="0" err="1" smtClean="0"/>
              <a:t>Polycentricism</a:t>
            </a:r>
            <a:endParaRPr lang="fi-FI" dirty="0" smtClean="0"/>
          </a:p>
          <a:p>
            <a:pPr algn="ctr" eaLnBrk="0" hangingPunct="0">
              <a:buNone/>
            </a:pPr>
            <a:r>
              <a:rPr lang="fi-FI" dirty="0" smtClean="0"/>
              <a:t>Public </a:t>
            </a:r>
            <a:r>
              <a:rPr lang="fi-FI" dirty="0" err="1" smtClean="0"/>
              <a:t>transit</a:t>
            </a:r>
            <a:endParaRPr lang="fi-FI" dirty="0" smtClean="0"/>
          </a:p>
          <a:p>
            <a:pPr algn="ctr" eaLnBrk="0" hangingPunct="0">
              <a:buNone/>
            </a:pPr>
            <a:r>
              <a:rPr lang="fi-FI" dirty="0" err="1" smtClean="0"/>
              <a:t>Suburbia</a:t>
            </a:r>
            <a:r>
              <a:rPr lang="fi-FI" dirty="0" smtClean="0"/>
              <a:t> -&gt; </a:t>
            </a:r>
            <a:r>
              <a:rPr lang="fi-FI" dirty="0" err="1" smtClean="0"/>
              <a:t>Urbanism</a:t>
            </a:r>
            <a:endParaRPr lang="fi-FI" dirty="0" smtClean="0"/>
          </a:p>
          <a:p>
            <a:pPr algn="ctr" eaLnBrk="0" hangingPunct="0">
              <a:buNone/>
            </a:pPr>
            <a:endParaRPr lang="fi-FI" sz="1600" dirty="0" smtClean="0"/>
          </a:p>
          <a:p>
            <a:pPr algn="ctr" eaLnBrk="0" hangingPunct="0">
              <a:buNone/>
            </a:pPr>
            <a:endParaRPr lang="fi-FI" sz="1600" dirty="0"/>
          </a:p>
        </p:txBody>
      </p:sp>
      <p:sp>
        <p:nvSpPr>
          <p:cNvPr id="12" name="Suorakulmio 5"/>
          <p:cNvSpPr>
            <a:spLocks noChangeArrowheads="1"/>
          </p:cNvSpPr>
          <p:nvPr/>
        </p:nvSpPr>
        <p:spPr bwMode="auto">
          <a:xfrm>
            <a:off x="2825873" y="2085018"/>
            <a:ext cx="4572000" cy="369332"/>
          </a:xfrm>
          <a:prstGeom prst="rect">
            <a:avLst/>
          </a:prstGeom>
          <a:noFill/>
          <a:ln w="9525">
            <a:noFill/>
            <a:miter lim="800000"/>
            <a:headEnd/>
            <a:tailEnd/>
          </a:ln>
        </p:spPr>
        <p:txBody>
          <a:bodyPr>
            <a:spAutoFit/>
          </a:bodyPr>
          <a:lstStyle/>
          <a:p>
            <a:pPr>
              <a:buNone/>
            </a:pPr>
            <a:r>
              <a:rPr lang="fi-FI" dirty="0" err="1" smtClean="0"/>
              <a:t>Integrated</a:t>
            </a:r>
            <a:r>
              <a:rPr lang="fi-FI" dirty="0" smtClean="0"/>
              <a:t> </a:t>
            </a:r>
            <a:r>
              <a:rPr lang="fi-FI" dirty="0" err="1" smtClean="0"/>
              <a:t>traffic</a:t>
            </a:r>
            <a:r>
              <a:rPr lang="fi-FI" dirty="0" smtClean="0"/>
              <a:t> and </a:t>
            </a:r>
            <a:r>
              <a:rPr lang="fi-FI" dirty="0" err="1" smtClean="0"/>
              <a:t>land</a:t>
            </a:r>
            <a:r>
              <a:rPr lang="fi-FI" dirty="0" smtClean="0"/>
              <a:t> </a:t>
            </a:r>
            <a:r>
              <a:rPr lang="fi-FI" dirty="0" err="1" smtClean="0"/>
              <a:t>use</a:t>
            </a:r>
            <a:r>
              <a:rPr lang="fi-FI" dirty="0" smtClean="0"/>
              <a:t> </a:t>
            </a:r>
            <a:r>
              <a:rPr lang="fi-FI" dirty="0" err="1" smtClean="0"/>
              <a:t>planning</a:t>
            </a:r>
            <a:endParaRPr lang="fi-FI"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kehys 1"/>
          <p:cNvSpPr txBox="1">
            <a:spLocks noChangeArrowheads="1"/>
          </p:cNvSpPr>
          <p:nvPr/>
        </p:nvSpPr>
        <p:spPr bwMode="auto">
          <a:xfrm>
            <a:off x="828402" y="1556792"/>
            <a:ext cx="511175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buFontTx/>
              <a:buNone/>
            </a:pPr>
            <a:r>
              <a:rPr lang="fi-FI" sz="5400" dirty="0" smtClean="0"/>
              <a:t>VIST(R)A</a:t>
            </a:r>
            <a:endParaRPr lang="fi-FI" sz="5400" dirty="0"/>
          </a:p>
        </p:txBody>
      </p:sp>
      <p:pic>
        <p:nvPicPr>
          <p:cNvPr id="61443" name="Kuva 2" descr="4918_C_014_2006 korj.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19700" y="981075"/>
            <a:ext cx="3636963"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27584" y="2564904"/>
            <a:ext cx="4248472" cy="2917722"/>
          </a:xfrm>
          <a:prstGeom prst="rect">
            <a:avLst/>
          </a:prstGeom>
          <a:noFill/>
        </p:spPr>
        <p:txBody>
          <a:bodyPr wrap="square" rtlCol="0">
            <a:spAutoFit/>
          </a:bodyPr>
          <a:lstStyle/>
          <a:p>
            <a:pPr>
              <a:buNone/>
            </a:pPr>
            <a:r>
              <a:rPr lang="fi-FI" b="1" dirty="0" smtClean="0"/>
              <a:t>Viher- ja virkistysalueiden strateginen kehityskuva </a:t>
            </a:r>
            <a:r>
              <a:rPr lang="fi-FI" dirty="0" smtClean="0"/>
              <a:t>– </a:t>
            </a:r>
          </a:p>
          <a:p>
            <a:pPr>
              <a:buNone/>
            </a:pPr>
            <a:r>
              <a:rPr lang="fi-FI" sz="2400" i="1" dirty="0" smtClean="0">
                <a:solidFill>
                  <a:schemeClr val="accent1">
                    <a:lumMod val="25000"/>
                  </a:schemeClr>
                </a:solidFill>
                <a:effectLst>
                  <a:outerShdw blurRad="38100" dist="38100" dir="2700000" algn="tl">
                    <a:srgbClr val="000000">
                      <a:alpha val="43137"/>
                    </a:srgbClr>
                  </a:outerShdw>
                </a:effectLst>
              </a:rPr>
              <a:t>Green Areas Strategy</a:t>
            </a:r>
          </a:p>
          <a:p>
            <a:pPr>
              <a:buNone/>
            </a:pPr>
            <a:endParaRPr lang="fi-FI" sz="1600" dirty="0" smtClean="0"/>
          </a:p>
          <a:p>
            <a:pPr>
              <a:buNone/>
            </a:pPr>
            <a:r>
              <a:rPr lang="fi-FI" sz="1600" dirty="0" smtClean="0"/>
              <a:t>(Vol. 1: Objectives,</a:t>
            </a:r>
          </a:p>
          <a:p>
            <a:pPr>
              <a:buNone/>
            </a:pPr>
            <a:r>
              <a:rPr lang="fi-FI" sz="1600" dirty="0" smtClean="0"/>
              <a:t>City Planning Committee 9/2013</a:t>
            </a:r>
          </a:p>
          <a:p>
            <a:pPr>
              <a:buNone/>
            </a:pPr>
            <a:r>
              <a:rPr lang="fi-FI" sz="1600" dirty="0" smtClean="0"/>
              <a:t>Vol. 2: Recreational network, draft City Planning Committee 10/2014, along with the draft for the new Master Plan)</a:t>
            </a:r>
          </a:p>
          <a:p>
            <a:pPr>
              <a:buNone/>
            </a:pPr>
            <a:endParaRPr lang="fi-FI" dirty="0"/>
          </a:p>
        </p:txBody>
      </p:sp>
    </p:spTree>
    <p:extLst>
      <p:ext uri="{BB962C8B-B14F-4D97-AF65-F5344CB8AC3E}">
        <p14:creationId xmlns:p14="http://schemas.microsoft.com/office/powerpoint/2010/main" val="75019151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425348" y="908720"/>
            <a:ext cx="8856215" cy="4745915"/>
          </a:xfrm>
          <a:prstGeom prst="rect">
            <a:avLst/>
          </a:prstGeom>
        </p:spPr>
        <p:txBody>
          <a:bodyPr wrap="square">
            <a:spAutoFit/>
          </a:bodyPr>
          <a:lstStyle/>
          <a:p>
            <a:pPr>
              <a:buFontTx/>
              <a:buNone/>
              <a:defRPr/>
            </a:pPr>
            <a:r>
              <a:rPr lang="fi-FI" sz="2800" dirty="0" smtClean="0">
                <a:solidFill>
                  <a:srgbClr val="FF6600"/>
                </a:solidFill>
                <a:effectLst>
                  <a:outerShdw blurRad="38100" dist="38100" dir="2700000" algn="tl">
                    <a:srgbClr val="000000">
                      <a:alpha val="43137"/>
                    </a:srgbClr>
                  </a:outerShdw>
                </a:effectLst>
                <a:cs typeface="+mn-cs"/>
              </a:rPr>
              <a:t>Accessible and interconnected </a:t>
            </a:r>
          </a:p>
          <a:p>
            <a:pPr>
              <a:buFontTx/>
              <a:buNone/>
              <a:defRPr/>
            </a:pPr>
            <a:r>
              <a:rPr lang="fi-FI" sz="2800" dirty="0" smtClean="0">
                <a:solidFill>
                  <a:srgbClr val="FF6600"/>
                </a:solidFill>
                <a:effectLst>
                  <a:outerShdw blurRad="38100" dist="38100" dir="2700000" algn="tl">
                    <a:srgbClr val="000000">
                      <a:alpha val="43137"/>
                    </a:srgbClr>
                  </a:outerShdw>
                </a:effectLst>
                <a:cs typeface="+mn-cs"/>
              </a:rPr>
              <a:t>green </a:t>
            </a:r>
            <a:r>
              <a:rPr lang="fi-FI" sz="2800" dirty="0">
                <a:solidFill>
                  <a:srgbClr val="FF6600"/>
                </a:solidFill>
                <a:effectLst>
                  <a:outerShdw blurRad="38100" dist="38100" dir="2700000" algn="tl">
                    <a:srgbClr val="000000">
                      <a:alpha val="43137"/>
                    </a:srgbClr>
                  </a:outerShdw>
                </a:effectLst>
                <a:cs typeface="+mn-cs"/>
              </a:rPr>
              <a:t>areas network  - </a:t>
            </a:r>
            <a:r>
              <a:rPr lang="fi-FI" sz="2800" dirty="0" smtClean="0">
                <a:solidFill>
                  <a:srgbClr val="FF6600"/>
                </a:solidFill>
                <a:effectLst>
                  <a:outerShdw blurRad="38100" dist="38100" dir="2700000" algn="tl">
                    <a:srgbClr val="000000">
                      <a:alpha val="43137"/>
                    </a:srgbClr>
                  </a:outerShdw>
                </a:effectLst>
                <a:cs typeface="+mn-cs"/>
              </a:rPr>
              <a:t> Good city, </a:t>
            </a:r>
          </a:p>
          <a:p>
            <a:pPr>
              <a:buFontTx/>
              <a:buNone/>
              <a:defRPr/>
            </a:pPr>
            <a:r>
              <a:rPr lang="fi-FI" sz="2800" dirty="0">
                <a:solidFill>
                  <a:srgbClr val="FF6600"/>
                </a:solidFill>
                <a:effectLst>
                  <a:outerShdw blurRad="38100" dist="38100" dir="2700000" algn="tl">
                    <a:srgbClr val="000000">
                      <a:alpha val="43137"/>
                    </a:srgbClr>
                  </a:outerShdw>
                </a:effectLst>
                <a:cs typeface="+mn-cs"/>
              </a:rPr>
              <a:t>	</a:t>
            </a:r>
            <a:r>
              <a:rPr lang="fi-FI" sz="2400" i="1" dirty="0" smtClean="0">
                <a:solidFill>
                  <a:srgbClr val="FF6600"/>
                </a:solidFill>
                <a:effectLst>
                  <a:outerShdw blurRad="38100" dist="38100" dir="2700000" algn="tl">
                    <a:srgbClr val="000000">
                      <a:alpha val="43137"/>
                    </a:srgbClr>
                  </a:outerShdw>
                </a:effectLst>
                <a:cs typeface="+mn-cs"/>
              </a:rPr>
              <a:t>promotes health; mobility and outdoor life</a:t>
            </a:r>
            <a:endParaRPr lang="fi-FI" sz="2400" i="1" dirty="0">
              <a:solidFill>
                <a:srgbClr val="FF6600"/>
              </a:solidFill>
              <a:effectLst>
                <a:outerShdw blurRad="38100" dist="38100" dir="2700000" algn="tl">
                  <a:srgbClr val="000000">
                    <a:alpha val="43137"/>
                  </a:srgbClr>
                </a:outerShdw>
              </a:effectLst>
              <a:cs typeface="+mn-cs"/>
            </a:endParaRPr>
          </a:p>
          <a:p>
            <a:pPr>
              <a:defRPr/>
            </a:pPr>
            <a:endParaRPr lang="fi-FI" sz="2800" i="1" dirty="0">
              <a:solidFill>
                <a:srgbClr val="FF6600"/>
              </a:solidFill>
              <a:effectLst>
                <a:outerShdw blurRad="38100" dist="38100" dir="2700000" algn="tl">
                  <a:srgbClr val="000000">
                    <a:alpha val="43137"/>
                  </a:srgbClr>
                </a:outerShdw>
              </a:effectLst>
              <a:cs typeface="+mn-cs"/>
            </a:endParaRPr>
          </a:p>
          <a:p>
            <a:pPr>
              <a:buFontTx/>
              <a:buNone/>
              <a:defRPr/>
            </a:pPr>
            <a:r>
              <a:rPr lang="fi-FI" sz="2800" dirty="0" err="1">
                <a:solidFill>
                  <a:srgbClr val="0070C0"/>
                </a:solidFill>
                <a:effectLst>
                  <a:outerShdw blurRad="38100" dist="38100" dir="2700000" algn="tl">
                    <a:srgbClr val="000000">
                      <a:alpha val="43137"/>
                    </a:srgbClr>
                  </a:outerShdw>
                </a:effectLst>
                <a:cs typeface="+mn-cs"/>
              </a:rPr>
              <a:t>Landscape</a:t>
            </a:r>
            <a:r>
              <a:rPr lang="fi-FI" sz="2800" dirty="0">
                <a:solidFill>
                  <a:srgbClr val="0070C0"/>
                </a:solidFill>
                <a:effectLst>
                  <a:outerShdw blurRad="38100" dist="38100" dir="2700000" algn="tl">
                    <a:srgbClr val="000000">
                      <a:alpha val="43137"/>
                    </a:srgbClr>
                  </a:outerShdw>
                </a:effectLst>
                <a:cs typeface="+mn-cs"/>
              </a:rPr>
              <a:t> and </a:t>
            </a:r>
            <a:r>
              <a:rPr lang="fi-FI" sz="2800" dirty="0" err="1">
                <a:solidFill>
                  <a:srgbClr val="0070C0"/>
                </a:solidFill>
                <a:effectLst>
                  <a:outerShdw blurRad="38100" dist="38100" dir="2700000" algn="tl">
                    <a:srgbClr val="000000">
                      <a:alpha val="43137"/>
                    </a:srgbClr>
                  </a:outerShdw>
                </a:effectLst>
                <a:cs typeface="+mn-cs"/>
              </a:rPr>
              <a:t>green</a:t>
            </a:r>
            <a:r>
              <a:rPr lang="fi-FI" sz="2800" dirty="0">
                <a:solidFill>
                  <a:srgbClr val="0070C0"/>
                </a:solidFill>
                <a:effectLst>
                  <a:outerShdw blurRad="38100" dist="38100" dir="2700000" algn="tl">
                    <a:srgbClr val="000000">
                      <a:alpha val="43137"/>
                    </a:srgbClr>
                  </a:outerShdw>
                </a:effectLst>
                <a:cs typeface="+mn-cs"/>
              </a:rPr>
              <a:t> </a:t>
            </a:r>
            <a:r>
              <a:rPr lang="fi-FI" sz="2800" dirty="0" err="1">
                <a:solidFill>
                  <a:srgbClr val="0070C0"/>
                </a:solidFill>
                <a:effectLst>
                  <a:outerShdw blurRad="38100" dist="38100" dir="2700000" algn="tl">
                    <a:srgbClr val="000000">
                      <a:alpha val="43137"/>
                    </a:srgbClr>
                  </a:outerShdw>
                </a:effectLst>
                <a:cs typeface="+mn-cs"/>
              </a:rPr>
              <a:t>areas</a:t>
            </a:r>
            <a:r>
              <a:rPr lang="fi-FI" sz="2800" dirty="0">
                <a:solidFill>
                  <a:srgbClr val="0070C0"/>
                </a:solidFill>
                <a:effectLst>
                  <a:outerShdw blurRad="38100" dist="38100" dir="2700000" algn="tl">
                    <a:srgbClr val="000000">
                      <a:alpha val="43137"/>
                    </a:srgbClr>
                  </a:outerShdw>
                </a:effectLst>
                <a:cs typeface="+mn-cs"/>
              </a:rPr>
              <a:t> </a:t>
            </a:r>
          </a:p>
          <a:p>
            <a:pPr>
              <a:buFontTx/>
              <a:buNone/>
              <a:defRPr/>
            </a:pPr>
            <a:r>
              <a:rPr lang="fi-FI" sz="2800" dirty="0">
                <a:solidFill>
                  <a:srgbClr val="0070C0"/>
                </a:solidFill>
                <a:effectLst>
                  <a:outerShdw blurRad="38100" dist="38100" dir="2700000" algn="tl">
                    <a:srgbClr val="000000">
                      <a:alpha val="43137"/>
                    </a:srgbClr>
                  </a:outerShdw>
                </a:effectLst>
                <a:cs typeface="+mn-cs"/>
              </a:rPr>
              <a:t>		- Important for city </a:t>
            </a:r>
            <a:r>
              <a:rPr lang="fi-FI" sz="2800" dirty="0" smtClean="0">
                <a:solidFill>
                  <a:srgbClr val="0070C0"/>
                </a:solidFill>
                <a:effectLst>
                  <a:outerShdw blurRad="38100" dist="38100" dir="2700000" algn="tl">
                    <a:srgbClr val="000000">
                      <a:alpha val="43137"/>
                    </a:srgbClr>
                  </a:outerShdw>
                </a:effectLst>
                <a:cs typeface="+mn-cs"/>
              </a:rPr>
              <a:t>identity and livability,</a:t>
            </a:r>
          </a:p>
          <a:p>
            <a:pPr>
              <a:buFontTx/>
              <a:buNone/>
              <a:defRPr/>
            </a:pPr>
            <a:r>
              <a:rPr lang="fi-FI" sz="2800" dirty="0" smtClean="0">
                <a:solidFill>
                  <a:srgbClr val="0070C0"/>
                </a:solidFill>
                <a:effectLst>
                  <a:outerShdw blurRad="38100" dist="38100" dir="2700000" algn="tl">
                    <a:srgbClr val="000000">
                      <a:alpha val="43137"/>
                    </a:srgbClr>
                  </a:outerShdw>
                </a:effectLst>
                <a:cs typeface="+mn-cs"/>
              </a:rPr>
              <a:t>	</a:t>
            </a:r>
            <a:r>
              <a:rPr lang="fi-FI" sz="2400" i="1" dirty="0" smtClean="0">
                <a:solidFill>
                  <a:srgbClr val="0070C0"/>
                </a:solidFill>
                <a:effectLst>
                  <a:outerShdw blurRad="38100" dist="38100" dir="2700000" algn="tl">
                    <a:srgbClr val="000000">
                      <a:alpha val="43137"/>
                    </a:srgbClr>
                  </a:outerShdw>
                </a:effectLst>
                <a:cs typeface="+mn-cs"/>
              </a:rPr>
              <a:t>promotes experiences of beauty and belonging</a:t>
            </a:r>
            <a:endParaRPr lang="fi-FI" sz="2400" i="1" dirty="0">
              <a:solidFill>
                <a:srgbClr val="0070C0"/>
              </a:solidFill>
              <a:effectLst>
                <a:outerShdw blurRad="38100" dist="38100" dir="2700000" algn="tl">
                  <a:srgbClr val="000000">
                    <a:alpha val="43137"/>
                  </a:srgbClr>
                </a:outerShdw>
              </a:effectLst>
              <a:cs typeface="+mn-cs"/>
            </a:endParaRPr>
          </a:p>
          <a:p>
            <a:pPr>
              <a:defRPr/>
            </a:pPr>
            <a:endParaRPr lang="fi-FI" sz="2800" dirty="0">
              <a:solidFill>
                <a:srgbClr val="0070C0"/>
              </a:solidFill>
              <a:effectLst>
                <a:outerShdw blurRad="38100" dist="38100" dir="2700000" algn="tl">
                  <a:srgbClr val="000000">
                    <a:alpha val="43137"/>
                  </a:srgbClr>
                </a:outerShdw>
              </a:effectLst>
              <a:cs typeface="+mn-cs"/>
            </a:endParaRPr>
          </a:p>
          <a:p>
            <a:pPr>
              <a:buFontTx/>
              <a:buNone/>
              <a:defRPr/>
            </a:pPr>
            <a:r>
              <a:rPr lang="fi-FI" sz="2800" dirty="0">
                <a:solidFill>
                  <a:srgbClr val="7030A0"/>
                </a:solidFill>
                <a:effectLst>
                  <a:outerShdw blurRad="38100" dist="38100" dir="2700000" algn="tl">
                    <a:srgbClr val="000000">
                      <a:alpha val="43137"/>
                    </a:srgbClr>
                  </a:outerShdw>
                </a:effectLst>
                <a:cs typeface="+mn-cs"/>
              </a:rPr>
              <a:t>Green areas – Sustainable </a:t>
            </a:r>
            <a:r>
              <a:rPr lang="fi-FI" sz="2800" dirty="0" smtClean="0">
                <a:solidFill>
                  <a:srgbClr val="7030A0"/>
                </a:solidFill>
                <a:effectLst>
                  <a:outerShdw blurRad="38100" dist="38100" dir="2700000" algn="tl">
                    <a:srgbClr val="000000">
                      <a:alpha val="43137"/>
                    </a:srgbClr>
                  </a:outerShdw>
                </a:effectLst>
                <a:cs typeface="+mn-cs"/>
              </a:rPr>
              <a:t>city</a:t>
            </a:r>
          </a:p>
          <a:p>
            <a:pPr>
              <a:buFontTx/>
              <a:buNone/>
              <a:defRPr/>
            </a:pPr>
            <a:r>
              <a:rPr lang="fi-FI" sz="2800" dirty="0">
                <a:solidFill>
                  <a:srgbClr val="7030A0"/>
                </a:solidFill>
                <a:effectLst>
                  <a:outerShdw blurRad="38100" dist="38100" dir="2700000" algn="tl">
                    <a:srgbClr val="000000">
                      <a:alpha val="43137"/>
                    </a:srgbClr>
                  </a:outerShdw>
                </a:effectLst>
                <a:cs typeface="+mn-cs"/>
              </a:rPr>
              <a:t>	</a:t>
            </a:r>
            <a:r>
              <a:rPr lang="fi-FI" sz="2400" i="1" dirty="0" smtClean="0">
                <a:solidFill>
                  <a:srgbClr val="7030A0"/>
                </a:solidFill>
                <a:effectLst>
                  <a:outerShdw blurRad="38100" dist="38100" dir="2700000" algn="tl">
                    <a:srgbClr val="000000">
                      <a:alpha val="43137"/>
                    </a:srgbClr>
                  </a:outerShdw>
                </a:effectLst>
                <a:cs typeface="+mn-cs"/>
              </a:rPr>
              <a:t>promotes resilience and adaptation to climate change</a:t>
            </a:r>
            <a:endParaRPr lang="fi-FI" sz="2400" i="1" dirty="0">
              <a:solidFill>
                <a:srgbClr val="7030A0"/>
              </a:solidFill>
              <a:effectLst>
                <a:outerShdw blurRad="38100" dist="38100" dir="2700000" algn="tl">
                  <a:srgbClr val="000000">
                    <a:alpha val="43137"/>
                  </a:srgbClr>
                </a:outerShdw>
              </a:effectLst>
              <a:cs typeface="+mn-cs"/>
            </a:endParaRPr>
          </a:p>
        </p:txBody>
      </p:sp>
    </p:spTree>
    <p:extLst>
      <p:ext uri="{BB962C8B-B14F-4D97-AF65-F5344CB8AC3E}">
        <p14:creationId xmlns:p14="http://schemas.microsoft.com/office/powerpoint/2010/main" val="450252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2"/>
          <p:cNvSpPr/>
          <p:nvPr/>
        </p:nvSpPr>
        <p:spPr>
          <a:xfrm>
            <a:off x="1296193" y="1268760"/>
            <a:ext cx="7452271" cy="1877437"/>
          </a:xfrm>
          <a:prstGeom prst="rect">
            <a:avLst/>
          </a:prstGeom>
        </p:spPr>
        <p:txBody>
          <a:bodyPr wrap="square">
            <a:spAutoFit/>
          </a:bodyPr>
          <a:lstStyle/>
          <a:p>
            <a:pPr>
              <a:defRPr/>
            </a:pPr>
            <a:r>
              <a:rPr lang="fi-FI" dirty="0">
                <a:solidFill>
                  <a:schemeClr val="accent6"/>
                </a:solidFill>
                <a:effectLst>
                  <a:outerShdw blurRad="38100" dist="38100" dir="2700000" algn="tl">
                    <a:srgbClr val="000000">
                      <a:alpha val="43137"/>
                    </a:srgbClr>
                  </a:outerShdw>
                </a:effectLst>
                <a:cs typeface="+mn-cs"/>
              </a:rPr>
              <a:t>  </a:t>
            </a:r>
            <a:r>
              <a:rPr lang="fi-FI" dirty="0" err="1">
                <a:solidFill>
                  <a:schemeClr val="accent6"/>
                </a:solidFill>
                <a:effectLst>
                  <a:outerShdw blurRad="38100" dist="38100" dir="2700000" algn="tl">
                    <a:srgbClr val="000000">
                      <a:alpha val="43137"/>
                    </a:srgbClr>
                  </a:outerShdw>
                </a:effectLst>
                <a:cs typeface="+mn-cs"/>
              </a:rPr>
              <a:t>bring</a:t>
            </a:r>
            <a:r>
              <a:rPr lang="fi-FI" dirty="0">
                <a:solidFill>
                  <a:schemeClr val="accent6"/>
                </a:solidFill>
                <a:effectLst>
                  <a:outerShdw blurRad="38100" dist="38100" dir="2700000" algn="tl">
                    <a:srgbClr val="000000">
                      <a:alpha val="43137"/>
                    </a:srgbClr>
                  </a:outerShdw>
                </a:effectLst>
                <a:cs typeface="+mn-cs"/>
              </a:rPr>
              <a:t> </a:t>
            </a:r>
            <a:r>
              <a:rPr lang="fi-FI" dirty="0" err="1">
                <a:solidFill>
                  <a:schemeClr val="accent6"/>
                </a:solidFill>
                <a:effectLst>
                  <a:outerShdw blurRad="38100" dist="38100" dir="2700000" algn="tl">
                    <a:srgbClr val="000000">
                      <a:alpha val="43137"/>
                    </a:srgbClr>
                  </a:outerShdw>
                </a:effectLst>
                <a:cs typeface="+mn-cs"/>
              </a:rPr>
              <a:t>forward</a:t>
            </a:r>
            <a:r>
              <a:rPr lang="fi-FI" dirty="0">
                <a:solidFill>
                  <a:schemeClr val="accent6"/>
                </a:solidFill>
                <a:effectLst>
                  <a:outerShdw blurRad="38100" dist="38100" dir="2700000" algn="tl">
                    <a:srgbClr val="000000">
                      <a:alpha val="43137"/>
                    </a:srgbClr>
                  </a:outerShdw>
                </a:effectLst>
                <a:cs typeface="+mn-cs"/>
              </a:rPr>
              <a:t> </a:t>
            </a:r>
            <a:r>
              <a:rPr lang="fi-FI" b="1" dirty="0" err="1">
                <a:solidFill>
                  <a:schemeClr val="accent1">
                    <a:lumMod val="25000"/>
                  </a:schemeClr>
                </a:solidFill>
                <a:effectLst>
                  <a:outerShdw blurRad="38100" dist="38100" dir="2700000" algn="tl">
                    <a:srgbClr val="000000">
                      <a:alpha val="43137"/>
                    </a:srgbClr>
                  </a:outerShdw>
                </a:effectLst>
                <a:cs typeface="+mn-cs"/>
              </a:rPr>
              <a:t>ecosystem</a:t>
            </a:r>
            <a:r>
              <a:rPr lang="fi-FI" b="1" dirty="0">
                <a:solidFill>
                  <a:schemeClr val="accent1">
                    <a:lumMod val="25000"/>
                  </a:schemeClr>
                </a:solidFill>
                <a:effectLst>
                  <a:outerShdw blurRad="38100" dist="38100" dir="2700000" algn="tl">
                    <a:srgbClr val="000000">
                      <a:alpha val="43137"/>
                    </a:srgbClr>
                  </a:outerShdw>
                </a:effectLst>
                <a:cs typeface="+mn-cs"/>
              </a:rPr>
              <a:t> </a:t>
            </a:r>
            <a:r>
              <a:rPr lang="fi-FI" b="1" dirty="0" err="1">
                <a:solidFill>
                  <a:schemeClr val="accent1">
                    <a:lumMod val="25000"/>
                  </a:schemeClr>
                </a:solidFill>
                <a:effectLst>
                  <a:outerShdw blurRad="38100" dist="38100" dir="2700000" algn="tl">
                    <a:srgbClr val="000000">
                      <a:alpha val="43137"/>
                    </a:srgbClr>
                  </a:outerShdw>
                </a:effectLst>
                <a:cs typeface="+mn-cs"/>
              </a:rPr>
              <a:t>service</a:t>
            </a:r>
            <a:r>
              <a:rPr lang="fi-FI" b="1" dirty="0">
                <a:solidFill>
                  <a:schemeClr val="accent1">
                    <a:lumMod val="25000"/>
                  </a:schemeClr>
                </a:solidFill>
                <a:effectLst>
                  <a:outerShdw blurRad="38100" dist="38100" dir="2700000" algn="tl">
                    <a:srgbClr val="000000">
                      <a:alpha val="43137"/>
                    </a:srgbClr>
                  </a:outerShdw>
                </a:effectLst>
                <a:cs typeface="+mn-cs"/>
              </a:rPr>
              <a:t> </a:t>
            </a:r>
            <a:r>
              <a:rPr lang="fi-FI" dirty="0" err="1">
                <a:solidFill>
                  <a:schemeClr val="accent6"/>
                </a:solidFill>
                <a:effectLst>
                  <a:outerShdw blurRad="38100" dist="38100" dir="2700000" algn="tl">
                    <a:srgbClr val="000000">
                      <a:alpha val="43137"/>
                    </a:srgbClr>
                  </a:outerShdw>
                </a:effectLst>
                <a:cs typeface="+mn-cs"/>
              </a:rPr>
              <a:t>point</a:t>
            </a:r>
            <a:r>
              <a:rPr lang="fi-FI" dirty="0">
                <a:solidFill>
                  <a:schemeClr val="accent6"/>
                </a:solidFill>
                <a:effectLst>
                  <a:outerShdw blurRad="38100" dist="38100" dir="2700000" algn="tl">
                    <a:srgbClr val="000000">
                      <a:alpha val="43137"/>
                    </a:srgbClr>
                  </a:outerShdw>
                </a:effectLst>
                <a:cs typeface="+mn-cs"/>
              </a:rPr>
              <a:t> of </a:t>
            </a:r>
            <a:r>
              <a:rPr lang="fi-FI" dirty="0" err="1">
                <a:solidFill>
                  <a:schemeClr val="accent6"/>
                </a:solidFill>
                <a:effectLst>
                  <a:outerShdw blurRad="38100" dist="38100" dir="2700000" algn="tl">
                    <a:srgbClr val="000000">
                      <a:alpha val="43137"/>
                    </a:srgbClr>
                  </a:outerShdw>
                </a:effectLst>
                <a:cs typeface="+mn-cs"/>
              </a:rPr>
              <a:t>view</a:t>
            </a:r>
            <a:r>
              <a:rPr lang="fi-FI" dirty="0">
                <a:solidFill>
                  <a:schemeClr val="accent6"/>
                </a:solidFill>
                <a:effectLst>
                  <a:outerShdw blurRad="38100" dist="38100" dir="2700000" algn="tl">
                    <a:srgbClr val="000000">
                      <a:alpha val="43137"/>
                    </a:srgbClr>
                  </a:outerShdw>
                </a:effectLst>
                <a:cs typeface="+mn-cs"/>
              </a:rPr>
              <a:t> in </a:t>
            </a:r>
            <a:r>
              <a:rPr lang="fi-FI" dirty="0" err="1">
                <a:solidFill>
                  <a:schemeClr val="accent6"/>
                </a:solidFill>
                <a:effectLst>
                  <a:outerShdw blurRad="38100" dist="38100" dir="2700000" algn="tl">
                    <a:srgbClr val="000000">
                      <a:alpha val="43137"/>
                    </a:srgbClr>
                  </a:outerShdw>
                </a:effectLst>
                <a:cs typeface="+mn-cs"/>
              </a:rPr>
              <a:t>planning</a:t>
            </a:r>
            <a:r>
              <a:rPr lang="fi-FI" dirty="0">
                <a:solidFill>
                  <a:schemeClr val="accent6"/>
                </a:solidFill>
                <a:effectLst>
                  <a:outerShdw blurRad="38100" dist="38100" dir="2700000" algn="tl">
                    <a:srgbClr val="000000">
                      <a:alpha val="43137"/>
                    </a:srgbClr>
                  </a:outerShdw>
                </a:effectLst>
                <a:cs typeface="+mn-cs"/>
              </a:rPr>
              <a:t> </a:t>
            </a:r>
            <a:r>
              <a:rPr lang="fi-FI" dirty="0" err="1">
                <a:solidFill>
                  <a:schemeClr val="accent6"/>
                </a:solidFill>
                <a:effectLst>
                  <a:outerShdw blurRad="38100" dist="38100" dir="2700000" algn="tl">
                    <a:srgbClr val="000000">
                      <a:alpha val="43137"/>
                    </a:srgbClr>
                  </a:outerShdw>
                </a:effectLst>
                <a:cs typeface="+mn-cs"/>
              </a:rPr>
              <a:t>discourse</a:t>
            </a:r>
            <a:r>
              <a:rPr lang="fi-FI" dirty="0">
                <a:solidFill>
                  <a:schemeClr val="accent6"/>
                </a:solidFill>
                <a:effectLst>
                  <a:outerShdw blurRad="38100" dist="38100" dir="2700000" algn="tl">
                    <a:srgbClr val="000000">
                      <a:alpha val="43137"/>
                    </a:srgbClr>
                  </a:outerShdw>
                </a:effectLst>
                <a:cs typeface="+mn-cs"/>
              </a:rPr>
              <a:t> </a:t>
            </a:r>
          </a:p>
          <a:p>
            <a:pPr>
              <a:defRPr/>
            </a:pPr>
            <a:r>
              <a:rPr lang="fi-FI" dirty="0">
                <a:solidFill>
                  <a:schemeClr val="accent6"/>
                </a:solidFill>
                <a:effectLst>
                  <a:outerShdw blurRad="38100" dist="38100" dir="2700000" algn="tl">
                    <a:srgbClr val="000000">
                      <a:alpha val="43137"/>
                    </a:srgbClr>
                  </a:outerShdw>
                </a:effectLst>
                <a:cs typeface="+mn-cs"/>
              </a:rPr>
              <a:t> </a:t>
            </a:r>
            <a:r>
              <a:rPr lang="fi-FI" dirty="0" smtClean="0">
                <a:solidFill>
                  <a:schemeClr val="accent6"/>
                </a:solidFill>
                <a:effectLst>
                  <a:outerShdw blurRad="38100" dist="38100" dir="2700000" algn="tl">
                    <a:srgbClr val="000000">
                      <a:alpha val="43137"/>
                    </a:srgbClr>
                  </a:outerShdw>
                </a:effectLst>
                <a:cs typeface="+mn-cs"/>
              </a:rPr>
              <a:t>promote green </a:t>
            </a:r>
            <a:r>
              <a:rPr lang="fi-FI" dirty="0">
                <a:solidFill>
                  <a:schemeClr val="accent6"/>
                </a:solidFill>
                <a:effectLst>
                  <a:outerShdw blurRad="38100" dist="38100" dir="2700000" algn="tl">
                    <a:srgbClr val="000000">
                      <a:alpha val="43137"/>
                    </a:srgbClr>
                  </a:outerShdw>
                </a:effectLst>
                <a:cs typeface="+mn-cs"/>
              </a:rPr>
              <a:t>areas as </a:t>
            </a:r>
            <a:r>
              <a:rPr lang="fi-FI" b="1" dirty="0">
                <a:solidFill>
                  <a:schemeClr val="accent1">
                    <a:lumMod val="25000"/>
                  </a:schemeClr>
                </a:solidFill>
                <a:effectLst>
                  <a:outerShdw blurRad="38100" dist="38100" dir="2700000" algn="tl">
                    <a:srgbClr val="000000">
                      <a:alpha val="43137"/>
                    </a:srgbClr>
                  </a:outerShdw>
                </a:effectLst>
                <a:cs typeface="+mn-cs"/>
              </a:rPr>
              <a:t>buffer zones </a:t>
            </a:r>
            <a:r>
              <a:rPr lang="fi-FI" dirty="0">
                <a:solidFill>
                  <a:schemeClr val="accent6"/>
                </a:solidFill>
                <a:effectLst>
                  <a:outerShdw blurRad="38100" dist="38100" dir="2700000" algn="tl">
                    <a:srgbClr val="000000">
                      <a:alpha val="43137"/>
                    </a:srgbClr>
                  </a:outerShdw>
                </a:effectLst>
                <a:cs typeface="+mn-cs"/>
              </a:rPr>
              <a:t>on river </a:t>
            </a:r>
            <a:r>
              <a:rPr lang="fi-FI" dirty="0" smtClean="0">
                <a:solidFill>
                  <a:schemeClr val="accent6"/>
                </a:solidFill>
                <a:effectLst>
                  <a:outerShdw blurRad="38100" dist="38100" dir="2700000" algn="tl">
                    <a:srgbClr val="000000">
                      <a:alpha val="43137"/>
                    </a:srgbClr>
                  </a:outerShdw>
                </a:effectLst>
                <a:cs typeface="+mn-cs"/>
              </a:rPr>
              <a:t>corridors and seashores </a:t>
            </a:r>
          </a:p>
          <a:p>
            <a:pPr>
              <a:defRPr/>
            </a:pPr>
            <a:r>
              <a:rPr lang="fi-FI" dirty="0">
                <a:solidFill>
                  <a:schemeClr val="accent6"/>
                </a:solidFill>
                <a:effectLst>
                  <a:outerShdw blurRad="38100" dist="38100" dir="2700000" algn="tl">
                    <a:srgbClr val="000000">
                      <a:alpha val="43137"/>
                    </a:srgbClr>
                  </a:outerShdw>
                </a:effectLst>
                <a:cs typeface="+mn-cs"/>
              </a:rPr>
              <a:t> </a:t>
            </a:r>
            <a:r>
              <a:rPr lang="fi-FI" dirty="0" smtClean="0">
                <a:solidFill>
                  <a:schemeClr val="accent6"/>
                </a:solidFill>
                <a:effectLst>
                  <a:outerShdw blurRad="38100" dist="38100" dir="2700000" algn="tl">
                    <a:srgbClr val="000000">
                      <a:alpha val="43137"/>
                    </a:srgbClr>
                  </a:outerShdw>
                </a:effectLst>
                <a:cs typeface="+mn-cs"/>
              </a:rPr>
              <a:t>promote </a:t>
            </a:r>
            <a:r>
              <a:rPr lang="fi-FI" dirty="0">
                <a:solidFill>
                  <a:schemeClr val="accent6"/>
                </a:solidFill>
                <a:effectLst>
                  <a:outerShdw blurRad="38100" dist="38100" dir="2700000" algn="tl">
                    <a:srgbClr val="000000">
                      <a:alpha val="43137"/>
                    </a:srgbClr>
                  </a:outerShdw>
                </a:effectLst>
                <a:cs typeface="+mn-cs"/>
              </a:rPr>
              <a:t>sustainable treatment of </a:t>
            </a:r>
            <a:r>
              <a:rPr lang="fi-FI" b="1" dirty="0" smtClean="0">
                <a:solidFill>
                  <a:schemeClr val="accent1">
                    <a:lumMod val="25000"/>
                  </a:schemeClr>
                </a:solidFill>
                <a:effectLst>
                  <a:outerShdw blurRad="38100" dist="38100" dir="2700000" algn="tl">
                    <a:srgbClr val="000000">
                      <a:alpha val="43137"/>
                    </a:srgbClr>
                  </a:outerShdw>
                </a:effectLst>
                <a:cs typeface="+mn-cs"/>
              </a:rPr>
              <a:t>stormwater</a:t>
            </a:r>
            <a:r>
              <a:rPr lang="fi-FI" b="1" dirty="0" smtClean="0">
                <a:solidFill>
                  <a:schemeClr val="accent6"/>
                </a:solidFill>
                <a:effectLst>
                  <a:outerShdw blurRad="38100" dist="38100" dir="2700000" algn="tl">
                    <a:srgbClr val="000000">
                      <a:alpha val="43137"/>
                    </a:srgbClr>
                  </a:outerShdw>
                </a:effectLst>
                <a:cs typeface="+mn-cs"/>
              </a:rPr>
              <a:t> </a:t>
            </a:r>
            <a:r>
              <a:rPr lang="fi-FI" dirty="0" smtClean="0">
                <a:solidFill>
                  <a:schemeClr val="accent6"/>
                </a:solidFill>
                <a:effectLst>
                  <a:outerShdw blurRad="38100" dist="38100" dir="2700000" algn="tl">
                    <a:srgbClr val="000000">
                      <a:alpha val="43137"/>
                    </a:srgbClr>
                  </a:outerShdw>
                </a:effectLst>
                <a:cs typeface="+mn-cs"/>
              </a:rPr>
              <a:t>to equalize hydrologic cycle, purify water and prepare for extreme weather</a:t>
            </a:r>
            <a:endParaRPr lang="fi-FI" i="1" dirty="0">
              <a:solidFill>
                <a:schemeClr val="accent6"/>
              </a:solidFill>
              <a:effectLst>
                <a:outerShdw blurRad="38100" dist="38100" dir="2700000" algn="tl">
                  <a:srgbClr val="000000">
                    <a:alpha val="43137"/>
                  </a:srgbClr>
                </a:outerShdw>
              </a:effectLst>
              <a:cs typeface="+mn-cs"/>
            </a:endParaRPr>
          </a:p>
        </p:txBody>
      </p:sp>
      <p:sp>
        <p:nvSpPr>
          <p:cNvPr id="4" name="Suorakulmio 3"/>
          <p:cNvSpPr/>
          <p:nvPr/>
        </p:nvSpPr>
        <p:spPr bwMode="auto">
          <a:xfrm>
            <a:off x="0" y="0"/>
            <a:ext cx="9144000" cy="549275"/>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0" scaled="1"/>
            <a:tileRect/>
          </a:gradFill>
          <a:ln w="9525" cap="flat" cmpd="sng" algn="ctr">
            <a:noFill/>
            <a:prstDash val="solid"/>
            <a:round/>
            <a:headEnd type="none" w="med" len="med"/>
            <a:tailEnd type="none" w="med" len="med"/>
          </a:ln>
          <a:effectLst/>
        </p:spPr>
        <p:txBody>
          <a:bodyPr/>
          <a:lstStyle/>
          <a:p>
            <a:pPr marL="342900" indent="-342900">
              <a:defRPr/>
            </a:pPr>
            <a:endParaRPr lang="fi-FI">
              <a:cs typeface="+mn-cs"/>
            </a:endParaRPr>
          </a:p>
        </p:txBody>
      </p:sp>
      <p:sp>
        <p:nvSpPr>
          <p:cNvPr id="6" name="Tekstikehys 5"/>
          <p:cNvSpPr txBox="1"/>
          <p:nvPr/>
        </p:nvSpPr>
        <p:spPr>
          <a:xfrm>
            <a:off x="6516688" y="188913"/>
            <a:ext cx="3887787" cy="368300"/>
          </a:xfrm>
          <a:prstGeom prst="rect">
            <a:avLst/>
          </a:prstGeom>
          <a:noFill/>
        </p:spPr>
        <p:txBody>
          <a:bodyPr>
            <a:spAutoFit/>
          </a:bodyPr>
          <a:lstStyle/>
          <a:p>
            <a:pPr>
              <a:buFontTx/>
              <a:buNone/>
              <a:defRPr/>
            </a:pPr>
            <a:r>
              <a:rPr lang="fi-FI" dirty="0" err="1">
                <a:effectLst>
                  <a:outerShdw blurRad="38100" dist="38100" dir="2700000" algn="tl">
                    <a:srgbClr val="000000">
                      <a:alpha val="43137"/>
                    </a:srgbClr>
                  </a:outerShdw>
                </a:effectLst>
                <a:cs typeface="+mn-cs"/>
              </a:rPr>
              <a:t>What</a:t>
            </a:r>
            <a:r>
              <a:rPr lang="fi-FI" dirty="0">
                <a:effectLst>
                  <a:outerShdw blurRad="38100" dist="38100" dir="2700000" algn="tl">
                    <a:srgbClr val="000000">
                      <a:alpha val="43137"/>
                    </a:srgbClr>
                  </a:outerShdw>
                </a:effectLst>
                <a:cs typeface="+mn-cs"/>
              </a:rPr>
              <a:t> to </a:t>
            </a:r>
            <a:r>
              <a:rPr lang="fi-FI" dirty="0" err="1">
                <a:effectLst>
                  <a:outerShdw blurRad="38100" dist="38100" dir="2700000" algn="tl">
                    <a:srgbClr val="000000">
                      <a:alpha val="43137"/>
                    </a:srgbClr>
                  </a:outerShdw>
                </a:effectLst>
                <a:cs typeface="+mn-cs"/>
              </a:rPr>
              <a:t>do</a:t>
            </a:r>
            <a:r>
              <a:rPr lang="fi-FI" dirty="0">
                <a:effectLst>
                  <a:outerShdw blurRad="38100" dist="38100" dir="2700000" algn="tl">
                    <a:srgbClr val="000000">
                      <a:alpha val="43137"/>
                    </a:srgbClr>
                  </a:outerShdw>
                </a:effectLst>
                <a:cs typeface="+mn-cs"/>
              </a:rPr>
              <a:t>?</a:t>
            </a:r>
          </a:p>
        </p:txBody>
      </p:sp>
      <p:sp>
        <p:nvSpPr>
          <p:cNvPr id="5" name="Suorakulmio 2"/>
          <p:cNvSpPr/>
          <p:nvPr/>
        </p:nvSpPr>
        <p:spPr>
          <a:xfrm>
            <a:off x="1296193" y="3068960"/>
            <a:ext cx="7452271" cy="1723549"/>
          </a:xfrm>
          <a:prstGeom prst="rect">
            <a:avLst/>
          </a:prstGeom>
        </p:spPr>
        <p:txBody>
          <a:bodyPr wrap="square">
            <a:spAutoFit/>
          </a:bodyPr>
          <a:lstStyle/>
          <a:p>
            <a:pPr>
              <a:defRPr/>
            </a:pPr>
            <a:r>
              <a:rPr lang="fi-FI" dirty="0" smtClean="0">
                <a:solidFill>
                  <a:schemeClr val="accent6"/>
                </a:solidFill>
                <a:effectLst>
                  <a:outerShdw blurRad="38100" dist="38100" dir="2700000" algn="tl">
                    <a:srgbClr val="000000">
                      <a:alpha val="43137"/>
                    </a:srgbClr>
                  </a:outerShdw>
                </a:effectLst>
                <a:cs typeface="+mn-cs"/>
              </a:rPr>
              <a:t> promote </a:t>
            </a:r>
            <a:r>
              <a:rPr lang="fi-FI" dirty="0">
                <a:solidFill>
                  <a:schemeClr val="accent6"/>
                </a:solidFill>
                <a:effectLst>
                  <a:outerShdw blurRad="38100" dist="38100" dir="2700000" algn="tl">
                    <a:srgbClr val="000000">
                      <a:alpha val="43137"/>
                    </a:srgbClr>
                  </a:outerShdw>
                </a:effectLst>
                <a:cs typeface="+mn-cs"/>
              </a:rPr>
              <a:t>urban nature </a:t>
            </a:r>
            <a:r>
              <a:rPr lang="fi-FI" b="1" dirty="0" smtClean="0">
                <a:solidFill>
                  <a:schemeClr val="accent1">
                    <a:lumMod val="25000"/>
                  </a:schemeClr>
                </a:solidFill>
                <a:effectLst>
                  <a:outerShdw blurRad="38100" dist="38100" dir="2700000" algn="tl">
                    <a:srgbClr val="000000">
                      <a:alpha val="43137"/>
                    </a:srgbClr>
                  </a:outerShdw>
                </a:effectLst>
                <a:cs typeface="+mn-cs"/>
              </a:rPr>
              <a:t>biodiversity</a:t>
            </a:r>
            <a:r>
              <a:rPr lang="fi-FI" b="1" dirty="0" smtClean="0">
                <a:solidFill>
                  <a:schemeClr val="accent6"/>
                </a:solidFill>
                <a:effectLst>
                  <a:outerShdw blurRad="38100" dist="38100" dir="2700000" algn="tl">
                    <a:srgbClr val="000000">
                      <a:alpha val="43137"/>
                    </a:srgbClr>
                  </a:outerShdw>
                </a:effectLst>
                <a:cs typeface="+mn-cs"/>
              </a:rPr>
              <a:t> </a:t>
            </a:r>
            <a:r>
              <a:rPr lang="fi-FI" dirty="0" smtClean="0">
                <a:solidFill>
                  <a:schemeClr val="accent6"/>
                </a:solidFill>
                <a:effectLst>
                  <a:outerShdw blurRad="38100" dist="38100" dir="2700000" algn="tl">
                    <a:srgbClr val="000000">
                      <a:alpha val="43137"/>
                    </a:srgbClr>
                  </a:outerShdw>
                </a:effectLst>
                <a:cs typeface="+mn-cs"/>
              </a:rPr>
              <a:t>and </a:t>
            </a:r>
            <a:r>
              <a:rPr lang="fi-FI" b="1" dirty="0" smtClean="0">
                <a:solidFill>
                  <a:schemeClr val="accent1">
                    <a:lumMod val="25000"/>
                  </a:schemeClr>
                </a:solidFill>
                <a:effectLst>
                  <a:outerShdw blurRad="38100" dist="38100" dir="2700000" algn="tl">
                    <a:srgbClr val="000000">
                      <a:alpha val="43137"/>
                    </a:srgbClr>
                  </a:outerShdw>
                </a:effectLst>
                <a:cs typeface="+mn-cs"/>
              </a:rPr>
              <a:t>urban forests</a:t>
            </a:r>
            <a:endParaRPr lang="fi-FI" b="1" dirty="0">
              <a:solidFill>
                <a:schemeClr val="accent1">
                  <a:lumMod val="25000"/>
                </a:schemeClr>
              </a:solidFill>
              <a:effectLst>
                <a:outerShdw blurRad="38100" dist="38100" dir="2700000" algn="tl">
                  <a:srgbClr val="000000">
                    <a:alpha val="43137"/>
                  </a:srgbClr>
                </a:outerShdw>
              </a:effectLst>
              <a:cs typeface="+mn-cs"/>
            </a:endParaRPr>
          </a:p>
          <a:p>
            <a:pPr>
              <a:defRPr/>
            </a:pPr>
            <a:r>
              <a:rPr lang="fi-FI" dirty="0">
                <a:solidFill>
                  <a:schemeClr val="accent6"/>
                </a:solidFill>
                <a:effectLst>
                  <a:outerShdw blurRad="38100" dist="38100" dir="2700000" algn="tl">
                    <a:srgbClr val="000000">
                      <a:alpha val="43137"/>
                    </a:srgbClr>
                  </a:outerShdw>
                </a:effectLst>
                <a:cs typeface="+mn-cs"/>
              </a:rPr>
              <a:t> cherish </a:t>
            </a:r>
            <a:r>
              <a:rPr lang="fi-FI" b="1" dirty="0">
                <a:solidFill>
                  <a:schemeClr val="accent1">
                    <a:lumMod val="25000"/>
                  </a:schemeClr>
                </a:solidFill>
                <a:effectLst>
                  <a:outerShdw blurRad="38100" dist="38100" dir="2700000" algn="tl">
                    <a:srgbClr val="000000">
                      <a:alpha val="43137"/>
                    </a:srgbClr>
                  </a:outerShdw>
                </a:effectLst>
                <a:cs typeface="+mn-cs"/>
              </a:rPr>
              <a:t>natural </a:t>
            </a:r>
            <a:r>
              <a:rPr lang="fi-FI" b="1" dirty="0" smtClean="0">
                <a:solidFill>
                  <a:schemeClr val="accent1">
                    <a:lumMod val="25000"/>
                  </a:schemeClr>
                </a:solidFill>
                <a:effectLst>
                  <a:outerShdw blurRad="38100" dist="38100" dir="2700000" algn="tl">
                    <a:srgbClr val="000000">
                      <a:alpha val="43137"/>
                    </a:srgbClr>
                  </a:outerShdw>
                </a:effectLst>
                <a:cs typeface="+mn-cs"/>
              </a:rPr>
              <a:t>shorelines</a:t>
            </a:r>
          </a:p>
          <a:p>
            <a:pPr>
              <a:defRPr/>
            </a:pPr>
            <a:r>
              <a:rPr lang="fi-FI" dirty="0">
                <a:solidFill>
                  <a:schemeClr val="accent6"/>
                </a:solidFill>
                <a:effectLst>
                  <a:outerShdw blurRad="38100" dist="38100" dir="2700000" algn="tl">
                    <a:srgbClr val="C0C0C0"/>
                  </a:outerShdw>
                </a:effectLst>
                <a:latin typeface="+mj-lt"/>
              </a:rPr>
              <a:t> </a:t>
            </a:r>
            <a:r>
              <a:rPr lang="fi-FI" dirty="0" smtClean="0">
                <a:solidFill>
                  <a:schemeClr val="accent6"/>
                </a:solidFill>
                <a:effectLst>
                  <a:outerShdw blurRad="38100" dist="38100" dir="2700000" algn="tl">
                    <a:srgbClr val="C0C0C0"/>
                  </a:outerShdw>
                </a:effectLst>
                <a:latin typeface="+mj-lt"/>
              </a:rPr>
              <a:t>increase </a:t>
            </a:r>
            <a:r>
              <a:rPr lang="fi-FI" b="1" dirty="0" smtClean="0">
                <a:solidFill>
                  <a:schemeClr val="accent1">
                    <a:lumMod val="25000"/>
                  </a:schemeClr>
                </a:solidFill>
                <a:effectLst>
                  <a:outerShdw blurRad="38100" dist="38100" dir="2700000" algn="tl">
                    <a:srgbClr val="C0C0C0"/>
                  </a:outerShdw>
                </a:effectLst>
                <a:latin typeface="+mj-lt"/>
              </a:rPr>
              <a:t>green infra </a:t>
            </a:r>
            <a:r>
              <a:rPr lang="fi-FI" dirty="0" smtClean="0">
                <a:solidFill>
                  <a:schemeClr val="accent6"/>
                </a:solidFill>
                <a:effectLst>
                  <a:outerShdw blurRad="38100" dist="38100" dir="2700000" algn="tl">
                    <a:srgbClr val="C0C0C0"/>
                  </a:outerShdw>
                </a:effectLst>
                <a:latin typeface="+mj-lt"/>
              </a:rPr>
              <a:t>and biomass </a:t>
            </a:r>
            <a:r>
              <a:rPr lang="fi-FI" dirty="0">
                <a:solidFill>
                  <a:schemeClr val="accent6"/>
                </a:solidFill>
                <a:effectLst>
                  <a:outerShdw blurRad="38100" dist="38100" dir="2700000" algn="tl">
                    <a:srgbClr val="C0C0C0"/>
                  </a:outerShdw>
                </a:effectLst>
                <a:latin typeface="+mj-lt"/>
              </a:rPr>
              <a:t>for carbon </a:t>
            </a:r>
            <a:r>
              <a:rPr lang="fi-FI" dirty="0" smtClean="0">
                <a:solidFill>
                  <a:schemeClr val="accent6"/>
                </a:solidFill>
                <a:effectLst>
                  <a:outerShdw blurRad="38100" dist="38100" dir="2700000" algn="tl">
                    <a:srgbClr val="C0C0C0"/>
                  </a:outerShdw>
                </a:effectLst>
                <a:latin typeface="+mj-lt"/>
              </a:rPr>
              <a:t>sequestration</a:t>
            </a:r>
            <a:endParaRPr lang="fi-FI" b="1" dirty="0">
              <a:solidFill>
                <a:schemeClr val="accent6"/>
              </a:solidFill>
              <a:effectLst>
                <a:outerShdw blurRad="38100" dist="38100" dir="2700000" algn="tl">
                  <a:srgbClr val="000000">
                    <a:alpha val="43137"/>
                  </a:srgbClr>
                </a:outerShdw>
              </a:effectLst>
              <a:latin typeface="+mj-lt"/>
              <a:cs typeface="+mn-cs"/>
            </a:endParaRPr>
          </a:p>
          <a:p>
            <a:pPr>
              <a:buFontTx/>
              <a:buNone/>
              <a:defRPr/>
            </a:pPr>
            <a:r>
              <a:rPr lang="fi-FI" dirty="0">
                <a:solidFill>
                  <a:schemeClr val="accent6"/>
                </a:solidFill>
                <a:effectLst>
                  <a:outerShdw blurRad="38100" dist="38100" dir="2700000" algn="tl">
                    <a:srgbClr val="000000">
                      <a:alpha val="43137"/>
                    </a:srgbClr>
                  </a:outerShdw>
                </a:effectLst>
                <a:cs typeface="+mn-cs"/>
              </a:rPr>
              <a:t>	</a:t>
            </a:r>
            <a:endParaRPr lang="fi-FI" dirty="0" smtClean="0">
              <a:solidFill>
                <a:schemeClr val="accent6"/>
              </a:solidFill>
              <a:effectLst>
                <a:outerShdw blurRad="38100" dist="38100" dir="2700000" algn="tl">
                  <a:srgbClr val="000000">
                    <a:alpha val="43137"/>
                  </a:srgbClr>
                </a:outerShdw>
              </a:effectLst>
              <a:cs typeface="+mn-cs"/>
            </a:endParaRPr>
          </a:p>
          <a:p>
            <a:pPr>
              <a:buFontTx/>
              <a:buNone/>
              <a:defRPr/>
            </a:pPr>
            <a:r>
              <a:rPr lang="fi-FI" dirty="0">
                <a:solidFill>
                  <a:schemeClr val="accent6"/>
                </a:solidFill>
                <a:effectLst>
                  <a:outerShdw blurRad="38100" dist="38100" dir="2700000" algn="tl">
                    <a:srgbClr val="000000">
                      <a:alpha val="43137"/>
                    </a:srgbClr>
                  </a:outerShdw>
                </a:effectLst>
                <a:cs typeface="+mn-cs"/>
              </a:rPr>
              <a:t>	</a:t>
            </a:r>
            <a:r>
              <a:rPr lang="fi-FI" dirty="0" smtClean="0">
                <a:solidFill>
                  <a:schemeClr val="accent6"/>
                </a:solidFill>
                <a:effectLst>
                  <a:outerShdw blurRad="38100" dist="38100" dir="2700000" algn="tl">
                    <a:srgbClr val="000000">
                      <a:alpha val="43137"/>
                    </a:srgbClr>
                  </a:outerShdw>
                </a:effectLst>
                <a:cs typeface="+mn-cs"/>
              </a:rPr>
              <a:t>	</a:t>
            </a:r>
            <a:r>
              <a:rPr lang="fi-FI" dirty="0" smtClean="0">
                <a:solidFill>
                  <a:srgbClr val="F5640B"/>
                </a:solidFill>
                <a:effectLst>
                  <a:outerShdw blurRad="38100" dist="38100" dir="2700000" algn="tl">
                    <a:srgbClr val="000000">
                      <a:alpha val="43137"/>
                    </a:srgbClr>
                  </a:outerShdw>
                </a:effectLst>
                <a:cs typeface="+mn-cs"/>
              </a:rPr>
              <a:t>-&gt;  </a:t>
            </a:r>
            <a:r>
              <a:rPr lang="fi-FI" b="1" dirty="0">
                <a:solidFill>
                  <a:srgbClr val="F5640B"/>
                </a:solidFill>
                <a:effectLst>
                  <a:outerShdw blurRad="38100" dist="38100" dir="2700000" algn="tl">
                    <a:srgbClr val="000000">
                      <a:alpha val="43137"/>
                    </a:srgbClr>
                  </a:outerShdw>
                </a:effectLst>
                <a:cs typeface="+mn-cs"/>
              </a:rPr>
              <a:t>flexibility</a:t>
            </a:r>
            <a:r>
              <a:rPr lang="fi-FI" dirty="0">
                <a:solidFill>
                  <a:srgbClr val="F5640B"/>
                </a:solidFill>
                <a:effectLst>
                  <a:outerShdw blurRad="38100" dist="38100" dir="2700000" algn="tl">
                    <a:srgbClr val="000000">
                      <a:alpha val="43137"/>
                    </a:srgbClr>
                  </a:outerShdw>
                </a:effectLst>
                <a:cs typeface="+mn-cs"/>
              </a:rPr>
              <a:t> in adapting to climate change</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orakulmio 8"/>
          <p:cNvSpPr/>
          <p:nvPr/>
        </p:nvSpPr>
        <p:spPr bwMode="auto">
          <a:xfrm>
            <a:off x="0" y="0"/>
            <a:ext cx="9144000" cy="6858000"/>
          </a:xfrm>
          <a:prstGeom prst="rect">
            <a:avLst/>
          </a:prstGeom>
          <a:solidFill>
            <a:schemeClr val="tx1">
              <a:lumMod val="85000"/>
              <a:lumOff val="15000"/>
            </a:schemeClr>
          </a:solidFill>
          <a:ln w="9525" cap="flat" cmpd="sng" algn="ctr">
            <a:noFill/>
            <a:prstDash val="solid"/>
            <a:round/>
            <a:headEnd type="none" w="med" len="med"/>
            <a:tailEnd type="none" w="med" len="med"/>
          </a:ln>
          <a:effectLst/>
        </p:spPr>
        <p:txBody>
          <a:bodyPr/>
          <a:lstStyle/>
          <a:p>
            <a:pPr marL="342900" indent="-342900">
              <a:defRPr/>
            </a:pPr>
            <a:endParaRPr lang="fi-FI">
              <a:cs typeface="+mn-cs"/>
            </a:endParaRPr>
          </a:p>
        </p:txBody>
      </p:sp>
      <p:pic>
        <p:nvPicPr>
          <p:cNvPr id="120835" name="Kuva 1" descr="IMG_084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08000"/>
            <a:ext cx="37084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Kuva 2" descr="IMG_0845.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79838" y="508000"/>
            <a:ext cx="2085975"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7" name="Kuva 3" descr="IMG_143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18063" y="3935413"/>
            <a:ext cx="4325937" cy="241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8" name="Kuva 6" descr="IMG_1414.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38463" y="3935413"/>
            <a:ext cx="1812925" cy="241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9" name="Picture 10" descr="Kuva5"/>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0" y="3935413"/>
            <a:ext cx="288925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0" name="Picture 2"/>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916613" y="508000"/>
            <a:ext cx="3227387"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41" name="Tekstikehys 9"/>
          <p:cNvSpPr txBox="1">
            <a:spLocks noChangeArrowheads="1"/>
          </p:cNvSpPr>
          <p:nvPr/>
        </p:nvSpPr>
        <p:spPr bwMode="auto">
          <a:xfrm>
            <a:off x="250825" y="3360738"/>
            <a:ext cx="32416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buFontTx/>
              <a:buNone/>
            </a:pPr>
            <a:r>
              <a:rPr lang="fi-FI" sz="1400">
                <a:solidFill>
                  <a:srgbClr val="336699"/>
                </a:solidFill>
              </a:rPr>
              <a:t>Malmö, Sweden</a:t>
            </a:r>
          </a:p>
        </p:txBody>
      </p:sp>
      <p:sp>
        <p:nvSpPr>
          <p:cNvPr id="120842" name="Tekstikehys 10"/>
          <p:cNvSpPr txBox="1">
            <a:spLocks noChangeArrowheads="1"/>
          </p:cNvSpPr>
          <p:nvPr/>
        </p:nvSpPr>
        <p:spPr bwMode="auto">
          <a:xfrm>
            <a:off x="5903913" y="3360738"/>
            <a:ext cx="3240087"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buFontTx/>
              <a:buNone/>
            </a:pPr>
            <a:r>
              <a:rPr lang="fi-FI" sz="1400">
                <a:solidFill>
                  <a:srgbClr val="336699"/>
                </a:solidFill>
              </a:rPr>
              <a:t>Freiburg, Germany</a:t>
            </a:r>
          </a:p>
        </p:txBody>
      </p:sp>
      <p:sp>
        <p:nvSpPr>
          <p:cNvPr id="120843" name="Tekstikehys 11"/>
          <p:cNvSpPr txBox="1">
            <a:spLocks noChangeArrowheads="1"/>
          </p:cNvSpPr>
          <p:nvPr/>
        </p:nvSpPr>
        <p:spPr bwMode="auto">
          <a:xfrm>
            <a:off x="250825" y="6454775"/>
            <a:ext cx="72739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buFontTx/>
              <a:buNone/>
            </a:pPr>
            <a:r>
              <a:rPr lang="fi-FI" sz="1400">
                <a:solidFill>
                  <a:srgbClr val="336699"/>
                </a:solidFill>
              </a:rPr>
              <a:t>Viikki, Helsinki, Finland		Toppilansaari, Oulu, Finland</a:t>
            </a:r>
          </a:p>
        </p:txBody>
      </p:sp>
      <p:sp>
        <p:nvSpPr>
          <p:cNvPr id="13" name="Suorakulmio 12"/>
          <p:cNvSpPr/>
          <p:nvPr/>
        </p:nvSpPr>
        <p:spPr bwMode="auto">
          <a:xfrm>
            <a:off x="0" y="0"/>
            <a:ext cx="9144000" cy="476250"/>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0" scaled="1"/>
            <a:tileRect/>
          </a:gradFill>
          <a:ln w="9525" cap="flat" cmpd="sng" algn="ctr">
            <a:noFill/>
            <a:prstDash val="solid"/>
            <a:round/>
            <a:headEnd type="none" w="med" len="med"/>
            <a:tailEnd type="none" w="med" len="med"/>
          </a:ln>
          <a:effectLst/>
        </p:spPr>
        <p:txBody>
          <a:bodyPr/>
          <a:lstStyle/>
          <a:p>
            <a:pPr marL="342900" indent="-342900">
              <a:defRPr/>
            </a:pPr>
            <a:endParaRPr lang="fi-FI">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descr="IMG_202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32088" y="2181225"/>
            <a:ext cx="356870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Kuva 20" descr="viherseinä pariisi06 326.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220788"/>
            <a:ext cx="2627313"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Kuva 21" descr="viherkatto_Viikki_autokatos_2012_2_MSo.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43663" y="3068638"/>
            <a:ext cx="1917700"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Kuva 22" descr="img002.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787900" y="4840288"/>
            <a:ext cx="1527175" cy="14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kstikehys 23"/>
          <p:cNvSpPr txBox="1">
            <a:spLocks noChangeArrowheads="1"/>
          </p:cNvSpPr>
          <p:nvPr/>
        </p:nvSpPr>
        <p:spPr bwMode="auto">
          <a:xfrm>
            <a:off x="1476375" y="4797425"/>
            <a:ext cx="15827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buFontTx/>
              <a:buNone/>
            </a:pPr>
            <a:r>
              <a:rPr lang="fi-FI" sz="1400"/>
              <a:t>Paris</a:t>
            </a:r>
          </a:p>
        </p:txBody>
      </p:sp>
      <p:sp>
        <p:nvSpPr>
          <p:cNvPr id="25" name="Tekstikehys 24"/>
          <p:cNvSpPr txBox="1">
            <a:spLocks noChangeArrowheads="1"/>
          </p:cNvSpPr>
          <p:nvPr/>
        </p:nvSpPr>
        <p:spPr bwMode="auto">
          <a:xfrm>
            <a:off x="2771775" y="4797425"/>
            <a:ext cx="22320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buFontTx/>
              <a:buNone/>
            </a:pPr>
            <a:r>
              <a:rPr lang="fi-FI" sz="1400"/>
              <a:t>High Line, New York</a:t>
            </a:r>
          </a:p>
        </p:txBody>
      </p:sp>
      <p:sp>
        <p:nvSpPr>
          <p:cNvPr id="26" name="Tekstikehys 25"/>
          <p:cNvSpPr txBox="1">
            <a:spLocks noChangeArrowheads="1"/>
          </p:cNvSpPr>
          <p:nvPr/>
        </p:nvSpPr>
        <p:spPr bwMode="auto">
          <a:xfrm>
            <a:off x="4067175" y="981075"/>
            <a:ext cx="15843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accent2"/>
                </a:solidFill>
                <a:latin typeface="Arial" charset="0"/>
              </a:defRPr>
            </a:lvl1pPr>
            <a:lvl2pPr marL="742950" indent="-285750" eaLnBrk="0" hangingPunct="0">
              <a:defRPr sz="2000">
                <a:solidFill>
                  <a:schemeClr val="accent2"/>
                </a:solidFill>
                <a:latin typeface="Arial" charset="0"/>
              </a:defRPr>
            </a:lvl2pPr>
            <a:lvl3pPr marL="1143000" indent="-228600" eaLnBrk="0" hangingPunct="0">
              <a:defRPr sz="2000">
                <a:solidFill>
                  <a:schemeClr val="accent2"/>
                </a:solidFill>
                <a:latin typeface="Arial" charset="0"/>
              </a:defRPr>
            </a:lvl3pPr>
            <a:lvl4pPr marL="1600200" indent="-228600" eaLnBrk="0" hangingPunct="0">
              <a:defRPr sz="2000">
                <a:solidFill>
                  <a:schemeClr val="accent2"/>
                </a:solidFill>
                <a:latin typeface="Arial" charset="0"/>
              </a:defRPr>
            </a:lvl4pPr>
            <a:lvl5pPr marL="2057400" indent="-228600" eaLnBrk="0" hangingPunct="0">
              <a:defRPr sz="2000">
                <a:solidFill>
                  <a:schemeClr val="accent2"/>
                </a:solidFill>
                <a:latin typeface="Arial" charset="0"/>
              </a:defRPr>
            </a:lvl5pPr>
            <a:lvl6pPr marL="2514600" indent="-228600" eaLnBrk="0" fontAlgn="base" hangingPunct="0">
              <a:lnSpc>
                <a:spcPct val="90000"/>
              </a:lnSpc>
              <a:spcBef>
                <a:spcPct val="20000"/>
              </a:spcBef>
              <a:spcAft>
                <a:spcPct val="0"/>
              </a:spcAft>
              <a:buChar char="•"/>
              <a:defRPr sz="2000">
                <a:solidFill>
                  <a:schemeClr val="accent2"/>
                </a:solidFill>
                <a:latin typeface="Arial" charset="0"/>
              </a:defRPr>
            </a:lvl6pPr>
            <a:lvl7pPr marL="2971800" indent="-228600" eaLnBrk="0" fontAlgn="base" hangingPunct="0">
              <a:lnSpc>
                <a:spcPct val="90000"/>
              </a:lnSpc>
              <a:spcBef>
                <a:spcPct val="20000"/>
              </a:spcBef>
              <a:spcAft>
                <a:spcPct val="0"/>
              </a:spcAft>
              <a:buChar char="•"/>
              <a:defRPr sz="2000">
                <a:solidFill>
                  <a:schemeClr val="accent2"/>
                </a:solidFill>
                <a:latin typeface="Arial" charset="0"/>
              </a:defRPr>
            </a:lvl7pPr>
            <a:lvl8pPr marL="3429000" indent="-228600" eaLnBrk="0" fontAlgn="base" hangingPunct="0">
              <a:lnSpc>
                <a:spcPct val="90000"/>
              </a:lnSpc>
              <a:spcBef>
                <a:spcPct val="20000"/>
              </a:spcBef>
              <a:spcAft>
                <a:spcPct val="0"/>
              </a:spcAft>
              <a:buChar char="•"/>
              <a:defRPr sz="2000">
                <a:solidFill>
                  <a:schemeClr val="accent2"/>
                </a:solidFill>
                <a:latin typeface="Arial" charset="0"/>
              </a:defRPr>
            </a:lvl8pPr>
            <a:lvl9pPr marL="3886200" indent="-228600" eaLnBrk="0" fontAlgn="base" hangingPunct="0">
              <a:lnSpc>
                <a:spcPct val="90000"/>
              </a:lnSpc>
              <a:spcBef>
                <a:spcPct val="20000"/>
              </a:spcBef>
              <a:spcAft>
                <a:spcPct val="0"/>
              </a:spcAft>
              <a:buChar char="•"/>
              <a:defRPr sz="2000">
                <a:solidFill>
                  <a:schemeClr val="accent2"/>
                </a:solidFill>
                <a:latin typeface="Arial" charset="0"/>
              </a:defRPr>
            </a:lvl9pPr>
          </a:lstStyle>
          <a:p>
            <a:pPr eaLnBrk="1" hangingPunct="1">
              <a:buFontTx/>
              <a:buNone/>
            </a:pPr>
            <a:r>
              <a:rPr lang="fi-FI" sz="1400"/>
              <a:t>Baana, Helsinki</a:t>
            </a:r>
          </a:p>
        </p:txBody>
      </p:sp>
      <p:pic>
        <p:nvPicPr>
          <p:cNvPr id="122889" name="Kuva 1"/>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494338" y="908050"/>
            <a:ext cx="3649662"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LS_v_kuva-10_a_87342_050429_jv"/>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a:xfrm>
            <a:off x="-16113" y="1700808"/>
            <a:ext cx="3896827" cy="2880320"/>
          </a:xfrm>
          <a:prstGeom prst="rect">
            <a:avLst/>
          </a:prstGeom>
          <a:noFill/>
          <a:ln/>
        </p:spPr>
      </p:pic>
      <p:pic>
        <p:nvPicPr>
          <p:cNvPr id="4" name="Picture 3" descr="WP_20140830_026.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8552" y="1700808"/>
            <a:ext cx="5115447" cy="2880320"/>
          </a:xfrm>
          <a:prstGeom prst="rect">
            <a:avLst/>
          </a:prstGeom>
        </p:spPr>
      </p:pic>
    </p:spTree>
    <p:extLst>
      <p:ext uri="{BB962C8B-B14F-4D97-AF65-F5344CB8AC3E}">
        <p14:creationId xmlns:p14="http://schemas.microsoft.com/office/powerpoint/2010/main" val="66238257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js puistot mjk">
  <a:themeElements>
    <a:clrScheme name="js puistot mj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js puistot mj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0000"/>
          </a:spcBef>
          <a:spcAft>
            <a:spcPct val="0"/>
          </a:spcAft>
          <a:buClrTx/>
          <a:buSzTx/>
          <a:buFontTx/>
          <a:buChar char="•"/>
          <a:tabLst/>
          <a:defRPr kumimoji="0" lang="fi-FI" sz="2000" b="0" i="0" u="none" strike="noStrike" cap="none" normalizeH="0" baseline="0" smtClean="0">
            <a:ln>
              <a:noFill/>
            </a:ln>
            <a:solidFill>
              <a:schemeClr val="accent2"/>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0000"/>
          </a:spcBef>
          <a:spcAft>
            <a:spcPct val="0"/>
          </a:spcAft>
          <a:buClrTx/>
          <a:buSzTx/>
          <a:buFontTx/>
          <a:buChar char="•"/>
          <a:tabLst/>
          <a:defRPr kumimoji="0" lang="fi-FI" sz="2000" b="0" i="0" u="none" strike="noStrike" cap="none" normalizeH="0" baseline="0" smtClean="0">
            <a:ln>
              <a:noFill/>
            </a:ln>
            <a:solidFill>
              <a:schemeClr val="accent2"/>
            </a:solidFill>
            <a:effectLst/>
            <a:latin typeface="Arial" charset="0"/>
            <a:cs typeface="Arial" charset="0"/>
          </a:defRPr>
        </a:defPPr>
      </a:lstStyle>
    </a:lnDef>
  </a:objectDefaults>
  <a:extraClrSchemeLst>
    <a:extraClrScheme>
      <a:clrScheme name="js puistot mj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js puistot mj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js puistot mj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js puistot mj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js puistot mj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js puistot mj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js puistot mj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js puistot mj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js puistot mj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js puistot mj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js puistot mj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js puistot mj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37946</TotalTime>
  <Words>996</Words>
  <Application>Microsoft Macintosh PowerPoint</Application>
  <PresentationFormat>On-screen Show (4:3)</PresentationFormat>
  <Paragraphs>141</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js puistot mjk</vt:lpstr>
      <vt:lpstr>PowerPoint Presentation</vt:lpstr>
      <vt:lpstr>HELSINKI    - PLANNING THE GREEN AND BLUE CITY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Helsingin kaupunki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JaakkMa</dc:creator>
  <cp:lastModifiedBy>BU</cp:lastModifiedBy>
  <cp:revision>747</cp:revision>
  <dcterms:created xsi:type="dcterms:W3CDTF">2003-05-21T14:04:32Z</dcterms:created>
  <dcterms:modified xsi:type="dcterms:W3CDTF">2014-11-14T13:30:57Z</dcterms:modified>
</cp:coreProperties>
</file>