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4"/>
    <p:sldMasterId id="2147483830" r:id="rId5"/>
    <p:sldMasterId id="2147483843" r:id="rId6"/>
    <p:sldMasterId id="2147483847" r:id="rId7"/>
    <p:sldMasterId id="2147483851" r:id="rId8"/>
  </p:sldMasterIdLst>
  <p:notesMasterIdLst>
    <p:notesMasterId r:id="rId34"/>
  </p:notesMasterIdLst>
  <p:handoutMasterIdLst>
    <p:handoutMasterId r:id="rId35"/>
  </p:handoutMasterIdLst>
  <p:sldIdLst>
    <p:sldId id="294" r:id="rId9"/>
    <p:sldId id="281" r:id="rId10"/>
    <p:sldId id="279" r:id="rId11"/>
    <p:sldId id="298" r:id="rId12"/>
    <p:sldId id="343" r:id="rId13"/>
    <p:sldId id="344" r:id="rId14"/>
    <p:sldId id="348" r:id="rId15"/>
    <p:sldId id="307" r:id="rId16"/>
    <p:sldId id="310" r:id="rId17"/>
    <p:sldId id="354" r:id="rId18"/>
    <p:sldId id="317" r:id="rId19"/>
    <p:sldId id="312" r:id="rId20"/>
    <p:sldId id="313" r:id="rId21"/>
    <p:sldId id="302" r:id="rId22"/>
    <p:sldId id="314" r:id="rId23"/>
    <p:sldId id="351" r:id="rId24"/>
    <p:sldId id="355" r:id="rId25"/>
    <p:sldId id="327" r:id="rId26"/>
    <p:sldId id="326" r:id="rId27"/>
    <p:sldId id="329" r:id="rId28"/>
    <p:sldId id="328" r:id="rId29"/>
    <p:sldId id="321" r:id="rId30"/>
    <p:sldId id="332" r:id="rId31"/>
    <p:sldId id="334" r:id="rId32"/>
    <p:sldId id="350" r:id="rId3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 / Välkommen" id="{922630E1-5094-4B7C-BF65-81BEFB62F53F}">
          <p14:sldIdLst>
            <p14:sldId id="294"/>
            <p14:sldId id="281"/>
            <p14:sldId id="279"/>
            <p14:sldId id="298"/>
            <p14:sldId id="343"/>
            <p14:sldId id="344"/>
            <p14:sldId id="348"/>
            <p14:sldId id="307"/>
            <p14:sldId id="310"/>
            <p14:sldId id="354"/>
            <p14:sldId id="317"/>
            <p14:sldId id="312"/>
            <p14:sldId id="313"/>
            <p14:sldId id="302"/>
            <p14:sldId id="314"/>
            <p14:sldId id="351"/>
            <p14:sldId id="355"/>
            <p14:sldId id="327"/>
            <p14:sldId id="326"/>
            <p14:sldId id="329"/>
            <p14:sldId id="328"/>
            <p14:sldId id="321"/>
            <p14:sldId id="332"/>
            <p14:sldId id="334"/>
            <p14:sldId id="350"/>
          </p14:sldIdLst>
        </p14:section>
        <p14:section name="Textsidor" id="{819CCB62-EDFF-4AA2-88A2-C69CD6FD26F9}">
          <p14:sldIdLst/>
        </p14:section>
        <p14:section name="Slut" id="{8BAF2EBF-3C48-4FF2-A8EE-541397B303F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DF217A-9760-DEB2-F7C6-20584D091DA7}" name="Martin Björklund" initials="MB" userId="Martin Björklund" providerId="None"/>
  <p188:author id="{59B150B9-FE7A-8DF6-774B-2C226BFCB4CB}" name="Martin Björklund" initials="MB" userId="S::marbj02@liu.se::3e971b73-118d-47e6-a420-65501c91821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F394"/>
    <a:srgbClr val="3675D1"/>
    <a:srgbClr val="00ADA1"/>
    <a:srgbClr val="FFFFFF"/>
    <a:srgbClr val="3E7AD3"/>
    <a:srgbClr val="49D3FF"/>
    <a:srgbClr val="48C8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6327" autoAdjust="0"/>
  </p:normalViewPr>
  <p:slideViewPr>
    <p:cSldViewPr snapToGrid="0" showGuides="1">
      <p:cViewPr varScale="1">
        <p:scale>
          <a:sx n="64" d="100"/>
          <a:sy n="64" d="100"/>
        </p:scale>
        <p:origin x="64"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297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liuonline-my.sharepoint.com/personal/marbj02_liu_se/Documents/@PhD/Articles/ESP/Output/KWIC_visualizatio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[KWIC_visualization.xlsx]Blad2!Pivottabell5</c:name>
    <c:fmtId val="-1"/>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stacked"/>
        <c:varyColors val="0"/>
        <c:ser>
          <c:idx val="0"/>
          <c:order val="0"/>
          <c:tx>
            <c:strRef>
              <c:f>Blad2!$B$3:$B$4</c:f>
              <c:strCache>
                <c:ptCount val="1"/>
                <c:pt idx="0">
                  <c:v>Energy justice</c:v>
                </c:pt>
              </c:strCache>
            </c:strRef>
          </c:tx>
          <c:spPr>
            <a:solidFill>
              <a:schemeClr val="accent1"/>
            </a:solidFill>
            <a:ln>
              <a:noFill/>
            </a:ln>
            <a:effectLst/>
          </c:spPr>
          <c:invertIfNegative val="0"/>
          <c:cat>
            <c:strRef>
              <c:f>Blad2!$A$5:$A$37</c:f>
              <c:strCache>
                <c:ptCount val="33"/>
                <c:pt idx="0">
                  <c:v>1975</c:v>
                </c:pt>
                <c:pt idx="1">
                  <c:v>1979</c:v>
                </c:pt>
                <c:pt idx="2">
                  <c:v>1984</c:v>
                </c:pt>
                <c:pt idx="3">
                  <c:v>1993</c:v>
                </c:pt>
                <c:pt idx="4">
                  <c:v>1995</c:v>
                </c:pt>
                <c:pt idx="5">
                  <c:v>1996</c:v>
                </c:pt>
                <c:pt idx="6">
                  <c:v>1997</c:v>
                </c:pt>
                <c:pt idx="7">
                  <c:v>1998</c:v>
                </c:pt>
                <c:pt idx="8">
                  <c:v>1999</c:v>
                </c:pt>
                <c:pt idx="9">
                  <c:v>2000</c:v>
                </c:pt>
                <c:pt idx="10">
                  <c:v>2001</c:v>
                </c:pt>
                <c:pt idx="11">
                  <c:v>2002</c:v>
                </c:pt>
                <c:pt idx="12">
                  <c:v>2003</c:v>
                </c:pt>
                <c:pt idx="13">
                  <c:v>2004</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strCache>
            </c:strRef>
          </c:cat>
          <c:val>
            <c:numRef>
              <c:f>Blad2!$B$5:$B$37</c:f>
              <c:numCache>
                <c:formatCode>General</c:formatCode>
                <c:ptCount val="33"/>
                <c:pt idx="2">
                  <c:v>2</c:v>
                </c:pt>
                <c:pt idx="3">
                  <c:v>7</c:v>
                </c:pt>
                <c:pt idx="4">
                  <c:v>1</c:v>
                </c:pt>
                <c:pt idx="5">
                  <c:v>1</c:v>
                </c:pt>
                <c:pt idx="6">
                  <c:v>9</c:v>
                </c:pt>
                <c:pt idx="7">
                  <c:v>9</c:v>
                </c:pt>
                <c:pt idx="9">
                  <c:v>43</c:v>
                </c:pt>
                <c:pt idx="12">
                  <c:v>2</c:v>
                </c:pt>
                <c:pt idx="13">
                  <c:v>4</c:v>
                </c:pt>
                <c:pt idx="14">
                  <c:v>18</c:v>
                </c:pt>
                <c:pt idx="15">
                  <c:v>8</c:v>
                </c:pt>
                <c:pt idx="16">
                  <c:v>10</c:v>
                </c:pt>
                <c:pt idx="18">
                  <c:v>62</c:v>
                </c:pt>
                <c:pt idx="19">
                  <c:v>132</c:v>
                </c:pt>
                <c:pt idx="22">
                  <c:v>4</c:v>
                </c:pt>
                <c:pt idx="23">
                  <c:v>5</c:v>
                </c:pt>
                <c:pt idx="24">
                  <c:v>7</c:v>
                </c:pt>
                <c:pt idx="25">
                  <c:v>14</c:v>
                </c:pt>
                <c:pt idx="26">
                  <c:v>3</c:v>
                </c:pt>
                <c:pt idx="27">
                  <c:v>6</c:v>
                </c:pt>
                <c:pt idx="28">
                  <c:v>14</c:v>
                </c:pt>
                <c:pt idx="29">
                  <c:v>7</c:v>
                </c:pt>
                <c:pt idx="30">
                  <c:v>74</c:v>
                </c:pt>
                <c:pt idx="31">
                  <c:v>169</c:v>
                </c:pt>
                <c:pt idx="32">
                  <c:v>5</c:v>
                </c:pt>
              </c:numCache>
            </c:numRef>
          </c:val>
          <c:extLst>
            <c:ext xmlns:c16="http://schemas.microsoft.com/office/drawing/2014/chart" uri="{C3380CC4-5D6E-409C-BE32-E72D297353CC}">
              <c16:uniqueId val="{00000000-0430-414C-B52A-4C840AF00CC9}"/>
            </c:ext>
          </c:extLst>
        </c:ser>
        <c:ser>
          <c:idx val="1"/>
          <c:order val="1"/>
          <c:tx>
            <c:strRef>
              <c:f>Blad2!$C$3:$C$4</c:f>
              <c:strCache>
                <c:ptCount val="1"/>
                <c:pt idx="0">
                  <c:v>Energy Poverty</c:v>
                </c:pt>
              </c:strCache>
            </c:strRef>
          </c:tx>
          <c:spPr>
            <a:solidFill>
              <a:schemeClr val="accent2"/>
            </a:solidFill>
            <a:ln>
              <a:noFill/>
            </a:ln>
            <a:effectLst/>
          </c:spPr>
          <c:invertIfNegative val="0"/>
          <c:cat>
            <c:strRef>
              <c:f>Blad2!$A$5:$A$37</c:f>
              <c:strCache>
                <c:ptCount val="33"/>
                <c:pt idx="0">
                  <c:v>1975</c:v>
                </c:pt>
                <c:pt idx="1">
                  <c:v>1979</c:v>
                </c:pt>
                <c:pt idx="2">
                  <c:v>1984</c:v>
                </c:pt>
                <c:pt idx="3">
                  <c:v>1993</c:v>
                </c:pt>
                <c:pt idx="4">
                  <c:v>1995</c:v>
                </c:pt>
                <c:pt idx="5">
                  <c:v>1996</c:v>
                </c:pt>
                <c:pt idx="6">
                  <c:v>1997</c:v>
                </c:pt>
                <c:pt idx="7">
                  <c:v>1998</c:v>
                </c:pt>
                <c:pt idx="8">
                  <c:v>1999</c:v>
                </c:pt>
                <c:pt idx="9">
                  <c:v>2000</c:v>
                </c:pt>
                <c:pt idx="10">
                  <c:v>2001</c:v>
                </c:pt>
                <c:pt idx="11">
                  <c:v>2002</c:v>
                </c:pt>
                <c:pt idx="12">
                  <c:v>2003</c:v>
                </c:pt>
                <c:pt idx="13">
                  <c:v>2004</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strCache>
            </c:strRef>
          </c:cat>
          <c:val>
            <c:numRef>
              <c:f>Blad2!$C$5:$C$37</c:f>
              <c:numCache>
                <c:formatCode>General</c:formatCode>
                <c:ptCount val="33"/>
                <c:pt idx="6">
                  <c:v>5</c:v>
                </c:pt>
                <c:pt idx="9">
                  <c:v>1</c:v>
                </c:pt>
                <c:pt idx="14">
                  <c:v>5</c:v>
                </c:pt>
                <c:pt idx="15">
                  <c:v>7</c:v>
                </c:pt>
                <c:pt idx="16">
                  <c:v>7</c:v>
                </c:pt>
                <c:pt idx="17">
                  <c:v>5</c:v>
                </c:pt>
                <c:pt idx="18">
                  <c:v>25</c:v>
                </c:pt>
                <c:pt idx="19">
                  <c:v>25</c:v>
                </c:pt>
                <c:pt idx="20">
                  <c:v>6</c:v>
                </c:pt>
                <c:pt idx="21">
                  <c:v>11</c:v>
                </c:pt>
                <c:pt idx="22">
                  <c:v>6</c:v>
                </c:pt>
                <c:pt idx="23">
                  <c:v>57</c:v>
                </c:pt>
                <c:pt idx="24">
                  <c:v>34</c:v>
                </c:pt>
                <c:pt idx="25">
                  <c:v>9</c:v>
                </c:pt>
                <c:pt idx="26">
                  <c:v>1</c:v>
                </c:pt>
                <c:pt idx="27">
                  <c:v>12</c:v>
                </c:pt>
                <c:pt idx="28">
                  <c:v>22</c:v>
                </c:pt>
                <c:pt idx="29">
                  <c:v>17</c:v>
                </c:pt>
                <c:pt idx="30">
                  <c:v>26</c:v>
                </c:pt>
                <c:pt idx="31">
                  <c:v>141</c:v>
                </c:pt>
                <c:pt idx="32">
                  <c:v>17</c:v>
                </c:pt>
              </c:numCache>
            </c:numRef>
          </c:val>
          <c:extLst>
            <c:ext xmlns:c16="http://schemas.microsoft.com/office/drawing/2014/chart" uri="{C3380CC4-5D6E-409C-BE32-E72D297353CC}">
              <c16:uniqueId val="{00000001-0430-414C-B52A-4C840AF00CC9}"/>
            </c:ext>
          </c:extLst>
        </c:ser>
        <c:ser>
          <c:idx val="2"/>
          <c:order val="2"/>
          <c:tx>
            <c:strRef>
              <c:f>Blad2!$D$3:$D$4</c:f>
              <c:strCache>
                <c:ptCount val="1"/>
                <c:pt idx="0">
                  <c:v>Green deal</c:v>
                </c:pt>
              </c:strCache>
            </c:strRef>
          </c:tx>
          <c:spPr>
            <a:solidFill>
              <a:schemeClr val="accent3"/>
            </a:solidFill>
            <a:ln>
              <a:noFill/>
            </a:ln>
            <a:effectLst/>
          </c:spPr>
          <c:invertIfNegative val="0"/>
          <c:cat>
            <c:strRef>
              <c:f>Blad2!$A$5:$A$37</c:f>
              <c:strCache>
                <c:ptCount val="33"/>
                <c:pt idx="0">
                  <c:v>1975</c:v>
                </c:pt>
                <c:pt idx="1">
                  <c:v>1979</c:v>
                </c:pt>
                <c:pt idx="2">
                  <c:v>1984</c:v>
                </c:pt>
                <c:pt idx="3">
                  <c:v>1993</c:v>
                </c:pt>
                <c:pt idx="4">
                  <c:v>1995</c:v>
                </c:pt>
                <c:pt idx="5">
                  <c:v>1996</c:v>
                </c:pt>
                <c:pt idx="6">
                  <c:v>1997</c:v>
                </c:pt>
                <c:pt idx="7">
                  <c:v>1998</c:v>
                </c:pt>
                <c:pt idx="8">
                  <c:v>1999</c:v>
                </c:pt>
                <c:pt idx="9">
                  <c:v>2000</c:v>
                </c:pt>
                <c:pt idx="10">
                  <c:v>2001</c:v>
                </c:pt>
                <c:pt idx="11">
                  <c:v>2002</c:v>
                </c:pt>
                <c:pt idx="12">
                  <c:v>2003</c:v>
                </c:pt>
                <c:pt idx="13">
                  <c:v>2004</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strCache>
            </c:strRef>
          </c:cat>
          <c:val>
            <c:numRef>
              <c:f>Blad2!$D$5:$D$37</c:f>
              <c:numCache>
                <c:formatCode>General</c:formatCode>
                <c:ptCount val="33"/>
                <c:pt idx="0">
                  <c:v>1</c:v>
                </c:pt>
                <c:pt idx="21">
                  <c:v>5</c:v>
                </c:pt>
                <c:pt idx="23">
                  <c:v>1</c:v>
                </c:pt>
                <c:pt idx="24">
                  <c:v>3</c:v>
                </c:pt>
                <c:pt idx="25">
                  <c:v>3</c:v>
                </c:pt>
                <c:pt idx="27">
                  <c:v>4</c:v>
                </c:pt>
                <c:pt idx="28">
                  <c:v>20</c:v>
                </c:pt>
                <c:pt idx="29">
                  <c:v>21</c:v>
                </c:pt>
                <c:pt idx="30">
                  <c:v>33</c:v>
                </c:pt>
                <c:pt idx="31">
                  <c:v>108</c:v>
                </c:pt>
                <c:pt idx="32">
                  <c:v>11</c:v>
                </c:pt>
              </c:numCache>
            </c:numRef>
          </c:val>
          <c:extLst>
            <c:ext xmlns:c16="http://schemas.microsoft.com/office/drawing/2014/chart" uri="{C3380CC4-5D6E-409C-BE32-E72D297353CC}">
              <c16:uniqueId val="{00000002-0430-414C-B52A-4C840AF00CC9}"/>
            </c:ext>
          </c:extLst>
        </c:ser>
        <c:ser>
          <c:idx val="3"/>
          <c:order val="3"/>
          <c:tx>
            <c:strRef>
              <c:f>Blad2!$E$3:$E$4</c:f>
              <c:strCache>
                <c:ptCount val="1"/>
                <c:pt idx="0">
                  <c:v>Green jobs</c:v>
                </c:pt>
              </c:strCache>
            </c:strRef>
          </c:tx>
          <c:spPr>
            <a:solidFill>
              <a:schemeClr val="accent4"/>
            </a:solidFill>
            <a:ln>
              <a:noFill/>
            </a:ln>
            <a:effectLst/>
          </c:spPr>
          <c:invertIfNegative val="0"/>
          <c:cat>
            <c:strRef>
              <c:f>Blad2!$A$5:$A$37</c:f>
              <c:strCache>
                <c:ptCount val="33"/>
                <c:pt idx="0">
                  <c:v>1975</c:v>
                </c:pt>
                <c:pt idx="1">
                  <c:v>1979</c:v>
                </c:pt>
                <c:pt idx="2">
                  <c:v>1984</c:v>
                </c:pt>
                <c:pt idx="3">
                  <c:v>1993</c:v>
                </c:pt>
                <c:pt idx="4">
                  <c:v>1995</c:v>
                </c:pt>
                <c:pt idx="5">
                  <c:v>1996</c:v>
                </c:pt>
                <c:pt idx="6">
                  <c:v>1997</c:v>
                </c:pt>
                <c:pt idx="7">
                  <c:v>1998</c:v>
                </c:pt>
                <c:pt idx="8">
                  <c:v>1999</c:v>
                </c:pt>
                <c:pt idx="9">
                  <c:v>2000</c:v>
                </c:pt>
                <c:pt idx="10">
                  <c:v>2001</c:v>
                </c:pt>
                <c:pt idx="11">
                  <c:v>2002</c:v>
                </c:pt>
                <c:pt idx="12">
                  <c:v>2003</c:v>
                </c:pt>
                <c:pt idx="13">
                  <c:v>2004</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strCache>
            </c:strRef>
          </c:cat>
          <c:val>
            <c:numRef>
              <c:f>Blad2!$E$5:$E$37</c:f>
              <c:numCache>
                <c:formatCode>General</c:formatCode>
                <c:ptCount val="33"/>
                <c:pt idx="1">
                  <c:v>4</c:v>
                </c:pt>
                <c:pt idx="2">
                  <c:v>16</c:v>
                </c:pt>
                <c:pt idx="3">
                  <c:v>1</c:v>
                </c:pt>
                <c:pt idx="5">
                  <c:v>3</c:v>
                </c:pt>
                <c:pt idx="6">
                  <c:v>12</c:v>
                </c:pt>
                <c:pt idx="7">
                  <c:v>1</c:v>
                </c:pt>
                <c:pt idx="8">
                  <c:v>4</c:v>
                </c:pt>
                <c:pt idx="10">
                  <c:v>1</c:v>
                </c:pt>
                <c:pt idx="11">
                  <c:v>1</c:v>
                </c:pt>
                <c:pt idx="14">
                  <c:v>6</c:v>
                </c:pt>
                <c:pt idx="15">
                  <c:v>17</c:v>
                </c:pt>
                <c:pt idx="16">
                  <c:v>10</c:v>
                </c:pt>
                <c:pt idx="17">
                  <c:v>5</c:v>
                </c:pt>
                <c:pt idx="18">
                  <c:v>17</c:v>
                </c:pt>
                <c:pt idx="19">
                  <c:v>22</c:v>
                </c:pt>
                <c:pt idx="20">
                  <c:v>4</c:v>
                </c:pt>
                <c:pt idx="21">
                  <c:v>15</c:v>
                </c:pt>
                <c:pt idx="22">
                  <c:v>1</c:v>
                </c:pt>
                <c:pt idx="23">
                  <c:v>20</c:v>
                </c:pt>
                <c:pt idx="24">
                  <c:v>15</c:v>
                </c:pt>
                <c:pt idx="25">
                  <c:v>4</c:v>
                </c:pt>
                <c:pt idx="26">
                  <c:v>4</c:v>
                </c:pt>
                <c:pt idx="28">
                  <c:v>2</c:v>
                </c:pt>
                <c:pt idx="29">
                  <c:v>2</c:v>
                </c:pt>
                <c:pt idx="30">
                  <c:v>34</c:v>
                </c:pt>
                <c:pt idx="31">
                  <c:v>34</c:v>
                </c:pt>
                <c:pt idx="32">
                  <c:v>5</c:v>
                </c:pt>
              </c:numCache>
            </c:numRef>
          </c:val>
          <c:extLst>
            <c:ext xmlns:c16="http://schemas.microsoft.com/office/drawing/2014/chart" uri="{C3380CC4-5D6E-409C-BE32-E72D297353CC}">
              <c16:uniqueId val="{00000003-0430-414C-B52A-4C840AF00CC9}"/>
            </c:ext>
          </c:extLst>
        </c:ser>
        <c:dLbls>
          <c:showLegendKey val="0"/>
          <c:showVal val="0"/>
          <c:showCatName val="0"/>
          <c:showSerName val="0"/>
          <c:showPercent val="0"/>
          <c:showBubbleSize val="0"/>
        </c:dLbls>
        <c:gapWidth val="219"/>
        <c:overlap val="100"/>
        <c:axId val="871525496"/>
        <c:axId val="871527296"/>
      </c:barChart>
      <c:catAx>
        <c:axId val="871525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871527296"/>
        <c:crosses val="autoZero"/>
        <c:auto val="1"/>
        <c:lblAlgn val="ctr"/>
        <c:lblOffset val="100"/>
        <c:noMultiLvlLbl val="0"/>
      </c:catAx>
      <c:valAx>
        <c:axId val="8715272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87152549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'Figure 2 Institution'!$B$1</c:f>
              <c:strCache>
                <c:ptCount val="1"/>
                <c:pt idx="0">
                  <c:v>Energy justice</c:v>
                </c:pt>
              </c:strCache>
            </c:strRef>
          </c:tx>
          <c:spPr>
            <a:solidFill>
              <a:schemeClr val="accent1"/>
            </a:solidFill>
            <a:ln>
              <a:noFill/>
            </a:ln>
            <a:effectLst/>
          </c:spPr>
          <c:invertIfNegative val="0"/>
          <c:cat>
            <c:strRef>
              <c:f>'Figure 2 Institution'!$A$2:$A$4</c:f>
              <c:strCache>
                <c:ptCount val="3"/>
                <c:pt idx="0">
                  <c:v>Council</c:v>
                </c:pt>
                <c:pt idx="1">
                  <c:v>EC</c:v>
                </c:pt>
                <c:pt idx="2">
                  <c:v>EP</c:v>
                </c:pt>
              </c:strCache>
            </c:strRef>
          </c:cat>
          <c:val>
            <c:numRef>
              <c:f>'Figure 2 Institution'!$B$2:$B$4</c:f>
              <c:numCache>
                <c:formatCode>General</c:formatCode>
                <c:ptCount val="3"/>
                <c:pt idx="0">
                  <c:v>20</c:v>
                </c:pt>
                <c:pt idx="1">
                  <c:v>230</c:v>
                </c:pt>
                <c:pt idx="2">
                  <c:v>288</c:v>
                </c:pt>
              </c:numCache>
            </c:numRef>
          </c:val>
          <c:extLst>
            <c:ext xmlns:c16="http://schemas.microsoft.com/office/drawing/2014/chart" uri="{C3380CC4-5D6E-409C-BE32-E72D297353CC}">
              <c16:uniqueId val="{00000000-4778-4C68-B461-DA58A5AA6DB6}"/>
            </c:ext>
          </c:extLst>
        </c:ser>
        <c:ser>
          <c:idx val="1"/>
          <c:order val="1"/>
          <c:tx>
            <c:strRef>
              <c:f>'Figure 2 Institution'!$C$1</c:f>
              <c:strCache>
                <c:ptCount val="1"/>
                <c:pt idx="0">
                  <c:v>Energy Poverty</c:v>
                </c:pt>
              </c:strCache>
            </c:strRef>
          </c:tx>
          <c:spPr>
            <a:solidFill>
              <a:schemeClr val="accent2"/>
            </a:solidFill>
            <a:ln>
              <a:noFill/>
            </a:ln>
            <a:effectLst/>
          </c:spPr>
          <c:invertIfNegative val="0"/>
          <c:cat>
            <c:strRef>
              <c:f>'Figure 2 Institution'!$A$2:$A$4</c:f>
              <c:strCache>
                <c:ptCount val="3"/>
                <c:pt idx="0">
                  <c:v>Council</c:v>
                </c:pt>
                <c:pt idx="1">
                  <c:v>EC</c:v>
                </c:pt>
                <c:pt idx="2">
                  <c:v>EP</c:v>
                </c:pt>
              </c:strCache>
            </c:strRef>
          </c:cat>
          <c:val>
            <c:numRef>
              <c:f>'Figure 2 Institution'!$C$2:$C$4</c:f>
              <c:numCache>
                <c:formatCode>General</c:formatCode>
                <c:ptCount val="3"/>
                <c:pt idx="0">
                  <c:v>25</c:v>
                </c:pt>
                <c:pt idx="1">
                  <c:v>259</c:v>
                </c:pt>
                <c:pt idx="2">
                  <c:v>149</c:v>
                </c:pt>
              </c:numCache>
            </c:numRef>
          </c:val>
          <c:extLst>
            <c:ext xmlns:c16="http://schemas.microsoft.com/office/drawing/2014/chart" uri="{C3380CC4-5D6E-409C-BE32-E72D297353CC}">
              <c16:uniqueId val="{00000001-4778-4C68-B461-DA58A5AA6DB6}"/>
            </c:ext>
          </c:extLst>
        </c:ser>
        <c:ser>
          <c:idx val="2"/>
          <c:order val="2"/>
          <c:tx>
            <c:strRef>
              <c:f>'Figure 2 Institution'!$D$1</c:f>
              <c:strCache>
                <c:ptCount val="1"/>
                <c:pt idx="0">
                  <c:v>Green deal</c:v>
                </c:pt>
              </c:strCache>
            </c:strRef>
          </c:tx>
          <c:spPr>
            <a:solidFill>
              <a:schemeClr val="accent3"/>
            </a:solidFill>
            <a:ln>
              <a:noFill/>
            </a:ln>
            <a:effectLst/>
          </c:spPr>
          <c:invertIfNegative val="0"/>
          <c:cat>
            <c:strRef>
              <c:f>'Figure 2 Institution'!$A$2:$A$4</c:f>
              <c:strCache>
                <c:ptCount val="3"/>
                <c:pt idx="0">
                  <c:v>Council</c:v>
                </c:pt>
                <c:pt idx="1">
                  <c:v>EC</c:v>
                </c:pt>
                <c:pt idx="2">
                  <c:v>EP</c:v>
                </c:pt>
              </c:strCache>
            </c:strRef>
          </c:cat>
          <c:val>
            <c:numRef>
              <c:f>'Figure 2 Institution'!$D$2:$D$4</c:f>
              <c:numCache>
                <c:formatCode>General</c:formatCode>
                <c:ptCount val="3"/>
                <c:pt idx="1">
                  <c:v>159</c:v>
                </c:pt>
                <c:pt idx="2">
                  <c:v>50</c:v>
                </c:pt>
              </c:numCache>
            </c:numRef>
          </c:val>
          <c:extLst>
            <c:ext xmlns:c16="http://schemas.microsoft.com/office/drawing/2014/chart" uri="{C3380CC4-5D6E-409C-BE32-E72D297353CC}">
              <c16:uniqueId val="{00000002-4778-4C68-B461-DA58A5AA6DB6}"/>
            </c:ext>
          </c:extLst>
        </c:ser>
        <c:ser>
          <c:idx val="3"/>
          <c:order val="3"/>
          <c:tx>
            <c:strRef>
              <c:f>'Figure 2 Institution'!$E$1</c:f>
              <c:strCache>
                <c:ptCount val="1"/>
                <c:pt idx="0">
                  <c:v>Green jobs</c:v>
                </c:pt>
              </c:strCache>
            </c:strRef>
          </c:tx>
          <c:spPr>
            <a:solidFill>
              <a:schemeClr val="accent4"/>
            </a:solidFill>
            <a:ln>
              <a:noFill/>
            </a:ln>
            <a:effectLst/>
          </c:spPr>
          <c:invertIfNegative val="0"/>
          <c:cat>
            <c:strRef>
              <c:f>'Figure 2 Institution'!$A$2:$A$4</c:f>
              <c:strCache>
                <c:ptCount val="3"/>
                <c:pt idx="0">
                  <c:v>Council</c:v>
                </c:pt>
                <c:pt idx="1">
                  <c:v>EC</c:v>
                </c:pt>
                <c:pt idx="2">
                  <c:v>EP</c:v>
                </c:pt>
              </c:strCache>
            </c:strRef>
          </c:cat>
          <c:val>
            <c:numRef>
              <c:f>'Figure 2 Institution'!$E$2:$E$4</c:f>
              <c:numCache>
                <c:formatCode>General</c:formatCode>
                <c:ptCount val="3"/>
                <c:pt idx="0">
                  <c:v>7</c:v>
                </c:pt>
                <c:pt idx="1">
                  <c:v>133</c:v>
                </c:pt>
                <c:pt idx="2">
                  <c:v>77</c:v>
                </c:pt>
              </c:numCache>
            </c:numRef>
          </c:val>
          <c:extLst>
            <c:ext xmlns:c16="http://schemas.microsoft.com/office/drawing/2014/chart" uri="{C3380CC4-5D6E-409C-BE32-E72D297353CC}">
              <c16:uniqueId val="{00000003-4778-4C68-B461-DA58A5AA6DB6}"/>
            </c:ext>
          </c:extLst>
        </c:ser>
        <c:dLbls>
          <c:showLegendKey val="0"/>
          <c:showVal val="0"/>
          <c:showCatName val="0"/>
          <c:showSerName val="0"/>
          <c:showPercent val="0"/>
          <c:showBubbleSize val="0"/>
        </c:dLbls>
        <c:gapWidth val="150"/>
        <c:overlap val="100"/>
        <c:axId val="1107324880"/>
        <c:axId val="1107328120"/>
      </c:barChart>
      <c:catAx>
        <c:axId val="1107324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107328120"/>
        <c:crosses val="autoZero"/>
        <c:auto val="1"/>
        <c:lblAlgn val="ctr"/>
        <c:lblOffset val="100"/>
        <c:noMultiLvlLbl val="0"/>
      </c:catAx>
      <c:valAx>
        <c:axId val="1107328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107324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F6A80E-FC1F-4CEE-B707-DC9D3D076AB1}" type="doc">
      <dgm:prSet loTypeId="urn:microsoft.com/office/officeart/2008/layout/LinedList" loCatId="list" qsTypeId="urn:microsoft.com/office/officeart/2005/8/quickstyle/simple5" qsCatId="simple" csTypeId="urn:microsoft.com/office/officeart/2005/8/colors/accent2_2" csCatId="accent2" phldr="1"/>
      <dgm:spPr/>
      <dgm:t>
        <a:bodyPr/>
        <a:lstStyle/>
        <a:p>
          <a:endParaRPr lang="en-US"/>
        </a:p>
      </dgm:t>
    </dgm:pt>
    <dgm:pt modelId="{6122676B-0E28-4713-965A-80226A04B52B}">
      <dgm:prSet/>
      <dgm:spPr/>
      <dgm:t>
        <a:bodyPr/>
        <a:lstStyle/>
        <a:p>
          <a:r>
            <a:rPr lang="en-US" dirty="0">
              <a:effectLst/>
            </a:rPr>
            <a:t>The residential and tertiary sector, the major part of which is buildings, accounts for more than </a:t>
          </a:r>
          <a:r>
            <a:rPr lang="en-US" b="1" dirty="0">
              <a:effectLst/>
              <a:highlight>
                <a:srgbClr val="48C8ED"/>
              </a:highlight>
            </a:rPr>
            <a:t>40 % of final energy consumption in the Community </a:t>
          </a:r>
          <a:r>
            <a:rPr lang="en-US" dirty="0">
              <a:effectLst/>
            </a:rPr>
            <a:t>and is expanding, a trend which is bound to increase its energy consumption and hence also its carbon dioxide emissions. (EPBD, 2002)</a:t>
          </a:r>
        </a:p>
      </dgm:t>
    </dgm:pt>
    <dgm:pt modelId="{D9359D23-5C70-44A1-ADF6-8CAE4188910E}" type="parTrans" cxnId="{53608645-1807-48A8-8D88-E76A8FCAF49D}">
      <dgm:prSet/>
      <dgm:spPr/>
      <dgm:t>
        <a:bodyPr/>
        <a:lstStyle/>
        <a:p>
          <a:endParaRPr lang="en-US"/>
        </a:p>
      </dgm:t>
    </dgm:pt>
    <dgm:pt modelId="{BF61C294-069D-457F-9A7A-E93FD7E4D896}" type="sibTrans" cxnId="{53608645-1807-48A8-8D88-E76A8FCAF49D}">
      <dgm:prSet/>
      <dgm:spPr/>
      <dgm:t>
        <a:bodyPr/>
        <a:lstStyle/>
        <a:p>
          <a:endParaRPr lang="en-US"/>
        </a:p>
      </dgm:t>
    </dgm:pt>
    <dgm:pt modelId="{091FDD19-6D05-468D-8D0E-69DC4F49CF57}">
      <dgm:prSet/>
      <dgm:spPr/>
      <dgm:t>
        <a:bodyPr/>
        <a:lstStyle/>
        <a:p>
          <a:r>
            <a:rPr lang="en-US" dirty="0"/>
            <a:t>“Buildings account for </a:t>
          </a:r>
          <a:r>
            <a:rPr lang="en-US" b="1" dirty="0">
              <a:highlight>
                <a:srgbClr val="48C8ED"/>
              </a:highlight>
            </a:rPr>
            <a:t>40 % of total energy consumption in the Union</a:t>
          </a:r>
          <a:r>
            <a:rPr lang="en-US" dirty="0"/>
            <a:t>. (EPBD, 2010)</a:t>
          </a:r>
        </a:p>
      </dgm:t>
    </dgm:pt>
    <dgm:pt modelId="{9AF9202D-6140-4410-A34F-F6EA2CDC5280}" type="parTrans" cxnId="{A328F8A6-7622-4E65-B020-CBAAB53C215E}">
      <dgm:prSet/>
      <dgm:spPr/>
      <dgm:t>
        <a:bodyPr/>
        <a:lstStyle/>
        <a:p>
          <a:endParaRPr lang="en-US"/>
        </a:p>
      </dgm:t>
    </dgm:pt>
    <dgm:pt modelId="{F64A9EB7-A9E0-47E2-BA57-FAB96C4A13DF}" type="sibTrans" cxnId="{A328F8A6-7622-4E65-B020-CBAAB53C215E}">
      <dgm:prSet/>
      <dgm:spPr/>
      <dgm:t>
        <a:bodyPr/>
        <a:lstStyle/>
        <a:p>
          <a:endParaRPr lang="en-US"/>
        </a:p>
      </dgm:t>
    </dgm:pt>
    <dgm:pt modelId="{D4C83311-F4E2-4C5C-B809-8E22517084A4}">
      <dgm:prSet/>
      <dgm:spPr/>
      <dgm:t>
        <a:bodyPr/>
        <a:lstStyle/>
        <a:p>
          <a:r>
            <a:rPr lang="en-US" dirty="0"/>
            <a:t>The proposal is particularly important because buildings account for </a:t>
          </a:r>
          <a:r>
            <a:rPr lang="en-US" b="1" dirty="0">
              <a:highlight>
                <a:srgbClr val="48C8ED"/>
              </a:highlight>
            </a:rPr>
            <a:t>40% of energy consumed and 36% </a:t>
          </a:r>
          <a:r>
            <a:rPr lang="en-US" dirty="0"/>
            <a:t>of energy-related direct and indirect greenhouse gas emissions. (EPBD proposal, 2021)</a:t>
          </a:r>
        </a:p>
      </dgm:t>
    </dgm:pt>
    <dgm:pt modelId="{96F36707-DE4E-4167-8867-857389E96270}" type="parTrans" cxnId="{099EC508-8888-4A09-9912-C5729587B83D}">
      <dgm:prSet/>
      <dgm:spPr/>
      <dgm:t>
        <a:bodyPr/>
        <a:lstStyle/>
        <a:p>
          <a:endParaRPr lang="en-US"/>
        </a:p>
      </dgm:t>
    </dgm:pt>
    <dgm:pt modelId="{E429A8DA-8CFE-4514-AB22-E48E519691CB}" type="sibTrans" cxnId="{099EC508-8888-4A09-9912-C5729587B83D}">
      <dgm:prSet/>
      <dgm:spPr/>
      <dgm:t>
        <a:bodyPr/>
        <a:lstStyle/>
        <a:p>
          <a:endParaRPr lang="en-US"/>
        </a:p>
      </dgm:t>
    </dgm:pt>
    <dgm:pt modelId="{8E75C0CB-AF77-40DC-A703-6D76BBF64433}" type="pres">
      <dgm:prSet presAssocID="{EEF6A80E-FC1F-4CEE-B707-DC9D3D076AB1}" presName="vert0" presStyleCnt="0">
        <dgm:presLayoutVars>
          <dgm:dir/>
          <dgm:animOne val="branch"/>
          <dgm:animLvl val="lvl"/>
        </dgm:presLayoutVars>
      </dgm:prSet>
      <dgm:spPr/>
      <dgm:t>
        <a:bodyPr/>
        <a:lstStyle/>
        <a:p>
          <a:endParaRPr lang="en-US"/>
        </a:p>
      </dgm:t>
    </dgm:pt>
    <dgm:pt modelId="{3C02FDE9-8FD2-4F6F-A8E2-B28FA518D9B3}" type="pres">
      <dgm:prSet presAssocID="{6122676B-0E28-4713-965A-80226A04B52B}" presName="thickLine" presStyleLbl="alignNode1" presStyleIdx="0" presStyleCnt="3"/>
      <dgm:spPr/>
    </dgm:pt>
    <dgm:pt modelId="{B283FFF4-1AFE-4AE1-A62C-AD9D1EE0533E}" type="pres">
      <dgm:prSet presAssocID="{6122676B-0E28-4713-965A-80226A04B52B}" presName="horz1" presStyleCnt="0"/>
      <dgm:spPr/>
    </dgm:pt>
    <dgm:pt modelId="{2F2C2717-C7F9-4FC2-B618-93BB1D0A74EB}" type="pres">
      <dgm:prSet presAssocID="{6122676B-0E28-4713-965A-80226A04B52B}" presName="tx1" presStyleLbl="revTx" presStyleIdx="0" presStyleCnt="3"/>
      <dgm:spPr/>
      <dgm:t>
        <a:bodyPr/>
        <a:lstStyle/>
        <a:p>
          <a:endParaRPr lang="en-US"/>
        </a:p>
      </dgm:t>
    </dgm:pt>
    <dgm:pt modelId="{2FF0DAEB-5858-4B94-A9A1-257A291C1F2C}" type="pres">
      <dgm:prSet presAssocID="{6122676B-0E28-4713-965A-80226A04B52B}" presName="vert1" presStyleCnt="0"/>
      <dgm:spPr/>
    </dgm:pt>
    <dgm:pt modelId="{E87469D9-7415-482E-9242-EE9C96D475F6}" type="pres">
      <dgm:prSet presAssocID="{091FDD19-6D05-468D-8D0E-69DC4F49CF57}" presName="thickLine" presStyleLbl="alignNode1" presStyleIdx="1" presStyleCnt="3"/>
      <dgm:spPr/>
    </dgm:pt>
    <dgm:pt modelId="{52173017-259F-4B30-B350-96B03F405499}" type="pres">
      <dgm:prSet presAssocID="{091FDD19-6D05-468D-8D0E-69DC4F49CF57}" presName="horz1" presStyleCnt="0"/>
      <dgm:spPr/>
    </dgm:pt>
    <dgm:pt modelId="{90F0FCB7-6AEE-4FBE-A955-34E062414AA2}" type="pres">
      <dgm:prSet presAssocID="{091FDD19-6D05-468D-8D0E-69DC4F49CF57}" presName="tx1" presStyleLbl="revTx" presStyleIdx="1" presStyleCnt="3" custAng="0" custScaleY="43828"/>
      <dgm:spPr/>
      <dgm:t>
        <a:bodyPr/>
        <a:lstStyle/>
        <a:p>
          <a:endParaRPr lang="en-US"/>
        </a:p>
      </dgm:t>
    </dgm:pt>
    <dgm:pt modelId="{1AE8F6B7-FEB1-4490-A4ED-34AA18AABC6C}" type="pres">
      <dgm:prSet presAssocID="{091FDD19-6D05-468D-8D0E-69DC4F49CF57}" presName="vert1" presStyleCnt="0"/>
      <dgm:spPr/>
    </dgm:pt>
    <dgm:pt modelId="{82BFA0D8-CAB4-4596-9488-B3D319C72878}" type="pres">
      <dgm:prSet presAssocID="{D4C83311-F4E2-4C5C-B809-8E22517084A4}" presName="thickLine" presStyleLbl="alignNode1" presStyleIdx="2" presStyleCnt="3" custLinFactNeighborX="-51" custLinFactNeighborY="-192"/>
      <dgm:spPr/>
    </dgm:pt>
    <dgm:pt modelId="{AA6CF553-0098-4FB3-9570-60A0C5115DD1}" type="pres">
      <dgm:prSet presAssocID="{D4C83311-F4E2-4C5C-B809-8E22517084A4}" presName="horz1" presStyleCnt="0"/>
      <dgm:spPr/>
    </dgm:pt>
    <dgm:pt modelId="{D7737EF2-3B04-42D2-9DCB-7AAD0DC07048}" type="pres">
      <dgm:prSet presAssocID="{D4C83311-F4E2-4C5C-B809-8E22517084A4}" presName="tx1" presStyleLbl="revTx" presStyleIdx="2" presStyleCnt="3" custScaleY="93300"/>
      <dgm:spPr/>
      <dgm:t>
        <a:bodyPr/>
        <a:lstStyle/>
        <a:p>
          <a:endParaRPr lang="en-US"/>
        </a:p>
      </dgm:t>
    </dgm:pt>
    <dgm:pt modelId="{FFD4B41E-E762-4401-A5E4-88A719908FB6}" type="pres">
      <dgm:prSet presAssocID="{D4C83311-F4E2-4C5C-B809-8E22517084A4}" presName="vert1" presStyleCnt="0"/>
      <dgm:spPr/>
    </dgm:pt>
  </dgm:ptLst>
  <dgm:cxnLst>
    <dgm:cxn modelId="{099EC508-8888-4A09-9912-C5729587B83D}" srcId="{EEF6A80E-FC1F-4CEE-B707-DC9D3D076AB1}" destId="{D4C83311-F4E2-4C5C-B809-8E22517084A4}" srcOrd="2" destOrd="0" parTransId="{96F36707-DE4E-4167-8867-857389E96270}" sibTransId="{E429A8DA-8CFE-4514-AB22-E48E519691CB}"/>
    <dgm:cxn modelId="{481895B3-2F1C-4CF8-B73C-C27BB067129B}" type="presOf" srcId="{D4C83311-F4E2-4C5C-B809-8E22517084A4}" destId="{D7737EF2-3B04-42D2-9DCB-7AAD0DC07048}" srcOrd="0" destOrd="0" presId="urn:microsoft.com/office/officeart/2008/layout/LinedList"/>
    <dgm:cxn modelId="{62173578-C628-4B87-99D3-8BCA6A239415}" type="presOf" srcId="{091FDD19-6D05-468D-8D0E-69DC4F49CF57}" destId="{90F0FCB7-6AEE-4FBE-A955-34E062414AA2}" srcOrd="0" destOrd="0" presId="urn:microsoft.com/office/officeart/2008/layout/LinedList"/>
    <dgm:cxn modelId="{8006ACA9-BD1F-40D5-ABA3-102741301ACB}" type="presOf" srcId="{EEF6A80E-FC1F-4CEE-B707-DC9D3D076AB1}" destId="{8E75C0CB-AF77-40DC-A703-6D76BBF64433}" srcOrd="0" destOrd="0" presId="urn:microsoft.com/office/officeart/2008/layout/LinedList"/>
    <dgm:cxn modelId="{A328F8A6-7622-4E65-B020-CBAAB53C215E}" srcId="{EEF6A80E-FC1F-4CEE-B707-DC9D3D076AB1}" destId="{091FDD19-6D05-468D-8D0E-69DC4F49CF57}" srcOrd="1" destOrd="0" parTransId="{9AF9202D-6140-4410-A34F-F6EA2CDC5280}" sibTransId="{F64A9EB7-A9E0-47E2-BA57-FAB96C4A13DF}"/>
    <dgm:cxn modelId="{53608645-1807-48A8-8D88-E76A8FCAF49D}" srcId="{EEF6A80E-FC1F-4CEE-B707-DC9D3D076AB1}" destId="{6122676B-0E28-4713-965A-80226A04B52B}" srcOrd="0" destOrd="0" parTransId="{D9359D23-5C70-44A1-ADF6-8CAE4188910E}" sibTransId="{BF61C294-069D-457F-9A7A-E93FD7E4D896}"/>
    <dgm:cxn modelId="{A0D54ABB-A100-4540-B219-AD9F745CBADC}" type="presOf" srcId="{6122676B-0E28-4713-965A-80226A04B52B}" destId="{2F2C2717-C7F9-4FC2-B618-93BB1D0A74EB}" srcOrd="0" destOrd="0" presId="urn:microsoft.com/office/officeart/2008/layout/LinedList"/>
    <dgm:cxn modelId="{0FAA673F-57B9-4B3C-A91E-9D5D98393DEB}" type="presParOf" srcId="{8E75C0CB-AF77-40DC-A703-6D76BBF64433}" destId="{3C02FDE9-8FD2-4F6F-A8E2-B28FA518D9B3}" srcOrd="0" destOrd="0" presId="urn:microsoft.com/office/officeart/2008/layout/LinedList"/>
    <dgm:cxn modelId="{CF758D27-985D-4B89-9644-8688CADA6423}" type="presParOf" srcId="{8E75C0CB-AF77-40DC-A703-6D76BBF64433}" destId="{B283FFF4-1AFE-4AE1-A62C-AD9D1EE0533E}" srcOrd="1" destOrd="0" presId="urn:microsoft.com/office/officeart/2008/layout/LinedList"/>
    <dgm:cxn modelId="{9E614DB3-7B72-4A23-B4E0-984C01E150D7}" type="presParOf" srcId="{B283FFF4-1AFE-4AE1-A62C-AD9D1EE0533E}" destId="{2F2C2717-C7F9-4FC2-B618-93BB1D0A74EB}" srcOrd="0" destOrd="0" presId="urn:microsoft.com/office/officeart/2008/layout/LinedList"/>
    <dgm:cxn modelId="{8C24508F-5E14-40B3-A0C4-F3C9F8AE6E97}" type="presParOf" srcId="{B283FFF4-1AFE-4AE1-A62C-AD9D1EE0533E}" destId="{2FF0DAEB-5858-4B94-A9A1-257A291C1F2C}" srcOrd="1" destOrd="0" presId="urn:microsoft.com/office/officeart/2008/layout/LinedList"/>
    <dgm:cxn modelId="{4F5D075B-8066-462A-9EDD-F60249B8C62A}" type="presParOf" srcId="{8E75C0CB-AF77-40DC-A703-6D76BBF64433}" destId="{E87469D9-7415-482E-9242-EE9C96D475F6}" srcOrd="2" destOrd="0" presId="urn:microsoft.com/office/officeart/2008/layout/LinedList"/>
    <dgm:cxn modelId="{DFEAE85D-88E2-4D63-9D9A-FB2224C74DB1}" type="presParOf" srcId="{8E75C0CB-AF77-40DC-A703-6D76BBF64433}" destId="{52173017-259F-4B30-B350-96B03F405499}" srcOrd="3" destOrd="0" presId="urn:microsoft.com/office/officeart/2008/layout/LinedList"/>
    <dgm:cxn modelId="{4A67508E-5FBB-4024-8CC4-295DE4821B2B}" type="presParOf" srcId="{52173017-259F-4B30-B350-96B03F405499}" destId="{90F0FCB7-6AEE-4FBE-A955-34E062414AA2}" srcOrd="0" destOrd="0" presId="urn:microsoft.com/office/officeart/2008/layout/LinedList"/>
    <dgm:cxn modelId="{E8F16581-AB08-43F8-BA1A-FC0A1861373A}" type="presParOf" srcId="{52173017-259F-4B30-B350-96B03F405499}" destId="{1AE8F6B7-FEB1-4490-A4ED-34AA18AABC6C}" srcOrd="1" destOrd="0" presId="urn:microsoft.com/office/officeart/2008/layout/LinedList"/>
    <dgm:cxn modelId="{9C302D3D-7ECD-4AA4-BBF2-5068863600A7}" type="presParOf" srcId="{8E75C0CB-AF77-40DC-A703-6D76BBF64433}" destId="{82BFA0D8-CAB4-4596-9488-B3D319C72878}" srcOrd="4" destOrd="0" presId="urn:microsoft.com/office/officeart/2008/layout/LinedList"/>
    <dgm:cxn modelId="{69DADD12-07BB-40D3-AE27-91AFDB4E1D60}" type="presParOf" srcId="{8E75C0CB-AF77-40DC-A703-6D76BBF64433}" destId="{AA6CF553-0098-4FB3-9570-60A0C5115DD1}" srcOrd="5" destOrd="0" presId="urn:microsoft.com/office/officeart/2008/layout/LinedList"/>
    <dgm:cxn modelId="{21CAFA73-B648-4817-AE13-D19AEF19803E}" type="presParOf" srcId="{AA6CF553-0098-4FB3-9570-60A0C5115DD1}" destId="{D7737EF2-3B04-42D2-9DCB-7AAD0DC07048}" srcOrd="0" destOrd="0" presId="urn:microsoft.com/office/officeart/2008/layout/LinedList"/>
    <dgm:cxn modelId="{94047D5F-E1EE-468F-87F7-900E7C4FEAFD}" type="presParOf" srcId="{AA6CF553-0098-4FB3-9570-60A0C5115DD1}" destId="{FFD4B41E-E762-4401-A5E4-88A719908FB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2FDE9-8FD2-4F6F-A8E2-B28FA518D9B3}">
      <dsp:nvSpPr>
        <dsp:cNvPr id="0" name=""/>
        <dsp:cNvSpPr/>
      </dsp:nvSpPr>
      <dsp:spPr>
        <a:xfrm>
          <a:off x="0" y="1900"/>
          <a:ext cx="6172199"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F2C2717-C7F9-4FC2-B618-93BB1D0A74EB}">
      <dsp:nvSpPr>
        <dsp:cNvPr id="0" name=""/>
        <dsp:cNvSpPr/>
      </dsp:nvSpPr>
      <dsp:spPr>
        <a:xfrm>
          <a:off x="0" y="1900"/>
          <a:ext cx="6172199" cy="20689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effectLst/>
            </a:rPr>
            <a:t>The residential and tertiary sector, the major part of which is buildings, accounts for more than </a:t>
          </a:r>
          <a:r>
            <a:rPr lang="en-US" sz="2000" b="1" kern="1200" dirty="0">
              <a:effectLst/>
              <a:highlight>
                <a:srgbClr val="48C8ED"/>
              </a:highlight>
            </a:rPr>
            <a:t>40 % of final energy consumption in the Community </a:t>
          </a:r>
          <a:r>
            <a:rPr lang="en-US" sz="2000" kern="1200" dirty="0">
              <a:effectLst/>
            </a:rPr>
            <a:t>and is expanding, a trend which is bound to increase its energy consumption and hence also its carbon dioxide emissions. (EPBD, 2002)</a:t>
          </a:r>
        </a:p>
      </dsp:txBody>
      <dsp:txXfrm>
        <a:off x="0" y="1900"/>
        <a:ext cx="6172199" cy="2068982"/>
      </dsp:txXfrm>
    </dsp:sp>
    <dsp:sp modelId="{E87469D9-7415-482E-9242-EE9C96D475F6}">
      <dsp:nvSpPr>
        <dsp:cNvPr id="0" name=""/>
        <dsp:cNvSpPr/>
      </dsp:nvSpPr>
      <dsp:spPr>
        <a:xfrm>
          <a:off x="0" y="2070882"/>
          <a:ext cx="6172199"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0F0FCB7-6AEE-4FBE-A955-34E062414AA2}">
      <dsp:nvSpPr>
        <dsp:cNvPr id="0" name=""/>
        <dsp:cNvSpPr/>
      </dsp:nvSpPr>
      <dsp:spPr>
        <a:xfrm>
          <a:off x="0" y="2070882"/>
          <a:ext cx="6172199" cy="906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t>“Buildings account for </a:t>
          </a:r>
          <a:r>
            <a:rPr lang="en-US" sz="2000" b="1" kern="1200" dirty="0">
              <a:highlight>
                <a:srgbClr val="48C8ED"/>
              </a:highlight>
            </a:rPr>
            <a:t>40 % of total energy consumption in the Union</a:t>
          </a:r>
          <a:r>
            <a:rPr lang="en-US" sz="2000" kern="1200" dirty="0"/>
            <a:t>. (EPBD, 2010)</a:t>
          </a:r>
        </a:p>
      </dsp:txBody>
      <dsp:txXfrm>
        <a:off x="0" y="2070882"/>
        <a:ext cx="6172199" cy="906793"/>
      </dsp:txXfrm>
    </dsp:sp>
    <dsp:sp modelId="{82BFA0D8-CAB4-4596-9488-B3D319C72878}">
      <dsp:nvSpPr>
        <dsp:cNvPr id="0" name=""/>
        <dsp:cNvSpPr/>
      </dsp:nvSpPr>
      <dsp:spPr>
        <a:xfrm>
          <a:off x="0" y="2973969"/>
          <a:ext cx="6172199"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D7737EF2-3B04-42D2-9DCB-7AAD0DC07048}">
      <dsp:nvSpPr>
        <dsp:cNvPr id="0" name=""/>
        <dsp:cNvSpPr/>
      </dsp:nvSpPr>
      <dsp:spPr>
        <a:xfrm>
          <a:off x="0" y="2977676"/>
          <a:ext cx="6172199" cy="1930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t>The proposal is particularly important because buildings account for </a:t>
          </a:r>
          <a:r>
            <a:rPr lang="en-US" sz="2000" b="1" kern="1200" dirty="0">
              <a:highlight>
                <a:srgbClr val="48C8ED"/>
              </a:highlight>
            </a:rPr>
            <a:t>40% of energy consumed and 36% </a:t>
          </a:r>
          <a:r>
            <a:rPr lang="en-US" sz="2000" kern="1200" dirty="0"/>
            <a:t>of energy-related direct and indirect greenhouse gas emissions. (EPBD proposal, 2021)</a:t>
          </a:r>
        </a:p>
      </dsp:txBody>
      <dsp:txXfrm>
        <a:off x="0" y="2977676"/>
        <a:ext cx="6172199" cy="19303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2D951DE-4340-452E-ADF6-B97CCDD84C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latin typeface="Georgia" panose="02040502050405020303" pitchFamily="18" charset="0"/>
            </a:endParaRPr>
          </a:p>
        </p:txBody>
      </p:sp>
      <p:sp>
        <p:nvSpPr>
          <p:cNvPr id="4" name="Footer Placeholder 3">
            <a:extLst>
              <a:ext uri="{FF2B5EF4-FFF2-40B4-BE49-F238E27FC236}">
                <a16:creationId xmlns:a16="http://schemas.microsoft.com/office/drawing/2014/main" id="{F333FEFF-60F7-4479-B020-9A4DC055CA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latin typeface="Georgia" panose="02040502050405020303" pitchFamily="18" charset="0"/>
            </a:endParaRPr>
          </a:p>
        </p:txBody>
      </p:sp>
      <p:sp>
        <p:nvSpPr>
          <p:cNvPr id="5" name="Slide Number Placeholder 4">
            <a:extLst>
              <a:ext uri="{FF2B5EF4-FFF2-40B4-BE49-F238E27FC236}">
                <a16:creationId xmlns:a16="http://schemas.microsoft.com/office/drawing/2014/main" id="{90937437-CF6E-483B-BD85-D534E4871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5E7A50-C1A1-481A-BE2C-8F5D40F7AE39}" type="slidenum">
              <a:rPr lang="sv-SE" smtClean="0">
                <a:latin typeface="Georgia" panose="02040502050405020303" pitchFamily="18" charset="0"/>
              </a:rPr>
              <a:t>‹#›</a:t>
            </a:fld>
            <a:endParaRPr lang="sv-SE" dirty="0">
              <a:latin typeface="Georgia" panose="02040502050405020303" pitchFamily="18" charset="0"/>
            </a:endParaRPr>
          </a:p>
        </p:txBody>
      </p:sp>
    </p:spTree>
    <p:extLst>
      <p:ext uri="{BB962C8B-B14F-4D97-AF65-F5344CB8AC3E}">
        <p14:creationId xmlns:p14="http://schemas.microsoft.com/office/powerpoint/2010/main" val="2764506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Georgia" panose="02040502050405020303" pitchFamily="18" charset="0"/>
              </a:defRPr>
            </a:lvl1pPr>
          </a:lstStyle>
          <a:p>
            <a:endParaRPr lang="sv-S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Georgia" panose="02040502050405020303" pitchFamily="18" charset="0"/>
              </a:defRPr>
            </a:lvl1pPr>
          </a:lstStyle>
          <a:p>
            <a:fld id="{4689C00A-E98B-4D3D-966F-67E40EEA2846}" type="datetimeFigureOut">
              <a:rPr lang="sv-SE" smtClean="0"/>
              <a:pPr/>
              <a:t>2025-03-25</a:t>
            </a:fld>
            <a:endParaRPr lang="sv-S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Georgia" panose="02040502050405020303" pitchFamily="18" charset="0"/>
              </a:defRPr>
            </a:lvl1pPr>
          </a:lstStyle>
          <a:p>
            <a:endParaRPr lang="sv-S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Georgia" panose="02040502050405020303" pitchFamily="18" charset="0"/>
              </a:defRPr>
            </a:lvl1pPr>
          </a:lstStyle>
          <a:p>
            <a:fld id="{CDA9542A-FB14-4843-A197-824CFEAE5CFD}" type="slidenum">
              <a:rPr lang="sv-SE" smtClean="0"/>
              <a:pPr/>
              <a:t>‹#›</a:t>
            </a:fld>
            <a:endParaRPr lang="sv-SE" dirty="0"/>
          </a:p>
        </p:txBody>
      </p:sp>
    </p:spTree>
    <p:extLst>
      <p:ext uri="{BB962C8B-B14F-4D97-AF65-F5344CB8AC3E}">
        <p14:creationId xmlns:p14="http://schemas.microsoft.com/office/powerpoint/2010/main" val="429352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eorgia" panose="02040502050405020303" pitchFamily="18" charset="0"/>
        <a:ea typeface="+mn-ea"/>
        <a:cs typeface="+mn-cs"/>
      </a:defRPr>
    </a:lvl1pPr>
    <a:lvl2pPr marL="457200" algn="l" defTabSz="914400" rtl="0" eaLnBrk="1" latinLnBrk="0" hangingPunct="1">
      <a:defRPr sz="1200" kern="1200">
        <a:solidFill>
          <a:schemeClr val="tx1"/>
        </a:solidFill>
        <a:latin typeface="Georgia" panose="02040502050405020303" pitchFamily="18" charset="0"/>
        <a:ea typeface="+mn-ea"/>
        <a:cs typeface="+mn-cs"/>
      </a:defRPr>
    </a:lvl2pPr>
    <a:lvl3pPr marL="914400" algn="l" defTabSz="914400" rtl="0" eaLnBrk="1" latinLnBrk="0" hangingPunct="1">
      <a:defRPr sz="1200" kern="1200">
        <a:solidFill>
          <a:schemeClr val="tx1"/>
        </a:solidFill>
        <a:latin typeface="Georgia" panose="02040502050405020303" pitchFamily="18" charset="0"/>
        <a:ea typeface="+mn-ea"/>
        <a:cs typeface="+mn-cs"/>
      </a:defRPr>
    </a:lvl3pPr>
    <a:lvl4pPr marL="1371600" algn="l" defTabSz="914400" rtl="0" eaLnBrk="1" latinLnBrk="0" hangingPunct="1">
      <a:defRPr sz="1200" kern="1200">
        <a:solidFill>
          <a:schemeClr val="tx1"/>
        </a:solidFill>
        <a:latin typeface="Georgia" panose="02040502050405020303" pitchFamily="18" charset="0"/>
        <a:ea typeface="+mn-ea"/>
        <a:cs typeface="+mn-cs"/>
      </a:defRPr>
    </a:lvl4pPr>
    <a:lvl5pPr marL="1828800" algn="l" defTabSz="914400" rtl="0" eaLnBrk="1" latinLnBrk="0" hangingPunct="1">
      <a:defRPr sz="12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sv-SE" dirty="0" err="1"/>
              <a:t>Thank</a:t>
            </a:r>
            <a:r>
              <a:rPr lang="sv-SE" dirty="0"/>
              <a:t> </a:t>
            </a:r>
            <a:r>
              <a:rPr lang="sv-SE" dirty="0" err="1"/>
              <a:t>them</a:t>
            </a:r>
            <a:r>
              <a:rPr lang="sv-SE" dirty="0"/>
              <a:t> for </a:t>
            </a:r>
            <a:r>
              <a:rPr lang="sv-SE" dirty="0" err="1"/>
              <a:t>agreeing</a:t>
            </a:r>
            <a:r>
              <a:rPr lang="sv-SE" dirty="0"/>
              <a:t> to </a:t>
            </a:r>
            <a:r>
              <a:rPr lang="sv-SE" dirty="0" err="1"/>
              <a:t>participate</a:t>
            </a:r>
            <a:r>
              <a:rPr lang="sv-SE" dirty="0"/>
              <a:t> and by </a:t>
            </a:r>
            <a:r>
              <a:rPr lang="sv-SE" dirty="0" err="1"/>
              <a:t>doing</a:t>
            </a:r>
            <a:r>
              <a:rPr lang="sv-SE" dirty="0"/>
              <a:t> so </a:t>
            </a:r>
            <a:r>
              <a:rPr lang="sv-SE" dirty="0" err="1"/>
              <a:t>contribute</a:t>
            </a:r>
            <a:r>
              <a:rPr lang="sv-SE" dirty="0"/>
              <a:t> to furthering </a:t>
            </a:r>
            <a:r>
              <a:rPr lang="sv-SE" dirty="0" err="1"/>
              <a:t>our</a:t>
            </a:r>
            <a:r>
              <a:rPr lang="sv-SE" dirty="0"/>
              <a:t> </a:t>
            </a:r>
            <a:r>
              <a:rPr lang="sv-SE" dirty="0" err="1"/>
              <a:t>understanding</a:t>
            </a:r>
            <a:r>
              <a:rPr lang="sv-SE" dirty="0"/>
              <a:t> </a:t>
            </a:r>
            <a:r>
              <a:rPr lang="sv-SE" dirty="0" err="1"/>
              <a:t>of</a:t>
            </a:r>
            <a:r>
              <a:rPr lang="sv-SE" dirty="0"/>
              <a:t> EU </a:t>
            </a:r>
            <a:r>
              <a:rPr lang="sv-SE" dirty="0" err="1"/>
              <a:t>policymaking</a:t>
            </a:r>
            <a:r>
              <a:rPr lang="sv-SE" dirty="0"/>
              <a:t> on </a:t>
            </a:r>
            <a:r>
              <a:rPr lang="sv-SE" dirty="0" err="1"/>
              <a:t>energy</a:t>
            </a:r>
            <a:r>
              <a:rPr lang="sv-SE" dirty="0"/>
              <a:t> </a:t>
            </a:r>
            <a:r>
              <a:rPr lang="sv-SE" dirty="0" err="1"/>
              <a:t>efficiency</a:t>
            </a:r>
            <a:r>
              <a:rPr lang="sv-SE" dirty="0"/>
              <a:t>. </a:t>
            </a:r>
          </a:p>
        </p:txBody>
      </p:sp>
      <p:sp>
        <p:nvSpPr>
          <p:cNvPr id="4" name="Slide Number Placeholder 3"/>
          <p:cNvSpPr>
            <a:spLocks noGrp="1"/>
          </p:cNvSpPr>
          <p:nvPr>
            <p:ph type="sldNum" sz="quarter" idx="5"/>
          </p:nvPr>
        </p:nvSpPr>
        <p:spPr/>
        <p:txBody>
          <a:bodyPr/>
          <a:lstStyle/>
          <a:p>
            <a:fld id="{CDA9542A-FB14-4843-A197-824CFEAE5CFD}" type="slidenum">
              <a:rPr lang="sv-SE" smtClean="0"/>
              <a:t>1</a:t>
            </a:fld>
            <a:endParaRPr lang="sv-SE"/>
          </a:p>
        </p:txBody>
      </p:sp>
    </p:spTree>
    <p:extLst>
      <p:ext uri="{BB962C8B-B14F-4D97-AF65-F5344CB8AC3E}">
        <p14:creationId xmlns:p14="http://schemas.microsoft.com/office/powerpoint/2010/main" val="3621693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err="1"/>
              <a:t>Both</a:t>
            </a:r>
            <a:r>
              <a:rPr lang="sv-SE" dirty="0"/>
              <a:t> </a:t>
            </a:r>
            <a:r>
              <a:rPr lang="sv-SE" dirty="0" err="1"/>
              <a:t>proposals</a:t>
            </a:r>
            <a:r>
              <a:rPr lang="sv-SE" dirty="0"/>
              <a:t> </a:t>
            </a:r>
            <a:r>
              <a:rPr lang="sv-SE" dirty="0" err="1"/>
              <a:t>are</a:t>
            </a:r>
            <a:endParaRPr lang="en-US" dirty="0"/>
          </a:p>
        </p:txBody>
      </p:sp>
      <p:sp>
        <p:nvSpPr>
          <p:cNvPr id="4" name="Slide Number Placeholder 3"/>
          <p:cNvSpPr>
            <a:spLocks noGrp="1"/>
          </p:cNvSpPr>
          <p:nvPr>
            <p:ph type="sldNum" sz="quarter" idx="5"/>
          </p:nvPr>
        </p:nvSpPr>
        <p:spPr/>
        <p:txBody>
          <a:bodyPr/>
          <a:lstStyle/>
          <a:p>
            <a:fld id="{CDA9542A-FB14-4843-A197-824CFEAE5CFD}" type="slidenum">
              <a:rPr lang="sv-SE" smtClean="0"/>
              <a:pPr/>
              <a:t>2</a:t>
            </a:fld>
            <a:endParaRPr lang="sv-SE" dirty="0"/>
          </a:p>
        </p:txBody>
      </p:sp>
    </p:spTree>
    <p:extLst>
      <p:ext uri="{BB962C8B-B14F-4D97-AF65-F5344CB8AC3E}">
        <p14:creationId xmlns:p14="http://schemas.microsoft.com/office/powerpoint/2010/main" val="2477866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Global emission from </a:t>
            </a:r>
            <a:r>
              <a:rPr lang="sv-SE" dirty="0" err="1"/>
              <a:t>building</a:t>
            </a:r>
            <a:r>
              <a:rPr lang="sv-SE" dirty="0"/>
              <a:t> operations. </a:t>
            </a:r>
          </a:p>
          <a:p>
            <a:endParaRPr lang="sv-SE" dirty="0"/>
          </a:p>
          <a:p>
            <a:r>
              <a:rPr lang="sv-SE" dirty="0"/>
              <a:t>- </a:t>
            </a:r>
          </a:p>
          <a:p>
            <a:r>
              <a:rPr lang="sv-SE" dirty="0"/>
              <a:t>- </a:t>
            </a:r>
          </a:p>
          <a:p>
            <a:r>
              <a:rPr lang="sv-SE" dirty="0"/>
              <a:t>- </a:t>
            </a:r>
            <a:r>
              <a:rPr lang="en-US" sz="1200" dirty="0"/>
              <a:t>In the EU, heating, cooling and domestic hot water account for 80% of the energy that households consume. </a:t>
            </a:r>
            <a:endParaRPr lang="sv-SE" dirty="0"/>
          </a:p>
        </p:txBody>
      </p:sp>
      <p:sp>
        <p:nvSpPr>
          <p:cNvPr id="4" name="Platshållare för bildnummer 3"/>
          <p:cNvSpPr>
            <a:spLocks noGrp="1"/>
          </p:cNvSpPr>
          <p:nvPr>
            <p:ph type="sldNum" sz="quarter" idx="5"/>
          </p:nvPr>
        </p:nvSpPr>
        <p:spPr/>
        <p:txBody>
          <a:bodyPr/>
          <a:lstStyle/>
          <a:p>
            <a:fld id="{CDA9542A-FB14-4843-A197-824CFEAE5CFD}" type="slidenum">
              <a:rPr lang="sv-SE" smtClean="0"/>
              <a:pPr/>
              <a:t>3</a:t>
            </a:fld>
            <a:endParaRPr lang="sv-SE" dirty="0"/>
          </a:p>
        </p:txBody>
      </p:sp>
    </p:spTree>
    <p:extLst>
      <p:ext uri="{BB962C8B-B14F-4D97-AF65-F5344CB8AC3E}">
        <p14:creationId xmlns:p14="http://schemas.microsoft.com/office/powerpoint/2010/main" val="3331645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BB7D68-DE4A-38D1-3805-5169CC5967B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3BE7F1A5-C3AD-0382-4AEA-73C71BDAB45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AE8FF78-45B0-8EA3-4342-5A2250C27ABC}"/>
              </a:ext>
            </a:extLst>
          </p:cNvPr>
          <p:cNvSpPr>
            <a:spLocks noGrp="1"/>
          </p:cNvSpPr>
          <p:nvPr>
            <p:ph type="body" idx="1"/>
          </p:nvPr>
        </p:nvSpPr>
        <p:spPr/>
        <p:txBody>
          <a:bodyPr/>
          <a:lstStyle/>
          <a:p>
            <a:endParaRPr lang="sv-SE"/>
          </a:p>
          <a:p>
            <a:r>
              <a:rPr lang="sv-SE"/>
              <a:t>- </a:t>
            </a:r>
          </a:p>
          <a:p>
            <a:r>
              <a:rPr lang="sv-SE"/>
              <a:t>- </a:t>
            </a:r>
          </a:p>
          <a:p>
            <a:r>
              <a:rPr lang="sv-SE"/>
              <a:t>- </a:t>
            </a:r>
            <a:r>
              <a:rPr lang="en-US" sz="1200"/>
              <a:t>In the EU, heating, cooling and domestic hot water account for 80% of the energy that households consume. </a:t>
            </a:r>
            <a:endParaRPr lang="sv-SE"/>
          </a:p>
        </p:txBody>
      </p:sp>
      <p:sp>
        <p:nvSpPr>
          <p:cNvPr id="4" name="Platshållare för bildnummer 3">
            <a:extLst>
              <a:ext uri="{FF2B5EF4-FFF2-40B4-BE49-F238E27FC236}">
                <a16:creationId xmlns:a16="http://schemas.microsoft.com/office/drawing/2014/main" id="{5C718CF6-A2AD-BAE1-2F39-63C1DFEBF249}"/>
              </a:ext>
            </a:extLst>
          </p:cNvPr>
          <p:cNvSpPr>
            <a:spLocks noGrp="1"/>
          </p:cNvSpPr>
          <p:nvPr>
            <p:ph type="sldNum" sz="quarter" idx="5"/>
          </p:nvPr>
        </p:nvSpPr>
        <p:spPr/>
        <p:txBody>
          <a:bodyPr/>
          <a:lstStyle/>
          <a:p>
            <a:fld id="{CDA9542A-FB14-4843-A197-824CFEAE5CFD}" type="slidenum">
              <a:rPr lang="sv-SE" smtClean="0"/>
              <a:pPr/>
              <a:t>9</a:t>
            </a:fld>
            <a:endParaRPr lang="sv-SE"/>
          </a:p>
        </p:txBody>
      </p:sp>
    </p:spTree>
    <p:extLst>
      <p:ext uri="{BB962C8B-B14F-4D97-AF65-F5344CB8AC3E}">
        <p14:creationId xmlns:p14="http://schemas.microsoft.com/office/powerpoint/2010/main" val="3459682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DF8B1-E1B0-AEEA-40F2-5DCCFEDAE44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3FFECF2D-C5A7-D402-ED67-F7ED266F9DEB}"/>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6E0FB45-5C2A-76DF-5632-43FF61CA0377}"/>
              </a:ext>
            </a:extLst>
          </p:cNvPr>
          <p:cNvSpPr>
            <a:spLocks noGrp="1"/>
          </p:cNvSpPr>
          <p:nvPr>
            <p:ph type="body" idx="1"/>
          </p:nvPr>
        </p:nvSpPr>
        <p:spPr/>
        <p:txBody>
          <a:bodyPr/>
          <a:lstStyle/>
          <a:p>
            <a:endParaRPr lang="sv-SE"/>
          </a:p>
          <a:p>
            <a:r>
              <a:rPr lang="sv-SE"/>
              <a:t>- </a:t>
            </a:r>
          </a:p>
          <a:p>
            <a:r>
              <a:rPr lang="sv-SE"/>
              <a:t>- </a:t>
            </a:r>
          </a:p>
          <a:p>
            <a:r>
              <a:rPr lang="sv-SE"/>
              <a:t>- </a:t>
            </a:r>
            <a:r>
              <a:rPr lang="en-US" sz="1200"/>
              <a:t>In the EU, heating, cooling and domestic hot water account for 80% of the energy that households consume. </a:t>
            </a:r>
            <a:endParaRPr lang="sv-SE"/>
          </a:p>
        </p:txBody>
      </p:sp>
      <p:sp>
        <p:nvSpPr>
          <p:cNvPr id="4" name="Platshållare för bildnummer 3">
            <a:extLst>
              <a:ext uri="{FF2B5EF4-FFF2-40B4-BE49-F238E27FC236}">
                <a16:creationId xmlns:a16="http://schemas.microsoft.com/office/drawing/2014/main" id="{60CD3983-DD64-02B1-2BEA-5BC7131578E7}"/>
              </a:ext>
            </a:extLst>
          </p:cNvPr>
          <p:cNvSpPr>
            <a:spLocks noGrp="1"/>
          </p:cNvSpPr>
          <p:nvPr>
            <p:ph type="sldNum" sz="quarter" idx="5"/>
          </p:nvPr>
        </p:nvSpPr>
        <p:spPr/>
        <p:txBody>
          <a:bodyPr/>
          <a:lstStyle/>
          <a:p>
            <a:fld id="{CDA9542A-FB14-4843-A197-824CFEAE5CFD}" type="slidenum">
              <a:rPr lang="sv-SE" smtClean="0"/>
              <a:pPr/>
              <a:t>12</a:t>
            </a:fld>
            <a:endParaRPr lang="sv-SE"/>
          </a:p>
        </p:txBody>
      </p:sp>
    </p:spTree>
    <p:extLst>
      <p:ext uri="{BB962C8B-B14F-4D97-AF65-F5344CB8AC3E}">
        <p14:creationId xmlns:p14="http://schemas.microsoft.com/office/powerpoint/2010/main" val="2604144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19830-3B4A-0422-37BE-EE158C95D3EF}"/>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F1DD691-DAD1-9DB6-CFF4-F1964AB5F4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FD72472B-F8A1-147F-B2B8-6A460ADD1A24}"/>
              </a:ext>
            </a:extLst>
          </p:cNvPr>
          <p:cNvSpPr>
            <a:spLocks noGrp="1"/>
          </p:cNvSpPr>
          <p:nvPr>
            <p:ph type="body" idx="1"/>
          </p:nvPr>
        </p:nvSpPr>
        <p:spPr/>
        <p:txBody>
          <a:bodyPr/>
          <a:lstStyle/>
          <a:p>
            <a:endParaRPr lang="sv-SE"/>
          </a:p>
          <a:p>
            <a:r>
              <a:rPr lang="sv-SE"/>
              <a:t>- </a:t>
            </a:r>
          </a:p>
          <a:p>
            <a:r>
              <a:rPr lang="sv-SE"/>
              <a:t>- </a:t>
            </a:r>
          </a:p>
          <a:p>
            <a:r>
              <a:rPr lang="sv-SE"/>
              <a:t>- </a:t>
            </a:r>
            <a:r>
              <a:rPr lang="en-US" sz="1200"/>
              <a:t>In the EU, heating, cooling and domestic hot water account for 80% of the energy that households consume. </a:t>
            </a:r>
            <a:endParaRPr lang="sv-SE"/>
          </a:p>
        </p:txBody>
      </p:sp>
      <p:sp>
        <p:nvSpPr>
          <p:cNvPr id="4" name="Platshållare för bildnummer 3">
            <a:extLst>
              <a:ext uri="{FF2B5EF4-FFF2-40B4-BE49-F238E27FC236}">
                <a16:creationId xmlns:a16="http://schemas.microsoft.com/office/drawing/2014/main" id="{409D0664-8F38-0ECC-5EF1-D674DD54824A}"/>
              </a:ext>
            </a:extLst>
          </p:cNvPr>
          <p:cNvSpPr>
            <a:spLocks noGrp="1"/>
          </p:cNvSpPr>
          <p:nvPr>
            <p:ph type="sldNum" sz="quarter" idx="5"/>
          </p:nvPr>
        </p:nvSpPr>
        <p:spPr/>
        <p:txBody>
          <a:bodyPr/>
          <a:lstStyle/>
          <a:p>
            <a:fld id="{CDA9542A-FB14-4843-A197-824CFEAE5CFD}" type="slidenum">
              <a:rPr lang="sv-SE" smtClean="0"/>
              <a:pPr/>
              <a:t>13</a:t>
            </a:fld>
            <a:endParaRPr lang="sv-SE"/>
          </a:p>
        </p:txBody>
      </p:sp>
    </p:spTree>
    <p:extLst>
      <p:ext uri="{BB962C8B-B14F-4D97-AF65-F5344CB8AC3E}">
        <p14:creationId xmlns:p14="http://schemas.microsoft.com/office/powerpoint/2010/main" val="436819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5ADD4-EA44-EDB9-6E9D-A65A5FCEB50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D0A68D74-14DA-58A8-87D2-05F3327285E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7B2264F-CB67-913C-C6F1-0EC209230D05}"/>
              </a:ext>
            </a:extLst>
          </p:cNvPr>
          <p:cNvSpPr>
            <a:spLocks noGrp="1"/>
          </p:cNvSpPr>
          <p:nvPr>
            <p:ph type="body" idx="1"/>
          </p:nvPr>
        </p:nvSpPr>
        <p:spPr/>
        <p:txBody>
          <a:bodyPr/>
          <a:lstStyle/>
          <a:p>
            <a:endParaRPr lang="sv-SE"/>
          </a:p>
          <a:p>
            <a:r>
              <a:rPr lang="sv-SE"/>
              <a:t>- </a:t>
            </a:r>
          </a:p>
          <a:p>
            <a:r>
              <a:rPr lang="sv-SE"/>
              <a:t>- </a:t>
            </a:r>
          </a:p>
          <a:p>
            <a:r>
              <a:rPr lang="sv-SE"/>
              <a:t>- </a:t>
            </a:r>
            <a:r>
              <a:rPr lang="en-US" sz="1200"/>
              <a:t>In the EU, heating, cooling and domestic hot water account for 80% of the energy that households consume. </a:t>
            </a:r>
            <a:endParaRPr lang="sv-SE"/>
          </a:p>
        </p:txBody>
      </p:sp>
      <p:sp>
        <p:nvSpPr>
          <p:cNvPr id="4" name="Platshållare för bildnummer 3">
            <a:extLst>
              <a:ext uri="{FF2B5EF4-FFF2-40B4-BE49-F238E27FC236}">
                <a16:creationId xmlns:a16="http://schemas.microsoft.com/office/drawing/2014/main" id="{57E6E0A4-B8C8-F989-B32D-E52E1CBEB3E9}"/>
              </a:ext>
            </a:extLst>
          </p:cNvPr>
          <p:cNvSpPr>
            <a:spLocks noGrp="1"/>
          </p:cNvSpPr>
          <p:nvPr>
            <p:ph type="sldNum" sz="quarter" idx="5"/>
          </p:nvPr>
        </p:nvSpPr>
        <p:spPr/>
        <p:txBody>
          <a:bodyPr/>
          <a:lstStyle/>
          <a:p>
            <a:fld id="{CDA9542A-FB14-4843-A197-824CFEAE5CFD}" type="slidenum">
              <a:rPr lang="sv-SE" smtClean="0"/>
              <a:pPr/>
              <a:t>15</a:t>
            </a:fld>
            <a:endParaRPr lang="sv-SE"/>
          </a:p>
        </p:txBody>
      </p:sp>
    </p:spTree>
    <p:extLst>
      <p:ext uri="{BB962C8B-B14F-4D97-AF65-F5344CB8AC3E}">
        <p14:creationId xmlns:p14="http://schemas.microsoft.com/office/powerpoint/2010/main" val="3128657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6CAC2612-C8B1-42B4-8DBC-352812E7ACA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8772" y="5610251"/>
            <a:ext cx="3234687" cy="1195200"/>
          </a:xfrm>
          <a:prstGeom prst="rect">
            <a:avLst/>
          </a:prstGeom>
        </p:spPr>
      </p:pic>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l">
              <a:defRPr sz="6000"/>
            </a:lvl1pPr>
          </a:lstStyle>
          <a:p>
            <a:r>
              <a:rPr lang="sv-SE"/>
              <a:t>Klicka här för att ändra mall för rubrikformat</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10"/>
            <a:ext cx="9144000" cy="1828801"/>
          </a:xfrm>
        </p:spPr>
        <p:txBody>
          <a:bodyPr>
            <a:noAutofit/>
          </a:bodyPr>
          <a:lstStyle>
            <a:lvl1pPr marL="0" indent="0" algn="l">
              <a:buNone/>
              <a:defRPr sz="24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389634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48F90-6F0B-4082-A03A-25C0D0EEE64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SE" dirty="0"/>
          </a:p>
        </p:txBody>
      </p:sp>
      <p:sp>
        <p:nvSpPr>
          <p:cNvPr id="3" name="Picture Placeholder 2">
            <a:extLst>
              <a:ext uri="{FF2B5EF4-FFF2-40B4-BE49-F238E27FC236}">
                <a16:creationId xmlns:a16="http://schemas.microsoft.com/office/drawing/2014/main" id="{1BBE1322-944E-410B-A503-071D16B244F1}"/>
              </a:ext>
            </a:extLst>
          </p:cNvPr>
          <p:cNvSpPr>
            <a:spLocks noGrp="1"/>
          </p:cNvSpPr>
          <p:nvPr>
            <p:ph type="pic" idx="1"/>
          </p:nvPr>
        </p:nvSpPr>
        <p:spPr>
          <a:xfrm>
            <a:off x="5183188" y="987429"/>
            <a:ext cx="6172200" cy="5092533"/>
          </a:xfrm>
        </p:spPr>
        <p:txBody>
          <a:bodyPr>
            <a:normAutofit/>
          </a:bodyPr>
          <a:lstStyle>
            <a:lvl1pPr marL="0" indent="0">
              <a:buNone/>
              <a:defRPr sz="28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sv-SE"/>
              <a:t>Klicka på ikonen för att lägga till en bild</a:t>
            </a:r>
            <a:endParaRPr lang="sv-SE" dirty="0"/>
          </a:p>
        </p:txBody>
      </p:sp>
      <p:sp>
        <p:nvSpPr>
          <p:cNvPr id="4" name="Text Placeholder 3">
            <a:extLst>
              <a:ext uri="{FF2B5EF4-FFF2-40B4-BE49-F238E27FC236}">
                <a16:creationId xmlns:a16="http://schemas.microsoft.com/office/drawing/2014/main" id="{D396F69F-E2CD-4CAC-B28E-04F7F59CDF7B}"/>
              </a:ext>
            </a:extLst>
          </p:cNvPr>
          <p:cNvSpPr>
            <a:spLocks noGrp="1"/>
          </p:cNvSpPr>
          <p:nvPr>
            <p:ph type="body" sz="half" idx="2"/>
          </p:nvPr>
        </p:nvSpPr>
        <p:spPr>
          <a:xfrm>
            <a:off x="839788" y="2057402"/>
            <a:ext cx="3932237" cy="4022563"/>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5" name="Date Placeholder 4">
            <a:extLst>
              <a:ext uri="{FF2B5EF4-FFF2-40B4-BE49-F238E27FC236}">
                <a16:creationId xmlns:a16="http://schemas.microsoft.com/office/drawing/2014/main" id="{D0D6119C-D6E1-438D-B01E-CF6E63D023A2}"/>
              </a:ext>
            </a:extLst>
          </p:cNvPr>
          <p:cNvSpPr>
            <a:spLocks noGrp="1"/>
          </p:cNvSpPr>
          <p:nvPr>
            <p:ph type="dt" sz="half" idx="10"/>
          </p:nvPr>
        </p:nvSpPr>
        <p:spPr/>
        <p:txBody>
          <a:bodyPr/>
          <a:lstStyle/>
          <a:p>
            <a:fld id="{D23A8F90-E62A-4F10-9D7C-C0239A36DFCF}" type="datetime1">
              <a:rPr lang="sv-SE" smtClean="0"/>
              <a:t>2025-03-25</a:t>
            </a:fld>
            <a:endParaRPr lang="sv-SE"/>
          </a:p>
        </p:txBody>
      </p:sp>
      <p:sp>
        <p:nvSpPr>
          <p:cNvPr id="6" name="Footer Placeholder 5">
            <a:extLst>
              <a:ext uri="{FF2B5EF4-FFF2-40B4-BE49-F238E27FC236}">
                <a16:creationId xmlns:a16="http://schemas.microsoft.com/office/drawing/2014/main" id="{F0D2FECA-0FDF-4E93-B1B1-6CF623CF2A1B}"/>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86155D90-D9E3-425D-B3DC-406845F9C0F6}"/>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8" name="Rak 5">
            <a:extLst>
              <a:ext uri="{FF2B5EF4-FFF2-40B4-BE49-F238E27FC236}">
                <a16:creationId xmlns:a16="http://schemas.microsoft.com/office/drawing/2014/main" id="{65E233A8-C457-415A-B25B-AC4916975090}"/>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0BBD564E-3114-43F0-A6F3-FEFE2A009F7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137647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7040-A9FD-4D9F-927E-3D89FFE81C35}"/>
              </a:ext>
            </a:extLst>
          </p:cNvPr>
          <p:cNvSpPr>
            <a:spLocks noGrp="1"/>
          </p:cNvSpPr>
          <p:nvPr>
            <p:ph type="title"/>
          </p:nvPr>
        </p:nvSpPr>
        <p:spPr/>
        <p:txBody>
          <a:bodyPr/>
          <a:lstStyle/>
          <a:p>
            <a:r>
              <a:rPr lang="sv-SE"/>
              <a:t>Klicka här för att ändra mall för rubrikformat</a:t>
            </a:r>
            <a:endParaRPr lang="sv-SE" dirty="0"/>
          </a:p>
        </p:txBody>
      </p:sp>
      <p:sp>
        <p:nvSpPr>
          <p:cNvPr id="3" name="Vertical Text Placeholder 2">
            <a:extLst>
              <a:ext uri="{FF2B5EF4-FFF2-40B4-BE49-F238E27FC236}">
                <a16:creationId xmlns:a16="http://schemas.microsoft.com/office/drawing/2014/main" id="{303F4497-9EDB-4DEA-8405-69C17F3ABC86}"/>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Date Placeholder 3">
            <a:extLst>
              <a:ext uri="{FF2B5EF4-FFF2-40B4-BE49-F238E27FC236}">
                <a16:creationId xmlns:a16="http://schemas.microsoft.com/office/drawing/2014/main" id="{E02985C7-46FC-4066-B9D3-B0D0DB8037A9}"/>
              </a:ext>
            </a:extLst>
          </p:cNvPr>
          <p:cNvSpPr>
            <a:spLocks noGrp="1"/>
          </p:cNvSpPr>
          <p:nvPr>
            <p:ph type="dt" sz="half" idx="10"/>
          </p:nvPr>
        </p:nvSpPr>
        <p:spPr/>
        <p:txBody>
          <a:bodyPr/>
          <a:lstStyle/>
          <a:p>
            <a:fld id="{CD560775-E902-450A-9785-AF1D6FDC2464}" type="datetime1">
              <a:rPr lang="sv-SE" smtClean="0"/>
              <a:t>2025-03-25</a:t>
            </a:fld>
            <a:endParaRPr lang="sv-SE"/>
          </a:p>
        </p:txBody>
      </p:sp>
      <p:sp>
        <p:nvSpPr>
          <p:cNvPr id="5" name="Footer Placeholder 4">
            <a:extLst>
              <a:ext uri="{FF2B5EF4-FFF2-40B4-BE49-F238E27FC236}">
                <a16:creationId xmlns:a16="http://schemas.microsoft.com/office/drawing/2014/main" id="{CCD83B8B-54A4-4A15-BB63-FCDC3A44F50E}"/>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18F9CEAC-1427-4BEA-8982-30CAE04DC3CA}"/>
              </a:ext>
            </a:extLst>
          </p:cNvPr>
          <p:cNvSpPr>
            <a:spLocks noGrp="1"/>
          </p:cNvSpPr>
          <p:nvPr>
            <p:ph type="sldNum" sz="quarter" idx="12"/>
          </p:nvPr>
        </p:nvSpPr>
        <p:spPr/>
        <p:txBody>
          <a:bodyPr/>
          <a:lstStyle/>
          <a:p>
            <a:fld id="{1D05C8B6-EC5E-42D9-8D75-1E05D6428564}" type="slidenum">
              <a:rPr lang="sv-SE" smtClean="0"/>
              <a:t>‹#›</a:t>
            </a:fld>
            <a:endParaRPr lang="sv-SE"/>
          </a:p>
        </p:txBody>
      </p:sp>
    </p:spTree>
    <p:extLst>
      <p:ext uri="{BB962C8B-B14F-4D97-AF65-F5344CB8AC3E}">
        <p14:creationId xmlns:p14="http://schemas.microsoft.com/office/powerpoint/2010/main" val="337709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B31E45-D6F3-4F73-BEDF-5BEDAFC5A51E}"/>
              </a:ext>
            </a:extLst>
          </p:cNvPr>
          <p:cNvSpPr>
            <a:spLocks noGrp="1"/>
          </p:cNvSpPr>
          <p:nvPr>
            <p:ph type="title" orient="vert"/>
          </p:nvPr>
        </p:nvSpPr>
        <p:spPr>
          <a:xfrm>
            <a:off x="8724902" y="365125"/>
            <a:ext cx="2628900" cy="5811838"/>
          </a:xfrm>
        </p:spPr>
        <p:txBody>
          <a:bodyPr vert="eaVert"/>
          <a:lstStyle/>
          <a:p>
            <a:r>
              <a:rPr lang="sv-SE"/>
              <a:t>Klicka här för att ändra mall för rubrikformat</a:t>
            </a:r>
          </a:p>
        </p:txBody>
      </p:sp>
      <p:sp>
        <p:nvSpPr>
          <p:cNvPr id="3" name="Vertical Text Placeholder 2">
            <a:extLst>
              <a:ext uri="{FF2B5EF4-FFF2-40B4-BE49-F238E27FC236}">
                <a16:creationId xmlns:a16="http://schemas.microsoft.com/office/drawing/2014/main" id="{237266AE-17DB-428F-A2F6-8D0CA1386FDC}"/>
              </a:ext>
            </a:extLst>
          </p:cNvPr>
          <p:cNvSpPr>
            <a:spLocks noGrp="1"/>
          </p:cNvSpPr>
          <p:nvPr>
            <p:ph type="body" orient="vert" idx="1"/>
          </p:nvPr>
        </p:nvSpPr>
        <p:spPr>
          <a:xfrm>
            <a:off x="838203"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Date Placeholder 3">
            <a:extLst>
              <a:ext uri="{FF2B5EF4-FFF2-40B4-BE49-F238E27FC236}">
                <a16:creationId xmlns:a16="http://schemas.microsoft.com/office/drawing/2014/main" id="{AEF4654A-FDE6-4601-9D75-FA956B136DD2}"/>
              </a:ext>
            </a:extLst>
          </p:cNvPr>
          <p:cNvSpPr>
            <a:spLocks noGrp="1"/>
          </p:cNvSpPr>
          <p:nvPr>
            <p:ph type="dt" sz="half" idx="10"/>
          </p:nvPr>
        </p:nvSpPr>
        <p:spPr>
          <a:xfrm rot="5400000">
            <a:off x="11103000" y="5049000"/>
            <a:ext cx="1818000" cy="360000"/>
          </a:xfrm>
        </p:spPr>
        <p:txBody>
          <a:bodyPr/>
          <a:lstStyle/>
          <a:p>
            <a:fld id="{7D8ED3C9-E8BB-4E34-8A44-962D915FE517}" type="datetime1">
              <a:rPr lang="sv-SE" smtClean="0"/>
              <a:t>2025-03-25</a:t>
            </a:fld>
            <a:endParaRPr lang="sv-SE"/>
          </a:p>
        </p:txBody>
      </p:sp>
      <p:sp>
        <p:nvSpPr>
          <p:cNvPr id="5" name="Footer Placeholder 4">
            <a:extLst>
              <a:ext uri="{FF2B5EF4-FFF2-40B4-BE49-F238E27FC236}">
                <a16:creationId xmlns:a16="http://schemas.microsoft.com/office/drawing/2014/main" id="{74C8F030-2FCB-40E4-B64D-2629C80F11C6}"/>
              </a:ext>
            </a:extLst>
          </p:cNvPr>
          <p:cNvSpPr>
            <a:spLocks noGrp="1"/>
          </p:cNvSpPr>
          <p:nvPr>
            <p:ph type="ftr" sz="quarter" idx="11"/>
          </p:nvPr>
        </p:nvSpPr>
        <p:spPr>
          <a:xfrm rot="5400000">
            <a:off x="9852000" y="1980000"/>
            <a:ext cx="4320000" cy="360000"/>
          </a:xfrm>
        </p:spPr>
        <p:txBody>
          <a:bodyPr lIns="180000"/>
          <a:lstStyle/>
          <a:p>
            <a:r>
              <a:rPr lang="sv-SE"/>
              <a:t>LiU PowerPoint-mall</a:t>
            </a:r>
          </a:p>
        </p:txBody>
      </p:sp>
      <p:sp>
        <p:nvSpPr>
          <p:cNvPr id="6" name="Slide Number Placeholder 5">
            <a:extLst>
              <a:ext uri="{FF2B5EF4-FFF2-40B4-BE49-F238E27FC236}">
                <a16:creationId xmlns:a16="http://schemas.microsoft.com/office/drawing/2014/main" id="{906C8C35-D10B-42B0-92F4-58D676FE1049}"/>
              </a:ext>
            </a:extLst>
          </p:cNvPr>
          <p:cNvSpPr>
            <a:spLocks noGrp="1"/>
          </p:cNvSpPr>
          <p:nvPr>
            <p:ph type="sldNum" sz="quarter" idx="12"/>
          </p:nvPr>
        </p:nvSpPr>
        <p:spPr>
          <a:xfrm rot="5400000">
            <a:off x="11652000" y="6318000"/>
            <a:ext cx="720000" cy="360000"/>
          </a:xfrm>
        </p:spPr>
        <p:txBody>
          <a:bodyPr rIns="180000"/>
          <a:lstStyle/>
          <a:p>
            <a:fld id="{1D05C8B6-EC5E-42D9-8D75-1E05D6428564}" type="slidenum">
              <a:rPr lang="sv-SE" smtClean="0"/>
              <a:t>‹#›</a:t>
            </a:fld>
            <a:endParaRPr lang="sv-SE"/>
          </a:p>
        </p:txBody>
      </p:sp>
    </p:spTree>
    <p:extLst>
      <p:ext uri="{BB962C8B-B14F-4D97-AF65-F5344CB8AC3E}">
        <p14:creationId xmlns:p14="http://schemas.microsoft.com/office/powerpoint/2010/main" val="666138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6E583304-1B26-4F40-85EB-2BBCFC89058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l">
              <a:defRPr sz="60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10"/>
            <a:ext cx="9144000" cy="1828801"/>
          </a:xfrm>
        </p:spPr>
        <p:txBody>
          <a:bodyPr>
            <a:noAutofit/>
          </a:bodyPr>
          <a:lstStyle>
            <a:lvl1pPr marL="0" indent="0" algn="l">
              <a:buNone/>
              <a:defRPr sz="24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Click to edit Master subtitle style</a:t>
            </a:r>
            <a:endParaRPr lang="sv-SE" dirty="0"/>
          </a:p>
        </p:txBody>
      </p:sp>
    </p:spTree>
    <p:extLst>
      <p:ext uri="{BB962C8B-B14F-4D97-AF65-F5344CB8AC3E}">
        <p14:creationId xmlns:p14="http://schemas.microsoft.com/office/powerpoint/2010/main" val="3221335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ctr">
              <a:defRPr sz="24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00"/>
            <a:ext cx="9144000" cy="1828800"/>
          </a:xfrm>
        </p:spPr>
        <p:txBody>
          <a:bodyPr>
            <a:noAutofit/>
          </a:bodyPr>
          <a:lstStyle>
            <a:lvl1pPr marL="0" indent="0" algn="ctr">
              <a:buNone/>
              <a:defRPr sz="60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sv-SE" dirty="0"/>
          </a:p>
        </p:txBody>
      </p:sp>
      <p:pic>
        <p:nvPicPr>
          <p:cNvPr id="10" name="Picture 9">
            <a:extLst>
              <a:ext uri="{FF2B5EF4-FFF2-40B4-BE49-F238E27FC236}">
                <a16:creationId xmlns:a16="http://schemas.microsoft.com/office/drawing/2014/main" id="{C81AD0E7-7BAB-4DBC-97D9-D958CAF59DA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3925494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2083048-DEF2-45EE-9ADC-1B9A3314BD1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
        <p:nvSpPr>
          <p:cNvPr id="2" name="Title 1">
            <a:extLst>
              <a:ext uri="{FF2B5EF4-FFF2-40B4-BE49-F238E27FC236}">
                <a16:creationId xmlns:a16="http://schemas.microsoft.com/office/drawing/2014/main" id="{9BB75322-5373-499E-AF2D-2170CC9A00DC}"/>
              </a:ext>
            </a:extLst>
          </p:cNvPr>
          <p:cNvSpPr>
            <a:spLocks noGrp="1"/>
          </p:cNvSpPr>
          <p:nvPr>
            <p:ph type="title"/>
          </p:nvPr>
        </p:nvSpPr>
        <p:spPr>
          <a:xfrm>
            <a:off x="831851" y="1519242"/>
            <a:ext cx="10515600" cy="1909758"/>
          </a:xfrm>
        </p:spPr>
        <p:txBody>
          <a:bodyPr anchor="b">
            <a:normAutofit/>
          </a:bodyPr>
          <a:lstStyle>
            <a:lvl1pPr>
              <a:defRPr sz="3600"/>
            </a:lvl1p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380AD21B-931A-4064-8D73-165D96D916F3}"/>
              </a:ext>
            </a:extLst>
          </p:cNvPr>
          <p:cNvSpPr>
            <a:spLocks noGrp="1"/>
          </p:cNvSpPr>
          <p:nvPr>
            <p:ph type="body" idx="1"/>
          </p:nvPr>
        </p:nvSpPr>
        <p:spPr>
          <a:xfrm>
            <a:off x="831851" y="3502800"/>
            <a:ext cx="10515600" cy="2628000"/>
          </a:xfrm>
        </p:spPr>
        <p:txBody>
          <a:bodyPr/>
          <a:lstStyle>
            <a:lvl1pPr marL="0" indent="0">
              <a:buNone/>
              <a:defRPr sz="2400">
                <a:solidFill>
                  <a:schemeClr val="tx1"/>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D9D274-9D58-4C59-BF24-08319E8A8277}"/>
              </a:ext>
            </a:extLst>
          </p:cNvPr>
          <p:cNvSpPr>
            <a:spLocks noGrp="1"/>
          </p:cNvSpPr>
          <p:nvPr>
            <p:ph type="dt" sz="half" idx="10"/>
          </p:nvPr>
        </p:nvSpPr>
        <p:spPr/>
        <p:txBody>
          <a:bodyPr/>
          <a:lstStyle/>
          <a:p>
            <a:fld id="{B948A246-EBA7-461A-A953-26674A9E2AEC}" type="datetime1">
              <a:rPr lang="sv-SE" smtClean="0"/>
              <a:t>2025-03-25</a:t>
            </a:fld>
            <a:endParaRPr lang="sv-SE"/>
          </a:p>
        </p:txBody>
      </p:sp>
      <p:sp>
        <p:nvSpPr>
          <p:cNvPr id="5" name="Footer Placeholder 4">
            <a:extLst>
              <a:ext uri="{FF2B5EF4-FFF2-40B4-BE49-F238E27FC236}">
                <a16:creationId xmlns:a16="http://schemas.microsoft.com/office/drawing/2014/main" id="{A0AFF1B3-BEF7-476C-9C24-6F6824C23A59}"/>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85ADCECA-8742-4DDD-8038-0C0682EA7913}"/>
              </a:ext>
            </a:extLst>
          </p:cNvPr>
          <p:cNvSpPr>
            <a:spLocks noGrp="1"/>
          </p:cNvSpPr>
          <p:nvPr>
            <p:ph type="sldNum" sz="quarter" idx="12"/>
          </p:nvPr>
        </p:nvSpPr>
        <p:spPr/>
        <p:txBody>
          <a:bodyPr/>
          <a:lstStyle/>
          <a:p>
            <a:fld id="{1D05C8B6-EC5E-42D9-8D75-1E05D6428564}" type="slidenum">
              <a:rPr lang="sv-SE" smtClean="0"/>
              <a:t>‹#›</a:t>
            </a:fld>
            <a:endParaRPr lang="sv-SE"/>
          </a:p>
        </p:txBody>
      </p:sp>
    </p:spTree>
    <p:extLst>
      <p:ext uri="{BB962C8B-B14F-4D97-AF65-F5344CB8AC3E}">
        <p14:creationId xmlns:p14="http://schemas.microsoft.com/office/powerpoint/2010/main" val="795546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D5F28-9CA8-4998-8631-C03E7886FE15}"/>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F83CC860-BB16-4E0C-B870-8B2366E75AF0}"/>
              </a:ext>
            </a:extLst>
          </p:cNvPr>
          <p:cNvSpPr>
            <a:spLocks noGrp="1"/>
          </p:cNvSpPr>
          <p:nvPr>
            <p:ph idx="1"/>
          </p:nvPr>
        </p:nvSpPr>
        <p:spPr>
          <a:xfrm>
            <a:off x="838200" y="1825626"/>
            <a:ext cx="10515600" cy="4254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Date Placeholder 3">
            <a:extLst>
              <a:ext uri="{FF2B5EF4-FFF2-40B4-BE49-F238E27FC236}">
                <a16:creationId xmlns:a16="http://schemas.microsoft.com/office/drawing/2014/main" id="{FB2F96C9-5579-4CED-A338-A836AEE06E7E}"/>
              </a:ext>
            </a:extLst>
          </p:cNvPr>
          <p:cNvSpPr>
            <a:spLocks noGrp="1"/>
          </p:cNvSpPr>
          <p:nvPr>
            <p:ph type="dt" sz="half" idx="10"/>
          </p:nvPr>
        </p:nvSpPr>
        <p:spPr/>
        <p:txBody>
          <a:bodyPr/>
          <a:lstStyle/>
          <a:p>
            <a:fld id="{B2CE4081-E3B6-4143-9A97-0ACFBDED8718}" type="datetime1">
              <a:rPr lang="sv-SE" smtClean="0"/>
              <a:t>2025-03-25</a:t>
            </a:fld>
            <a:endParaRPr lang="sv-SE"/>
          </a:p>
        </p:txBody>
      </p:sp>
      <p:sp>
        <p:nvSpPr>
          <p:cNvPr id="5" name="Footer Placeholder 4">
            <a:extLst>
              <a:ext uri="{FF2B5EF4-FFF2-40B4-BE49-F238E27FC236}">
                <a16:creationId xmlns:a16="http://schemas.microsoft.com/office/drawing/2014/main" id="{835A41CD-1A6A-456B-BCAE-4B73471B30D0}"/>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9E8AF9EE-7694-4BC1-BDBC-514D317EEE90}"/>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9" name="Rak 5">
            <a:extLst>
              <a:ext uri="{FF2B5EF4-FFF2-40B4-BE49-F238E27FC236}">
                <a16:creationId xmlns:a16="http://schemas.microsoft.com/office/drawing/2014/main" id="{D2B6CEC0-7FA1-4DD6-9711-E98236C44181}"/>
              </a:ext>
            </a:extLst>
          </p:cNvPr>
          <p:cNvCxnSpPr>
            <a:cxnSpLocks/>
          </p:cNvCxnSpPr>
          <p:nvPr/>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5EF96D78-7046-4339-A27B-A2E54F7E7B9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2399676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E5D60-9FEA-4061-AE29-F7A1A0AE668D}"/>
              </a:ext>
            </a:extLst>
          </p:cNvPr>
          <p:cNvSpPr>
            <a:spLocks noGrp="1"/>
          </p:cNvSpPr>
          <p:nvPr>
            <p:ph type="title"/>
          </p:nvPr>
        </p:nvSpPr>
        <p:spPr/>
        <p:txBody>
          <a:bodyPr/>
          <a:lstStyle/>
          <a:p>
            <a:r>
              <a:rPr lang="en-US"/>
              <a:t>Click to edit Master title style</a:t>
            </a:r>
            <a:endParaRPr lang="sv-SE" dirty="0"/>
          </a:p>
        </p:txBody>
      </p:sp>
      <p:sp>
        <p:nvSpPr>
          <p:cNvPr id="3" name="Content Placeholder 2">
            <a:extLst>
              <a:ext uri="{FF2B5EF4-FFF2-40B4-BE49-F238E27FC236}">
                <a16:creationId xmlns:a16="http://schemas.microsoft.com/office/drawing/2014/main" id="{79AD652D-D723-4261-9B8C-661B6699F950}"/>
              </a:ext>
            </a:extLst>
          </p:cNvPr>
          <p:cNvSpPr>
            <a:spLocks noGrp="1"/>
          </p:cNvSpPr>
          <p:nvPr>
            <p:ph sz="half" idx="1"/>
          </p:nvPr>
        </p:nvSpPr>
        <p:spPr>
          <a:xfrm>
            <a:off x="838200" y="1825629"/>
            <a:ext cx="5181600" cy="4241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Content Placeholder 3">
            <a:extLst>
              <a:ext uri="{FF2B5EF4-FFF2-40B4-BE49-F238E27FC236}">
                <a16:creationId xmlns:a16="http://schemas.microsoft.com/office/drawing/2014/main" id="{8D72E162-7D8A-446C-B6C3-D85896811443}"/>
              </a:ext>
            </a:extLst>
          </p:cNvPr>
          <p:cNvSpPr>
            <a:spLocks noGrp="1"/>
          </p:cNvSpPr>
          <p:nvPr>
            <p:ph sz="half" idx="2"/>
          </p:nvPr>
        </p:nvSpPr>
        <p:spPr>
          <a:xfrm>
            <a:off x="6172200" y="1825626"/>
            <a:ext cx="5181600" cy="42543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C6CCDECF-AB46-421A-B3EA-954167E551C6}"/>
              </a:ext>
            </a:extLst>
          </p:cNvPr>
          <p:cNvSpPr>
            <a:spLocks noGrp="1"/>
          </p:cNvSpPr>
          <p:nvPr>
            <p:ph type="dt" sz="half" idx="10"/>
          </p:nvPr>
        </p:nvSpPr>
        <p:spPr/>
        <p:txBody>
          <a:bodyPr/>
          <a:lstStyle/>
          <a:p>
            <a:fld id="{E953B568-317F-4963-8797-D7C19445BD4C}" type="datetime1">
              <a:rPr lang="sv-SE" smtClean="0"/>
              <a:t>2025-03-25</a:t>
            </a:fld>
            <a:endParaRPr lang="sv-SE"/>
          </a:p>
        </p:txBody>
      </p:sp>
      <p:sp>
        <p:nvSpPr>
          <p:cNvPr id="6" name="Footer Placeholder 5">
            <a:extLst>
              <a:ext uri="{FF2B5EF4-FFF2-40B4-BE49-F238E27FC236}">
                <a16:creationId xmlns:a16="http://schemas.microsoft.com/office/drawing/2014/main" id="{20FFB67D-8CC2-4E5B-BF93-6B7E5BF4B2AC}"/>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3CAF80C1-A5DA-4E08-8CAE-B47DD97A3975}"/>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11" name="Rak 5">
            <a:extLst>
              <a:ext uri="{FF2B5EF4-FFF2-40B4-BE49-F238E27FC236}">
                <a16:creationId xmlns:a16="http://schemas.microsoft.com/office/drawing/2014/main" id="{1DBCDB3C-6D20-4691-BDE2-381FEEBC114C}"/>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16BE1A0F-94CD-4198-BF55-0444B608B4A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2371491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C1DA-1DF7-4806-9BFE-693752D8E5AA}"/>
              </a:ext>
            </a:extLst>
          </p:cNvPr>
          <p:cNvSpPr>
            <a:spLocks noGrp="1"/>
          </p:cNvSpPr>
          <p:nvPr>
            <p:ph type="title"/>
          </p:nvPr>
        </p:nvSpPr>
        <p:spPr>
          <a:xfrm>
            <a:off x="839788" y="365129"/>
            <a:ext cx="10515600" cy="1325563"/>
          </a:xfrm>
        </p:spPr>
        <p:txBody>
          <a:bodyPr/>
          <a:lstStyle/>
          <a:p>
            <a:r>
              <a:rPr lang="en-US"/>
              <a:t>Click to edit Master title style</a:t>
            </a:r>
            <a:endParaRPr lang="sv-SE" dirty="0"/>
          </a:p>
        </p:txBody>
      </p:sp>
      <p:sp>
        <p:nvSpPr>
          <p:cNvPr id="3" name="Text Placeholder 2">
            <a:extLst>
              <a:ext uri="{FF2B5EF4-FFF2-40B4-BE49-F238E27FC236}">
                <a16:creationId xmlns:a16="http://schemas.microsoft.com/office/drawing/2014/main" id="{4E0AEAAB-6C1D-4159-B092-4584A8886AC8}"/>
              </a:ext>
            </a:extLst>
          </p:cNvPr>
          <p:cNvSpPr>
            <a:spLocks noGrp="1"/>
          </p:cNvSpPr>
          <p:nvPr>
            <p:ph type="body" idx="1"/>
          </p:nvPr>
        </p:nvSpPr>
        <p:spPr>
          <a:xfrm>
            <a:off x="839789" y="1681163"/>
            <a:ext cx="5157787" cy="823912"/>
          </a:xfrm>
        </p:spPr>
        <p:txBody>
          <a:bodyPr anchor="b">
            <a:normAutofit/>
          </a:bodyPr>
          <a:lstStyle>
            <a:lvl1pPr marL="0" indent="0">
              <a:buNone/>
              <a:defRPr sz="2800" b="1">
                <a:latin typeface="+mj-lt"/>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835E44-E48F-4B64-BC38-36AE1423EEC3}"/>
              </a:ext>
            </a:extLst>
          </p:cNvPr>
          <p:cNvSpPr>
            <a:spLocks noGrp="1"/>
          </p:cNvSpPr>
          <p:nvPr>
            <p:ph sz="half" idx="2"/>
          </p:nvPr>
        </p:nvSpPr>
        <p:spPr>
          <a:xfrm>
            <a:off x="839789" y="2505085"/>
            <a:ext cx="5157787" cy="3571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Text Placeholder 4">
            <a:extLst>
              <a:ext uri="{FF2B5EF4-FFF2-40B4-BE49-F238E27FC236}">
                <a16:creationId xmlns:a16="http://schemas.microsoft.com/office/drawing/2014/main" id="{CF40FBBF-9493-4795-A84B-B36E22050892}"/>
              </a:ext>
            </a:extLst>
          </p:cNvPr>
          <p:cNvSpPr>
            <a:spLocks noGrp="1"/>
          </p:cNvSpPr>
          <p:nvPr>
            <p:ph type="body" sz="quarter" idx="3"/>
          </p:nvPr>
        </p:nvSpPr>
        <p:spPr>
          <a:xfrm>
            <a:off x="6172203" y="1681163"/>
            <a:ext cx="5183188" cy="823912"/>
          </a:xfrm>
        </p:spPr>
        <p:txBody>
          <a:bodyPr anchor="b">
            <a:normAutofit/>
          </a:bodyPr>
          <a:lstStyle>
            <a:lvl1pPr marL="0" indent="0">
              <a:buNone/>
              <a:defRPr sz="2800" b="1">
                <a:latin typeface="+mj-lt"/>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B4785-7E60-4E95-8686-807938974191}"/>
              </a:ext>
            </a:extLst>
          </p:cNvPr>
          <p:cNvSpPr>
            <a:spLocks noGrp="1"/>
          </p:cNvSpPr>
          <p:nvPr>
            <p:ph sz="quarter" idx="4"/>
          </p:nvPr>
        </p:nvSpPr>
        <p:spPr>
          <a:xfrm>
            <a:off x="6172203" y="2505085"/>
            <a:ext cx="5183188" cy="35684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7352B86A-85B7-4456-A609-BB084D0B26B0}"/>
              </a:ext>
            </a:extLst>
          </p:cNvPr>
          <p:cNvSpPr>
            <a:spLocks noGrp="1"/>
          </p:cNvSpPr>
          <p:nvPr>
            <p:ph type="dt" sz="half" idx="10"/>
          </p:nvPr>
        </p:nvSpPr>
        <p:spPr/>
        <p:txBody>
          <a:bodyPr/>
          <a:lstStyle/>
          <a:p>
            <a:fld id="{4E193FDD-75C0-468F-8ACE-DDB3C98AD4DA}" type="datetime1">
              <a:rPr lang="sv-SE" smtClean="0"/>
              <a:t>2025-03-25</a:t>
            </a:fld>
            <a:endParaRPr lang="sv-SE"/>
          </a:p>
        </p:txBody>
      </p:sp>
      <p:sp>
        <p:nvSpPr>
          <p:cNvPr id="8" name="Footer Placeholder 7">
            <a:extLst>
              <a:ext uri="{FF2B5EF4-FFF2-40B4-BE49-F238E27FC236}">
                <a16:creationId xmlns:a16="http://schemas.microsoft.com/office/drawing/2014/main" id="{91C08846-8A71-4321-93F6-BFCE99CB4A5E}"/>
              </a:ext>
            </a:extLst>
          </p:cNvPr>
          <p:cNvSpPr>
            <a:spLocks noGrp="1"/>
          </p:cNvSpPr>
          <p:nvPr>
            <p:ph type="ftr" sz="quarter" idx="11"/>
          </p:nvPr>
        </p:nvSpPr>
        <p:spPr/>
        <p:txBody>
          <a:bodyPr/>
          <a:lstStyle/>
          <a:p>
            <a:r>
              <a:rPr lang="sv-SE"/>
              <a:t>LiU PowerPoint-mall</a:t>
            </a:r>
          </a:p>
        </p:txBody>
      </p:sp>
      <p:sp>
        <p:nvSpPr>
          <p:cNvPr id="9" name="Slide Number Placeholder 8">
            <a:extLst>
              <a:ext uri="{FF2B5EF4-FFF2-40B4-BE49-F238E27FC236}">
                <a16:creationId xmlns:a16="http://schemas.microsoft.com/office/drawing/2014/main" id="{3AB0CCA9-80F4-4FE7-B4FD-9FB654545F31}"/>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13" name="Rak 5">
            <a:extLst>
              <a:ext uri="{FF2B5EF4-FFF2-40B4-BE49-F238E27FC236}">
                <a16:creationId xmlns:a16="http://schemas.microsoft.com/office/drawing/2014/main" id="{EC927C92-6210-4B4D-895A-19AADBEF8F6E}"/>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2" name="Picture 11">
            <a:extLst>
              <a:ext uri="{FF2B5EF4-FFF2-40B4-BE49-F238E27FC236}">
                <a16:creationId xmlns:a16="http://schemas.microsoft.com/office/drawing/2014/main" id="{272B713E-9B25-4551-8C9B-6BC99E5E4EF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829742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3FE9-5F5B-413D-B4E8-BD7E2968FF45}"/>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55082EEB-76C9-46A2-8992-24100BBA5F96}"/>
              </a:ext>
            </a:extLst>
          </p:cNvPr>
          <p:cNvSpPr>
            <a:spLocks noGrp="1"/>
          </p:cNvSpPr>
          <p:nvPr>
            <p:ph type="dt" sz="half" idx="10"/>
          </p:nvPr>
        </p:nvSpPr>
        <p:spPr/>
        <p:txBody>
          <a:bodyPr/>
          <a:lstStyle/>
          <a:p>
            <a:fld id="{071D0F97-D8CD-4B7C-A939-1674FE42D546}" type="datetime1">
              <a:rPr lang="sv-SE" smtClean="0"/>
              <a:t>2025-03-25</a:t>
            </a:fld>
            <a:endParaRPr lang="sv-SE"/>
          </a:p>
        </p:txBody>
      </p:sp>
      <p:sp>
        <p:nvSpPr>
          <p:cNvPr id="4" name="Footer Placeholder 3">
            <a:extLst>
              <a:ext uri="{FF2B5EF4-FFF2-40B4-BE49-F238E27FC236}">
                <a16:creationId xmlns:a16="http://schemas.microsoft.com/office/drawing/2014/main" id="{771F3176-8332-460F-839F-8C36305CF839}"/>
              </a:ext>
            </a:extLst>
          </p:cNvPr>
          <p:cNvSpPr>
            <a:spLocks noGrp="1"/>
          </p:cNvSpPr>
          <p:nvPr>
            <p:ph type="ftr" sz="quarter" idx="11"/>
          </p:nvPr>
        </p:nvSpPr>
        <p:spPr/>
        <p:txBody>
          <a:bodyPr/>
          <a:lstStyle/>
          <a:p>
            <a:r>
              <a:rPr lang="sv-SE"/>
              <a:t>LiU PowerPoint-mall</a:t>
            </a:r>
          </a:p>
        </p:txBody>
      </p:sp>
      <p:sp>
        <p:nvSpPr>
          <p:cNvPr id="5" name="Slide Number Placeholder 4">
            <a:extLst>
              <a:ext uri="{FF2B5EF4-FFF2-40B4-BE49-F238E27FC236}">
                <a16:creationId xmlns:a16="http://schemas.microsoft.com/office/drawing/2014/main" id="{470BA3FD-78E6-4451-96E1-12B31AC3BAD8}"/>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9" name="Rak 5">
            <a:extLst>
              <a:ext uri="{FF2B5EF4-FFF2-40B4-BE49-F238E27FC236}">
                <a16:creationId xmlns:a16="http://schemas.microsoft.com/office/drawing/2014/main" id="{95DA7626-B115-4C4F-9B3C-FE5B663044E7}"/>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8" name="Picture 7">
            <a:extLst>
              <a:ext uri="{FF2B5EF4-FFF2-40B4-BE49-F238E27FC236}">
                <a16:creationId xmlns:a16="http://schemas.microsoft.com/office/drawing/2014/main" id="{3FB99031-EEFF-4AFA-A3F5-072DD362F06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215264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ctr">
              <a:defRPr sz="2400"/>
            </a:lvl1pPr>
          </a:lstStyle>
          <a:p>
            <a:r>
              <a:rPr lang="sv-SE"/>
              <a:t>Klicka här för att ändra mall för rubrikformat</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00"/>
            <a:ext cx="9144000" cy="1828800"/>
          </a:xfrm>
        </p:spPr>
        <p:txBody>
          <a:bodyPr>
            <a:noAutofit/>
          </a:bodyPr>
          <a:lstStyle>
            <a:lvl1pPr marL="0" indent="0" algn="ctr">
              <a:buNone/>
              <a:defRPr sz="60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sv-SE"/>
              <a:t>Klicka här för att ändra mall för underrubrikformat</a:t>
            </a:r>
            <a:endParaRPr lang="sv-SE" dirty="0"/>
          </a:p>
        </p:txBody>
      </p:sp>
      <p:pic>
        <p:nvPicPr>
          <p:cNvPr id="12" name="Picture 11">
            <a:extLst>
              <a:ext uri="{FF2B5EF4-FFF2-40B4-BE49-F238E27FC236}">
                <a16:creationId xmlns:a16="http://schemas.microsoft.com/office/drawing/2014/main" id="{5EC06882-422C-4DDF-B0C6-829A5668700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8772" y="5610251"/>
            <a:ext cx="3234687" cy="1195200"/>
          </a:xfrm>
          <a:prstGeom prst="rect">
            <a:avLst/>
          </a:prstGeom>
        </p:spPr>
      </p:pic>
    </p:spTree>
    <p:extLst>
      <p:ext uri="{BB962C8B-B14F-4D97-AF65-F5344CB8AC3E}">
        <p14:creationId xmlns:p14="http://schemas.microsoft.com/office/powerpoint/2010/main" val="9979834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96CBC0-C319-4952-8F5C-99292872E293}"/>
              </a:ext>
            </a:extLst>
          </p:cNvPr>
          <p:cNvSpPr>
            <a:spLocks noGrp="1"/>
          </p:cNvSpPr>
          <p:nvPr>
            <p:ph type="dt" sz="half" idx="10"/>
          </p:nvPr>
        </p:nvSpPr>
        <p:spPr/>
        <p:txBody>
          <a:bodyPr/>
          <a:lstStyle/>
          <a:p>
            <a:fld id="{70D70A99-69D8-4E88-BB45-AD089D034EFB}" type="datetime1">
              <a:rPr lang="sv-SE" smtClean="0"/>
              <a:t>2025-03-25</a:t>
            </a:fld>
            <a:endParaRPr lang="sv-SE"/>
          </a:p>
        </p:txBody>
      </p:sp>
      <p:sp>
        <p:nvSpPr>
          <p:cNvPr id="3" name="Footer Placeholder 2">
            <a:extLst>
              <a:ext uri="{FF2B5EF4-FFF2-40B4-BE49-F238E27FC236}">
                <a16:creationId xmlns:a16="http://schemas.microsoft.com/office/drawing/2014/main" id="{EC66394A-EC6D-4B1F-8267-B06B10136441}"/>
              </a:ext>
            </a:extLst>
          </p:cNvPr>
          <p:cNvSpPr>
            <a:spLocks noGrp="1"/>
          </p:cNvSpPr>
          <p:nvPr>
            <p:ph type="ftr" sz="quarter" idx="11"/>
          </p:nvPr>
        </p:nvSpPr>
        <p:spPr/>
        <p:txBody>
          <a:bodyPr/>
          <a:lstStyle/>
          <a:p>
            <a:r>
              <a:rPr lang="sv-SE"/>
              <a:t>LiU PowerPoint-mall</a:t>
            </a:r>
          </a:p>
        </p:txBody>
      </p:sp>
      <p:sp>
        <p:nvSpPr>
          <p:cNvPr id="4" name="Slide Number Placeholder 3">
            <a:extLst>
              <a:ext uri="{FF2B5EF4-FFF2-40B4-BE49-F238E27FC236}">
                <a16:creationId xmlns:a16="http://schemas.microsoft.com/office/drawing/2014/main" id="{BD7DF935-E895-4D21-A182-6E15EDC728FD}"/>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8" name="Rak 5">
            <a:extLst>
              <a:ext uri="{FF2B5EF4-FFF2-40B4-BE49-F238E27FC236}">
                <a16:creationId xmlns:a16="http://schemas.microsoft.com/office/drawing/2014/main" id="{97E9F04A-B552-451B-920C-ED4546809656}"/>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7" name="Picture 6">
            <a:extLst>
              <a:ext uri="{FF2B5EF4-FFF2-40B4-BE49-F238E27FC236}">
                <a16:creationId xmlns:a16="http://schemas.microsoft.com/office/drawing/2014/main" id="{A56AFAAA-8AD3-4AB3-8A46-2BD96839149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8396704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980A2-67AA-45AE-A4A3-02C24D5D2D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9B3FC7A9-016D-4F8D-95F8-AE268FFCD56E}"/>
              </a:ext>
            </a:extLst>
          </p:cNvPr>
          <p:cNvSpPr>
            <a:spLocks noGrp="1"/>
          </p:cNvSpPr>
          <p:nvPr>
            <p:ph idx="1"/>
          </p:nvPr>
        </p:nvSpPr>
        <p:spPr>
          <a:xfrm>
            <a:off x="5183188" y="987429"/>
            <a:ext cx="6172200" cy="509253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Text Placeholder 3">
            <a:extLst>
              <a:ext uri="{FF2B5EF4-FFF2-40B4-BE49-F238E27FC236}">
                <a16:creationId xmlns:a16="http://schemas.microsoft.com/office/drawing/2014/main" id="{1B9E2521-9433-4ED7-A38E-EB976F0B35CD}"/>
              </a:ext>
            </a:extLst>
          </p:cNvPr>
          <p:cNvSpPr>
            <a:spLocks noGrp="1"/>
          </p:cNvSpPr>
          <p:nvPr>
            <p:ph type="body" sz="half" idx="2"/>
          </p:nvPr>
        </p:nvSpPr>
        <p:spPr>
          <a:xfrm>
            <a:off x="839788" y="2057402"/>
            <a:ext cx="3932237" cy="4022563"/>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DAEBBB-5F59-4CE5-8F95-88A1C1885396}"/>
              </a:ext>
            </a:extLst>
          </p:cNvPr>
          <p:cNvSpPr>
            <a:spLocks noGrp="1"/>
          </p:cNvSpPr>
          <p:nvPr>
            <p:ph type="dt" sz="half" idx="10"/>
          </p:nvPr>
        </p:nvSpPr>
        <p:spPr/>
        <p:txBody>
          <a:bodyPr/>
          <a:lstStyle/>
          <a:p>
            <a:fld id="{4E1853E1-C678-4DCC-95AF-156728B6C2E9}" type="datetime1">
              <a:rPr lang="sv-SE" smtClean="0"/>
              <a:t>2025-03-25</a:t>
            </a:fld>
            <a:endParaRPr lang="sv-SE"/>
          </a:p>
        </p:txBody>
      </p:sp>
      <p:sp>
        <p:nvSpPr>
          <p:cNvPr id="6" name="Footer Placeholder 5">
            <a:extLst>
              <a:ext uri="{FF2B5EF4-FFF2-40B4-BE49-F238E27FC236}">
                <a16:creationId xmlns:a16="http://schemas.microsoft.com/office/drawing/2014/main" id="{052D4F3F-4FD6-423B-8630-8675366330DD}"/>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BFE6012F-A692-4BBB-B0E2-A40D6C39170B}"/>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26" name="Rak 5">
            <a:extLst>
              <a:ext uri="{FF2B5EF4-FFF2-40B4-BE49-F238E27FC236}">
                <a16:creationId xmlns:a16="http://schemas.microsoft.com/office/drawing/2014/main" id="{125440BF-FF8E-4F55-AC91-862AB2B62D8D}"/>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945A0DCF-3090-4EFD-A929-4799EE64971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1434136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48F90-6F0B-4082-A03A-25C0D0EEE6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1BBE1322-944E-410B-A503-071D16B244F1}"/>
              </a:ext>
            </a:extLst>
          </p:cNvPr>
          <p:cNvSpPr>
            <a:spLocks noGrp="1"/>
          </p:cNvSpPr>
          <p:nvPr>
            <p:ph type="pic" idx="1"/>
          </p:nvPr>
        </p:nvSpPr>
        <p:spPr>
          <a:xfrm>
            <a:off x="5183188" y="987429"/>
            <a:ext cx="6172200" cy="5092533"/>
          </a:xfrm>
        </p:spPr>
        <p:txBody>
          <a:bodyPr>
            <a:normAutofit/>
          </a:bodyPr>
          <a:lstStyle>
            <a:lvl1pPr marL="0" indent="0">
              <a:buNone/>
              <a:defRPr sz="28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en-US"/>
              <a:t>Click icon to add picture</a:t>
            </a:r>
            <a:endParaRPr lang="sv-SE" dirty="0"/>
          </a:p>
        </p:txBody>
      </p:sp>
      <p:sp>
        <p:nvSpPr>
          <p:cNvPr id="4" name="Text Placeholder 3">
            <a:extLst>
              <a:ext uri="{FF2B5EF4-FFF2-40B4-BE49-F238E27FC236}">
                <a16:creationId xmlns:a16="http://schemas.microsoft.com/office/drawing/2014/main" id="{D396F69F-E2CD-4CAC-B28E-04F7F59CDF7B}"/>
              </a:ext>
            </a:extLst>
          </p:cNvPr>
          <p:cNvSpPr>
            <a:spLocks noGrp="1"/>
          </p:cNvSpPr>
          <p:nvPr>
            <p:ph type="body" sz="half" idx="2"/>
          </p:nvPr>
        </p:nvSpPr>
        <p:spPr>
          <a:xfrm>
            <a:off x="839788" y="2057402"/>
            <a:ext cx="3932237" cy="4022563"/>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D6119C-D6E1-438D-B01E-CF6E63D023A2}"/>
              </a:ext>
            </a:extLst>
          </p:cNvPr>
          <p:cNvSpPr>
            <a:spLocks noGrp="1"/>
          </p:cNvSpPr>
          <p:nvPr>
            <p:ph type="dt" sz="half" idx="10"/>
          </p:nvPr>
        </p:nvSpPr>
        <p:spPr/>
        <p:txBody>
          <a:bodyPr/>
          <a:lstStyle/>
          <a:p>
            <a:fld id="{1B6E30AE-F0CC-41D3-A5D9-704423F97A10}" type="datetime1">
              <a:rPr lang="sv-SE" smtClean="0"/>
              <a:t>2025-03-25</a:t>
            </a:fld>
            <a:endParaRPr lang="sv-SE"/>
          </a:p>
        </p:txBody>
      </p:sp>
      <p:sp>
        <p:nvSpPr>
          <p:cNvPr id="6" name="Footer Placeholder 5">
            <a:extLst>
              <a:ext uri="{FF2B5EF4-FFF2-40B4-BE49-F238E27FC236}">
                <a16:creationId xmlns:a16="http://schemas.microsoft.com/office/drawing/2014/main" id="{F0D2FECA-0FDF-4E93-B1B1-6CF623CF2A1B}"/>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86155D90-D9E3-425D-B3DC-406845F9C0F6}"/>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8" name="Rak 5">
            <a:extLst>
              <a:ext uri="{FF2B5EF4-FFF2-40B4-BE49-F238E27FC236}">
                <a16:creationId xmlns:a16="http://schemas.microsoft.com/office/drawing/2014/main" id="{65E233A8-C457-415A-B25B-AC4916975090}"/>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01FF50F7-D655-41A2-BC16-00FE7DA2E0C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14588635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7040-A9FD-4D9F-927E-3D89FFE81C35}"/>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303F4497-9EDB-4DEA-8405-69C17F3ABC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02985C7-46FC-4066-B9D3-B0D0DB8037A9}"/>
              </a:ext>
            </a:extLst>
          </p:cNvPr>
          <p:cNvSpPr>
            <a:spLocks noGrp="1"/>
          </p:cNvSpPr>
          <p:nvPr>
            <p:ph type="dt" sz="half" idx="10"/>
          </p:nvPr>
        </p:nvSpPr>
        <p:spPr/>
        <p:txBody>
          <a:bodyPr/>
          <a:lstStyle/>
          <a:p>
            <a:fld id="{1AD57525-E1FF-4C03-A587-61FAA0C63DD7}" type="datetime1">
              <a:rPr lang="sv-SE" smtClean="0"/>
              <a:t>2025-03-25</a:t>
            </a:fld>
            <a:endParaRPr lang="sv-SE"/>
          </a:p>
        </p:txBody>
      </p:sp>
      <p:sp>
        <p:nvSpPr>
          <p:cNvPr id="5" name="Footer Placeholder 4">
            <a:extLst>
              <a:ext uri="{FF2B5EF4-FFF2-40B4-BE49-F238E27FC236}">
                <a16:creationId xmlns:a16="http://schemas.microsoft.com/office/drawing/2014/main" id="{CCD83B8B-54A4-4A15-BB63-FCDC3A44F50E}"/>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18F9CEAC-1427-4BEA-8982-30CAE04DC3CA}"/>
              </a:ext>
            </a:extLst>
          </p:cNvPr>
          <p:cNvSpPr>
            <a:spLocks noGrp="1"/>
          </p:cNvSpPr>
          <p:nvPr>
            <p:ph type="sldNum" sz="quarter" idx="12"/>
          </p:nvPr>
        </p:nvSpPr>
        <p:spPr/>
        <p:txBody>
          <a:bodyPr/>
          <a:lstStyle/>
          <a:p>
            <a:fld id="{1D05C8B6-EC5E-42D9-8D75-1E05D6428564}" type="slidenum">
              <a:rPr lang="sv-SE" smtClean="0"/>
              <a:t>‹#›</a:t>
            </a:fld>
            <a:endParaRPr lang="sv-SE"/>
          </a:p>
        </p:txBody>
      </p:sp>
    </p:spTree>
    <p:extLst>
      <p:ext uri="{BB962C8B-B14F-4D97-AF65-F5344CB8AC3E}">
        <p14:creationId xmlns:p14="http://schemas.microsoft.com/office/powerpoint/2010/main" val="3428918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B31E45-D6F3-4F73-BEDF-5BEDAFC5A51E}"/>
              </a:ext>
            </a:extLst>
          </p:cNvPr>
          <p:cNvSpPr>
            <a:spLocks noGrp="1"/>
          </p:cNvSpPr>
          <p:nvPr>
            <p:ph type="title" orient="vert"/>
          </p:nvPr>
        </p:nvSpPr>
        <p:spPr>
          <a:xfrm>
            <a:off x="8724902"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237266AE-17DB-428F-A2F6-8D0CA1386FDC}"/>
              </a:ext>
            </a:extLst>
          </p:cNvPr>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EF4654A-FDE6-4601-9D75-FA956B136DD2}"/>
              </a:ext>
            </a:extLst>
          </p:cNvPr>
          <p:cNvSpPr>
            <a:spLocks noGrp="1"/>
          </p:cNvSpPr>
          <p:nvPr>
            <p:ph type="dt" sz="half" idx="10"/>
          </p:nvPr>
        </p:nvSpPr>
        <p:spPr>
          <a:xfrm rot="5400000">
            <a:off x="11103000" y="5049000"/>
            <a:ext cx="1818000" cy="360000"/>
          </a:xfrm>
        </p:spPr>
        <p:txBody>
          <a:bodyPr/>
          <a:lstStyle/>
          <a:p>
            <a:fld id="{45F11600-C71F-4A1B-BAC0-7604FBF02F02}" type="datetime1">
              <a:rPr lang="sv-SE" smtClean="0"/>
              <a:t>2025-03-25</a:t>
            </a:fld>
            <a:endParaRPr lang="sv-SE"/>
          </a:p>
        </p:txBody>
      </p:sp>
      <p:sp>
        <p:nvSpPr>
          <p:cNvPr id="5" name="Footer Placeholder 4">
            <a:extLst>
              <a:ext uri="{FF2B5EF4-FFF2-40B4-BE49-F238E27FC236}">
                <a16:creationId xmlns:a16="http://schemas.microsoft.com/office/drawing/2014/main" id="{74C8F030-2FCB-40E4-B64D-2629C80F11C6}"/>
              </a:ext>
            </a:extLst>
          </p:cNvPr>
          <p:cNvSpPr>
            <a:spLocks noGrp="1"/>
          </p:cNvSpPr>
          <p:nvPr>
            <p:ph type="ftr" sz="quarter" idx="11"/>
          </p:nvPr>
        </p:nvSpPr>
        <p:spPr>
          <a:xfrm rot="5400000">
            <a:off x="9852000" y="1980000"/>
            <a:ext cx="4320000" cy="360000"/>
          </a:xfrm>
        </p:spPr>
        <p:txBody>
          <a:bodyPr lIns="180000"/>
          <a:lstStyle/>
          <a:p>
            <a:r>
              <a:rPr lang="sv-SE"/>
              <a:t>LiU PowerPoint-mall</a:t>
            </a:r>
          </a:p>
        </p:txBody>
      </p:sp>
      <p:sp>
        <p:nvSpPr>
          <p:cNvPr id="6" name="Slide Number Placeholder 5">
            <a:extLst>
              <a:ext uri="{FF2B5EF4-FFF2-40B4-BE49-F238E27FC236}">
                <a16:creationId xmlns:a16="http://schemas.microsoft.com/office/drawing/2014/main" id="{906C8C35-D10B-42B0-92F4-58D676FE1049}"/>
              </a:ext>
            </a:extLst>
          </p:cNvPr>
          <p:cNvSpPr>
            <a:spLocks noGrp="1"/>
          </p:cNvSpPr>
          <p:nvPr>
            <p:ph type="sldNum" sz="quarter" idx="12"/>
          </p:nvPr>
        </p:nvSpPr>
        <p:spPr>
          <a:xfrm rot="5400000">
            <a:off x="11652000" y="6318000"/>
            <a:ext cx="720000" cy="360000"/>
          </a:xfrm>
        </p:spPr>
        <p:txBody>
          <a:bodyPr rIns="180000"/>
          <a:lstStyle/>
          <a:p>
            <a:fld id="{1D05C8B6-EC5E-42D9-8D75-1E05D6428564}" type="slidenum">
              <a:rPr lang="sv-SE" smtClean="0"/>
              <a:t>‹#›</a:t>
            </a:fld>
            <a:endParaRPr lang="sv-SE"/>
          </a:p>
        </p:txBody>
      </p:sp>
    </p:spTree>
    <p:extLst>
      <p:ext uri="{BB962C8B-B14F-4D97-AF65-F5344CB8AC3E}">
        <p14:creationId xmlns:p14="http://schemas.microsoft.com/office/powerpoint/2010/main" val="2221272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l">
              <a:defRPr sz="60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10"/>
            <a:ext cx="9144000" cy="1828801"/>
          </a:xfrm>
        </p:spPr>
        <p:txBody>
          <a:bodyPr>
            <a:noAutofit/>
          </a:bodyPr>
          <a:lstStyle>
            <a:lvl1pPr marL="0" indent="0" algn="l">
              <a:buNone/>
              <a:defRPr sz="24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Click to edit Master subtitle style</a:t>
            </a:r>
            <a:endParaRPr lang="sv-SE" dirty="0"/>
          </a:p>
        </p:txBody>
      </p:sp>
      <p:pic>
        <p:nvPicPr>
          <p:cNvPr id="10" name="Picture 9">
            <a:extLst>
              <a:ext uri="{FF2B5EF4-FFF2-40B4-BE49-F238E27FC236}">
                <a16:creationId xmlns:a16="http://schemas.microsoft.com/office/drawing/2014/main" id="{CC37EAE2-8A23-448F-AA63-B069AFFED83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35055502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ctr">
              <a:defRPr sz="24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00"/>
            <a:ext cx="9144000" cy="1828800"/>
          </a:xfrm>
        </p:spPr>
        <p:txBody>
          <a:bodyPr>
            <a:noAutofit/>
          </a:bodyPr>
          <a:lstStyle>
            <a:lvl1pPr marL="0" indent="0" algn="ctr">
              <a:buNone/>
              <a:defRPr sz="60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sv-SE" dirty="0"/>
          </a:p>
        </p:txBody>
      </p:sp>
      <p:pic>
        <p:nvPicPr>
          <p:cNvPr id="10" name="Picture 9">
            <a:extLst>
              <a:ext uri="{FF2B5EF4-FFF2-40B4-BE49-F238E27FC236}">
                <a16:creationId xmlns:a16="http://schemas.microsoft.com/office/drawing/2014/main" id="{657A20B6-E146-4698-A374-15BF4447FCA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34790929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75322-5373-499E-AF2D-2170CC9A00DC}"/>
              </a:ext>
            </a:extLst>
          </p:cNvPr>
          <p:cNvSpPr>
            <a:spLocks noGrp="1"/>
          </p:cNvSpPr>
          <p:nvPr>
            <p:ph type="title"/>
          </p:nvPr>
        </p:nvSpPr>
        <p:spPr>
          <a:xfrm>
            <a:off x="831851" y="1519242"/>
            <a:ext cx="10515600" cy="1909758"/>
          </a:xfrm>
        </p:spPr>
        <p:txBody>
          <a:bodyPr anchor="b">
            <a:normAutofit/>
          </a:bodyPr>
          <a:lstStyle>
            <a:lvl1pPr>
              <a:defRPr sz="3600"/>
            </a:lvl1p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380AD21B-931A-4064-8D73-165D96D916F3}"/>
              </a:ext>
            </a:extLst>
          </p:cNvPr>
          <p:cNvSpPr>
            <a:spLocks noGrp="1"/>
          </p:cNvSpPr>
          <p:nvPr>
            <p:ph type="body" idx="1"/>
          </p:nvPr>
        </p:nvSpPr>
        <p:spPr>
          <a:xfrm>
            <a:off x="831851" y="3502800"/>
            <a:ext cx="10515600" cy="2628000"/>
          </a:xfrm>
        </p:spPr>
        <p:txBody>
          <a:bodyPr/>
          <a:lstStyle>
            <a:lvl1pPr marL="0" indent="0">
              <a:buNone/>
              <a:defRPr sz="2400">
                <a:solidFill>
                  <a:schemeClr val="tx1"/>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D9D274-9D58-4C59-BF24-08319E8A8277}"/>
              </a:ext>
            </a:extLst>
          </p:cNvPr>
          <p:cNvSpPr>
            <a:spLocks noGrp="1"/>
          </p:cNvSpPr>
          <p:nvPr>
            <p:ph type="dt" sz="half" idx="10"/>
          </p:nvPr>
        </p:nvSpPr>
        <p:spPr/>
        <p:txBody>
          <a:bodyPr/>
          <a:lstStyle/>
          <a:p>
            <a:fld id="{22599978-9F29-413B-85BF-904166F9F17E}" type="datetime1">
              <a:rPr lang="sv-SE" smtClean="0"/>
              <a:t>2025-03-25</a:t>
            </a:fld>
            <a:endParaRPr lang="sv-SE"/>
          </a:p>
        </p:txBody>
      </p:sp>
      <p:sp>
        <p:nvSpPr>
          <p:cNvPr id="5" name="Footer Placeholder 4">
            <a:extLst>
              <a:ext uri="{FF2B5EF4-FFF2-40B4-BE49-F238E27FC236}">
                <a16:creationId xmlns:a16="http://schemas.microsoft.com/office/drawing/2014/main" id="{A0AFF1B3-BEF7-476C-9C24-6F6824C23A59}"/>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85ADCECA-8742-4DDD-8038-0C0682EA7913}"/>
              </a:ext>
            </a:extLst>
          </p:cNvPr>
          <p:cNvSpPr>
            <a:spLocks noGrp="1"/>
          </p:cNvSpPr>
          <p:nvPr>
            <p:ph type="sldNum" sz="quarter" idx="12"/>
          </p:nvPr>
        </p:nvSpPr>
        <p:spPr/>
        <p:txBody>
          <a:bodyPr/>
          <a:lstStyle/>
          <a:p>
            <a:fld id="{1D05C8B6-EC5E-42D9-8D75-1E05D6428564}" type="slidenum">
              <a:rPr lang="sv-SE" smtClean="0"/>
              <a:t>‹#›</a:t>
            </a:fld>
            <a:endParaRPr lang="sv-SE"/>
          </a:p>
        </p:txBody>
      </p:sp>
      <p:pic>
        <p:nvPicPr>
          <p:cNvPr id="8" name="Picture 7">
            <a:extLst>
              <a:ext uri="{FF2B5EF4-FFF2-40B4-BE49-F238E27FC236}">
                <a16:creationId xmlns:a16="http://schemas.microsoft.com/office/drawing/2014/main" id="{6D558F2B-047C-44C8-8836-291D59B3927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38976212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l">
              <a:defRPr sz="60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10"/>
            <a:ext cx="9144000" cy="1828801"/>
          </a:xfrm>
        </p:spPr>
        <p:txBody>
          <a:bodyPr>
            <a:noAutofit/>
          </a:bodyPr>
          <a:lstStyle>
            <a:lvl1pPr marL="0" indent="0" algn="l">
              <a:buNone/>
              <a:defRPr sz="24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Click to edit Master subtitle style</a:t>
            </a:r>
            <a:endParaRPr lang="sv-SE" dirty="0"/>
          </a:p>
        </p:txBody>
      </p:sp>
      <p:pic>
        <p:nvPicPr>
          <p:cNvPr id="10" name="Picture 9">
            <a:extLst>
              <a:ext uri="{FF2B5EF4-FFF2-40B4-BE49-F238E27FC236}">
                <a16:creationId xmlns:a16="http://schemas.microsoft.com/office/drawing/2014/main" id="{3CAF4EFE-5EE9-43C1-A8AB-7E974731F3D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27040109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ctr">
              <a:defRPr sz="24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00"/>
            <a:ext cx="9144000" cy="1828800"/>
          </a:xfrm>
        </p:spPr>
        <p:txBody>
          <a:bodyPr>
            <a:noAutofit/>
          </a:bodyPr>
          <a:lstStyle>
            <a:lvl1pPr marL="0" indent="0" algn="ctr">
              <a:buNone/>
              <a:defRPr sz="60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sv-SE" dirty="0"/>
          </a:p>
        </p:txBody>
      </p:sp>
      <p:pic>
        <p:nvPicPr>
          <p:cNvPr id="10" name="Picture 9">
            <a:extLst>
              <a:ext uri="{FF2B5EF4-FFF2-40B4-BE49-F238E27FC236}">
                <a16:creationId xmlns:a16="http://schemas.microsoft.com/office/drawing/2014/main" id="{8A6C88FC-9571-41CD-B7A0-6628FDB053D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125604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A255562-1BA5-47E2-B332-7AD9148213E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
        <p:nvSpPr>
          <p:cNvPr id="2" name="Title 1">
            <a:extLst>
              <a:ext uri="{FF2B5EF4-FFF2-40B4-BE49-F238E27FC236}">
                <a16:creationId xmlns:a16="http://schemas.microsoft.com/office/drawing/2014/main" id="{9BB75322-5373-499E-AF2D-2170CC9A00DC}"/>
              </a:ext>
            </a:extLst>
          </p:cNvPr>
          <p:cNvSpPr>
            <a:spLocks noGrp="1"/>
          </p:cNvSpPr>
          <p:nvPr>
            <p:ph type="title"/>
          </p:nvPr>
        </p:nvSpPr>
        <p:spPr>
          <a:xfrm>
            <a:off x="831851" y="1519242"/>
            <a:ext cx="10515600" cy="1909758"/>
          </a:xfrm>
        </p:spPr>
        <p:txBody>
          <a:bodyPr anchor="b">
            <a:normAutofit/>
          </a:bodyPr>
          <a:lstStyle>
            <a:lvl1pPr>
              <a:defRPr sz="3600"/>
            </a:lvl1pPr>
          </a:lstStyle>
          <a:p>
            <a:r>
              <a:rPr lang="sv-SE"/>
              <a:t>Klicka här för att ändra mall för rubrikformat</a:t>
            </a:r>
            <a:endParaRPr lang="sv-SE" dirty="0"/>
          </a:p>
        </p:txBody>
      </p:sp>
      <p:sp>
        <p:nvSpPr>
          <p:cNvPr id="3" name="Text Placeholder 2">
            <a:extLst>
              <a:ext uri="{FF2B5EF4-FFF2-40B4-BE49-F238E27FC236}">
                <a16:creationId xmlns:a16="http://schemas.microsoft.com/office/drawing/2014/main" id="{380AD21B-931A-4064-8D73-165D96D916F3}"/>
              </a:ext>
            </a:extLst>
          </p:cNvPr>
          <p:cNvSpPr>
            <a:spLocks noGrp="1"/>
          </p:cNvSpPr>
          <p:nvPr>
            <p:ph type="body" idx="1"/>
          </p:nvPr>
        </p:nvSpPr>
        <p:spPr>
          <a:xfrm>
            <a:off x="831851" y="3502800"/>
            <a:ext cx="10515600" cy="2628000"/>
          </a:xfrm>
        </p:spPr>
        <p:txBody>
          <a:bodyPr/>
          <a:lstStyle>
            <a:lvl1pPr marL="0" indent="0">
              <a:buNone/>
              <a:defRPr sz="2400">
                <a:solidFill>
                  <a:schemeClr val="tx1"/>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sv-SE"/>
              <a:t>Klicka här för att ändra format på bakgrundstexten</a:t>
            </a:r>
          </a:p>
        </p:txBody>
      </p:sp>
      <p:sp>
        <p:nvSpPr>
          <p:cNvPr id="4" name="Date Placeholder 3">
            <a:extLst>
              <a:ext uri="{FF2B5EF4-FFF2-40B4-BE49-F238E27FC236}">
                <a16:creationId xmlns:a16="http://schemas.microsoft.com/office/drawing/2014/main" id="{9BD9D274-9D58-4C59-BF24-08319E8A8277}"/>
              </a:ext>
            </a:extLst>
          </p:cNvPr>
          <p:cNvSpPr>
            <a:spLocks noGrp="1"/>
          </p:cNvSpPr>
          <p:nvPr>
            <p:ph type="dt" sz="half" idx="10"/>
          </p:nvPr>
        </p:nvSpPr>
        <p:spPr/>
        <p:txBody>
          <a:bodyPr/>
          <a:lstStyle/>
          <a:p>
            <a:fld id="{CF4BF2A2-00B0-4D5A-9F15-8980A7BA0168}" type="datetime1">
              <a:rPr lang="sv-SE" smtClean="0"/>
              <a:t>2025-03-25</a:t>
            </a:fld>
            <a:endParaRPr lang="sv-SE"/>
          </a:p>
        </p:txBody>
      </p:sp>
      <p:sp>
        <p:nvSpPr>
          <p:cNvPr id="5" name="Footer Placeholder 4">
            <a:extLst>
              <a:ext uri="{FF2B5EF4-FFF2-40B4-BE49-F238E27FC236}">
                <a16:creationId xmlns:a16="http://schemas.microsoft.com/office/drawing/2014/main" id="{A0AFF1B3-BEF7-476C-9C24-6F6824C23A59}"/>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85ADCECA-8742-4DDD-8038-0C0682EA7913}"/>
              </a:ext>
            </a:extLst>
          </p:cNvPr>
          <p:cNvSpPr>
            <a:spLocks noGrp="1"/>
          </p:cNvSpPr>
          <p:nvPr>
            <p:ph type="sldNum" sz="quarter" idx="12"/>
          </p:nvPr>
        </p:nvSpPr>
        <p:spPr/>
        <p:txBody>
          <a:bodyPr/>
          <a:lstStyle/>
          <a:p>
            <a:fld id="{1D05C8B6-EC5E-42D9-8D75-1E05D6428564}" type="slidenum">
              <a:rPr lang="sv-SE" smtClean="0"/>
              <a:t>‹#›</a:t>
            </a:fld>
            <a:endParaRPr lang="sv-SE"/>
          </a:p>
        </p:txBody>
      </p:sp>
    </p:spTree>
    <p:extLst>
      <p:ext uri="{BB962C8B-B14F-4D97-AF65-F5344CB8AC3E}">
        <p14:creationId xmlns:p14="http://schemas.microsoft.com/office/powerpoint/2010/main" val="15740335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75322-5373-499E-AF2D-2170CC9A00DC}"/>
              </a:ext>
            </a:extLst>
          </p:cNvPr>
          <p:cNvSpPr>
            <a:spLocks noGrp="1"/>
          </p:cNvSpPr>
          <p:nvPr>
            <p:ph type="title"/>
          </p:nvPr>
        </p:nvSpPr>
        <p:spPr>
          <a:xfrm>
            <a:off x="831851" y="1519242"/>
            <a:ext cx="10515600" cy="1909758"/>
          </a:xfrm>
        </p:spPr>
        <p:txBody>
          <a:bodyPr anchor="b">
            <a:normAutofit/>
          </a:bodyPr>
          <a:lstStyle>
            <a:lvl1pPr>
              <a:defRPr sz="3600"/>
            </a:lvl1p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380AD21B-931A-4064-8D73-165D96D916F3}"/>
              </a:ext>
            </a:extLst>
          </p:cNvPr>
          <p:cNvSpPr>
            <a:spLocks noGrp="1"/>
          </p:cNvSpPr>
          <p:nvPr>
            <p:ph type="body" idx="1"/>
          </p:nvPr>
        </p:nvSpPr>
        <p:spPr>
          <a:xfrm>
            <a:off x="831851" y="3502800"/>
            <a:ext cx="10515600" cy="2628000"/>
          </a:xfrm>
        </p:spPr>
        <p:txBody>
          <a:bodyPr/>
          <a:lstStyle>
            <a:lvl1pPr marL="0" indent="0">
              <a:buNone/>
              <a:defRPr sz="2400">
                <a:solidFill>
                  <a:schemeClr val="tx1"/>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D9D274-9D58-4C59-BF24-08319E8A8277}"/>
              </a:ext>
            </a:extLst>
          </p:cNvPr>
          <p:cNvSpPr>
            <a:spLocks noGrp="1"/>
          </p:cNvSpPr>
          <p:nvPr>
            <p:ph type="dt" sz="half" idx="10"/>
          </p:nvPr>
        </p:nvSpPr>
        <p:spPr/>
        <p:txBody>
          <a:bodyPr/>
          <a:lstStyle/>
          <a:p>
            <a:fld id="{A4FF8B85-6D55-4663-B672-F949385C4C70}" type="datetime1">
              <a:rPr lang="sv-SE" smtClean="0"/>
              <a:t>2025-03-25</a:t>
            </a:fld>
            <a:endParaRPr lang="sv-SE"/>
          </a:p>
        </p:txBody>
      </p:sp>
      <p:sp>
        <p:nvSpPr>
          <p:cNvPr id="5" name="Footer Placeholder 4">
            <a:extLst>
              <a:ext uri="{FF2B5EF4-FFF2-40B4-BE49-F238E27FC236}">
                <a16:creationId xmlns:a16="http://schemas.microsoft.com/office/drawing/2014/main" id="{A0AFF1B3-BEF7-476C-9C24-6F6824C23A59}"/>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85ADCECA-8742-4DDD-8038-0C0682EA7913}"/>
              </a:ext>
            </a:extLst>
          </p:cNvPr>
          <p:cNvSpPr>
            <a:spLocks noGrp="1"/>
          </p:cNvSpPr>
          <p:nvPr>
            <p:ph type="sldNum" sz="quarter" idx="12"/>
          </p:nvPr>
        </p:nvSpPr>
        <p:spPr/>
        <p:txBody>
          <a:bodyPr/>
          <a:lstStyle/>
          <a:p>
            <a:fld id="{1D05C8B6-EC5E-42D9-8D75-1E05D6428564}" type="slidenum">
              <a:rPr lang="sv-SE" smtClean="0"/>
              <a:t>‹#›</a:t>
            </a:fld>
            <a:endParaRPr lang="sv-SE"/>
          </a:p>
        </p:txBody>
      </p:sp>
      <p:pic>
        <p:nvPicPr>
          <p:cNvPr id="8" name="Picture 7">
            <a:extLst>
              <a:ext uri="{FF2B5EF4-FFF2-40B4-BE49-F238E27FC236}">
                <a16:creationId xmlns:a16="http://schemas.microsoft.com/office/drawing/2014/main" id="{E222F705-69E4-4DA1-B749-14C037F863E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12690585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D5F28-9CA8-4998-8631-C03E7886FE15}"/>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a:extLst>
              <a:ext uri="{FF2B5EF4-FFF2-40B4-BE49-F238E27FC236}">
                <a16:creationId xmlns:a16="http://schemas.microsoft.com/office/drawing/2014/main" id="{F83CC860-BB16-4E0C-B870-8B2366E75AF0}"/>
              </a:ext>
            </a:extLst>
          </p:cNvPr>
          <p:cNvSpPr>
            <a:spLocks noGrp="1"/>
          </p:cNvSpPr>
          <p:nvPr>
            <p:ph idx="1"/>
          </p:nvPr>
        </p:nvSpPr>
        <p:spPr>
          <a:xfrm>
            <a:off x="838200" y="1825626"/>
            <a:ext cx="10515600" cy="4254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Date Placeholder 3">
            <a:extLst>
              <a:ext uri="{FF2B5EF4-FFF2-40B4-BE49-F238E27FC236}">
                <a16:creationId xmlns:a16="http://schemas.microsoft.com/office/drawing/2014/main" id="{FB2F96C9-5579-4CED-A338-A836AEE06E7E}"/>
              </a:ext>
            </a:extLst>
          </p:cNvPr>
          <p:cNvSpPr>
            <a:spLocks noGrp="1"/>
          </p:cNvSpPr>
          <p:nvPr>
            <p:ph type="dt" sz="half" idx="10"/>
          </p:nvPr>
        </p:nvSpPr>
        <p:spPr>
          <a:xfrm>
            <a:off x="8292263" y="0"/>
            <a:ext cx="2520000" cy="360000"/>
          </a:xfrm>
        </p:spPr>
        <p:txBody>
          <a:bodyPr/>
          <a:lstStyle/>
          <a:p>
            <a:fld id="{B7B82A53-EA25-4DB7-8EA6-2A6221147345}" type="datetime1">
              <a:rPr lang="sv-SE" smtClean="0"/>
              <a:t>2025-03-25</a:t>
            </a:fld>
            <a:endParaRPr lang="sv-SE"/>
          </a:p>
        </p:txBody>
      </p:sp>
      <p:sp>
        <p:nvSpPr>
          <p:cNvPr id="5" name="Footer Placeholder 4">
            <a:extLst>
              <a:ext uri="{FF2B5EF4-FFF2-40B4-BE49-F238E27FC236}">
                <a16:creationId xmlns:a16="http://schemas.microsoft.com/office/drawing/2014/main" id="{835A41CD-1A6A-456B-BCAE-4B73471B30D0}"/>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9E8AF9EE-7694-4BC1-BDBC-514D317EEE90}"/>
              </a:ext>
            </a:extLst>
          </p:cNvPr>
          <p:cNvSpPr>
            <a:spLocks noGrp="1"/>
          </p:cNvSpPr>
          <p:nvPr>
            <p:ph type="sldNum" sz="quarter" idx="12"/>
          </p:nvPr>
        </p:nvSpPr>
        <p:spPr>
          <a:xfrm>
            <a:off x="10812263" y="0"/>
            <a:ext cx="432000" cy="360000"/>
          </a:xfrm>
        </p:spPr>
        <p:txBody>
          <a:bodyPr/>
          <a:lstStyle/>
          <a:p>
            <a:fld id="{1D05C8B6-EC5E-42D9-8D75-1E05D6428564}" type="slidenum">
              <a:rPr lang="sv-SE" smtClean="0"/>
              <a:t>‹#›</a:t>
            </a:fld>
            <a:endParaRPr lang="sv-SE"/>
          </a:p>
        </p:txBody>
      </p:sp>
      <p:cxnSp>
        <p:nvCxnSpPr>
          <p:cNvPr id="9" name="Rak 5">
            <a:extLst>
              <a:ext uri="{FF2B5EF4-FFF2-40B4-BE49-F238E27FC236}">
                <a16:creationId xmlns:a16="http://schemas.microsoft.com/office/drawing/2014/main" id="{D2B6CEC0-7FA1-4DD6-9711-E98236C44181}"/>
              </a:ext>
            </a:extLst>
          </p:cNvPr>
          <p:cNvCxnSpPr>
            <a:cxnSpLocks/>
          </p:cNvCxnSpPr>
          <p:nvPr/>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7AD2338D-B85A-45B3-B14F-0709EED2F15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2489180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cSld name="Text med bild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980A2-67AA-45AE-A4A3-02C24D5D2D1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SE" dirty="0"/>
          </a:p>
        </p:txBody>
      </p:sp>
      <p:sp>
        <p:nvSpPr>
          <p:cNvPr id="3" name="Content Placeholder 2">
            <a:extLst>
              <a:ext uri="{FF2B5EF4-FFF2-40B4-BE49-F238E27FC236}">
                <a16:creationId xmlns:a16="http://schemas.microsoft.com/office/drawing/2014/main" id="{9B3FC7A9-016D-4F8D-95F8-AE268FFCD56E}"/>
              </a:ext>
            </a:extLst>
          </p:cNvPr>
          <p:cNvSpPr>
            <a:spLocks noGrp="1"/>
          </p:cNvSpPr>
          <p:nvPr>
            <p:ph idx="1"/>
          </p:nvPr>
        </p:nvSpPr>
        <p:spPr>
          <a:xfrm>
            <a:off x="5183188" y="987429"/>
            <a:ext cx="6172200" cy="509253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a:extLst>
              <a:ext uri="{FF2B5EF4-FFF2-40B4-BE49-F238E27FC236}">
                <a16:creationId xmlns:a16="http://schemas.microsoft.com/office/drawing/2014/main" id="{1B9E2521-9433-4ED7-A38E-EB976F0B35CD}"/>
              </a:ext>
            </a:extLst>
          </p:cNvPr>
          <p:cNvSpPr>
            <a:spLocks noGrp="1"/>
          </p:cNvSpPr>
          <p:nvPr>
            <p:ph type="body" sz="half" idx="2"/>
          </p:nvPr>
        </p:nvSpPr>
        <p:spPr>
          <a:xfrm>
            <a:off x="839788" y="2057402"/>
            <a:ext cx="3932237" cy="4022563"/>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5" name="Date Placeholder 4">
            <a:extLst>
              <a:ext uri="{FF2B5EF4-FFF2-40B4-BE49-F238E27FC236}">
                <a16:creationId xmlns:a16="http://schemas.microsoft.com/office/drawing/2014/main" id="{3ADAEBBB-5F59-4CE5-8F95-88A1C1885396}"/>
              </a:ext>
            </a:extLst>
          </p:cNvPr>
          <p:cNvSpPr>
            <a:spLocks noGrp="1"/>
          </p:cNvSpPr>
          <p:nvPr>
            <p:ph type="dt" sz="half" idx="10"/>
          </p:nvPr>
        </p:nvSpPr>
        <p:spPr/>
        <p:txBody>
          <a:bodyPr/>
          <a:lstStyle/>
          <a:p>
            <a:fld id="{F187D40B-1CDE-4D95-B7FA-54FBE8F47680}" type="datetime1">
              <a:rPr lang="sv-SE" smtClean="0"/>
              <a:t>2025-03-25</a:t>
            </a:fld>
            <a:endParaRPr lang="sv-SE"/>
          </a:p>
        </p:txBody>
      </p:sp>
      <p:sp>
        <p:nvSpPr>
          <p:cNvPr id="6" name="Footer Placeholder 5">
            <a:extLst>
              <a:ext uri="{FF2B5EF4-FFF2-40B4-BE49-F238E27FC236}">
                <a16:creationId xmlns:a16="http://schemas.microsoft.com/office/drawing/2014/main" id="{052D4F3F-4FD6-423B-8630-8675366330DD}"/>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BFE6012F-A692-4BBB-B0E2-A40D6C39170B}"/>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26" name="Rak 5">
            <a:extLst>
              <a:ext uri="{FF2B5EF4-FFF2-40B4-BE49-F238E27FC236}">
                <a16:creationId xmlns:a16="http://schemas.microsoft.com/office/drawing/2014/main" id="{125440BF-FF8E-4F55-AC91-862AB2B62D8D}"/>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3EF03451-BC14-4473-990F-4190E39B8B2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3330547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l">
              <a:defRPr sz="60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10"/>
            <a:ext cx="9144000" cy="1828801"/>
          </a:xfrm>
        </p:spPr>
        <p:txBody>
          <a:bodyPr>
            <a:noAutofit/>
          </a:bodyPr>
          <a:lstStyle>
            <a:lvl1pPr marL="0" indent="0" algn="l">
              <a:buNone/>
              <a:defRPr sz="24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dirty="0"/>
              <a:t>Click to edit Master subtitle style</a:t>
            </a:r>
            <a:endParaRPr lang="sv-SE" dirty="0"/>
          </a:p>
        </p:txBody>
      </p:sp>
      <p:pic>
        <p:nvPicPr>
          <p:cNvPr id="10" name="Picture 9">
            <a:extLst>
              <a:ext uri="{FF2B5EF4-FFF2-40B4-BE49-F238E27FC236}">
                <a16:creationId xmlns:a16="http://schemas.microsoft.com/office/drawing/2014/main" id="{C9CF9593-428D-414D-8F00-F6149322F54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3882195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DC8CC-6DA1-44E1-AA32-45B9D76EB5A8}"/>
              </a:ext>
            </a:extLst>
          </p:cNvPr>
          <p:cNvSpPr>
            <a:spLocks noGrp="1"/>
          </p:cNvSpPr>
          <p:nvPr>
            <p:ph type="ctrTitle"/>
          </p:nvPr>
        </p:nvSpPr>
        <p:spPr>
          <a:xfrm>
            <a:off x="1524000" y="1122373"/>
            <a:ext cx="9144000" cy="2306637"/>
          </a:xfrm>
        </p:spPr>
        <p:txBody>
          <a:bodyPr anchor="b">
            <a:normAutofit/>
          </a:bodyPr>
          <a:lstStyle>
            <a:lvl1pPr algn="ctr">
              <a:defRPr sz="2400"/>
            </a:lvl1pPr>
          </a:lstStyle>
          <a:p>
            <a:r>
              <a:rPr lang="en-US"/>
              <a:t>Click to edit Master title style</a:t>
            </a:r>
            <a:endParaRPr lang="sv-SE" dirty="0"/>
          </a:p>
        </p:txBody>
      </p:sp>
      <p:sp>
        <p:nvSpPr>
          <p:cNvPr id="3" name="Subtitle 2">
            <a:extLst>
              <a:ext uri="{FF2B5EF4-FFF2-40B4-BE49-F238E27FC236}">
                <a16:creationId xmlns:a16="http://schemas.microsoft.com/office/drawing/2014/main" id="{203186BF-7340-4334-86FF-20FAAF566CBC}"/>
              </a:ext>
            </a:extLst>
          </p:cNvPr>
          <p:cNvSpPr>
            <a:spLocks noGrp="1"/>
          </p:cNvSpPr>
          <p:nvPr>
            <p:ph type="subTitle" idx="1"/>
          </p:nvPr>
        </p:nvSpPr>
        <p:spPr>
          <a:xfrm>
            <a:off x="1524000" y="3502800"/>
            <a:ext cx="9144000" cy="1828800"/>
          </a:xfrm>
        </p:spPr>
        <p:txBody>
          <a:bodyPr>
            <a:noAutofit/>
          </a:bodyPr>
          <a:lstStyle>
            <a:lvl1pPr marL="0" indent="0" algn="ctr">
              <a:buNone/>
              <a:defRPr sz="6000">
                <a:latin typeface="+mj-lt"/>
              </a:defRPr>
            </a:lvl1pPr>
            <a:lvl2pPr marL="457167" indent="0" algn="ctr">
              <a:buNone/>
              <a:defRPr sz="2000"/>
            </a:lvl2pPr>
            <a:lvl3pPr marL="914332" indent="0" algn="ctr">
              <a:buNone/>
              <a:defRPr sz="1800"/>
            </a:lvl3pPr>
            <a:lvl4pPr marL="1371498" indent="0" algn="ctr">
              <a:buNone/>
              <a:defRPr sz="1600"/>
            </a:lvl4pPr>
            <a:lvl5pPr marL="1828664" indent="0" algn="ctr">
              <a:buNone/>
              <a:defRPr sz="1600"/>
            </a:lvl5pPr>
            <a:lvl6pPr marL="2285830" indent="0" algn="ctr">
              <a:buNone/>
              <a:defRPr sz="1600"/>
            </a:lvl6pPr>
            <a:lvl7pPr marL="2742994" indent="0" algn="ctr">
              <a:buNone/>
              <a:defRPr sz="1600"/>
            </a:lvl7pPr>
            <a:lvl8pPr marL="3200160" indent="0" algn="ctr">
              <a:buNone/>
              <a:defRPr sz="1600"/>
            </a:lvl8pPr>
            <a:lvl9pPr marL="3657327" indent="0" algn="ctr">
              <a:buNone/>
              <a:defRPr sz="1600"/>
            </a:lvl9pPr>
          </a:lstStyle>
          <a:p>
            <a:r>
              <a:rPr lang="en-US"/>
              <a:t>Click to edit Master subtitle style</a:t>
            </a:r>
            <a:endParaRPr lang="sv-SE" dirty="0"/>
          </a:p>
        </p:txBody>
      </p:sp>
      <p:pic>
        <p:nvPicPr>
          <p:cNvPr id="10" name="Picture 9">
            <a:extLst>
              <a:ext uri="{FF2B5EF4-FFF2-40B4-BE49-F238E27FC236}">
                <a16:creationId xmlns:a16="http://schemas.microsoft.com/office/drawing/2014/main" id="{4A102893-FD81-43BA-A2B3-7CFB54B334B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8" y="5610255"/>
            <a:ext cx="3234687" cy="1195200"/>
          </a:xfrm>
          <a:prstGeom prst="rect">
            <a:avLst/>
          </a:prstGeom>
        </p:spPr>
      </p:pic>
    </p:spTree>
    <p:extLst>
      <p:ext uri="{BB962C8B-B14F-4D97-AF65-F5344CB8AC3E}">
        <p14:creationId xmlns:p14="http://schemas.microsoft.com/office/powerpoint/2010/main" val="25216703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75322-5373-499E-AF2D-2170CC9A00DC}"/>
              </a:ext>
            </a:extLst>
          </p:cNvPr>
          <p:cNvSpPr>
            <a:spLocks noGrp="1"/>
          </p:cNvSpPr>
          <p:nvPr>
            <p:ph type="title"/>
          </p:nvPr>
        </p:nvSpPr>
        <p:spPr>
          <a:xfrm>
            <a:off x="831851" y="1519242"/>
            <a:ext cx="10515600" cy="1909758"/>
          </a:xfrm>
        </p:spPr>
        <p:txBody>
          <a:bodyPr anchor="b">
            <a:normAutofit/>
          </a:bodyPr>
          <a:lstStyle>
            <a:lvl1pPr>
              <a:defRPr sz="3600"/>
            </a:lvl1p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380AD21B-931A-4064-8D73-165D96D916F3}"/>
              </a:ext>
            </a:extLst>
          </p:cNvPr>
          <p:cNvSpPr>
            <a:spLocks noGrp="1"/>
          </p:cNvSpPr>
          <p:nvPr>
            <p:ph type="body" idx="1"/>
          </p:nvPr>
        </p:nvSpPr>
        <p:spPr>
          <a:xfrm>
            <a:off x="831851" y="3502800"/>
            <a:ext cx="10515600" cy="2628000"/>
          </a:xfrm>
        </p:spPr>
        <p:txBody>
          <a:bodyPr/>
          <a:lstStyle>
            <a:lvl1pPr marL="0" indent="0">
              <a:buNone/>
              <a:defRPr sz="2400">
                <a:solidFill>
                  <a:schemeClr val="tx1"/>
                </a:solidFill>
              </a:defRPr>
            </a:lvl1pPr>
            <a:lvl2pPr marL="457167" indent="0">
              <a:buNone/>
              <a:defRPr sz="2000">
                <a:solidFill>
                  <a:schemeClr val="tx1">
                    <a:tint val="75000"/>
                  </a:schemeClr>
                </a:solidFill>
              </a:defRPr>
            </a:lvl2pPr>
            <a:lvl3pPr marL="914332" indent="0">
              <a:buNone/>
              <a:defRPr sz="1800">
                <a:solidFill>
                  <a:schemeClr val="tx1">
                    <a:tint val="75000"/>
                  </a:schemeClr>
                </a:solidFill>
              </a:defRPr>
            </a:lvl3pPr>
            <a:lvl4pPr marL="1371498" indent="0">
              <a:buNone/>
              <a:defRPr sz="1600">
                <a:solidFill>
                  <a:schemeClr val="tx1">
                    <a:tint val="75000"/>
                  </a:schemeClr>
                </a:solidFill>
              </a:defRPr>
            </a:lvl4pPr>
            <a:lvl5pPr marL="1828664" indent="0">
              <a:buNone/>
              <a:defRPr sz="1600">
                <a:solidFill>
                  <a:schemeClr val="tx1">
                    <a:tint val="75000"/>
                  </a:schemeClr>
                </a:solidFill>
              </a:defRPr>
            </a:lvl5pPr>
            <a:lvl6pPr marL="2285830" indent="0">
              <a:buNone/>
              <a:defRPr sz="1600">
                <a:solidFill>
                  <a:schemeClr val="tx1">
                    <a:tint val="75000"/>
                  </a:schemeClr>
                </a:solidFill>
              </a:defRPr>
            </a:lvl6pPr>
            <a:lvl7pPr marL="2742994" indent="0">
              <a:buNone/>
              <a:defRPr sz="1600">
                <a:solidFill>
                  <a:schemeClr val="tx1">
                    <a:tint val="75000"/>
                  </a:schemeClr>
                </a:solidFill>
              </a:defRPr>
            </a:lvl7pPr>
            <a:lvl8pPr marL="3200160" indent="0">
              <a:buNone/>
              <a:defRPr sz="1600">
                <a:solidFill>
                  <a:schemeClr val="tx1">
                    <a:tint val="75000"/>
                  </a:schemeClr>
                </a:solidFill>
              </a:defRPr>
            </a:lvl8pPr>
            <a:lvl9pPr marL="3657327"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D9D274-9D58-4C59-BF24-08319E8A8277}"/>
              </a:ext>
            </a:extLst>
          </p:cNvPr>
          <p:cNvSpPr>
            <a:spLocks noGrp="1"/>
          </p:cNvSpPr>
          <p:nvPr>
            <p:ph type="dt" sz="half" idx="10"/>
          </p:nvPr>
        </p:nvSpPr>
        <p:spPr/>
        <p:txBody>
          <a:bodyPr/>
          <a:lstStyle/>
          <a:p>
            <a:fld id="{5728D611-AE77-4111-AB86-6F9EE0D8B4BF}" type="datetime1">
              <a:rPr lang="sv-SE" smtClean="0"/>
              <a:t>2025-03-25</a:t>
            </a:fld>
            <a:endParaRPr lang="sv-SE"/>
          </a:p>
        </p:txBody>
      </p:sp>
      <p:sp>
        <p:nvSpPr>
          <p:cNvPr id="5" name="Footer Placeholder 4">
            <a:extLst>
              <a:ext uri="{FF2B5EF4-FFF2-40B4-BE49-F238E27FC236}">
                <a16:creationId xmlns:a16="http://schemas.microsoft.com/office/drawing/2014/main" id="{A0AFF1B3-BEF7-476C-9C24-6F6824C23A59}"/>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85ADCECA-8742-4DDD-8038-0C0682EA7913}"/>
              </a:ext>
            </a:extLst>
          </p:cNvPr>
          <p:cNvSpPr>
            <a:spLocks noGrp="1"/>
          </p:cNvSpPr>
          <p:nvPr>
            <p:ph type="sldNum" sz="quarter" idx="12"/>
          </p:nvPr>
        </p:nvSpPr>
        <p:spPr/>
        <p:txBody>
          <a:bodyPr/>
          <a:lstStyle/>
          <a:p>
            <a:fld id="{1D05C8B6-EC5E-42D9-8D75-1E05D6428564}" type="slidenum">
              <a:rPr lang="sv-SE" smtClean="0"/>
              <a:t>‹#›</a:t>
            </a:fld>
            <a:endParaRPr lang="sv-SE"/>
          </a:p>
        </p:txBody>
      </p:sp>
      <p:pic>
        <p:nvPicPr>
          <p:cNvPr id="8" name="Picture 7">
            <a:extLst>
              <a:ext uri="{FF2B5EF4-FFF2-40B4-BE49-F238E27FC236}">
                <a16:creationId xmlns:a16="http://schemas.microsoft.com/office/drawing/2014/main" id="{1DC6314A-AE8B-433D-97F4-359A2229F2E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0800"/>
            <a:ext cx="1821947" cy="673200"/>
          </a:xfrm>
          <a:prstGeom prst="rect">
            <a:avLst/>
          </a:prstGeom>
        </p:spPr>
      </p:pic>
    </p:spTree>
    <p:extLst>
      <p:ext uri="{BB962C8B-B14F-4D97-AF65-F5344CB8AC3E}">
        <p14:creationId xmlns:p14="http://schemas.microsoft.com/office/powerpoint/2010/main" val="382644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D5F28-9CA8-4998-8631-C03E7886FE15}"/>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a:extLst>
              <a:ext uri="{FF2B5EF4-FFF2-40B4-BE49-F238E27FC236}">
                <a16:creationId xmlns:a16="http://schemas.microsoft.com/office/drawing/2014/main" id="{F83CC860-BB16-4E0C-B870-8B2366E75AF0}"/>
              </a:ext>
            </a:extLst>
          </p:cNvPr>
          <p:cNvSpPr>
            <a:spLocks noGrp="1"/>
          </p:cNvSpPr>
          <p:nvPr>
            <p:ph idx="1"/>
          </p:nvPr>
        </p:nvSpPr>
        <p:spPr>
          <a:xfrm>
            <a:off x="838200" y="1825626"/>
            <a:ext cx="10515600" cy="4254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Date Placeholder 3">
            <a:extLst>
              <a:ext uri="{FF2B5EF4-FFF2-40B4-BE49-F238E27FC236}">
                <a16:creationId xmlns:a16="http://schemas.microsoft.com/office/drawing/2014/main" id="{FB2F96C9-5579-4CED-A338-A836AEE06E7E}"/>
              </a:ext>
            </a:extLst>
          </p:cNvPr>
          <p:cNvSpPr>
            <a:spLocks noGrp="1"/>
          </p:cNvSpPr>
          <p:nvPr>
            <p:ph type="dt" sz="half" idx="10"/>
          </p:nvPr>
        </p:nvSpPr>
        <p:spPr>
          <a:xfrm>
            <a:off x="8292263" y="0"/>
            <a:ext cx="2520000" cy="360000"/>
          </a:xfrm>
        </p:spPr>
        <p:txBody>
          <a:bodyPr/>
          <a:lstStyle/>
          <a:p>
            <a:fld id="{B7B82A53-EA25-4DB7-8EA6-2A6221147345}" type="datetime1">
              <a:rPr lang="sv-SE" smtClean="0"/>
              <a:t>2025-03-25</a:t>
            </a:fld>
            <a:endParaRPr lang="sv-SE"/>
          </a:p>
        </p:txBody>
      </p:sp>
      <p:sp>
        <p:nvSpPr>
          <p:cNvPr id="5" name="Footer Placeholder 4">
            <a:extLst>
              <a:ext uri="{FF2B5EF4-FFF2-40B4-BE49-F238E27FC236}">
                <a16:creationId xmlns:a16="http://schemas.microsoft.com/office/drawing/2014/main" id="{835A41CD-1A6A-456B-BCAE-4B73471B30D0}"/>
              </a:ext>
            </a:extLst>
          </p:cNvPr>
          <p:cNvSpPr>
            <a:spLocks noGrp="1"/>
          </p:cNvSpPr>
          <p:nvPr>
            <p:ph type="ftr" sz="quarter" idx="11"/>
          </p:nvPr>
        </p:nvSpPr>
        <p:spPr/>
        <p:txBody>
          <a:bodyPr/>
          <a:lstStyle/>
          <a:p>
            <a:r>
              <a:rPr lang="sv-SE"/>
              <a:t>LiU PowerPoint-mall</a:t>
            </a:r>
          </a:p>
        </p:txBody>
      </p:sp>
      <p:sp>
        <p:nvSpPr>
          <p:cNvPr id="6" name="Slide Number Placeholder 5">
            <a:extLst>
              <a:ext uri="{FF2B5EF4-FFF2-40B4-BE49-F238E27FC236}">
                <a16:creationId xmlns:a16="http://schemas.microsoft.com/office/drawing/2014/main" id="{9E8AF9EE-7694-4BC1-BDBC-514D317EEE90}"/>
              </a:ext>
            </a:extLst>
          </p:cNvPr>
          <p:cNvSpPr>
            <a:spLocks noGrp="1"/>
          </p:cNvSpPr>
          <p:nvPr>
            <p:ph type="sldNum" sz="quarter" idx="12"/>
          </p:nvPr>
        </p:nvSpPr>
        <p:spPr>
          <a:xfrm>
            <a:off x="10812263" y="0"/>
            <a:ext cx="432000" cy="360000"/>
          </a:xfrm>
        </p:spPr>
        <p:txBody>
          <a:bodyPr/>
          <a:lstStyle/>
          <a:p>
            <a:fld id="{1D05C8B6-EC5E-42D9-8D75-1E05D6428564}" type="slidenum">
              <a:rPr lang="sv-SE" smtClean="0"/>
              <a:t>‹#›</a:t>
            </a:fld>
            <a:endParaRPr lang="sv-SE"/>
          </a:p>
        </p:txBody>
      </p:sp>
      <p:cxnSp>
        <p:nvCxnSpPr>
          <p:cNvPr id="9" name="Rak 5">
            <a:extLst>
              <a:ext uri="{FF2B5EF4-FFF2-40B4-BE49-F238E27FC236}">
                <a16:creationId xmlns:a16="http://schemas.microsoft.com/office/drawing/2014/main" id="{D2B6CEC0-7FA1-4DD6-9711-E98236C44181}"/>
              </a:ext>
            </a:extLst>
          </p:cNvPr>
          <p:cNvCxnSpPr>
            <a:cxnSpLocks/>
          </p:cNvCxnSpPr>
          <p:nvPr/>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7AD2338D-B85A-45B3-B14F-0709EED2F156}"/>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2590897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E5D60-9FEA-4061-AE29-F7A1A0AE668D}"/>
              </a:ext>
            </a:extLst>
          </p:cNvPr>
          <p:cNvSpPr>
            <a:spLocks noGrp="1"/>
          </p:cNvSpPr>
          <p:nvPr>
            <p:ph type="title"/>
          </p:nvPr>
        </p:nvSpPr>
        <p:spPr/>
        <p:txBody>
          <a:bodyPr/>
          <a:lstStyle/>
          <a:p>
            <a:r>
              <a:rPr lang="sv-SE"/>
              <a:t>Klicka här för att ändra mall för rubrikformat</a:t>
            </a:r>
            <a:endParaRPr lang="sv-SE" dirty="0"/>
          </a:p>
        </p:txBody>
      </p:sp>
      <p:sp>
        <p:nvSpPr>
          <p:cNvPr id="3" name="Content Placeholder 2">
            <a:extLst>
              <a:ext uri="{FF2B5EF4-FFF2-40B4-BE49-F238E27FC236}">
                <a16:creationId xmlns:a16="http://schemas.microsoft.com/office/drawing/2014/main" id="{79AD652D-D723-4261-9B8C-661B6699F950}"/>
              </a:ext>
            </a:extLst>
          </p:cNvPr>
          <p:cNvSpPr>
            <a:spLocks noGrp="1"/>
          </p:cNvSpPr>
          <p:nvPr>
            <p:ph sz="half" idx="1"/>
          </p:nvPr>
        </p:nvSpPr>
        <p:spPr>
          <a:xfrm>
            <a:off x="838200" y="1825629"/>
            <a:ext cx="5181600" cy="4241481"/>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Content Placeholder 3">
            <a:extLst>
              <a:ext uri="{FF2B5EF4-FFF2-40B4-BE49-F238E27FC236}">
                <a16:creationId xmlns:a16="http://schemas.microsoft.com/office/drawing/2014/main" id="{8D72E162-7D8A-446C-B6C3-D85896811443}"/>
              </a:ext>
            </a:extLst>
          </p:cNvPr>
          <p:cNvSpPr>
            <a:spLocks noGrp="1"/>
          </p:cNvSpPr>
          <p:nvPr>
            <p:ph sz="half" idx="2"/>
          </p:nvPr>
        </p:nvSpPr>
        <p:spPr>
          <a:xfrm>
            <a:off x="6172200" y="1825626"/>
            <a:ext cx="5181600" cy="4254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Date Placeholder 4">
            <a:extLst>
              <a:ext uri="{FF2B5EF4-FFF2-40B4-BE49-F238E27FC236}">
                <a16:creationId xmlns:a16="http://schemas.microsoft.com/office/drawing/2014/main" id="{C6CCDECF-AB46-421A-B3EA-954167E551C6}"/>
              </a:ext>
            </a:extLst>
          </p:cNvPr>
          <p:cNvSpPr>
            <a:spLocks noGrp="1"/>
          </p:cNvSpPr>
          <p:nvPr>
            <p:ph type="dt" sz="half" idx="10"/>
          </p:nvPr>
        </p:nvSpPr>
        <p:spPr/>
        <p:txBody>
          <a:bodyPr/>
          <a:lstStyle/>
          <a:p>
            <a:fld id="{BFCBEF37-2C62-4842-90D0-F62968B30A0E}" type="datetime1">
              <a:rPr lang="sv-SE" smtClean="0"/>
              <a:t>2025-03-25</a:t>
            </a:fld>
            <a:endParaRPr lang="sv-SE"/>
          </a:p>
        </p:txBody>
      </p:sp>
      <p:sp>
        <p:nvSpPr>
          <p:cNvPr id="6" name="Footer Placeholder 5">
            <a:extLst>
              <a:ext uri="{FF2B5EF4-FFF2-40B4-BE49-F238E27FC236}">
                <a16:creationId xmlns:a16="http://schemas.microsoft.com/office/drawing/2014/main" id="{20FFB67D-8CC2-4E5B-BF93-6B7E5BF4B2AC}"/>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3CAF80C1-A5DA-4E08-8CAE-B47DD97A3975}"/>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11" name="Rak 5">
            <a:extLst>
              <a:ext uri="{FF2B5EF4-FFF2-40B4-BE49-F238E27FC236}">
                <a16:creationId xmlns:a16="http://schemas.microsoft.com/office/drawing/2014/main" id="{1DBCDB3C-6D20-4691-BDE2-381FEEBC114C}"/>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3C9D6949-294D-4BB4-9664-70DCB26C7FC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381000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C1DA-1DF7-4806-9BFE-693752D8E5AA}"/>
              </a:ext>
            </a:extLst>
          </p:cNvPr>
          <p:cNvSpPr>
            <a:spLocks noGrp="1"/>
          </p:cNvSpPr>
          <p:nvPr>
            <p:ph type="title"/>
          </p:nvPr>
        </p:nvSpPr>
        <p:spPr>
          <a:xfrm>
            <a:off x="839788" y="365129"/>
            <a:ext cx="10515600" cy="1325563"/>
          </a:xfrm>
        </p:spPr>
        <p:txBody>
          <a:bodyPr/>
          <a:lstStyle/>
          <a:p>
            <a:r>
              <a:rPr lang="sv-SE"/>
              <a:t>Klicka här för att ändra mall för rubrikformat</a:t>
            </a:r>
            <a:endParaRPr lang="sv-SE" dirty="0"/>
          </a:p>
        </p:txBody>
      </p:sp>
      <p:sp>
        <p:nvSpPr>
          <p:cNvPr id="3" name="Text Placeholder 2">
            <a:extLst>
              <a:ext uri="{FF2B5EF4-FFF2-40B4-BE49-F238E27FC236}">
                <a16:creationId xmlns:a16="http://schemas.microsoft.com/office/drawing/2014/main" id="{4E0AEAAB-6C1D-4159-B092-4584A8886AC8}"/>
              </a:ext>
            </a:extLst>
          </p:cNvPr>
          <p:cNvSpPr>
            <a:spLocks noGrp="1"/>
          </p:cNvSpPr>
          <p:nvPr>
            <p:ph type="body" idx="1"/>
          </p:nvPr>
        </p:nvSpPr>
        <p:spPr>
          <a:xfrm>
            <a:off x="839789" y="1681163"/>
            <a:ext cx="5157787" cy="823912"/>
          </a:xfrm>
        </p:spPr>
        <p:txBody>
          <a:bodyPr anchor="b">
            <a:normAutofit/>
          </a:bodyPr>
          <a:lstStyle>
            <a:lvl1pPr marL="0" indent="0">
              <a:buNone/>
              <a:defRPr sz="2800" b="1">
                <a:latin typeface="+mj-lt"/>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4" name="Content Placeholder 3">
            <a:extLst>
              <a:ext uri="{FF2B5EF4-FFF2-40B4-BE49-F238E27FC236}">
                <a16:creationId xmlns:a16="http://schemas.microsoft.com/office/drawing/2014/main" id="{7B835E44-E48F-4B64-BC38-36AE1423EEC3}"/>
              </a:ext>
            </a:extLst>
          </p:cNvPr>
          <p:cNvSpPr>
            <a:spLocks noGrp="1"/>
          </p:cNvSpPr>
          <p:nvPr>
            <p:ph sz="half" idx="2"/>
          </p:nvPr>
        </p:nvSpPr>
        <p:spPr>
          <a:xfrm>
            <a:off x="839789" y="2505085"/>
            <a:ext cx="5157787" cy="35716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Text Placeholder 4">
            <a:extLst>
              <a:ext uri="{FF2B5EF4-FFF2-40B4-BE49-F238E27FC236}">
                <a16:creationId xmlns:a16="http://schemas.microsoft.com/office/drawing/2014/main" id="{CF40FBBF-9493-4795-A84B-B36E22050892}"/>
              </a:ext>
            </a:extLst>
          </p:cNvPr>
          <p:cNvSpPr>
            <a:spLocks noGrp="1"/>
          </p:cNvSpPr>
          <p:nvPr>
            <p:ph type="body" sz="quarter" idx="3"/>
          </p:nvPr>
        </p:nvSpPr>
        <p:spPr>
          <a:xfrm>
            <a:off x="6172203" y="1681163"/>
            <a:ext cx="5183188" cy="823912"/>
          </a:xfrm>
        </p:spPr>
        <p:txBody>
          <a:bodyPr anchor="b">
            <a:normAutofit/>
          </a:bodyPr>
          <a:lstStyle>
            <a:lvl1pPr marL="0" indent="0">
              <a:buNone/>
              <a:defRPr sz="2800" b="1">
                <a:latin typeface="+mj-lt"/>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sv-SE"/>
              <a:t>Klicka här för att ändra format på bakgrundstexten</a:t>
            </a:r>
          </a:p>
        </p:txBody>
      </p:sp>
      <p:sp>
        <p:nvSpPr>
          <p:cNvPr id="6" name="Content Placeholder 5">
            <a:extLst>
              <a:ext uri="{FF2B5EF4-FFF2-40B4-BE49-F238E27FC236}">
                <a16:creationId xmlns:a16="http://schemas.microsoft.com/office/drawing/2014/main" id="{BD7B4785-7E60-4E95-8686-807938974191}"/>
              </a:ext>
            </a:extLst>
          </p:cNvPr>
          <p:cNvSpPr>
            <a:spLocks noGrp="1"/>
          </p:cNvSpPr>
          <p:nvPr>
            <p:ph sz="quarter" idx="4"/>
          </p:nvPr>
        </p:nvSpPr>
        <p:spPr>
          <a:xfrm>
            <a:off x="6172203" y="2505085"/>
            <a:ext cx="5183188" cy="356845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Date Placeholder 6">
            <a:extLst>
              <a:ext uri="{FF2B5EF4-FFF2-40B4-BE49-F238E27FC236}">
                <a16:creationId xmlns:a16="http://schemas.microsoft.com/office/drawing/2014/main" id="{7352B86A-85B7-4456-A609-BB084D0B26B0}"/>
              </a:ext>
            </a:extLst>
          </p:cNvPr>
          <p:cNvSpPr>
            <a:spLocks noGrp="1"/>
          </p:cNvSpPr>
          <p:nvPr>
            <p:ph type="dt" sz="half" idx="10"/>
          </p:nvPr>
        </p:nvSpPr>
        <p:spPr/>
        <p:txBody>
          <a:bodyPr/>
          <a:lstStyle/>
          <a:p>
            <a:fld id="{FB5017CD-03BE-4CC0-BB2E-F37465DA2531}" type="datetime1">
              <a:rPr lang="sv-SE" smtClean="0"/>
              <a:t>2025-03-25</a:t>
            </a:fld>
            <a:endParaRPr lang="sv-SE"/>
          </a:p>
        </p:txBody>
      </p:sp>
      <p:sp>
        <p:nvSpPr>
          <p:cNvPr id="8" name="Footer Placeholder 7">
            <a:extLst>
              <a:ext uri="{FF2B5EF4-FFF2-40B4-BE49-F238E27FC236}">
                <a16:creationId xmlns:a16="http://schemas.microsoft.com/office/drawing/2014/main" id="{91C08846-8A71-4321-93F6-BFCE99CB4A5E}"/>
              </a:ext>
            </a:extLst>
          </p:cNvPr>
          <p:cNvSpPr>
            <a:spLocks noGrp="1"/>
          </p:cNvSpPr>
          <p:nvPr>
            <p:ph type="ftr" sz="quarter" idx="11"/>
          </p:nvPr>
        </p:nvSpPr>
        <p:spPr/>
        <p:txBody>
          <a:bodyPr/>
          <a:lstStyle/>
          <a:p>
            <a:r>
              <a:rPr lang="sv-SE"/>
              <a:t>LiU PowerPoint-mall</a:t>
            </a:r>
          </a:p>
        </p:txBody>
      </p:sp>
      <p:sp>
        <p:nvSpPr>
          <p:cNvPr id="9" name="Slide Number Placeholder 8">
            <a:extLst>
              <a:ext uri="{FF2B5EF4-FFF2-40B4-BE49-F238E27FC236}">
                <a16:creationId xmlns:a16="http://schemas.microsoft.com/office/drawing/2014/main" id="{3AB0CCA9-80F4-4FE7-B4FD-9FB654545F31}"/>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13" name="Rak 5">
            <a:extLst>
              <a:ext uri="{FF2B5EF4-FFF2-40B4-BE49-F238E27FC236}">
                <a16:creationId xmlns:a16="http://schemas.microsoft.com/office/drawing/2014/main" id="{EC927C92-6210-4B4D-895A-19AADBEF8F6E}"/>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2" name="Picture 11">
            <a:extLst>
              <a:ext uri="{FF2B5EF4-FFF2-40B4-BE49-F238E27FC236}">
                <a16:creationId xmlns:a16="http://schemas.microsoft.com/office/drawing/2014/main" id="{0362B491-D480-49A0-9C8D-2642CBE4154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546256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C3FE9-5F5B-413D-B4E8-BD7E2968FF45}"/>
              </a:ext>
            </a:extLst>
          </p:cNvPr>
          <p:cNvSpPr>
            <a:spLocks noGrp="1"/>
          </p:cNvSpPr>
          <p:nvPr>
            <p:ph type="title"/>
          </p:nvPr>
        </p:nvSpPr>
        <p:spPr/>
        <p:txBody>
          <a:bodyPr/>
          <a:lstStyle/>
          <a:p>
            <a:r>
              <a:rPr lang="sv-SE"/>
              <a:t>Klicka här för att ändra mall för rubrikformat</a:t>
            </a:r>
            <a:endParaRPr lang="sv-SE" dirty="0"/>
          </a:p>
        </p:txBody>
      </p:sp>
      <p:sp>
        <p:nvSpPr>
          <p:cNvPr id="3" name="Date Placeholder 2">
            <a:extLst>
              <a:ext uri="{FF2B5EF4-FFF2-40B4-BE49-F238E27FC236}">
                <a16:creationId xmlns:a16="http://schemas.microsoft.com/office/drawing/2014/main" id="{55082EEB-76C9-46A2-8992-24100BBA5F96}"/>
              </a:ext>
            </a:extLst>
          </p:cNvPr>
          <p:cNvSpPr>
            <a:spLocks noGrp="1"/>
          </p:cNvSpPr>
          <p:nvPr>
            <p:ph type="dt" sz="half" idx="10"/>
          </p:nvPr>
        </p:nvSpPr>
        <p:spPr/>
        <p:txBody>
          <a:bodyPr/>
          <a:lstStyle/>
          <a:p>
            <a:fld id="{263C9CA3-BA28-41C9-AB5B-B7509477A31F}" type="datetime1">
              <a:rPr lang="sv-SE" smtClean="0"/>
              <a:t>2025-03-25</a:t>
            </a:fld>
            <a:endParaRPr lang="sv-SE"/>
          </a:p>
        </p:txBody>
      </p:sp>
      <p:sp>
        <p:nvSpPr>
          <p:cNvPr id="4" name="Footer Placeholder 3">
            <a:extLst>
              <a:ext uri="{FF2B5EF4-FFF2-40B4-BE49-F238E27FC236}">
                <a16:creationId xmlns:a16="http://schemas.microsoft.com/office/drawing/2014/main" id="{771F3176-8332-460F-839F-8C36305CF839}"/>
              </a:ext>
            </a:extLst>
          </p:cNvPr>
          <p:cNvSpPr>
            <a:spLocks noGrp="1"/>
          </p:cNvSpPr>
          <p:nvPr>
            <p:ph type="ftr" sz="quarter" idx="11"/>
          </p:nvPr>
        </p:nvSpPr>
        <p:spPr/>
        <p:txBody>
          <a:bodyPr/>
          <a:lstStyle/>
          <a:p>
            <a:r>
              <a:rPr lang="sv-SE"/>
              <a:t>LiU PowerPoint-mall</a:t>
            </a:r>
          </a:p>
        </p:txBody>
      </p:sp>
      <p:sp>
        <p:nvSpPr>
          <p:cNvPr id="5" name="Slide Number Placeholder 4">
            <a:extLst>
              <a:ext uri="{FF2B5EF4-FFF2-40B4-BE49-F238E27FC236}">
                <a16:creationId xmlns:a16="http://schemas.microsoft.com/office/drawing/2014/main" id="{470BA3FD-78E6-4451-96E1-12B31AC3BAD8}"/>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9" name="Rak 5">
            <a:extLst>
              <a:ext uri="{FF2B5EF4-FFF2-40B4-BE49-F238E27FC236}">
                <a16:creationId xmlns:a16="http://schemas.microsoft.com/office/drawing/2014/main" id="{95DA7626-B115-4C4F-9B3C-FE5B663044E7}"/>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8" name="Picture 7">
            <a:extLst>
              <a:ext uri="{FF2B5EF4-FFF2-40B4-BE49-F238E27FC236}">
                <a16:creationId xmlns:a16="http://schemas.microsoft.com/office/drawing/2014/main" id="{6A45B905-FAB7-4519-A692-CD3C1A2927F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2198443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96CBC0-C319-4952-8F5C-99292872E293}"/>
              </a:ext>
            </a:extLst>
          </p:cNvPr>
          <p:cNvSpPr>
            <a:spLocks noGrp="1"/>
          </p:cNvSpPr>
          <p:nvPr>
            <p:ph type="dt" sz="half" idx="10"/>
          </p:nvPr>
        </p:nvSpPr>
        <p:spPr/>
        <p:txBody>
          <a:bodyPr/>
          <a:lstStyle/>
          <a:p>
            <a:fld id="{8FE1E24B-C131-4852-BEB2-FAF17B2E169E}" type="datetime1">
              <a:rPr lang="sv-SE" smtClean="0"/>
              <a:t>2025-03-25</a:t>
            </a:fld>
            <a:endParaRPr lang="sv-SE"/>
          </a:p>
        </p:txBody>
      </p:sp>
      <p:sp>
        <p:nvSpPr>
          <p:cNvPr id="3" name="Footer Placeholder 2">
            <a:extLst>
              <a:ext uri="{FF2B5EF4-FFF2-40B4-BE49-F238E27FC236}">
                <a16:creationId xmlns:a16="http://schemas.microsoft.com/office/drawing/2014/main" id="{EC66394A-EC6D-4B1F-8267-B06B10136441}"/>
              </a:ext>
            </a:extLst>
          </p:cNvPr>
          <p:cNvSpPr>
            <a:spLocks noGrp="1"/>
          </p:cNvSpPr>
          <p:nvPr>
            <p:ph type="ftr" sz="quarter" idx="11"/>
          </p:nvPr>
        </p:nvSpPr>
        <p:spPr/>
        <p:txBody>
          <a:bodyPr/>
          <a:lstStyle/>
          <a:p>
            <a:r>
              <a:rPr lang="sv-SE"/>
              <a:t>LiU PowerPoint-mall</a:t>
            </a:r>
          </a:p>
        </p:txBody>
      </p:sp>
      <p:sp>
        <p:nvSpPr>
          <p:cNvPr id="4" name="Slide Number Placeholder 3">
            <a:extLst>
              <a:ext uri="{FF2B5EF4-FFF2-40B4-BE49-F238E27FC236}">
                <a16:creationId xmlns:a16="http://schemas.microsoft.com/office/drawing/2014/main" id="{BD7DF935-E895-4D21-A182-6E15EDC728FD}"/>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8" name="Rak 5">
            <a:extLst>
              <a:ext uri="{FF2B5EF4-FFF2-40B4-BE49-F238E27FC236}">
                <a16:creationId xmlns:a16="http://schemas.microsoft.com/office/drawing/2014/main" id="{97E9F04A-B552-451B-920C-ED4546809656}"/>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7" name="Picture 6">
            <a:extLst>
              <a:ext uri="{FF2B5EF4-FFF2-40B4-BE49-F238E27FC236}">
                <a16:creationId xmlns:a16="http://schemas.microsoft.com/office/drawing/2014/main" id="{5BC935F5-ACDF-4ECA-9A0C-8F350719795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245393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980A2-67AA-45AE-A4A3-02C24D5D2D1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sv-SE" dirty="0"/>
          </a:p>
        </p:txBody>
      </p:sp>
      <p:sp>
        <p:nvSpPr>
          <p:cNvPr id="3" name="Content Placeholder 2">
            <a:extLst>
              <a:ext uri="{FF2B5EF4-FFF2-40B4-BE49-F238E27FC236}">
                <a16:creationId xmlns:a16="http://schemas.microsoft.com/office/drawing/2014/main" id="{9B3FC7A9-016D-4F8D-95F8-AE268FFCD56E}"/>
              </a:ext>
            </a:extLst>
          </p:cNvPr>
          <p:cNvSpPr>
            <a:spLocks noGrp="1"/>
          </p:cNvSpPr>
          <p:nvPr>
            <p:ph idx="1"/>
          </p:nvPr>
        </p:nvSpPr>
        <p:spPr>
          <a:xfrm>
            <a:off x="5183188" y="987429"/>
            <a:ext cx="6172200" cy="509253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Text Placeholder 3">
            <a:extLst>
              <a:ext uri="{FF2B5EF4-FFF2-40B4-BE49-F238E27FC236}">
                <a16:creationId xmlns:a16="http://schemas.microsoft.com/office/drawing/2014/main" id="{1B9E2521-9433-4ED7-A38E-EB976F0B35CD}"/>
              </a:ext>
            </a:extLst>
          </p:cNvPr>
          <p:cNvSpPr>
            <a:spLocks noGrp="1"/>
          </p:cNvSpPr>
          <p:nvPr>
            <p:ph type="body" sz="half" idx="2"/>
          </p:nvPr>
        </p:nvSpPr>
        <p:spPr>
          <a:xfrm>
            <a:off x="839788" y="2057402"/>
            <a:ext cx="3932237" cy="4022563"/>
          </a:xfrm>
        </p:spPr>
        <p:txBody>
          <a:bodyPr/>
          <a:lstStyle>
            <a:lvl1pPr marL="0" indent="0">
              <a:buNone/>
              <a:defRPr sz="1600"/>
            </a:lvl1pPr>
            <a:lvl2pPr marL="457167" indent="0">
              <a:buNone/>
              <a:defRPr sz="1400"/>
            </a:lvl2pPr>
            <a:lvl3pPr marL="914332" indent="0">
              <a:buNone/>
              <a:defRPr sz="1200"/>
            </a:lvl3pPr>
            <a:lvl4pPr marL="1371498" indent="0">
              <a:buNone/>
              <a:defRPr sz="1000"/>
            </a:lvl4pPr>
            <a:lvl5pPr marL="1828664" indent="0">
              <a:buNone/>
              <a:defRPr sz="1000"/>
            </a:lvl5pPr>
            <a:lvl6pPr marL="2285830" indent="0">
              <a:buNone/>
              <a:defRPr sz="1000"/>
            </a:lvl6pPr>
            <a:lvl7pPr marL="2742994" indent="0">
              <a:buNone/>
              <a:defRPr sz="1000"/>
            </a:lvl7pPr>
            <a:lvl8pPr marL="3200160" indent="0">
              <a:buNone/>
              <a:defRPr sz="1000"/>
            </a:lvl8pPr>
            <a:lvl9pPr marL="3657327" indent="0">
              <a:buNone/>
              <a:defRPr sz="1000"/>
            </a:lvl9pPr>
          </a:lstStyle>
          <a:p>
            <a:pPr lvl="0"/>
            <a:r>
              <a:rPr lang="sv-SE"/>
              <a:t>Klicka här för att ändra format på bakgrundstexten</a:t>
            </a:r>
          </a:p>
        </p:txBody>
      </p:sp>
      <p:sp>
        <p:nvSpPr>
          <p:cNvPr id="5" name="Date Placeholder 4">
            <a:extLst>
              <a:ext uri="{FF2B5EF4-FFF2-40B4-BE49-F238E27FC236}">
                <a16:creationId xmlns:a16="http://schemas.microsoft.com/office/drawing/2014/main" id="{3ADAEBBB-5F59-4CE5-8F95-88A1C1885396}"/>
              </a:ext>
            </a:extLst>
          </p:cNvPr>
          <p:cNvSpPr>
            <a:spLocks noGrp="1"/>
          </p:cNvSpPr>
          <p:nvPr>
            <p:ph type="dt" sz="half" idx="10"/>
          </p:nvPr>
        </p:nvSpPr>
        <p:spPr/>
        <p:txBody>
          <a:bodyPr/>
          <a:lstStyle/>
          <a:p>
            <a:fld id="{F187D40B-1CDE-4D95-B7FA-54FBE8F47680}" type="datetime1">
              <a:rPr lang="sv-SE" smtClean="0"/>
              <a:t>2025-03-25</a:t>
            </a:fld>
            <a:endParaRPr lang="sv-SE"/>
          </a:p>
        </p:txBody>
      </p:sp>
      <p:sp>
        <p:nvSpPr>
          <p:cNvPr id="6" name="Footer Placeholder 5">
            <a:extLst>
              <a:ext uri="{FF2B5EF4-FFF2-40B4-BE49-F238E27FC236}">
                <a16:creationId xmlns:a16="http://schemas.microsoft.com/office/drawing/2014/main" id="{052D4F3F-4FD6-423B-8630-8675366330DD}"/>
              </a:ext>
            </a:extLst>
          </p:cNvPr>
          <p:cNvSpPr>
            <a:spLocks noGrp="1"/>
          </p:cNvSpPr>
          <p:nvPr>
            <p:ph type="ftr" sz="quarter" idx="11"/>
          </p:nvPr>
        </p:nvSpPr>
        <p:spPr/>
        <p:txBody>
          <a:bodyPr/>
          <a:lstStyle/>
          <a:p>
            <a:r>
              <a:rPr lang="sv-SE"/>
              <a:t>LiU PowerPoint-mall</a:t>
            </a:r>
          </a:p>
        </p:txBody>
      </p:sp>
      <p:sp>
        <p:nvSpPr>
          <p:cNvPr id="7" name="Slide Number Placeholder 6">
            <a:extLst>
              <a:ext uri="{FF2B5EF4-FFF2-40B4-BE49-F238E27FC236}">
                <a16:creationId xmlns:a16="http://schemas.microsoft.com/office/drawing/2014/main" id="{BFE6012F-A692-4BBB-B0E2-A40D6C39170B}"/>
              </a:ext>
            </a:extLst>
          </p:cNvPr>
          <p:cNvSpPr>
            <a:spLocks noGrp="1"/>
          </p:cNvSpPr>
          <p:nvPr>
            <p:ph type="sldNum" sz="quarter" idx="12"/>
          </p:nvPr>
        </p:nvSpPr>
        <p:spPr/>
        <p:txBody>
          <a:bodyPr/>
          <a:lstStyle/>
          <a:p>
            <a:fld id="{1D05C8B6-EC5E-42D9-8D75-1E05D6428564}" type="slidenum">
              <a:rPr lang="sv-SE" smtClean="0"/>
              <a:t>‹#›</a:t>
            </a:fld>
            <a:endParaRPr lang="sv-SE"/>
          </a:p>
        </p:txBody>
      </p:sp>
      <p:cxnSp>
        <p:nvCxnSpPr>
          <p:cNvPr id="26" name="Rak 5">
            <a:extLst>
              <a:ext uri="{FF2B5EF4-FFF2-40B4-BE49-F238E27FC236}">
                <a16:creationId xmlns:a16="http://schemas.microsoft.com/office/drawing/2014/main" id="{125440BF-FF8E-4F55-AC91-862AB2B62D8D}"/>
              </a:ext>
            </a:extLst>
          </p:cNvPr>
          <p:cNvCxnSpPr>
            <a:cxnSpLocks/>
          </p:cNvCxnSpPr>
          <p:nvPr userDrawn="1"/>
        </p:nvCxnSpPr>
        <p:spPr>
          <a:xfrm>
            <a:off x="180000" y="6079962"/>
            <a:ext cx="11833200" cy="321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pic>
        <p:nvPicPr>
          <p:cNvPr id="10" name="Picture 9">
            <a:extLst>
              <a:ext uri="{FF2B5EF4-FFF2-40B4-BE49-F238E27FC236}">
                <a16:creationId xmlns:a16="http://schemas.microsoft.com/office/drawing/2014/main" id="{3EF03451-BC14-4473-990F-4190E39B8B2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4000" y="6132240"/>
            <a:ext cx="1821947" cy="673200"/>
          </a:xfrm>
          <a:prstGeom prst="rect">
            <a:avLst/>
          </a:prstGeom>
        </p:spPr>
      </p:pic>
    </p:spTree>
    <p:extLst>
      <p:ext uri="{BB962C8B-B14F-4D97-AF65-F5344CB8AC3E}">
        <p14:creationId xmlns:p14="http://schemas.microsoft.com/office/powerpoint/2010/main" val="420427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4.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0FA7-E471-44B9-9D5D-7D0B44EE427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sv-SE" dirty="0"/>
          </a:p>
        </p:txBody>
      </p:sp>
      <p:sp>
        <p:nvSpPr>
          <p:cNvPr id="3" name="Text Placeholder 2">
            <a:extLst>
              <a:ext uri="{FF2B5EF4-FFF2-40B4-BE49-F238E27FC236}">
                <a16:creationId xmlns:a16="http://schemas.microsoft.com/office/drawing/2014/main" id="{27A0C30D-C99C-4CD5-B7FD-541C85BFE0FC}"/>
              </a:ext>
            </a:extLst>
          </p:cNvPr>
          <p:cNvSpPr>
            <a:spLocks noGrp="1"/>
          </p:cNvSpPr>
          <p:nvPr>
            <p:ph type="body" idx="1"/>
          </p:nvPr>
        </p:nvSpPr>
        <p:spPr>
          <a:xfrm>
            <a:off x="838200" y="1825625"/>
            <a:ext cx="10515600" cy="4305174"/>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Date Placeholder 3">
            <a:extLst>
              <a:ext uri="{FF2B5EF4-FFF2-40B4-BE49-F238E27FC236}">
                <a16:creationId xmlns:a16="http://schemas.microsoft.com/office/drawing/2014/main" id="{93DC0C72-79A0-4655-B207-9739A684267D}"/>
              </a:ext>
            </a:extLst>
          </p:cNvPr>
          <p:cNvSpPr>
            <a:spLocks noGrp="1"/>
          </p:cNvSpPr>
          <p:nvPr>
            <p:ph type="dt" sz="half" idx="2"/>
          </p:nvPr>
        </p:nvSpPr>
        <p:spPr>
          <a:xfrm>
            <a:off x="8292263" y="-5129"/>
            <a:ext cx="2520000" cy="360000"/>
          </a:xfrm>
          <a:prstGeom prst="rect">
            <a:avLst/>
          </a:prstGeom>
        </p:spPr>
        <p:txBody>
          <a:bodyPr vert="horz" wrap="none" lIns="0" tIns="180000" rIns="0" bIns="0" rtlCol="0" anchor="t" anchorCtr="0"/>
          <a:lstStyle>
            <a:lvl1pPr algn="r">
              <a:defRPr sz="1100">
                <a:solidFill>
                  <a:schemeClr val="tx1"/>
                </a:solidFill>
                <a:latin typeface="+mj-lt"/>
              </a:defRPr>
            </a:lvl1pPr>
          </a:lstStyle>
          <a:p>
            <a:fld id="{486EC181-1BA9-4A76-B535-C8242B85E3AE}" type="datetime1">
              <a:rPr lang="sv-SE" smtClean="0"/>
              <a:t>2025-03-25</a:t>
            </a:fld>
            <a:endParaRPr lang="sv-SE" dirty="0"/>
          </a:p>
        </p:txBody>
      </p:sp>
      <p:sp>
        <p:nvSpPr>
          <p:cNvPr id="5" name="Footer Placeholder 4">
            <a:extLst>
              <a:ext uri="{FF2B5EF4-FFF2-40B4-BE49-F238E27FC236}">
                <a16:creationId xmlns:a16="http://schemas.microsoft.com/office/drawing/2014/main" id="{2AC00D10-5EE3-4AEB-8900-1A07916BEF49}"/>
              </a:ext>
            </a:extLst>
          </p:cNvPr>
          <p:cNvSpPr>
            <a:spLocks noGrp="1"/>
          </p:cNvSpPr>
          <p:nvPr>
            <p:ph type="ftr" sz="quarter" idx="3"/>
          </p:nvPr>
        </p:nvSpPr>
        <p:spPr>
          <a:xfrm>
            <a:off x="944563" y="0"/>
            <a:ext cx="4320000" cy="360000"/>
          </a:xfrm>
          <a:prstGeom prst="rect">
            <a:avLst/>
          </a:prstGeom>
        </p:spPr>
        <p:txBody>
          <a:bodyPr vert="horz" wrap="none" lIns="0" tIns="180000" rIns="0" bIns="0" rtlCol="0" anchor="t" anchorCtr="0"/>
          <a:lstStyle>
            <a:lvl1pPr algn="l">
              <a:defRPr sz="1100">
                <a:solidFill>
                  <a:schemeClr val="tx1"/>
                </a:solidFill>
                <a:latin typeface="+mj-lt"/>
              </a:defRPr>
            </a:lvl1pPr>
          </a:lstStyle>
          <a:p>
            <a:r>
              <a:rPr lang="sv-SE"/>
              <a:t>LiU PowerPoint-mall</a:t>
            </a:r>
            <a:endParaRPr lang="sv-SE" dirty="0"/>
          </a:p>
        </p:txBody>
      </p:sp>
      <p:sp>
        <p:nvSpPr>
          <p:cNvPr id="6" name="Slide Number Placeholder 5">
            <a:extLst>
              <a:ext uri="{FF2B5EF4-FFF2-40B4-BE49-F238E27FC236}">
                <a16:creationId xmlns:a16="http://schemas.microsoft.com/office/drawing/2014/main" id="{70FA2BB8-8F26-4AF0-AE95-D41EE971F007}"/>
              </a:ext>
            </a:extLst>
          </p:cNvPr>
          <p:cNvSpPr>
            <a:spLocks noGrp="1"/>
          </p:cNvSpPr>
          <p:nvPr>
            <p:ph type="sldNum" sz="quarter" idx="4"/>
          </p:nvPr>
        </p:nvSpPr>
        <p:spPr>
          <a:xfrm>
            <a:off x="10812263" y="0"/>
            <a:ext cx="432000" cy="360000"/>
          </a:xfrm>
          <a:prstGeom prst="rect">
            <a:avLst/>
          </a:prstGeom>
        </p:spPr>
        <p:txBody>
          <a:bodyPr vert="horz" wrap="none" lIns="0" tIns="180000" rIns="0" bIns="0" rtlCol="0" anchor="t" anchorCtr="0"/>
          <a:lstStyle>
            <a:lvl1pPr algn="r">
              <a:defRPr sz="1100">
                <a:solidFill>
                  <a:schemeClr val="tx1"/>
                </a:solidFill>
                <a:latin typeface="+mj-lt"/>
              </a:defRPr>
            </a:lvl1pPr>
          </a:lstStyle>
          <a:p>
            <a:fld id="{1D05C8B6-EC5E-42D9-8D75-1E05D6428564}" type="slidenum">
              <a:rPr lang="sv-SE" smtClean="0"/>
              <a:pPr/>
              <a:t>‹#›</a:t>
            </a:fld>
            <a:endParaRPr lang="sv-SE" dirty="0"/>
          </a:p>
        </p:txBody>
      </p:sp>
    </p:spTree>
    <p:extLst>
      <p:ext uri="{BB962C8B-B14F-4D97-AF65-F5344CB8AC3E}">
        <p14:creationId xmlns:p14="http://schemas.microsoft.com/office/powerpoint/2010/main" val="4173241017"/>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hf hdr="0" ftr="0" dt="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1" pos="595" userDrawn="1">
          <p15:clr>
            <a:srgbClr val="F26B43"/>
          </p15:clr>
        </p15:guide>
        <p15:guide id="12" pos="7083" userDrawn="1">
          <p15:clr>
            <a:srgbClr val="F26B43"/>
          </p15:clr>
        </p15:guide>
        <p15:guide id="13"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0FA7-E471-44B9-9D5D-7D0B44EE427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27A0C30D-C99C-4CD5-B7FD-541C85BFE0FC}"/>
              </a:ext>
            </a:extLst>
          </p:cNvPr>
          <p:cNvSpPr>
            <a:spLocks noGrp="1"/>
          </p:cNvSpPr>
          <p:nvPr>
            <p:ph type="body" idx="1"/>
          </p:nvPr>
        </p:nvSpPr>
        <p:spPr>
          <a:xfrm>
            <a:off x="838200" y="1825625"/>
            <a:ext cx="10515600" cy="43051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a:extLst>
              <a:ext uri="{FF2B5EF4-FFF2-40B4-BE49-F238E27FC236}">
                <a16:creationId xmlns:a16="http://schemas.microsoft.com/office/drawing/2014/main" id="{93DC0C72-79A0-4655-B207-9739A684267D}"/>
              </a:ext>
            </a:extLst>
          </p:cNvPr>
          <p:cNvSpPr>
            <a:spLocks noGrp="1"/>
          </p:cNvSpPr>
          <p:nvPr>
            <p:ph type="dt" sz="half" idx="2"/>
          </p:nvPr>
        </p:nvSpPr>
        <p:spPr>
          <a:xfrm>
            <a:off x="8292263" y="0"/>
            <a:ext cx="2520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020730B2-2612-4C87-B5CB-5685F30F4741}" type="datetime1">
              <a:rPr lang="sv-SE" smtClean="0"/>
              <a:t>2025-03-25</a:t>
            </a:fld>
            <a:endParaRPr lang="sv-SE" dirty="0"/>
          </a:p>
        </p:txBody>
      </p:sp>
      <p:sp>
        <p:nvSpPr>
          <p:cNvPr id="5" name="Footer Placeholder 4">
            <a:extLst>
              <a:ext uri="{FF2B5EF4-FFF2-40B4-BE49-F238E27FC236}">
                <a16:creationId xmlns:a16="http://schemas.microsoft.com/office/drawing/2014/main" id="{2AC00D10-5EE3-4AEB-8900-1A07916BEF49}"/>
              </a:ext>
            </a:extLst>
          </p:cNvPr>
          <p:cNvSpPr>
            <a:spLocks noGrp="1"/>
          </p:cNvSpPr>
          <p:nvPr>
            <p:ph type="ftr" sz="quarter" idx="3"/>
          </p:nvPr>
        </p:nvSpPr>
        <p:spPr>
          <a:xfrm>
            <a:off x="944563" y="0"/>
            <a:ext cx="4320000" cy="360000"/>
          </a:xfrm>
          <a:prstGeom prst="rect">
            <a:avLst/>
          </a:prstGeom>
        </p:spPr>
        <p:txBody>
          <a:bodyPr vert="horz" wrap="none" lIns="0" tIns="180000" rIns="0" bIns="0" rtlCol="0" anchor="t" anchorCtr="0"/>
          <a:lstStyle>
            <a:lvl1pPr algn="l">
              <a:defRPr sz="1100">
                <a:solidFill>
                  <a:schemeClr val="tx1">
                    <a:tint val="75000"/>
                  </a:schemeClr>
                </a:solidFill>
                <a:latin typeface="+mj-lt"/>
              </a:defRPr>
            </a:lvl1pPr>
          </a:lstStyle>
          <a:p>
            <a:r>
              <a:rPr lang="sv-SE"/>
              <a:t>LiU PowerPoint-mall</a:t>
            </a:r>
            <a:endParaRPr lang="sv-SE" dirty="0"/>
          </a:p>
        </p:txBody>
      </p:sp>
      <p:sp>
        <p:nvSpPr>
          <p:cNvPr id="6" name="Slide Number Placeholder 5">
            <a:extLst>
              <a:ext uri="{FF2B5EF4-FFF2-40B4-BE49-F238E27FC236}">
                <a16:creationId xmlns:a16="http://schemas.microsoft.com/office/drawing/2014/main" id="{70FA2BB8-8F26-4AF0-AE95-D41EE971F007}"/>
              </a:ext>
            </a:extLst>
          </p:cNvPr>
          <p:cNvSpPr>
            <a:spLocks noGrp="1"/>
          </p:cNvSpPr>
          <p:nvPr>
            <p:ph type="sldNum" sz="quarter" idx="4"/>
          </p:nvPr>
        </p:nvSpPr>
        <p:spPr>
          <a:xfrm>
            <a:off x="10812263" y="0"/>
            <a:ext cx="432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1D05C8B6-EC5E-42D9-8D75-1E05D6428564}" type="slidenum">
              <a:rPr lang="sv-SE" smtClean="0"/>
              <a:pPr/>
              <a:t>‹#›</a:t>
            </a:fld>
            <a:endParaRPr lang="sv-SE" dirty="0"/>
          </a:p>
        </p:txBody>
      </p:sp>
    </p:spTree>
    <p:extLst>
      <p:ext uri="{BB962C8B-B14F-4D97-AF65-F5344CB8AC3E}">
        <p14:creationId xmlns:p14="http://schemas.microsoft.com/office/powerpoint/2010/main" val="3948173387"/>
      </p:ext>
    </p:extLst>
  </p:cSld>
  <p:clrMap bg1="dk1" tx1="lt1" bg2="dk2" tx2="lt2" accent1="accent1" accent2="accent2" accent3="accent3" accent4="accent4" accent5="accent5" accent6="accent6" hlink="hlink" folHlink="folHlink"/>
  <p:sldLayoutIdLst>
    <p:sldLayoutId id="2147483855" r:id="rId1"/>
    <p:sldLayoutId id="2147483856" r:id="rId2"/>
    <p:sldLayoutId id="2147483857"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hf hdr="0" ftr="0" dt="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1" pos="595" userDrawn="1">
          <p15:clr>
            <a:srgbClr val="F26B43"/>
          </p15:clr>
        </p15:guide>
        <p15:guide id="12" pos="7083" userDrawn="1">
          <p15:clr>
            <a:srgbClr val="F26B43"/>
          </p15:clr>
        </p15:guide>
        <p15:guide id="13"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B9E7"/>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0FA7-E471-44B9-9D5D-7D0B44EE427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27A0C30D-C99C-4CD5-B7FD-541C85BFE0FC}"/>
              </a:ext>
            </a:extLst>
          </p:cNvPr>
          <p:cNvSpPr>
            <a:spLocks noGrp="1"/>
          </p:cNvSpPr>
          <p:nvPr>
            <p:ph type="body" idx="1"/>
          </p:nvPr>
        </p:nvSpPr>
        <p:spPr>
          <a:xfrm>
            <a:off x="838200" y="1825625"/>
            <a:ext cx="10515600" cy="43051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a:extLst>
              <a:ext uri="{FF2B5EF4-FFF2-40B4-BE49-F238E27FC236}">
                <a16:creationId xmlns:a16="http://schemas.microsoft.com/office/drawing/2014/main" id="{93DC0C72-79A0-4655-B207-9739A684267D}"/>
              </a:ext>
            </a:extLst>
          </p:cNvPr>
          <p:cNvSpPr>
            <a:spLocks noGrp="1"/>
          </p:cNvSpPr>
          <p:nvPr>
            <p:ph type="dt" sz="half" idx="2"/>
          </p:nvPr>
        </p:nvSpPr>
        <p:spPr>
          <a:xfrm>
            <a:off x="8292263" y="0"/>
            <a:ext cx="2520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0BD2C6AC-0EC0-44DB-933C-5993F070C6D9}" type="datetime1">
              <a:rPr lang="sv-SE" smtClean="0"/>
              <a:t>2025-03-25</a:t>
            </a:fld>
            <a:endParaRPr lang="sv-SE" dirty="0"/>
          </a:p>
        </p:txBody>
      </p:sp>
      <p:sp>
        <p:nvSpPr>
          <p:cNvPr id="5" name="Footer Placeholder 4">
            <a:extLst>
              <a:ext uri="{FF2B5EF4-FFF2-40B4-BE49-F238E27FC236}">
                <a16:creationId xmlns:a16="http://schemas.microsoft.com/office/drawing/2014/main" id="{2AC00D10-5EE3-4AEB-8900-1A07916BEF49}"/>
              </a:ext>
            </a:extLst>
          </p:cNvPr>
          <p:cNvSpPr>
            <a:spLocks noGrp="1"/>
          </p:cNvSpPr>
          <p:nvPr>
            <p:ph type="ftr" sz="quarter" idx="3"/>
          </p:nvPr>
        </p:nvSpPr>
        <p:spPr>
          <a:xfrm>
            <a:off x="944563" y="0"/>
            <a:ext cx="4320000" cy="360000"/>
          </a:xfrm>
          <a:prstGeom prst="rect">
            <a:avLst/>
          </a:prstGeom>
        </p:spPr>
        <p:txBody>
          <a:bodyPr vert="horz" wrap="none" lIns="0" tIns="180000" rIns="0" bIns="0" rtlCol="0" anchor="t" anchorCtr="0"/>
          <a:lstStyle>
            <a:lvl1pPr algn="l">
              <a:defRPr sz="1100">
                <a:solidFill>
                  <a:schemeClr val="tx1">
                    <a:tint val="75000"/>
                  </a:schemeClr>
                </a:solidFill>
                <a:latin typeface="+mj-lt"/>
              </a:defRPr>
            </a:lvl1pPr>
          </a:lstStyle>
          <a:p>
            <a:r>
              <a:rPr lang="sv-SE"/>
              <a:t>LiU PowerPoint-mall</a:t>
            </a:r>
            <a:endParaRPr lang="sv-SE" dirty="0"/>
          </a:p>
        </p:txBody>
      </p:sp>
      <p:sp>
        <p:nvSpPr>
          <p:cNvPr id="6" name="Slide Number Placeholder 5">
            <a:extLst>
              <a:ext uri="{FF2B5EF4-FFF2-40B4-BE49-F238E27FC236}">
                <a16:creationId xmlns:a16="http://schemas.microsoft.com/office/drawing/2014/main" id="{70FA2BB8-8F26-4AF0-AE95-D41EE971F007}"/>
              </a:ext>
            </a:extLst>
          </p:cNvPr>
          <p:cNvSpPr>
            <a:spLocks noGrp="1"/>
          </p:cNvSpPr>
          <p:nvPr>
            <p:ph type="sldNum" sz="quarter" idx="4"/>
          </p:nvPr>
        </p:nvSpPr>
        <p:spPr>
          <a:xfrm>
            <a:off x="10812263" y="0"/>
            <a:ext cx="432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1D05C8B6-EC5E-42D9-8D75-1E05D6428564}" type="slidenum">
              <a:rPr lang="sv-SE" smtClean="0"/>
              <a:pPr/>
              <a:t>‹#›</a:t>
            </a:fld>
            <a:endParaRPr lang="sv-SE" dirty="0"/>
          </a:p>
        </p:txBody>
      </p:sp>
    </p:spTree>
    <p:extLst>
      <p:ext uri="{BB962C8B-B14F-4D97-AF65-F5344CB8AC3E}">
        <p14:creationId xmlns:p14="http://schemas.microsoft.com/office/powerpoint/2010/main" val="4067912700"/>
      </p:ext>
    </p:extLst>
  </p:cSld>
  <p:clrMap bg1="dk1" tx1="lt1" bg2="dk2" tx2="lt2" accent1="accent1" accent2="accent2" accent3="accent3" accent4="accent4" accent5="accent5" accent6="accent6" hlink="hlink" folHlink="folHlink"/>
  <p:sldLayoutIdLst>
    <p:sldLayoutId id="2147483844" r:id="rId1"/>
    <p:sldLayoutId id="2147483845" r:id="rId2"/>
    <p:sldLayoutId id="2147483846" r:id="rId3"/>
  </p:sldLayoutIdLst>
  <p:hf hdr="0" ftr="0" dt="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1" pos="595" userDrawn="1">
          <p15:clr>
            <a:srgbClr val="F26B43"/>
          </p15:clr>
        </p15:guide>
        <p15:guide id="12" pos="7083" userDrawn="1">
          <p15:clr>
            <a:srgbClr val="F26B43"/>
          </p15:clr>
        </p15:guide>
        <p15:guide id="13" orient="horz" pos="216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17C7D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0FA7-E471-44B9-9D5D-7D0B44EE427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27A0C30D-C99C-4CD5-B7FD-541C85BFE0FC}"/>
              </a:ext>
            </a:extLst>
          </p:cNvPr>
          <p:cNvSpPr>
            <a:spLocks noGrp="1"/>
          </p:cNvSpPr>
          <p:nvPr>
            <p:ph type="body" idx="1"/>
          </p:nvPr>
        </p:nvSpPr>
        <p:spPr>
          <a:xfrm>
            <a:off x="838200" y="1825625"/>
            <a:ext cx="10515600" cy="43051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a:extLst>
              <a:ext uri="{FF2B5EF4-FFF2-40B4-BE49-F238E27FC236}">
                <a16:creationId xmlns:a16="http://schemas.microsoft.com/office/drawing/2014/main" id="{93DC0C72-79A0-4655-B207-9739A684267D}"/>
              </a:ext>
            </a:extLst>
          </p:cNvPr>
          <p:cNvSpPr>
            <a:spLocks noGrp="1"/>
          </p:cNvSpPr>
          <p:nvPr>
            <p:ph type="dt" sz="half" idx="2"/>
          </p:nvPr>
        </p:nvSpPr>
        <p:spPr>
          <a:xfrm>
            <a:off x="8292263" y="0"/>
            <a:ext cx="2520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547AC486-3590-48E3-8A1E-5CEFA657F135}" type="datetime1">
              <a:rPr lang="sv-SE" smtClean="0"/>
              <a:t>2025-03-25</a:t>
            </a:fld>
            <a:endParaRPr lang="sv-SE" dirty="0"/>
          </a:p>
        </p:txBody>
      </p:sp>
      <p:sp>
        <p:nvSpPr>
          <p:cNvPr id="5" name="Footer Placeholder 4">
            <a:extLst>
              <a:ext uri="{FF2B5EF4-FFF2-40B4-BE49-F238E27FC236}">
                <a16:creationId xmlns:a16="http://schemas.microsoft.com/office/drawing/2014/main" id="{2AC00D10-5EE3-4AEB-8900-1A07916BEF49}"/>
              </a:ext>
            </a:extLst>
          </p:cNvPr>
          <p:cNvSpPr>
            <a:spLocks noGrp="1"/>
          </p:cNvSpPr>
          <p:nvPr>
            <p:ph type="ftr" sz="quarter" idx="3"/>
          </p:nvPr>
        </p:nvSpPr>
        <p:spPr>
          <a:xfrm>
            <a:off x="944563" y="0"/>
            <a:ext cx="4320000" cy="360000"/>
          </a:xfrm>
          <a:prstGeom prst="rect">
            <a:avLst/>
          </a:prstGeom>
        </p:spPr>
        <p:txBody>
          <a:bodyPr vert="horz" wrap="none" lIns="0" tIns="180000" rIns="0" bIns="0" rtlCol="0" anchor="t" anchorCtr="0"/>
          <a:lstStyle>
            <a:lvl1pPr algn="l">
              <a:defRPr sz="1100">
                <a:solidFill>
                  <a:schemeClr val="tx1">
                    <a:tint val="75000"/>
                  </a:schemeClr>
                </a:solidFill>
                <a:latin typeface="+mj-lt"/>
              </a:defRPr>
            </a:lvl1pPr>
          </a:lstStyle>
          <a:p>
            <a:r>
              <a:rPr lang="sv-SE"/>
              <a:t>LiU PowerPoint-mall</a:t>
            </a:r>
            <a:endParaRPr lang="sv-SE" dirty="0"/>
          </a:p>
        </p:txBody>
      </p:sp>
      <p:sp>
        <p:nvSpPr>
          <p:cNvPr id="6" name="Slide Number Placeholder 5">
            <a:extLst>
              <a:ext uri="{FF2B5EF4-FFF2-40B4-BE49-F238E27FC236}">
                <a16:creationId xmlns:a16="http://schemas.microsoft.com/office/drawing/2014/main" id="{70FA2BB8-8F26-4AF0-AE95-D41EE971F007}"/>
              </a:ext>
            </a:extLst>
          </p:cNvPr>
          <p:cNvSpPr>
            <a:spLocks noGrp="1"/>
          </p:cNvSpPr>
          <p:nvPr>
            <p:ph type="sldNum" sz="quarter" idx="4"/>
          </p:nvPr>
        </p:nvSpPr>
        <p:spPr>
          <a:xfrm>
            <a:off x="10812263" y="0"/>
            <a:ext cx="432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1D05C8B6-EC5E-42D9-8D75-1E05D6428564}" type="slidenum">
              <a:rPr lang="sv-SE" smtClean="0"/>
              <a:pPr/>
              <a:t>‹#›</a:t>
            </a:fld>
            <a:endParaRPr lang="sv-SE" dirty="0"/>
          </a:p>
        </p:txBody>
      </p:sp>
    </p:spTree>
    <p:extLst>
      <p:ext uri="{BB962C8B-B14F-4D97-AF65-F5344CB8AC3E}">
        <p14:creationId xmlns:p14="http://schemas.microsoft.com/office/powerpoint/2010/main" val="3799657677"/>
      </p:ext>
    </p:extLst>
  </p:cSld>
  <p:clrMap bg1="dk1" tx1="lt1" bg2="dk2" tx2="lt2" accent1="accent1" accent2="accent2" accent3="accent3" accent4="accent4" accent5="accent5" accent6="accent6" hlink="hlink" folHlink="folHlink"/>
  <p:sldLayoutIdLst>
    <p:sldLayoutId id="2147483848" r:id="rId1"/>
    <p:sldLayoutId id="2147483849" r:id="rId2"/>
    <p:sldLayoutId id="2147483850" r:id="rId3"/>
    <p:sldLayoutId id="2147483861" r:id="rId4"/>
    <p:sldLayoutId id="2147483862" r:id="rId5"/>
  </p:sldLayoutIdLst>
  <p:hf hdr="0" ftr="0" dt="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1" pos="595" userDrawn="1">
          <p15:clr>
            <a:srgbClr val="F26B43"/>
          </p15:clr>
        </p15:guide>
        <p15:guide id="12" pos="7083" userDrawn="1">
          <p15:clr>
            <a:srgbClr val="F26B43"/>
          </p15:clr>
        </p15:guide>
        <p15:guide id="13" orient="horz" pos="216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CFB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40FA7-E471-44B9-9D5D-7D0B44EE4279}"/>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a:extLst>
              <a:ext uri="{FF2B5EF4-FFF2-40B4-BE49-F238E27FC236}">
                <a16:creationId xmlns:a16="http://schemas.microsoft.com/office/drawing/2014/main" id="{27A0C30D-C99C-4CD5-B7FD-541C85BFE0FC}"/>
              </a:ext>
            </a:extLst>
          </p:cNvPr>
          <p:cNvSpPr>
            <a:spLocks noGrp="1"/>
          </p:cNvSpPr>
          <p:nvPr>
            <p:ph type="body" idx="1"/>
          </p:nvPr>
        </p:nvSpPr>
        <p:spPr>
          <a:xfrm>
            <a:off x="838200" y="1825625"/>
            <a:ext cx="10515600" cy="43051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a:extLst>
              <a:ext uri="{FF2B5EF4-FFF2-40B4-BE49-F238E27FC236}">
                <a16:creationId xmlns:a16="http://schemas.microsoft.com/office/drawing/2014/main" id="{93DC0C72-79A0-4655-B207-9739A684267D}"/>
              </a:ext>
            </a:extLst>
          </p:cNvPr>
          <p:cNvSpPr>
            <a:spLocks noGrp="1"/>
          </p:cNvSpPr>
          <p:nvPr>
            <p:ph type="dt" sz="half" idx="2"/>
          </p:nvPr>
        </p:nvSpPr>
        <p:spPr>
          <a:xfrm>
            <a:off x="8292263" y="0"/>
            <a:ext cx="2520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D69C12EC-8065-486C-A4B5-36649C81ADFA}" type="datetime1">
              <a:rPr lang="sv-SE" smtClean="0"/>
              <a:t>2025-03-25</a:t>
            </a:fld>
            <a:endParaRPr lang="sv-SE" dirty="0"/>
          </a:p>
        </p:txBody>
      </p:sp>
      <p:sp>
        <p:nvSpPr>
          <p:cNvPr id="5" name="Footer Placeholder 4">
            <a:extLst>
              <a:ext uri="{FF2B5EF4-FFF2-40B4-BE49-F238E27FC236}">
                <a16:creationId xmlns:a16="http://schemas.microsoft.com/office/drawing/2014/main" id="{2AC00D10-5EE3-4AEB-8900-1A07916BEF49}"/>
              </a:ext>
            </a:extLst>
          </p:cNvPr>
          <p:cNvSpPr>
            <a:spLocks noGrp="1"/>
          </p:cNvSpPr>
          <p:nvPr>
            <p:ph type="ftr" sz="quarter" idx="3"/>
          </p:nvPr>
        </p:nvSpPr>
        <p:spPr>
          <a:xfrm>
            <a:off x="944563" y="0"/>
            <a:ext cx="4320000" cy="360000"/>
          </a:xfrm>
          <a:prstGeom prst="rect">
            <a:avLst/>
          </a:prstGeom>
        </p:spPr>
        <p:txBody>
          <a:bodyPr vert="horz" wrap="none" lIns="0" tIns="180000" rIns="0" bIns="0" rtlCol="0" anchor="t" anchorCtr="0"/>
          <a:lstStyle>
            <a:lvl1pPr algn="l">
              <a:defRPr sz="1100">
                <a:solidFill>
                  <a:schemeClr val="tx1">
                    <a:tint val="75000"/>
                  </a:schemeClr>
                </a:solidFill>
                <a:latin typeface="+mj-lt"/>
              </a:defRPr>
            </a:lvl1pPr>
          </a:lstStyle>
          <a:p>
            <a:r>
              <a:rPr lang="sv-SE"/>
              <a:t>LiU PowerPoint-mall</a:t>
            </a:r>
            <a:endParaRPr lang="sv-SE" dirty="0"/>
          </a:p>
        </p:txBody>
      </p:sp>
      <p:sp>
        <p:nvSpPr>
          <p:cNvPr id="6" name="Slide Number Placeholder 5">
            <a:extLst>
              <a:ext uri="{FF2B5EF4-FFF2-40B4-BE49-F238E27FC236}">
                <a16:creationId xmlns:a16="http://schemas.microsoft.com/office/drawing/2014/main" id="{70FA2BB8-8F26-4AF0-AE95-D41EE971F007}"/>
              </a:ext>
            </a:extLst>
          </p:cNvPr>
          <p:cNvSpPr>
            <a:spLocks noGrp="1"/>
          </p:cNvSpPr>
          <p:nvPr>
            <p:ph type="sldNum" sz="quarter" idx="4"/>
          </p:nvPr>
        </p:nvSpPr>
        <p:spPr>
          <a:xfrm>
            <a:off x="10812263" y="0"/>
            <a:ext cx="432000" cy="360000"/>
          </a:xfrm>
          <a:prstGeom prst="rect">
            <a:avLst/>
          </a:prstGeom>
        </p:spPr>
        <p:txBody>
          <a:bodyPr vert="horz" wrap="none" lIns="0" tIns="180000" rIns="0" bIns="0" rtlCol="0" anchor="t" anchorCtr="0"/>
          <a:lstStyle>
            <a:lvl1pPr algn="r">
              <a:defRPr sz="1100">
                <a:solidFill>
                  <a:schemeClr val="tx1">
                    <a:tint val="75000"/>
                  </a:schemeClr>
                </a:solidFill>
                <a:latin typeface="+mj-lt"/>
              </a:defRPr>
            </a:lvl1pPr>
          </a:lstStyle>
          <a:p>
            <a:fld id="{1D05C8B6-EC5E-42D9-8D75-1E05D6428564}" type="slidenum">
              <a:rPr lang="sv-SE" smtClean="0"/>
              <a:pPr/>
              <a:t>‹#›</a:t>
            </a:fld>
            <a:endParaRPr lang="sv-SE" dirty="0"/>
          </a:p>
        </p:txBody>
      </p:sp>
    </p:spTree>
    <p:extLst>
      <p:ext uri="{BB962C8B-B14F-4D97-AF65-F5344CB8AC3E}">
        <p14:creationId xmlns:p14="http://schemas.microsoft.com/office/powerpoint/2010/main" val="1862769528"/>
      </p:ext>
    </p:extLst>
  </p:cSld>
  <p:clrMap bg1="dk1" tx1="lt1" bg2="dk2" tx2="lt2" accent1="accent1" accent2="accent2" accent3="accent3" accent4="accent4" accent5="accent5" accent6="accent6" hlink="hlink" folHlink="folHlink"/>
  <p:sldLayoutIdLst>
    <p:sldLayoutId id="2147483852" r:id="rId1"/>
    <p:sldLayoutId id="2147483853" r:id="rId2"/>
    <p:sldLayoutId id="2147483854" r:id="rId3"/>
  </p:sldLayoutIdLst>
  <p:hf hdr="0" ftr="0" dt="0"/>
  <p:txStyles>
    <p:titleStyle>
      <a:lvl1pPr algn="l" defTabSz="91433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4" indent="-228584" algn="l" defTabSz="914332"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750" indent="-228584" algn="l" defTabSz="914332"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14" indent="-228584" algn="l" defTabSz="914332"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80"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47" indent="-228584" algn="l" defTabSz="914332"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1" pos="595" userDrawn="1">
          <p15:clr>
            <a:srgbClr val="F26B43"/>
          </p15:clr>
        </p15:guide>
        <p15:guide id="12" pos="7083" userDrawn="1">
          <p15:clr>
            <a:srgbClr val="F26B43"/>
          </p15:clr>
        </p15:guide>
        <p15:guide id="13"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84524-60A5-48A6-A802-464B7F63B120}"/>
              </a:ext>
            </a:extLst>
          </p:cNvPr>
          <p:cNvSpPr>
            <a:spLocks noGrp="1"/>
          </p:cNvSpPr>
          <p:nvPr>
            <p:ph type="ctrTitle"/>
          </p:nvPr>
        </p:nvSpPr>
        <p:spPr>
          <a:xfrm>
            <a:off x="775624" y="-800147"/>
            <a:ext cx="11262263" cy="2514110"/>
          </a:xfrm>
        </p:spPr>
        <p:txBody>
          <a:bodyPr>
            <a:normAutofit/>
          </a:bodyPr>
          <a:lstStyle/>
          <a:p>
            <a:r>
              <a:rPr lang="en-US" sz="3600" b="1" dirty="0" smtClean="0"/>
              <a:t>The </a:t>
            </a:r>
            <a:r>
              <a:rPr lang="en-US" sz="3600" b="1" dirty="0"/>
              <a:t>EU’s Non-Linear Path to Welfare State Politics: Is Energy Efficiency a Trojan Horse?</a:t>
            </a:r>
            <a:endParaRPr lang="sv-SE" sz="3600" b="1" dirty="0"/>
          </a:p>
        </p:txBody>
      </p:sp>
      <p:sp>
        <p:nvSpPr>
          <p:cNvPr id="3" name="Subtitle 2">
            <a:extLst>
              <a:ext uri="{FF2B5EF4-FFF2-40B4-BE49-F238E27FC236}">
                <a16:creationId xmlns:a16="http://schemas.microsoft.com/office/drawing/2014/main" id="{625E47CD-3590-4212-9252-5F0D3BDCD964}"/>
              </a:ext>
            </a:extLst>
          </p:cNvPr>
          <p:cNvSpPr>
            <a:spLocks noGrp="1"/>
          </p:cNvSpPr>
          <p:nvPr>
            <p:ph type="subTitle" idx="1"/>
          </p:nvPr>
        </p:nvSpPr>
        <p:spPr>
          <a:xfrm>
            <a:off x="866454" y="1795033"/>
            <a:ext cx="10005391" cy="1828801"/>
          </a:xfrm>
        </p:spPr>
        <p:txBody>
          <a:bodyPr/>
          <a:lstStyle/>
          <a:p>
            <a:r>
              <a:rPr lang="en-US" dirty="0"/>
              <a:t>Johan Nordensvärd</a:t>
            </a:r>
          </a:p>
          <a:p>
            <a:r>
              <a:rPr lang="en-US" dirty="0"/>
              <a:t>Associate professor in </a:t>
            </a:r>
            <a:r>
              <a:rPr lang="en-US" dirty="0" err="1"/>
              <a:t>Inovation</a:t>
            </a:r>
            <a:r>
              <a:rPr lang="en-US" dirty="0"/>
              <a:t> and Technology (KTH) and Political Science (</a:t>
            </a:r>
            <a:r>
              <a:rPr lang="en-US" dirty="0" err="1"/>
              <a:t>LiU</a:t>
            </a:r>
            <a:r>
              <a:rPr lang="en-US" dirty="0"/>
              <a:t>)</a:t>
            </a:r>
          </a:p>
          <a:p>
            <a:endParaRPr lang="en-US" dirty="0"/>
          </a:p>
        </p:txBody>
      </p:sp>
      <p:pic>
        <p:nvPicPr>
          <p:cNvPr id="7" name="Bildobjekt 6">
            <a:extLst>
              <a:ext uri="{FF2B5EF4-FFF2-40B4-BE49-F238E27FC236}">
                <a16:creationId xmlns:a16="http://schemas.microsoft.com/office/drawing/2014/main" id="{9DD32BBC-3184-197B-FA1B-6DA37BB714F1}"/>
              </a:ext>
            </a:extLst>
          </p:cNvPr>
          <p:cNvPicPr>
            <a:picLocks noChangeAspect="1"/>
          </p:cNvPicPr>
          <p:nvPr/>
        </p:nvPicPr>
        <p:blipFill>
          <a:blip r:embed="rId3"/>
          <a:stretch>
            <a:fillRect/>
          </a:stretch>
        </p:blipFill>
        <p:spPr>
          <a:xfrm>
            <a:off x="3662953" y="5533706"/>
            <a:ext cx="1320014" cy="1320014"/>
          </a:xfrm>
          <a:prstGeom prst="rect">
            <a:avLst/>
          </a:prstGeom>
        </p:spPr>
      </p:pic>
    </p:spTree>
    <p:extLst>
      <p:ext uri="{BB962C8B-B14F-4D97-AF65-F5344CB8AC3E}">
        <p14:creationId xmlns:p14="http://schemas.microsoft.com/office/powerpoint/2010/main" val="914122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05C8B6-EC5E-42D9-8D75-1E05D6428564}" type="slidenum">
              <a:rPr lang="sv-SE" smtClean="0"/>
              <a:t>10</a:t>
            </a:fld>
            <a:endParaRPr lang="sv-SE"/>
          </a:p>
        </p:txBody>
      </p:sp>
      <p:sp>
        <p:nvSpPr>
          <p:cNvPr id="3" name="Rectangle 2"/>
          <p:cNvSpPr/>
          <p:nvPr/>
        </p:nvSpPr>
        <p:spPr>
          <a:xfrm>
            <a:off x="1023731" y="58847"/>
            <a:ext cx="8110330" cy="5909310"/>
          </a:xfrm>
          <a:prstGeom prst="rect">
            <a:avLst/>
          </a:prstGeom>
        </p:spPr>
        <p:txBody>
          <a:bodyPr wrap="square">
            <a:spAutoFit/>
          </a:bodyPr>
          <a:lstStyle/>
          <a:p>
            <a:r>
              <a:rPr lang="sv-SE" dirty="0" err="1">
                <a:solidFill>
                  <a:srgbClr val="000000"/>
                </a:solidFill>
                <a:latin typeface="AdvOT5d4a5f24.B"/>
              </a:rPr>
              <a:t>Year</a:t>
            </a:r>
            <a:r>
              <a:rPr lang="sv-SE" dirty="0">
                <a:solidFill>
                  <a:srgbClr val="000000"/>
                </a:solidFill>
                <a:latin typeface="AdvOT5d4a5f24.B"/>
              </a:rPr>
              <a:t> Policy </a:t>
            </a:r>
            <a:r>
              <a:rPr lang="sv-SE" dirty="0" err="1">
                <a:solidFill>
                  <a:srgbClr val="000000"/>
                </a:solidFill>
                <a:latin typeface="AdvOT5d4a5f24.B"/>
              </a:rPr>
              <a:t>document</a:t>
            </a:r>
            <a:endParaRPr lang="sv-SE" dirty="0">
              <a:solidFill>
                <a:srgbClr val="000000"/>
              </a:solidFill>
              <a:latin typeface="AdvOT5d4a5f24.B"/>
            </a:endParaRPr>
          </a:p>
          <a:p>
            <a:r>
              <a:rPr lang="sv-SE" dirty="0">
                <a:solidFill>
                  <a:srgbClr val="000000"/>
                </a:solidFill>
                <a:latin typeface="AdvOTee460ee4"/>
              </a:rPr>
              <a:t>1970</a:t>
            </a:r>
            <a:r>
              <a:rPr lang="sv-SE" dirty="0">
                <a:solidFill>
                  <a:srgbClr val="000000"/>
                </a:solidFill>
                <a:latin typeface="AdvOTee460ee4+20"/>
              </a:rPr>
              <a:t>–</a:t>
            </a:r>
            <a:r>
              <a:rPr lang="sv-SE" dirty="0">
                <a:solidFill>
                  <a:srgbClr val="000000"/>
                </a:solidFill>
                <a:latin typeface="AdvOTee460ee4"/>
              </a:rPr>
              <a:t>1980 Council </a:t>
            </a:r>
            <a:r>
              <a:rPr lang="sv-SE" dirty="0" err="1">
                <a:solidFill>
                  <a:srgbClr val="000000"/>
                </a:solidFill>
                <a:latin typeface="AdvOTee460ee4"/>
              </a:rPr>
              <a:t>resolutions</a:t>
            </a:r>
            <a:r>
              <a:rPr lang="sv-SE" sz="800" dirty="0" err="1">
                <a:solidFill>
                  <a:srgbClr val="0000FF"/>
                </a:solidFill>
                <a:latin typeface="AdvOTee460ee4"/>
              </a:rPr>
              <a:t>a</a:t>
            </a:r>
            <a:r>
              <a:rPr lang="sv-SE" sz="800" dirty="0" err="1">
                <a:solidFill>
                  <a:srgbClr val="000000"/>
                </a:solidFill>
                <a:latin typeface="AdvOTee460ee4"/>
              </a:rPr>
              <a:t>,</a:t>
            </a:r>
            <a:r>
              <a:rPr lang="sv-SE" sz="800" dirty="0" err="1">
                <a:solidFill>
                  <a:srgbClr val="0000FF"/>
                </a:solidFill>
                <a:latin typeface="AdvOTee460ee4"/>
              </a:rPr>
              <a:t>b</a:t>
            </a:r>
            <a:r>
              <a:rPr lang="sv-SE" sz="800" dirty="0" err="1">
                <a:solidFill>
                  <a:srgbClr val="000000"/>
                </a:solidFill>
                <a:latin typeface="AdvOTee460ee4"/>
              </a:rPr>
              <a:t>,</a:t>
            </a:r>
            <a:r>
              <a:rPr lang="sv-SE" sz="800" dirty="0" err="1">
                <a:solidFill>
                  <a:srgbClr val="0000FF"/>
                </a:solidFill>
                <a:latin typeface="AdvOTee460ee4"/>
              </a:rPr>
              <a:t>c</a:t>
            </a:r>
            <a:r>
              <a:rPr lang="sv-SE" sz="800" dirty="0" err="1">
                <a:solidFill>
                  <a:srgbClr val="000000"/>
                </a:solidFill>
                <a:latin typeface="AdvOTee460ee4"/>
              </a:rPr>
              <a:t>,</a:t>
            </a:r>
            <a:r>
              <a:rPr lang="sv-SE" sz="800" dirty="0" err="1">
                <a:solidFill>
                  <a:srgbClr val="0000FF"/>
                </a:solidFill>
                <a:latin typeface="AdvOTee460ee4"/>
              </a:rPr>
              <a:t>d</a:t>
            </a:r>
            <a:endParaRPr lang="sv-SE" sz="800" dirty="0">
              <a:solidFill>
                <a:srgbClr val="0000FF"/>
              </a:solidFill>
              <a:latin typeface="AdvOTee460ee4"/>
            </a:endParaRPr>
          </a:p>
          <a:p>
            <a:r>
              <a:rPr lang="en-US" dirty="0">
                <a:solidFill>
                  <a:srgbClr val="000000"/>
                </a:solidFill>
                <a:latin typeface="AdvOTee460ee4"/>
              </a:rPr>
              <a:t>1993 Directive to limit carbon dioxide emissions by improving energy efficiency (SAVE directive)</a:t>
            </a:r>
          </a:p>
          <a:p>
            <a:r>
              <a:rPr lang="en-US" dirty="0">
                <a:solidFill>
                  <a:srgbClr val="000000"/>
                </a:solidFill>
                <a:latin typeface="AdvOTee460ee4"/>
              </a:rPr>
              <a:t>2000 Energy Efficiency Action Plan (EEAP 1)</a:t>
            </a:r>
          </a:p>
          <a:p>
            <a:r>
              <a:rPr lang="en-US" dirty="0">
                <a:solidFill>
                  <a:srgbClr val="000000"/>
                </a:solidFill>
                <a:latin typeface="AdvOTee460ee4"/>
              </a:rPr>
              <a:t>2002 Energy Performance of Buildings Directive (EPBD)</a:t>
            </a:r>
          </a:p>
          <a:p>
            <a:r>
              <a:rPr lang="en-US" dirty="0">
                <a:solidFill>
                  <a:srgbClr val="000000"/>
                </a:solidFill>
                <a:latin typeface="AdvOTee460ee4"/>
              </a:rPr>
              <a:t>2006 Energy Efficiency Action Plan (EEAP 2)</a:t>
            </a:r>
          </a:p>
          <a:p>
            <a:r>
              <a:rPr lang="sv-SE" dirty="0">
                <a:solidFill>
                  <a:srgbClr val="000000"/>
                </a:solidFill>
                <a:latin typeface="AdvOTee460ee4"/>
              </a:rPr>
              <a:t>Energy Service </a:t>
            </a:r>
            <a:r>
              <a:rPr lang="sv-SE" dirty="0" err="1">
                <a:solidFill>
                  <a:srgbClr val="000000"/>
                </a:solidFill>
                <a:latin typeface="AdvOTee460ee4"/>
              </a:rPr>
              <a:t>Directive</a:t>
            </a:r>
            <a:r>
              <a:rPr lang="sv-SE" dirty="0">
                <a:solidFill>
                  <a:srgbClr val="000000"/>
                </a:solidFill>
                <a:latin typeface="AdvOTee460ee4"/>
              </a:rPr>
              <a:t> (ESD)</a:t>
            </a:r>
          </a:p>
          <a:p>
            <a:r>
              <a:rPr lang="en-US" dirty="0">
                <a:solidFill>
                  <a:srgbClr val="000000"/>
                </a:solidFill>
                <a:latin typeface="AdvOTee460ee4"/>
              </a:rPr>
              <a:t>2010 Energy Performance of Buildings Directive (EPBD recast)</a:t>
            </a:r>
          </a:p>
          <a:p>
            <a:r>
              <a:rPr lang="en-US" dirty="0">
                <a:solidFill>
                  <a:srgbClr val="000000"/>
                </a:solidFill>
                <a:latin typeface="AdvOTee460ee4"/>
              </a:rPr>
              <a:t>2011 Energy Efficiency Action Plan (EEAP 3)</a:t>
            </a:r>
          </a:p>
          <a:p>
            <a:r>
              <a:rPr lang="en-US" dirty="0">
                <a:solidFill>
                  <a:srgbClr val="000000"/>
                </a:solidFill>
                <a:latin typeface="AdvOTee460ee4"/>
              </a:rPr>
              <a:t>2012 Energy Efficiency Directive (EED)</a:t>
            </a:r>
          </a:p>
          <a:p>
            <a:r>
              <a:rPr lang="sv-SE" dirty="0">
                <a:solidFill>
                  <a:srgbClr val="000000"/>
                </a:solidFill>
                <a:latin typeface="AdvOTee460ee4"/>
              </a:rPr>
              <a:t>2015 Energy Union </a:t>
            </a:r>
            <a:r>
              <a:rPr lang="sv-SE" dirty="0" err="1">
                <a:solidFill>
                  <a:srgbClr val="000000"/>
                </a:solidFill>
                <a:latin typeface="AdvOTee460ee4"/>
              </a:rPr>
              <a:t>Strategy</a:t>
            </a:r>
            <a:endParaRPr lang="sv-SE" dirty="0">
              <a:solidFill>
                <a:srgbClr val="000000"/>
              </a:solidFill>
              <a:latin typeface="AdvOTee460ee4"/>
            </a:endParaRPr>
          </a:p>
          <a:p>
            <a:r>
              <a:rPr lang="en-US" dirty="0">
                <a:solidFill>
                  <a:srgbClr val="000000"/>
                </a:solidFill>
                <a:latin typeface="AdvOTee460ee4"/>
              </a:rPr>
              <a:t>2018 Energy Performance of Buildings Directive (EPBD amended)</a:t>
            </a:r>
          </a:p>
          <a:p>
            <a:r>
              <a:rPr lang="en-US" dirty="0">
                <a:solidFill>
                  <a:srgbClr val="000000"/>
                </a:solidFill>
                <a:latin typeface="AdvOTee460ee4"/>
              </a:rPr>
              <a:t>Energy Efficiency Directive (EED amended)</a:t>
            </a:r>
          </a:p>
          <a:p>
            <a:r>
              <a:rPr lang="sv-SE" dirty="0">
                <a:solidFill>
                  <a:srgbClr val="000000"/>
                </a:solidFill>
                <a:latin typeface="AdvOTee460ee4"/>
              </a:rPr>
              <a:t>2020 Renovation </a:t>
            </a:r>
            <a:r>
              <a:rPr lang="sv-SE" dirty="0" err="1">
                <a:solidFill>
                  <a:srgbClr val="000000"/>
                </a:solidFill>
                <a:latin typeface="AdvOTee460ee4"/>
              </a:rPr>
              <a:t>Wave</a:t>
            </a:r>
            <a:r>
              <a:rPr lang="sv-SE" dirty="0">
                <a:solidFill>
                  <a:srgbClr val="000000"/>
                </a:solidFill>
                <a:latin typeface="AdvOTee460ee4"/>
              </a:rPr>
              <a:t> </a:t>
            </a:r>
            <a:r>
              <a:rPr lang="sv-SE" dirty="0" err="1">
                <a:solidFill>
                  <a:srgbClr val="000000"/>
                </a:solidFill>
                <a:latin typeface="AdvOTee460ee4"/>
              </a:rPr>
              <a:t>Strategy</a:t>
            </a:r>
            <a:endParaRPr lang="sv-SE" dirty="0">
              <a:solidFill>
                <a:srgbClr val="000000"/>
              </a:solidFill>
              <a:latin typeface="AdvOTee460ee4"/>
            </a:endParaRPr>
          </a:p>
          <a:p>
            <a:r>
              <a:rPr lang="en-US" dirty="0">
                <a:solidFill>
                  <a:srgbClr val="000000"/>
                </a:solidFill>
                <a:latin typeface="AdvOTee460ee4"/>
              </a:rPr>
              <a:t>2021 Energy Performance of Buildings Directive (EPBD recast)</a:t>
            </a:r>
          </a:p>
          <a:p>
            <a:r>
              <a:rPr lang="en-US" dirty="0">
                <a:solidFill>
                  <a:srgbClr val="000000"/>
                </a:solidFill>
                <a:latin typeface="AdvOTee460ee4"/>
              </a:rPr>
              <a:t>Energy Efficiency Directive (EED recast)</a:t>
            </a:r>
          </a:p>
          <a:p>
            <a:r>
              <a:rPr lang="en-US" dirty="0">
                <a:solidFill>
                  <a:srgbClr val="000000"/>
                </a:solidFill>
                <a:latin typeface="AdvOTee460ee4"/>
              </a:rPr>
              <a:t>Opinion on the EPBD of the Regulatory Scrutiny Board</a:t>
            </a:r>
          </a:p>
          <a:p>
            <a:r>
              <a:rPr lang="en-US" dirty="0">
                <a:solidFill>
                  <a:srgbClr val="000000"/>
                </a:solidFill>
                <a:latin typeface="AdvOTee460ee4"/>
              </a:rPr>
              <a:t>Opinion on the EED of the Regulatory Scrutiny Board</a:t>
            </a:r>
          </a:p>
          <a:p>
            <a:r>
              <a:rPr lang="sv-SE" dirty="0">
                <a:solidFill>
                  <a:srgbClr val="000000"/>
                </a:solidFill>
                <a:latin typeface="AdvOTee460ee4"/>
              </a:rPr>
              <a:t>2022 </a:t>
            </a:r>
            <a:r>
              <a:rPr lang="sv-SE" dirty="0" err="1">
                <a:solidFill>
                  <a:srgbClr val="000000"/>
                </a:solidFill>
                <a:latin typeface="AdvOTee460ee4"/>
              </a:rPr>
              <a:t>REPowerEU</a:t>
            </a:r>
            <a:r>
              <a:rPr lang="sv-SE" dirty="0">
                <a:solidFill>
                  <a:srgbClr val="000000"/>
                </a:solidFill>
                <a:latin typeface="AdvOTee460ee4"/>
              </a:rPr>
              <a:t> Plan</a:t>
            </a:r>
          </a:p>
          <a:p>
            <a:r>
              <a:rPr lang="sv-SE" dirty="0">
                <a:solidFill>
                  <a:srgbClr val="000000"/>
                </a:solidFill>
                <a:latin typeface="AdvOTee460ee4"/>
              </a:rPr>
              <a:t>EU </a:t>
            </a:r>
            <a:r>
              <a:rPr lang="sv-SE" dirty="0">
                <a:solidFill>
                  <a:srgbClr val="000000"/>
                </a:solidFill>
                <a:latin typeface="AdvOTee460ee4+20"/>
              </a:rPr>
              <a:t>“</a:t>
            </a:r>
            <a:r>
              <a:rPr lang="sv-SE" dirty="0">
                <a:solidFill>
                  <a:srgbClr val="000000"/>
                </a:solidFill>
                <a:latin typeface="AdvOTee460ee4"/>
              </a:rPr>
              <a:t>Save Energy Communication</a:t>
            </a:r>
            <a:r>
              <a:rPr lang="sv-SE" dirty="0">
                <a:solidFill>
                  <a:srgbClr val="000000"/>
                </a:solidFill>
                <a:latin typeface="AdvOTee460ee4+20"/>
              </a:rPr>
              <a:t>”</a:t>
            </a:r>
            <a:endParaRPr lang="sv-SE" dirty="0"/>
          </a:p>
        </p:txBody>
      </p:sp>
    </p:spTree>
    <p:extLst>
      <p:ext uri="{BB962C8B-B14F-4D97-AF65-F5344CB8AC3E}">
        <p14:creationId xmlns:p14="http://schemas.microsoft.com/office/powerpoint/2010/main" val="3875541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Four</a:t>
            </a:r>
            <a:r>
              <a:rPr lang="sv-SE" dirty="0" smtClean="0"/>
              <a:t> </a:t>
            </a:r>
            <a:r>
              <a:rPr lang="sv-SE" dirty="0" err="1" smtClean="0"/>
              <a:t>often</a:t>
            </a:r>
            <a:r>
              <a:rPr lang="sv-SE" dirty="0" smtClean="0"/>
              <a:t> </a:t>
            </a:r>
            <a:r>
              <a:rPr lang="sv-SE" dirty="0" err="1" smtClean="0"/>
              <a:t>used</a:t>
            </a:r>
            <a:r>
              <a:rPr lang="sv-SE" dirty="0" smtClean="0"/>
              <a:t> </a:t>
            </a:r>
            <a:r>
              <a:rPr lang="sv-SE" dirty="0" err="1" smtClean="0"/>
              <a:t>benefits</a:t>
            </a:r>
            <a:endParaRPr lang="sv-SE" dirty="0"/>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established use of “multiple benefits” indicate that energy efficiency policy has been conceptualized in several different ways</a:t>
            </a:r>
            <a:r>
              <a:rPr lang="en-US" dirty="0" smtClean="0"/>
              <a:t>:</a:t>
            </a:r>
          </a:p>
          <a:p>
            <a:pPr marL="0" indent="0">
              <a:buNone/>
            </a:pPr>
            <a:r>
              <a:rPr lang="en-US" dirty="0" smtClean="0"/>
              <a:t> </a:t>
            </a:r>
            <a:r>
              <a:rPr lang="en-US" dirty="0"/>
              <a:t>(</a:t>
            </a:r>
            <a:r>
              <a:rPr lang="en-US" dirty="0" err="1"/>
              <a:t>i</a:t>
            </a:r>
            <a:r>
              <a:rPr lang="en-US" dirty="0"/>
              <a:t>) energy efficiency as economic </a:t>
            </a:r>
            <a:r>
              <a:rPr lang="en-US" dirty="0" smtClean="0"/>
              <a:t>policy</a:t>
            </a:r>
            <a:endParaRPr lang="en-US" dirty="0"/>
          </a:p>
          <a:p>
            <a:pPr marL="0" indent="0">
              <a:buNone/>
            </a:pPr>
            <a:r>
              <a:rPr lang="en-US" dirty="0" smtClean="0"/>
              <a:t>(ii</a:t>
            </a:r>
            <a:r>
              <a:rPr lang="en-US" dirty="0"/>
              <a:t>) energy efficiency as environmental </a:t>
            </a:r>
            <a:r>
              <a:rPr lang="en-US" dirty="0" smtClean="0"/>
              <a:t>policy</a:t>
            </a:r>
            <a:endParaRPr lang="en-US" dirty="0"/>
          </a:p>
          <a:p>
            <a:pPr marL="0" indent="0">
              <a:buNone/>
            </a:pPr>
            <a:r>
              <a:rPr lang="en-US" dirty="0" smtClean="0"/>
              <a:t>(iii</a:t>
            </a:r>
            <a:r>
              <a:rPr lang="en-US" dirty="0"/>
              <a:t>) energy efficiency as security </a:t>
            </a:r>
            <a:r>
              <a:rPr lang="en-US" dirty="0" smtClean="0"/>
              <a:t>policy</a:t>
            </a:r>
            <a:endParaRPr lang="en-US" dirty="0"/>
          </a:p>
          <a:p>
            <a:pPr marL="0" indent="0">
              <a:buNone/>
            </a:pPr>
            <a:r>
              <a:rPr lang="en-US" dirty="0" smtClean="0"/>
              <a:t>(</a:t>
            </a:r>
            <a:r>
              <a:rPr lang="en-US" dirty="0"/>
              <a:t>iv) energy efficiency as social policy. The latter have been framed in EU policy to achieve reduced energy bills; alleviating energy poverty and improve public health and hereby qualifying as social policy (von </a:t>
            </a:r>
            <a:r>
              <a:rPr lang="en-US" dirty="0" err="1"/>
              <a:t>Malmborg</a:t>
            </a:r>
            <a:r>
              <a:rPr lang="en-US" dirty="0"/>
              <a:t> et al, 2023). </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11</a:t>
            </a:fld>
            <a:endParaRPr lang="sv-SE"/>
          </a:p>
        </p:txBody>
      </p:sp>
    </p:spTree>
    <p:extLst>
      <p:ext uri="{BB962C8B-B14F-4D97-AF65-F5344CB8AC3E}">
        <p14:creationId xmlns:p14="http://schemas.microsoft.com/office/powerpoint/2010/main" val="404892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7F745-6A44-9A64-6177-9FB0BA0016CD}"/>
            </a:ext>
          </a:extLst>
        </p:cNvPr>
        <p:cNvGrpSpPr/>
        <p:nvPr/>
      </p:nvGrpSpPr>
      <p:grpSpPr>
        <a:xfrm>
          <a:off x="0" y="0"/>
          <a:ext cx="0" cy="0"/>
          <a:chOff x="0" y="0"/>
          <a:chExt cx="0" cy="0"/>
        </a:xfrm>
      </p:grpSpPr>
      <p:sp>
        <p:nvSpPr>
          <p:cNvPr id="31" name="Title 1">
            <a:extLst>
              <a:ext uri="{FF2B5EF4-FFF2-40B4-BE49-F238E27FC236}">
                <a16:creationId xmlns:a16="http://schemas.microsoft.com/office/drawing/2014/main" id="{1EA7DED6-B25A-BC75-F480-1DFA4315EE7B}"/>
              </a:ext>
            </a:extLst>
          </p:cNvPr>
          <p:cNvSpPr>
            <a:spLocks noGrp="1"/>
          </p:cNvSpPr>
          <p:nvPr>
            <p:ph type="title"/>
          </p:nvPr>
        </p:nvSpPr>
        <p:spPr>
          <a:xfrm>
            <a:off x="839788" y="457200"/>
            <a:ext cx="9327469" cy="855552"/>
          </a:xfrm>
        </p:spPr>
        <p:txBody>
          <a:bodyPr>
            <a:normAutofit/>
          </a:bodyPr>
          <a:lstStyle/>
          <a:p>
            <a:r>
              <a:rPr lang="sv-SE" sz="4800"/>
              <a:t>Framing</a:t>
            </a:r>
            <a:r>
              <a:rPr lang="sv-SE" sz="4800" dirty="0"/>
              <a:t> </a:t>
            </a:r>
            <a:r>
              <a:rPr lang="sv-SE" sz="4800" dirty="0" err="1"/>
              <a:t>of</a:t>
            </a:r>
            <a:r>
              <a:rPr lang="sv-SE" sz="4800" dirty="0"/>
              <a:t> </a:t>
            </a:r>
            <a:r>
              <a:rPr lang="sv-SE" sz="4800" dirty="0" err="1"/>
              <a:t>energy</a:t>
            </a:r>
            <a:r>
              <a:rPr lang="sv-SE" sz="4800" dirty="0"/>
              <a:t> </a:t>
            </a:r>
            <a:r>
              <a:rPr lang="sv-SE" sz="4800" dirty="0" err="1"/>
              <a:t>efficiency</a:t>
            </a:r>
            <a:r>
              <a:rPr lang="sv-SE" sz="4800" dirty="0"/>
              <a:t>.</a:t>
            </a:r>
            <a:endParaRPr lang="en-US" sz="4800" dirty="0"/>
          </a:p>
        </p:txBody>
      </p:sp>
      <p:graphicFrame>
        <p:nvGraphicFramePr>
          <p:cNvPr id="2" name="Content Placeholder 1">
            <a:extLst>
              <a:ext uri="{FF2B5EF4-FFF2-40B4-BE49-F238E27FC236}">
                <a16:creationId xmlns:a16="http://schemas.microsoft.com/office/drawing/2014/main" id="{AC544CB9-DA4D-354D-3E41-D73ADA5146AD}"/>
              </a:ext>
            </a:extLst>
          </p:cNvPr>
          <p:cNvGraphicFramePr>
            <a:graphicFrameLocks noGrp="1"/>
          </p:cNvGraphicFramePr>
          <p:nvPr>
            <p:ph idx="1"/>
          </p:nvPr>
        </p:nvGraphicFramePr>
        <p:xfrm>
          <a:off x="944563" y="1596732"/>
          <a:ext cx="9327468" cy="4085987"/>
        </p:xfrm>
        <a:graphic>
          <a:graphicData uri="http://schemas.openxmlformats.org/drawingml/2006/table">
            <a:tbl>
              <a:tblPr/>
              <a:tblGrid>
                <a:gridCol w="3515142">
                  <a:extLst>
                    <a:ext uri="{9D8B030D-6E8A-4147-A177-3AD203B41FA5}">
                      <a16:colId xmlns:a16="http://schemas.microsoft.com/office/drawing/2014/main" val="778020558"/>
                    </a:ext>
                  </a:extLst>
                </a:gridCol>
                <a:gridCol w="5812326">
                  <a:extLst>
                    <a:ext uri="{9D8B030D-6E8A-4147-A177-3AD203B41FA5}">
                      <a16:colId xmlns:a16="http://schemas.microsoft.com/office/drawing/2014/main" val="3307599291"/>
                    </a:ext>
                  </a:extLst>
                </a:gridCol>
              </a:tblGrid>
              <a:tr h="2384800">
                <a:tc>
                  <a:txBody>
                    <a:bodyPr/>
                    <a:lstStyle/>
                    <a:p>
                      <a:pPr algn="l" fontAlgn="t"/>
                      <a:r>
                        <a:rPr lang="en-US" sz="1400" b="0">
                          <a:effectLst/>
                        </a:rPr>
                        <a:t>Economic and industry policy aspects</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400" b="0">
                          <a:effectLst/>
                        </a:rPr>
                        <a:t>Foster competitiveness; spread of innovative technological solutions and improve the competitiveness of industry in the Union; stimulate the development of a large leading-edge market for energy-efficient technologies and products; </a:t>
                      </a:r>
                      <a:r>
                        <a:rPr lang="en-US" sz="1400" b="1">
                          <a:effectLst/>
                        </a:rPr>
                        <a:t>smart, sustainable, and inclusive growth</a:t>
                      </a:r>
                      <a:r>
                        <a:rPr lang="en-US" sz="1400" b="0">
                          <a:effectLst/>
                        </a:rPr>
                        <a:t>; boost economic growth; </a:t>
                      </a:r>
                      <a:r>
                        <a:rPr lang="en-US" sz="1400" b="1">
                          <a:effectLst/>
                        </a:rPr>
                        <a:t>create opportunities for high quality jobs</a:t>
                      </a:r>
                      <a:r>
                        <a:rPr lang="en-US" sz="1400" b="0">
                          <a:effectLst/>
                        </a:rPr>
                        <a:t>, employment; create opportunities for regional development; cut energy costs for households and companies; increased economic activity throughout the economy</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023728265"/>
                  </a:ext>
                </a:extLst>
              </a:tr>
              <a:tr h="531028">
                <a:tc>
                  <a:txBody>
                    <a:bodyPr/>
                    <a:lstStyle/>
                    <a:p>
                      <a:pPr algn="l" fontAlgn="t"/>
                      <a:r>
                        <a:rPr lang="en-US" sz="1400" b="0">
                          <a:effectLst/>
                        </a:rPr>
                        <a:t>Environmental policy aspects</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400" b="0">
                          <a:effectLst/>
                        </a:rPr>
                        <a:t>Reduce CO</a:t>
                      </a:r>
                      <a:r>
                        <a:rPr lang="en-US" sz="1400" b="0" baseline="-25000">
                          <a:effectLst/>
                        </a:rPr>
                        <a:t>2</a:t>
                      </a:r>
                      <a:r>
                        <a:rPr lang="en-US" sz="1400" b="0">
                          <a:effectLst/>
                        </a:rPr>
                        <a:t> emissions; </a:t>
                      </a:r>
                      <a:r>
                        <a:rPr lang="en-US" sz="1400" b="1">
                          <a:effectLst/>
                        </a:rPr>
                        <a:t>reduce GHG emissions</a:t>
                      </a:r>
                      <a:r>
                        <a:rPr lang="en-US" sz="1400" b="0">
                          <a:effectLst/>
                        </a:rPr>
                        <a:t>; reduce air pollution; improve air quality</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01103786"/>
                  </a:ext>
                </a:extLst>
              </a:tr>
              <a:tr h="646889">
                <a:tc>
                  <a:txBody>
                    <a:bodyPr/>
                    <a:lstStyle/>
                    <a:p>
                      <a:pPr algn="l" fontAlgn="t"/>
                      <a:r>
                        <a:rPr lang="en-US" sz="1400" b="0">
                          <a:effectLst/>
                        </a:rPr>
                        <a:t>Security policy aspects</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400" b="0">
                          <a:effectLst/>
                        </a:rPr>
                        <a:t>Enhanced security of oil supply; </a:t>
                      </a:r>
                      <a:r>
                        <a:rPr lang="en-US" sz="1400" b="1">
                          <a:effectLst/>
                        </a:rPr>
                        <a:t>enhanced security of energy supply</a:t>
                      </a:r>
                      <a:r>
                        <a:rPr lang="en-US" sz="1400" b="0">
                          <a:effectLst/>
                        </a:rPr>
                        <a:t>, reduced dependence of energy imports from outside the Union</a:t>
                      </a:r>
                    </a:p>
                  </a:txBody>
                  <a:tcPr marL="48275" marR="48275" marT="48275" marB="1931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365930208"/>
                  </a:ext>
                </a:extLst>
              </a:tr>
              <a:tr h="444133">
                <a:tc>
                  <a:txBody>
                    <a:bodyPr/>
                    <a:lstStyle/>
                    <a:p>
                      <a:pPr algn="l" fontAlgn="t"/>
                      <a:r>
                        <a:rPr lang="en-US" sz="1400" b="0">
                          <a:effectLst/>
                        </a:rPr>
                        <a:t>Social policy aspects</a:t>
                      </a:r>
                    </a:p>
                  </a:txBody>
                  <a:tcPr marL="48275" marR="48275" marT="48275" marB="482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n-US" sz="1400" b="0">
                          <a:effectLst/>
                        </a:rPr>
                        <a:t>Reduced energy bills; </a:t>
                      </a:r>
                      <a:r>
                        <a:rPr lang="en-US" sz="1400" b="1">
                          <a:effectLst/>
                        </a:rPr>
                        <a:t>alleviating energy poverty</a:t>
                      </a:r>
                      <a:r>
                        <a:rPr lang="en-US" sz="1400" b="0">
                          <a:effectLst/>
                        </a:rPr>
                        <a:t>; improve public health</a:t>
                      </a:r>
                    </a:p>
                  </a:txBody>
                  <a:tcPr marL="48275" marR="48275" marT="48275" marB="482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04327651"/>
                  </a:ext>
                </a:extLst>
              </a:tr>
            </a:tbl>
          </a:graphicData>
        </a:graphic>
      </p:graphicFrame>
      <p:sp>
        <p:nvSpPr>
          <p:cNvPr id="3" name="Slide Number Placeholder 2">
            <a:extLst>
              <a:ext uri="{FF2B5EF4-FFF2-40B4-BE49-F238E27FC236}">
                <a16:creationId xmlns:a16="http://schemas.microsoft.com/office/drawing/2014/main" id="{17CBF960-2748-F188-247E-794EBF29AAE9}"/>
              </a:ext>
            </a:extLst>
          </p:cNvPr>
          <p:cNvSpPr>
            <a:spLocks noGrp="1"/>
          </p:cNvSpPr>
          <p:nvPr>
            <p:ph type="sldNum" sz="quarter" idx="12"/>
          </p:nvPr>
        </p:nvSpPr>
        <p:spPr/>
        <p:txBody>
          <a:bodyPr/>
          <a:lstStyle/>
          <a:p>
            <a:fld id="{1D05C8B6-EC5E-42D9-8D75-1E05D6428564}" type="slidenum">
              <a:rPr lang="sv-SE" sz="1200" smtClean="0"/>
              <a:t>12</a:t>
            </a:fld>
            <a:endParaRPr lang="sv-SE" sz="1200"/>
          </a:p>
        </p:txBody>
      </p:sp>
    </p:spTree>
    <p:extLst>
      <p:ext uri="{BB962C8B-B14F-4D97-AF65-F5344CB8AC3E}">
        <p14:creationId xmlns:p14="http://schemas.microsoft.com/office/powerpoint/2010/main" val="2742320818"/>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C31D50-7C0D-3B5A-7023-DB01704507B9}"/>
            </a:ext>
          </a:extLst>
        </p:cNvPr>
        <p:cNvGrpSpPr/>
        <p:nvPr/>
      </p:nvGrpSpPr>
      <p:grpSpPr>
        <a:xfrm>
          <a:off x="0" y="0"/>
          <a:ext cx="0" cy="0"/>
          <a:chOff x="0" y="0"/>
          <a:chExt cx="0" cy="0"/>
        </a:xfrm>
      </p:grpSpPr>
      <p:sp>
        <p:nvSpPr>
          <p:cNvPr id="31" name="Title 1">
            <a:extLst>
              <a:ext uri="{FF2B5EF4-FFF2-40B4-BE49-F238E27FC236}">
                <a16:creationId xmlns:a16="http://schemas.microsoft.com/office/drawing/2014/main" id="{34DAC430-4816-0561-9B3D-A7653C034816}"/>
              </a:ext>
            </a:extLst>
          </p:cNvPr>
          <p:cNvSpPr>
            <a:spLocks noGrp="1"/>
          </p:cNvSpPr>
          <p:nvPr>
            <p:ph type="title"/>
          </p:nvPr>
        </p:nvSpPr>
        <p:spPr>
          <a:xfrm>
            <a:off x="839788" y="457199"/>
            <a:ext cx="9283926" cy="1328057"/>
          </a:xfrm>
        </p:spPr>
        <p:txBody>
          <a:bodyPr>
            <a:normAutofit fontScale="90000"/>
          </a:bodyPr>
          <a:lstStyle/>
          <a:p>
            <a:r>
              <a:rPr lang="en-US" sz="4800" dirty="0"/>
              <a:t>Framing of the benefits of energy efficiency in EPBD and EED.</a:t>
            </a:r>
          </a:p>
        </p:txBody>
      </p:sp>
      <p:sp>
        <p:nvSpPr>
          <p:cNvPr id="3" name="Slide Number Placeholder 2">
            <a:extLst>
              <a:ext uri="{FF2B5EF4-FFF2-40B4-BE49-F238E27FC236}">
                <a16:creationId xmlns:a16="http://schemas.microsoft.com/office/drawing/2014/main" id="{B202A65D-F4EE-55BE-EDE3-CF94918B0896}"/>
              </a:ext>
            </a:extLst>
          </p:cNvPr>
          <p:cNvSpPr>
            <a:spLocks noGrp="1"/>
          </p:cNvSpPr>
          <p:nvPr>
            <p:ph type="sldNum" sz="quarter" idx="12"/>
          </p:nvPr>
        </p:nvSpPr>
        <p:spPr/>
        <p:txBody>
          <a:bodyPr/>
          <a:lstStyle/>
          <a:p>
            <a:fld id="{1D05C8B6-EC5E-42D9-8D75-1E05D6428564}" type="slidenum">
              <a:rPr lang="sv-SE" sz="1200" smtClean="0"/>
              <a:t>13</a:t>
            </a:fld>
            <a:endParaRPr lang="sv-SE" sz="1200"/>
          </a:p>
        </p:txBody>
      </p:sp>
      <p:pic>
        <p:nvPicPr>
          <p:cNvPr id="2050" name="Picture 2" descr="Details are in the caption following the image">
            <a:extLst>
              <a:ext uri="{FF2B5EF4-FFF2-40B4-BE49-F238E27FC236}">
                <a16:creationId xmlns:a16="http://schemas.microsoft.com/office/drawing/2014/main" id="{2691770D-DCB5-42E8-E651-8408CFBB7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8355" y="1785256"/>
            <a:ext cx="8475289" cy="4271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2706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a:extLst>
              <a:ext uri="{FF2B5EF4-FFF2-40B4-BE49-F238E27FC236}">
                <a16:creationId xmlns:a16="http://schemas.microsoft.com/office/drawing/2014/main" id="{87102B6E-4E91-BBE4-88DB-96644C9AE7DA}"/>
              </a:ext>
            </a:extLst>
          </p:cNvPr>
          <p:cNvSpPr>
            <a:spLocks noGrp="1"/>
          </p:cNvSpPr>
          <p:nvPr>
            <p:ph type="sldNum" sz="quarter" idx="12"/>
          </p:nvPr>
        </p:nvSpPr>
        <p:spPr/>
        <p:txBody>
          <a:bodyPr/>
          <a:lstStyle/>
          <a:p>
            <a:fld id="{1D05C8B6-EC5E-42D9-8D75-1E05D6428564}" type="slidenum">
              <a:rPr lang="sv-SE" smtClean="0"/>
              <a:t>14</a:t>
            </a:fld>
            <a:endParaRPr lang="sv-SE"/>
          </a:p>
        </p:txBody>
      </p:sp>
      <p:pic>
        <p:nvPicPr>
          <p:cNvPr id="6" name="Bildobjekt 5">
            <a:extLst>
              <a:ext uri="{FF2B5EF4-FFF2-40B4-BE49-F238E27FC236}">
                <a16:creationId xmlns:a16="http://schemas.microsoft.com/office/drawing/2014/main" id="{4E0F558E-735E-A2D6-96FC-1D7B087DD80A}"/>
              </a:ext>
            </a:extLst>
          </p:cNvPr>
          <p:cNvPicPr>
            <a:picLocks noChangeAspect="1"/>
          </p:cNvPicPr>
          <p:nvPr/>
        </p:nvPicPr>
        <p:blipFill>
          <a:blip r:embed="rId2"/>
          <a:stretch>
            <a:fillRect/>
          </a:stretch>
        </p:blipFill>
        <p:spPr>
          <a:xfrm>
            <a:off x="587243" y="698643"/>
            <a:ext cx="10451294" cy="3424575"/>
          </a:xfrm>
          <a:prstGeom prst="rect">
            <a:avLst/>
          </a:prstGeom>
        </p:spPr>
      </p:pic>
    </p:spTree>
    <p:extLst>
      <p:ext uri="{BB962C8B-B14F-4D97-AF65-F5344CB8AC3E}">
        <p14:creationId xmlns:p14="http://schemas.microsoft.com/office/powerpoint/2010/main" val="546718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EABE4-D5CD-6097-83BF-2BE077D90C6D}"/>
            </a:ext>
          </a:extLst>
        </p:cNvPr>
        <p:cNvGrpSpPr/>
        <p:nvPr/>
      </p:nvGrpSpPr>
      <p:grpSpPr>
        <a:xfrm>
          <a:off x="0" y="0"/>
          <a:ext cx="0" cy="0"/>
          <a:chOff x="0" y="0"/>
          <a:chExt cx="0" cy="0"/>
        </a:xfrm>
      </p:grpSpPr>
      <p:sp>
        <p:nvSpPr>
          <p:cNvPr id="31" name="Title 1">
            <a:extLst>
              <a:ext uri="{FF2B5EF4-FFF2-40B4-BE49-F238E27FC236}">
                <a16:creationId xmlns:a16="http://schemas.microsoft.com/office/drawing/2014/main" id="{ECE09469-CFFC-8EAA-3DD8-5CB8D6EF9A73}"/>
              </a:ext>
            </a:extLst>
          </p:cNvPr>
          <p:cNvSpPr>
            <a:spLocks noGrp="1"/>
          </p:cNvSpPr>
          <p:nvPr>
            <p:ph type="title"/>
          </p:nvPr>
        </p:nvSpPr>
        <p:spPr>
          <a:xfrm>
            <a:off x="839788" y="457200"/>
            <a:ext cx="6900925" cy="855552"/>
          </a:xfrm>
        </p:spPr>
        <p:txBody>
          <a:bodyPr>
            <a:normAutofit/>
          </a:bodyPr>
          <a:lstStyle/>
          <a:p>
            <a:r>
              <a:rPr lang="sv-SE" sz="4800" dirty="0" err="1" smtClean="0"/>
              <a:t>Conclusions</a:t>
            </a:r>
            <a:endParaRPr lang="en-US" sz="4800" dirty="0"/>
          </a:p>
        </p:txBody>
      </p:sp>
      <p:sp>
        <p:nvSpPr>
          <p:cNvPr id="4" name="Platshållare för innehåll 3">
            <a:extLst>
              <a:ext uri="{FF2B5EF4-FFF2-40B4-BE49-F238E27FC236}">
                <a16:creationId xmlns:a16="http://schemas.microsoft.com/office/drawing/2014/main" id="{FBE14BF5-F34E-C84E-09E0-199C331BAE5E}"/>
              </a:ext>
            </a:extLst>
          </p:cNvPr>
          <p:cNvSpPr>
            <a:spLocks noGrp="1"/>
          </p:cNvSpPr>
          <p:nvPr>
            <p:ph idx="1"/>
          </p:nvPr>
        </p:nvSpPr>
        <p:spPr>
          <a:xfrm>
            <a:off x="944563" y="1711105"/>
            <a:ext cx="9867700" cy="4006921"/>
          </a:xfrm>
        </p:spPr>
        <p:txBody>
          <a:bodyPr>
            <a:normAutofit fontScale="70000" lnSpcReduction="20000"/>
          </a:bodyPr>
          <a:lstStyle/>
          <a:p>
            <a:r>
              <a:rPr lang="en-US" dirty="0"/>
              <a:t>The benefits associated with energy efficiency have changed over time</a:t>
            </a:r>
            <a:r>
              <a:rPr lang="en-US" dirty="0" smtClean="0"/>
              <a:t>.</a:t>
            </a:r>
          </a:p>
          <a:p>
            <a:r>
              <a:rPr lang="en-US" dirty="0" smtClean="0"/>
              <a:t>Energy </a:t>
            </a:r>
            <a:r>
              <a:rPr lang="en-US" dirty="0"/>
              <a:t>security – 'Multiple benefits</a:t>
            </a:r>
            <a:r>
              <a:rPr lang="en-US" dirty="0" smtClean="0"/>
              <a:t>.</a:t>
            </a:r>
          </a:p>
          <a:p>
            <a:r>
              <a:rPr lang="en-US" dirty="0" smtClean="0"/>
              <a:t>'The </a:t>
            </a:r>
            <a:r>
              <a:rPr lang="en-US" dirty="0"/>
              <a:t>transition to multiple benefits within the policy area can be interpreted in two main ways: as a 'Swiss knife' or a 'Trojan horse</a:t>
            </a:r>
            <a:r>
              <a:rPr lang="en-US" dirty="0" smtClean="0"/>
              <a:t>.</a:t>
            </a:r>
          </a:p>
          <a:p>
            <a:r>
              <a:rPr lang="en-US" dirty="0"/>
              <a:t>The primary rationale behind the social aspects of energy efficiency policies for buildings stems from the belief that improving energy efficiency will reduce household energy expenses, consequently reducing any negative implications such as energy poverty or energy inequality</a:t>
            </a:r>
            <a:r>
              <a:rPr lang="en-US" dirty="0" smtClean="0"/>
              <a:t>.</a:t>
            </a:r>
          </a:p>
          <a:p>
            <a:r>
              <a:rPr lang="en-US" dirty="0" smtClean="0"/>
              <a:t> </a:t>
            </a:r>
            <a:r>
              <a:rPr lang="en-US" dirty="0"/>
              <a:t>Von </a:t>
            </a:r>
            <a:r>
              <a:rPr lang="en-US" dirty="0" err="1"/>
              <a:t>Malmborg</a:t>
            </a:r>
            <a:r>
              <a:rPr lang="en-US" dirty="0"/>
              <a:t> et al. (2023) concludes that including additional benefits connected to social aspects within energy efficiency policy could be seen as either a Swiss knife that could solve multiple issues or like a </a:t>
            </a:r>
            <a:r>
              <a:rPr lang="en-US" dirty="0" err="1"/>
              <a:t>trojan</a:t>
            </a:r>
            <a:r>
              <a:rPr lang="en-US" dirty="0"/>
              <a:t> horse utilized to stealthily extend the competencies of EU into areas of national competencies such as social policy (cf. </a:t>
            </a:r>
            <a:r>
              <a:rPr lang="en-US" dirty="0" err="1"/>
              <a:t>Garben</a:t>
            </a:r>
            <a:r>
              <a:rPr lang="en-US" dirty="0"/>
              <a:t>, 2022).</a:t>
            </a:r>
          </a:p>
          <a:p>
            <a:endParaRPr lang="sv-SE" dirty="0"/>
          </a:p>
        </p:txBody>
      </p:sp>
      <p:sp>
        <p:nvSpPr>
          <p:cNvPr id="3" name="Slide Number Placeholder 2">
            <a:extLst>
              <a:ext uri="{FF2B5EF4-FFF2-40B4-BE49-F238E27FC236}">
                <a16:creationId xmlns:a16="http://schemas.microsoft.com/office/drawing/2014/main" id="{B03D793B-A2B4-3440-8A03-C97F2CBC4DBB}"/>
              </a:ext>
            </a:extLst>
          </p:cNvPr>
          <p:cNvSpPr>
            <a:spLocks noGrp="1"/>
          </p:cNvSpPr>
          <p:nvPr>
            <p:ph type="sldNum" sz="quarter" idx="12"/>
          </p:nvPr>
        </p:nvSpPr>
        <p:spPr/>
        <p:txBody>
          <a:bodyPr/>
          <a:lstStyle/>
          <a:p>
            <a:fld id="{1D05C8B6-EC5E-42D9-8D75-1E05D6428564}" type="slidenum">
              <a:rPr lang="sv-SE" sz="1200" smtClean="0"/>
              <a:t>15</a:t>
            </a:fld>
            <a:endParaRPr lang="sv-SE" sz="1200"/>
          </a:p>
        </p:txBody>
      </p:sp>
    </p:spTree>
    <p:extLst>
      <p:ext uri="{BB962C8B-B14F-4D97-AF65-F5344CB8AC3E}">
        <p14:creationId xmlns:p14="http://schemas.microsoft.com/office/powerpoint/2010/main" val="228850503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05C8B6-EC5E-42D9-8D75-1E05D6428564}" type="slidenum">
              <a:rPr lang="sv-SE" smtClean="0"/>
              <a:t>16</a:t>
            </a:fld>
            <a:endParaRPr lang="sv-SE"/>
          </a:p>
        </p:txBody>
      </p:sp>
      <p:sp>
        <p:nvSpPr>
          <p:cNvPr id="3" name="Rectangle 2"/>
          <p:cNvSpPr/>
          <p:nvPr/>
        </p:nvSpPr>
        <p:spPr>
          <a:xfrm>
            <a:off x="924231" y="469094"/>
            <a:ext cx="8632723" cy="1569660"/>
          </a:xfrm>
          <a:prstGeom prst="rect">
            <a:avLst/>
          </a:prstGeom>
        </p:spPr>
        <p:txBody>
          <a:bodyPr wrap="square">
            <a:spAutoFit/>
          </a:bodyPr>
          <a:lstStyle/>
          <a:p>
            <a:r>
              <a:rPr lang="en-US" sz="2400" dirty="0"/>
              <a:t>Nordensvärd, J., </a:t>
            </a:r>
            <a:r>
              <a:rPr lang="en-US" sz="2400" dirty="0" err="1"/>
              <a:t>Björklund</a:t>
            </a:r>
            <a:r>
              <a:rPr lang="en-US" sz="2400" dirty="0"/>
              <a:t>, M., von </a:t>
            </a:r>
            <a:r>
              <a:rPr lang="en-US" sz="2400" dirty="0" err="1"/>
              <a:t>Malmborg</a:t>
            </a:r>
            <a:r>
              <a:rPr lang="en-US" sz="2400" dirty="0"/>
              <a:t>, La Fleur, L., </a:t>
            </a:r>
            <a:r>
              <a:rPr lang="en-US" sz="2400" dirty="0" err="1"/>
              <a:t>Skogsmo</a:t>
            </a:r>
            <a:r>
              <a:rPr lang="en-US" sz="2400" dirty="0"/>
              <a:t>, E., and </a:t>
            </a:r>
            <a:r>
              <a:rPr lang="en-US" sz="2400" dirty="0" err="1"/>
              <a:t>Gamez</a:t>
            </a:r>
            <a:r>
              <a:rPr lang="en-US" sz="2400" dirty="0"/>
              <a:t>, D., Reviewing the EU policy nexus of energy efficiency in buildings and social policy, Submitted to Renewable and Sustainable Energy </a:t>
            </a:r>
            <a:r>
              <a:rPr lang="en-US" sz="2400" dirty="0" smtClean="0"/>
              <a:t>Reviews</a:t>
            </a:r>
            <a:endParaRPr lang="en-US" sz="2400" dirty="0"/>
          </a:p>
        </p:txBody>
      </p:sp>
    </p:spTree>
    <p:extLst>
      <p:ext uri="{BB962C8B-B14F-4D97-AF65-F5344CB8AC3E}">
        <p14:creationId xmlns:p14="http://schemas.microsoft.com/office/powerpoint/2010/main" val="984115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D9D9BA7-F5C5-6A72-5EB4-660058EA72B4}"/>
              </a:ext>
            </a:extLst>
          </p:cNvPr>
          <p:cNvSpPr>
            <a:spLocks noGrp="1"/>
          </p:cNvSpPr>
          <p:nvPr>
            <p:ph type="title"/>
          </p:nvPr>
        </p:nvSpPr>
        <p:spPr>
          <a:xfrm>
            <a:off x="738809" y="0"/>
            <a:ext cx="10515600" cy="1018249"/>
          </a:xfrm>
        </p:spPr>
        <p:txBody>
          <a:bodyPr/>
          <a:lstStyle/>
          <a:p>
            <a:r>
              <a:rPr lang="sv-SE" dirty="0" err="1" smtClean="0"/>
              <a:t>How</a:t>
            </a:r>
            <a:r>
              <a:rPr lang="sv-SE" dirty="0" smtClean="0"/>
              <a:t> </a:t>
            </a:r>
            <a:r>
              <a:rPr lang="sv-SE" dirty="0" err="1" smtClean="0"/>
              <a:t>did</a:t>
            </a:r>
            <a:r>
              <a:rPr lang="sv-SE" dirty="0" smtClean="0"/>
              <a:t> </a:t>
            </a:r>
            <a:r>
              <a:rPr lang="sv-SE" dirty="0" err="1" smtClean="0"/>
              <a:t>energy</a:t>
            </a:r>
            <a:r>
              <a:rPr lang="sv-SE" dirty="0" smtClean="0"/>
              <a:t> policy </a:t>
            </a:r>
            <a:r>
              <a:rPr lang="sv-SE" dirty="0" err="1" smtClean="0"/>
              <a:t>become</a:t>
            </a:r>
            <a:r>
              <a:rPr lang="sv-SE" dirty="0" smtClean="0"/>
              <a:t> social policy</a:t>
            </a:r>
            <a:endParaRPr lang="sv-SE" dirty="0"/>
          </a:p>
        </p:txBody>
      </p:sp>
      <p:sp>
        <p:nvSpPr>
          <p:cNvPr id="8" name="Rektangel 7">
            <a:extLst>
              <a:ext uri="{FF2B5EF4-FFF2-40B4-BE49-F238E27FC236}">
                <a16:creationId xmlns:a16="http://schemas.microsoft.com/office/drawing/2014/main" id="{F4C55962-B923-09A9-CFCB-6205B9AF6506}"/>
              </a:ext>
            </a:extLst>
          </p:cNvPr>
          <p:cNvSpPr/>
          <p:nvPr/>
        </p:nvSpPr>
        <p:spPr>
          <a:xfrm>
            <a:off x="838200" y="3661386"/>
            <a:ext cx="10515600" cy="213360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sv-SE" sz="2600" dirty="0">
                <a:solidFill>
                  <a:schemeClr val="bg1"/>
                </a:solidFill>
              </a:rPr>
              <a:t>Data </a:t>
            </a:r>
            <a:r>
              <a:rPr lang="sv-SE" sz="2600" dirty="0" err="1">
                <a:solidFill>
                  <a:schemeClr val="bg1"/>
                </a:solidFill>
              </a:rPr>
              <a:t>collection</a:t>
            </a:r>
            <a:r>
              <a:rPr lang="sv-SE" sz="2600" dirty="0">
                <a:solidFill>
                  <a:schemeClr val="bg1"/>
                </a:solidFill>
              </a:rPr>
              <a:t> </a:t>
            </a:r>
            <a:r>
              <a:rPr lang="sv-SE" sz="2600" dirty="0" err="1">
                <a:solidFill>
                  <a:schemeClr val="bg1"/>
                </a:solidFill>
              </a:rPr>
              <a:t>through</a:t>
            </a:r>
            <a:r>
              <a:rPr lang="sv-SE" sz="2600" dirty="0">
                <a:solidFill>
                  <a:schemeClr val="bg1"/>
                </a:solidFill>
              </a:rPr>
              <a:t> the </a:t>
            </a:r>
            <a:r>
              <a:rPr lang="sv-SE" sz="2600" dirty="0" err="1">
                <a:solidFill>
                  <a:schemeClr val="bg1"/>
                </a:solidFill>
              </a:rPr>
              <a:t>EurVOC</a:t>
            </a:r>
            <a:r>
              <a:rPr lang="sv-SE" sz="2600" dirty="0">
                <a:solidFill>
                  <a:schemeClr val="bg1"/>
                </a:solidFill>
              </a:rPr>
              <a:t> </a:t>
            </a:r>
            <a:r>
              <a:rPr lang="sv-SE" sz="2600" dirty="0" err="1">
                <a:solidFill>
                  <a:schemeClr val="bg1"/>
                </a:solidFill>
              </a:rPr>
              <a:t>categorization</a:t>
            </a:r>
            <a:r>
              <a:rPr lang="sv-SE" sz="2600" dirty="0">
                <a:solidFill>
                  <a:schemeClr val="bg1"/>
                </a:solidFill>
              </a:rPr>
              <a:t> in the </a:t>
            </a:r>
            <a:r>
              <a:rPr lang="sv-SE" sz="2600" dirty="0" err="1">
                <a:solidFill>
                  <a:schemeClr val="bg1"/>
                </a:solidFill>
              </a:rPr>
              <a:t>Eurlex</a:t>
            </a:r>
            <a:r>
              <a:rPr lang="sv-SE" sz="2600" dirty="0">
                <a:solidFill>
                  <a:schemeClr val="bg1"/>
                </a:solidFill>
              </a:rPr>
              <a:t> </a:t>
            </a:r>
            <a:r>
              <a:rPr lang="sv-SE" sz="2600" dirty="0" err="1">
                <a:solidFill>
                  <a:schemeClr val="bg1"/>
                </a:solidFill>
              </a:rPr>
              <a:t>database</a:t>
            </a:r>
            <a:endParaRPr lang="sv-SE" sz="2600" dirty="0">
              <a:solidFill>
                <a:schemeClr val="bg1"/>
              </a:solidFill>
            </a:endParaRPr>
          </a:p>
          <a:p>
            <a:pPr marL="342900" indent="-342900">
              <a:buFont typeface="Arial" panose="020B0604020202020204" pitchFamily="34" charset="0"/>
              <a:buChar char="•"/>
            </a:pPr>
            <a:r>
              <a:rPr lang="sv-SE" sz="2600" dirty="0" err="1">
                <a:solidFill>
                  <a:schemeClr val="bg1"/>
                </a:solidFill>
              </a:rPr>
              <a:t>Looking</a:t>
            </a:r>
            <a:r>
              <a:rPr lang="sv-SE" sz="2600" dirty="0">
                <a:solidFill>
                  <a:schemeClr val="bg1"/>
                </a:solidFill>
              </a:rPr>
              <a:t> for </a:t>
            </a:r>
            <a:r>
              <a:rPr lang="sv-SE" sz="2600" dirty="0" err="1">
                <a:solidFill>
                  <a:schemeClr val="bg1"/>
                </a:solidFill>
              </a:rPr>
              <a:t>keyterms</a:t>
            </a:r>
            <a:r>
              <a:rPr lang="sv-SE" sz="2600" dirty="0">
                <a:solidFill>
                  <a:schemeClr val="bg1"/>
                </a:solidFill>
              </a:rPr>
              <a:t> </a:t>
            </a:r>
            <a:r>
              <a:rPr lang="sv-SE" sz="2600" dirty="0" err="1">
                <a:solidFill>
                  <a:schemeClr val="bg1"/>
                </a:solidFill>
              </a:rPr>
              <a:t>somehow</a:t>
            </a:r>
            <a:r>
              <a:rPr lang="sv-SE" sz="2600" dirty="0">
                <a:solidFill>
                  <a:schemeClr val="bg1"/>
                </a:solidFill>
              </a:rPr>
              <a:t> </a:t>
            </a:r>
            <a:r>
              <a:rPr lang="sv-SE" sz="2600" dirty="0" err="1">
                <a:solidFill>
                  <a:schemeClr val="bg1"/>
                </a:solidFill>
              </a:rPr>
              <a:t>connected</a:t>
            </a:r>
            <a:r>
              <a:rPr lang="sv-SE" sz="2600" dirty="0">
                <a:solidFill>
                  <a:schemeClr val="bg1"/>
                </a:solidFill>
              </a:rPr>
              <a:t> to social policy </a:t>
            </a:r>
            <a:r>
              <a:rPr lang="sv-SE" sz="2600" dirty="0" err="1">
                <a:solidFill>
                  <a:schemeClr val="bg1"/>
                </a:solidFill>
              </a:rPr>
              <a:t>within</a:t>
            </a:r>
            <a:r>
              <a:rPr lang="sv-SE" sz="2600" dirty="0">
                <a:solidFill>
                  <a:schemeClr val="bg1"/>
                </a:solidFill>
              </a:rPr>
              <a:t> Energy policy </a:t>
            </a:r>
            <a:r>
              <a:rPr lang="sv-SE" sz="2600" dirty="0" err="1">
                <a:solidFill>
                  <a:schemeClr val="bg1"/>
                </a:solidFill>
              </a:rPr>
              <a:t>documents</a:t>
            </a:r>
            <a:endParaRPr lang="sv-SE" sz="2600" dirty="0">
              <a:solidFill>
                <a:schemeClr val="bg1"/>
              </a:solidFill>
            </a:endParaRPr>
          </a:p>
          <a:p>
            <a:pPr marL="342900" indent="-342900">
              <a:buFont typeface="Arial" panose="020B0604020202020204" pitchFamily="34" charset="0"/>
              <a:buChar char="•"/>
            </a:pPr>
            <a:r>
              <a:rPr lang="sv-SE" sz="2600" dirty="0" err="1">
                <a:solidFill>
                  <a:schemeClr val="bg1"/>
                </a:solidFill>
              </a:rPr>
              <a:t>Deeper</a:t>
            </a:r>
            <a:r>
              <a:rPr lang="sv-SE" sz="2600" dirty="0">
                <a:solidFill>
                  <a:schemeClr val="bg1"/>
                </a:solidFill>
              </a:rPr>
              <a:t> </a:t>
            </a:r>
            <a:r>
              <a:rPr lang="sv-SE" sz="2600" dirty="0" err="1">
                <a:solidFill>
                  <a:schemeClr val="bg1"/>
                </a:solidFill>
              </a:rPr>
              <a:t>analysis</a:t>
            </a:r>
            <a:r>
              <a:rPr lang="sv-SE" sz="2600" dirty="0">
                <a:solidFill>
                  <a:schemeClr val="bg1"/>
                </a:solidFill>
              </a:rPr>
              <a:t> </a:t>
            </a:r>
            <a:r>
              <a:rPr lang="sv-SE" sz="2600" dirty="0" err="1">
                <a:solidFill>
                  <a:schemeClr val="bg1"/>
                </a:solidFill>
              </a:rPr>
              <a:t>of</a:t>
            </a:r>
            <a:r>
              <a:rPr lang="sv-SE" sz="2600" dirty="0">
                <a:solidFill>
                  <a:schemeClr val="bg1"/>
                </a:solidFill>
              </a:rPr>
              <a:t> </a:t>
            </a:r>
            <a:r>
              <a:rPr lang="sv-SE" sz="2600" dirty="0" err="1">
                <a:solidFill>
                  <a:schemeClr val="bg1"/>
                </a:solidFill>
              </a:rPr>
              <a:t>documents</a:t>
            </a:r>
            <a:r>
              <a:rPr lang="sv-SE" sz="2600" dirty="0">
                <a:solidFill>
                  <a:schemeClr val="bg1"/>
                </a:solidFill>
              </a:rPr>
              <a:t> central to the </a:t>
            </a:r>
            <a:r>
              <a:rPr lang="sv-SE" sz="2600" dirty="0" err="1">
                <a:solidFill>
                  <a:schemeClr val="bg1"/>
                </a:solidFill>
              </a:rPr>
              <a:t>development</a:t>
            </a:r>
            <a:endParaRPr lang="sv-SE" sz="2600" dirty="0">
              <a:solidFill>
                <a:schemeClr val="bg1"/>
              </a:solidFill>
            </a:endParaRPr>
          </a:p>
        </p:txBody>
      </p:sp>
      <p:sp>
        <p:nvSpPr>
          <p:cNvPr id="3" name="Rectangle 2"/>
          <p:cNvSpPr/>
          <p:nvPr/>
        </p:nvSpPr>
        <p:spPr>
          <a:xfrm>
            <a:off x="1003852" y="866543"/>
            <a:ext cx="9899374" cy="2554545"/>
          </a:xfrm>
          <a:prstGeom prst="rect">
            <a:avLst/>
          </a:prstGeom>
        </p:spPr>
        <p:txBody>
          <a:bodyPr wrap="square">
            <a:spAutoFit/>
          </a:bodyPr>
          <a:lstStyle/>
          <a:p>
            <a:r>
              <a:rPr lang="en-US" sz="2000" dirty="0"/>
              <a:t>The aim of this article is to </a:t>
            </a:r>
            <a:r>
              <a:rPr lang="en-US" sz="2000" dirty="0" err="1"/>
              <a:t>analyse</a:t>
            </a:r>
            <a:r>
              <a:rPr lang="en-US" sz="2000" dirty="0"/>
              <a:t> how energy has been merged with particular social policy concepts, how this frame merging process have occurred and the impact on our understanding of European social policy. </a:t>
            </a:r>
          </a:p>
          <a:p>
            <a:r>
              <a:rPr lang="en-US" sz="2000" dirty="0"/>
              <a:t>The methodological approach is inspired by the findings in (von </a:t>
            </a:r>
            <a:r>
              <a:rPr lang="en-US" sz="2000" dirty="0" err="1"/>
              <a:t>Malmborg</a:t>
            </a:r>
            <a:r>
              <a:rPr lang="en-US" sz="2000" dirty="0"/>
              <a:t> et al., 2023) that showed how multiple policy domains are connected to energy policy, among them social policy. </a:t>
            </a:r>
          </a:p>
          <a:p>
            <a:r>
              <a:rPr lang="en-US" sz="2000" dirty="0"/>
              <a:t>The starting point of our review starts with defining dominant merged frames that consist of strong social policy concepts merged with energy policy/energy efficiency.</a:t>
            </a:r>
          </a:p>
        </p:txBody>
      </p:sp>
    </p:spTree>
    <p:extLst>
      <p:ext uri="{BB962C8B-B14F-4D97-AF65-F5344CB8AC3E}">
        <p14:creationId xmlns:p14="http://schemas.microsoft.com/office/powerpoint/2010/main" val="76772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05C8B6-EC5E-42D9-8D75-1E05D6428564}" type="slidenum">
              <a:rPr lang="sv-SE" smtClean="0"/>
              <a:t>18</a:t>
            </a:fld>
            <a:endParaRPr lang="sv-SE"/>
          </a:p>
        </p:txBody>
      </p:sp>
      <p:graphicFrame>
        <p:nvGraphicFramePr>
          <p:cNvPr id="4" name="Table 3"/>
          <p:cNvGraphicFramePr>
            <a:graphicFrameLocks noGrp="1"/>
          </p:cNvGraphicFramePr>
          <p:nvPr>
            <p:extLst>
              <p:ext uri="{D42A27DB-BD31-4B8C-83A1-F6EECF244321}">
                <p14:modId xmlns:p14="http://schemas.microsoft.com/office/powerpoint/2010/main" val="3614680017"/>
              </p:ext>
            </p:extLst>
          </p:nvPr>
        </p:nvGraphicFramePr>
        <p:xfrm>
          <a:off x="1956618" y="108155"/>
          <a:ext cx="9212825" cy="6463167"/>
        </p:xfrm>
        <a:graphic>
          <a:graphicData uri="http://schemas.openxmlformats.org/drawingml/2006/table">
            <a:tbl>
              <a:tblPr firstRow="1" firstCol="1" bandRow="1">
                <a:tableStyleId>{5C22544A-7EE6-4342-B048-85BDC9FD1C3A}</a:tableStyleId>
              </a:tblPr>
              <a:tblGrid>
                <a:gridCol w="1881992">
                  <a:extLst>
                    <a:ext uri="{9D8B030D-6E8A-4147-A177-3AD203B41FA5}">
                      <a16:colId xmlns:a16="http://schemas.microsoft.com/office/drawing/2014/main" val="3940604210"/>
                    </a:ext>
                  </a:extLst>
                </a:gridCol>
                <a:gridCol w="1755944">
                  <a:extLst>
                    <a:ext uri="{9D8B030D-6E8A-4147-A177-3AD203B41FA5}">
                      <a16:colId xmlns:a16="http://schemas.microsoft.com/office/drawing/2014/main" val="291100952"/>
                    </a:ext>
                  </a:extLst>
                </a:gridCol>
                <a:gridCol w="3483446">
                  <a:extLst>
                    <a:ext uri="{9D8B030D-6E8A-4147-A177-3AD203B41FA5}">
                      <a16:colId xmlns:a16="http://schemas.microsoft.com/office/drawing/2014/main" val="3145345421"/>
                    </a:ext>
                  </a:extLst>
                </a:gridCol>
                <a:gridCol w="2091443">
                  <a:extLst>
                    <a:ext uri="{9D8B030D-6E8A-4147-A177-3AD203B41FA5}">
                      <a16:colId xmlns:a16="http://schemas.microsoft.com/office/drawing/2014/main" val="3060630107"/>
                    </a:ext>
                  </a:extLst>
                </a:gridCol>
              </a:tblGrid>
              <a:tr h="530956">
                <a:tc>
                  <a:txBody>
                    <a:bodyPr/>
                    <a:lstStyle/>
                    <a:p>
                      <a:pPr>
                        <a:lnSpc>
                          <a:spcPct val="150000"/>
                        </a:lnSpc>
                        <a:spcBef>
                          <a:spcPts val="140"/>
                        </a:spcBef>
                        <a:spcAft>
                          <a:spcPts val="140"/>
                        </a:spcAft>
                      </a:pPr>
                      <a:r>
                        <a:rPr lang="en-GB" sz="1400">
                          <a:effectLst/>
                        </a:rPr>
                        <a:t>Social Policy concepts</a:t>
                      </a:r>
                      <a:endParaRPr lang="sv-SE" sz="140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50000"/>
                        </a:lnSpc>
                        <a:spcBef>
                          <a:spcPts val="140"/>
                        </a:spcBef>
                        <a:spcAft>
                          <a:spcPts val="140"/>
                        </a:spcAft>
                      </a:pPr>
                      <a:r>
                        <a:rPr lang="en-GB" sz="1400">
                          <a:effectLst/>
                        </a:rPr>
                        <a:t>Merged frame</a:t>
                      </a:r>
                      <a:endParaRPr lang="sv-SE" sz="140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50000"/>
                        </a:lnSpc>
                        <a:spcBef>
                          <a:spcPts val="140"/>
                        </a:spcBef>
                        <a:spcAft>
                          <a:spcPts val="140"/>
                        </a:spcAft>
                      </a:pPr>
                      <a:r>
                        <a:rPr lang="en-GB" sz="1400" dirty="0">
                          <a:effectLst/>
                        </a:rPr>
                        <a:t>Related keywords to search</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50000"/>
                        </a:lnSpc>
                        <a:spcBef>
                          <a:spcPts val="140"/>
                        </a:spcBef>
                        <a:spcAft>
                          <a:spcPts val="140"/>
                        </a:spcAft>
                      </a:pPr>
                      <a:r>
                        <a:rPr lang="en-GB" sz="1400">
                          <a:effectLst/>
                        </a:rPr>
                        <a:t>Potential Key Documents</a:t>
                      </a:r>
                      <a:endParaRPr lang="sv-SE" sz="140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extLst>
                  <a:ext uri="{0D108BD9-81ED-4DB2-BD59-A6C34878D82A}">
                    <a16:rowId xmlns:a16="http://schemas.microsoft.com/office/drawing/2014/main" val="344569231"/>
                  </a:ext>
                </a:extLst>
              </a:tr>
              <a:tr h="618449">
                <a:tc>
                  <a:txBody>
                    <a:bodyPr/>
                    <a:lstStyle/>
                    <a:p>
                      <a:pPr>
                        <a:lnSpc>
                          <a:spcPct val="107000"/>
                        </a:lnSpc>
                        <a:spcAft>
                          <a:spcPts val="0"/>
                        </a:spcAft>
                      </a:pPr>
                      <a:r>
                        <a:rPr lang="en-GB" sz="1400" dirty="0">
                          <a:effectLst/>
                        </a:rPr>
                        <a:t>New deal</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European Green deal</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Green </a:t>
                      </a:r>
                      <a:r>
                        <a:rPr lang="en-GB" sz="1400" dirty="0" smtClean="0">
                          <a:effectLst/>
                        </a:rPr>
                        <a:t>deal</a:t>
                      </a:r>
                      <a:r>
                        <a:rPr lang="sv-SE" sz="1400" dirty="0" smtClean="0">
                          <a:effectLst/>
                        </a:rPr>
                        <a:t>;</a:t>
                      </a:r>
                      <a:r>
                        <a:rPr lang="sv-SE" sz="1400" baseline="0" dirty="0" smtClean="0">
                          <a:effectLst/>
                        </a:rPr>
                        <a:t> </a:t>
                      </a:r>
                      <a:r>
                        <a:rPr lang="en-GB" sz="1400" dirty="0" smtClean="0">
                          <a:effectLst/>
                        </a:rPr>
                        <a:t>New </a:t>
                      </a:r>
                      <a:r>
                        <a:rPr lang="en-GB" sz="1400" dirty="0">
                          <a:effectLst/>
                        </a:rPr>
                        <a:t>deal</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EC: 52013SC0541 (2013)</a:t>
                      </a:r>
                      <a:endParaRPr lang="sv-SE" sz="1400" dirty="0">
                        <a:effectLst/>
                      </a:endParaRPr>
                    </a:p>
                    <a:p>
                      <a:pPr>
                        <a:lnSpc>
                          <a:spcPct val="107000"/>
                        </a:lnSpc>
                        <a:spcAft>
                          <a:spcPts val="0"/>
                        </a:spcAft>
                      </a:pPr>
                      <a:r>
                        <a:rPr lang="en-GB" sz="1400" dirty="0">
                          <a:effectLst/>
                        </a:rPr>
                        <a:t>EC: 52020SC0550 (2020</a:t>
                      </a:r>
                      <a:r>
                        <a:rPr lang="en-GB" sz="1400" dirty="0" smtClean="0">
                          <a:effectLst/>
                        </a:rPr>
                        <a:t>)</a:t>
                      </a:r>
                      <a:endParaRPr lang="sv-SE" sz="1400" dirty="0">
                        <a:effectLst/>
                      </a:endParaRPr>
                    </a:p>
                  </a:txBody>
                  <a:tcPr marL="39719" marR="39719" marT="0" marB="0"/>
                </a:tc>
                <a:extLst>
                  <a:ext uri="{0D108BD9-81ED-4DB2-BD59-A6C34878D82A}">
                    <a16:rowId xmlns:a16="http://schemas.microsoft.com/office/drawing/2014/main" val="3284004242"/>
                  </a:ext>
                </a:extLst>
              </a:tr>
              <a:tr h="1119515">
                <a:tc>
                  <a:txBody>
                    <a:bodyPr/>
                    <a:lstStyle/>
                    <a:p>
                      <a:pPr>
                        <a:lnSpc>
                          <a:spcPct val="107000"/>
                        </a:lnSpc>
                        <a:spcAft>
                          <a:spcPts val="0"/>
                        </a:spcAft>
                      </a:pPr>
                      <a:r>
                        <a:rPr lang="en-GB" sz="1400" dirty="0">
                          <a:effectLst/>
                        </a:rPr>
                        <a:t>Justice</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Just transitions</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Just </a:t>
                      </a:r>
                      <a:r>
                        <a:rPr lang="en-GB" sz="1400" dirty="0" smtClean="0">
                          <a:effectLst/>
                        </a:rPr>
                        <a:t>transition;</a:t>
                      </a:r>
                      <a:r>
                        <a:rPr lang="sv-SE" sz="1400" baseline="0" dirty="0" smtClean="0">
                          <a:effectLst/>
                        </a:rPr>
                        <a:t> </a:t>
                      </a:r>
                      <a:r>
                        <a:rPr lang="en-GB" sz="1400" dirty="0" smtClean="0">
                          <a:effectLst/>
                        </a:rPr>
                        <a:t>Fair transition;</a:t>
                      </a:r>
                      <a:r>
                        <a:rPr lang="en-GB" sz="1400" baseline="0" dirty="0" smtClean="0">
                          <a:effectLst/>
                        </a:rPr>
                        <a:t> </a:t>
                      </a:r>
                      <a:r>
                        <a:rPr lang="en-GB" sz="1400" dirty="0" smtClean="0">
                          <a:effectLst/>
                        </a:rPr>
                        <a:t>Climate justice; Social inclusion;</a:t>
                      </a:r>
                      <a:r>
                        <a:rPr lang="sv-SE" sz="1400" baseline="0" dirty="0" smtClean="0">
                          <a:effectLst/>
                        </a:rPr>
                        <a:t> </a:t>
                      </a:r>
                      <a:r>
                        <a:rPr lang="en-GB" sz="1400" dirty="0" smtClean="0">
                          <a:effectLst/>
                        </a:rPr>
                        <a:t>Social exclusion;</a:t>
                      </a:r>
                      <a:r>
                        <a:rPr lang="sv-SE" sz="1400" baseline="0" dirty="0" smtClean="0">
                          <a:effectLst/>
                        </a:rPr>
                        <a:t> </a:t>
                      </a:r>
                      <a:r>
                        <a:rPr lang="en-GB" sz="1400" dirty="0" smtClean="0">
                          <a:effectLst/>
                        </a:rPr>
                        <a:t>Social </a:t>
                      </a:r>
                      <a:r>
                        <a:rPr lang="en-GB" sz="1400" dirty="0">
                          <a:effectLst/>
                        </a:rPr>
                        <a:t>protection</a:t>
                      </a:r>
                      <a:endParaRPr lang="sv-SE" sz="1400" dirty="0">
                        <a:effectLst/>
                      </a:endParaRPr>
                    </a:p>
                    <a:p>
                      <a:pPr>
                        <a:lnSpc>
                          <a:spcPct val="107000"/>
                        </a:lnSpc>
                        <a:spcAft>
                          <a:spcPts val="0"/>
                        </a:spcAft>
                      </a:pPr>
                      <a:r>
                        <a:rPr lang="en-GB" sz="1400" dirty="0">
                          <a:effectLst/>
                        </a:rPr>
                        <a:t>Marginalised </a:t>
                      </a:r>
                      <a:r>
                        <a:rPr lang="en-GB" sz="1400" dirty="0" smtClean="0">
                          <a:effectLst/>
                        </a:rPr>
                        <a:t>groups;</a:t>
                      </a:r>
                      <a:r>
                        <a:rPr lang="sv-SE" sz="1400" baseline="0" dirty="0" smtClean="0">
                          <a:effectLst/>
                        </a:rPr>
                        <a:t> </a:t>
                      </a:r>
                      <a:r>
                        <a:rPr lang="en-GB" sz="1400" dirty="0" smtClean="0">
                          <a:effectLst/>
                        </a:rPr>
                        <a:t>Fairness</a:t>
                      </a:r>
                      <a:endParaRPr lang="sv-SE" sz="1400" dirty="0">
                        <a:effectLst/>
                      </a:endParaRPr>
                    </a:p>
                  </a:txBody>
                  <a:tcPr marL="39719" marR="39719" marT="0" marB="0"/>
                </a:tc>
                <a:tc>
                  <a:txBody>
                    <a:bodyPr/>
                    <a:lstStyle/>
                    <a:p>
                      <a:pPr>
                        <a:lnSpc>
                          <a:spcPct val="107000"/>
                        </a:lnSpc>
                        <a:spcAft>
                          <a:spcPts val="0"/>
                        </a:spcAft>
                      </a:pPr>
                      <a:r>
                        <a:rPr lang="en-GB" sz="1400">
                          <a:effectLst/>
                        </a:rPr>
                        <a:t>EP: 52019IP0079(01) (2021)</a:t>
                      </a:r>
                      <a:endParaRPr lang="sv-SE" sz="1400">
                        <a:effectLst/>
                      </a:endParaRPr>
                    </a:p>
                    <a:p>
                      <a:pPr>
                        <a:lnSpc>
                          <a:spcPct val="150000"/>
                        </a:lnSpc>
                        <a:spcAft>
                          <a:spcPts val="0"/>
                        </a:spcAft>
                      </a:pPr>
                      <a:r>
                        <a:rPr lang="en-GB" sz="1400">
                          <a:effectLst/>
                        </a:rPr>
                        <a:t>EC: 52020SC0550 (2020)</a:t>
                      </a:r>
                      <a:endParaRPr lang="sv-SE" sz="1400">
                        <a:effectLst/>
                      </a:endParaRPr>
                    </a:p>
                    <a:p>
                      <a:pPr>
                        <a:lnSpc>
                          <a:spcPct val="150000"/>
                        </a:lnSpc>
                        <a:spcAft>
                          <a:spcPts val="0"/>
                        </a:spcAft>
                      </a:pPr>
                      <a:r>
                        <a:rPr lang="en-GB" sz="1400">
                          <a:effectLst/>
                        </a:rPr>
                        <a:t> </a:t>
                      </a:r>
                      <a:endParaRPr lang="sv-SE" sz="140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extLst>
                  <a:ext uri="{0D108BD9-81ED-4DB2-BD59-A6C34878D82A}">
                    <a16:rowId xmlns:a16="http://schemas.microsoft.com/office/drawing/2014/main" val="3935166896"/>
                  </a:ext>
                </a:extLst>
              </a:tr>
              <a:tr h="1585584">
                <a:tc>
                  <a:txBody>
                    <a:bodyPr/>
                    <a:lstStyle/>
                    <a:p>
                      <a:pPr>
                        <a:lnSpc>
                          <a:spcPct val="107000"/>
                        </a:lnSpc>
                        <a:spcAft>
                          <a:spcPts val="0"/>
                        </a:spcAft>
                      </a:pPr>
                      <a:r>
                        <a:rPr lang="en-GB" sz="1400" dirty="0">
                          <a:effectLst/>
                        </a:rPr>
                        <a:t>Absolute and relative Poverty</a:t>
                      </a:r>
                      <a:endParaRPr lang="sv-SE" sz="1400" dirty="0">
                        <a:effectLst/>
                      </a:endParaRPr>
                    </a:p>
                    <a:p>
                      <a:pPr algn="just">
                        <a:lnSpc>
                          <a:spcPct val="107000"/>
                        </a:lnSpc>
                        <a:spcBef>
                          <a:spcPts val="140"/>
                        </a:spcBef>
                        <a:spcAft>
                          <a:spcPts val="140"/>
                        </a:spcAft>
                      </a:pPr>
                      <a:r>
                        <a:rPr lang="en-GB" sz="1400" dirty="0">
                          <a:effectLst/>
                        </a:rPr>
                        <a:t> </a:t>
                      </a:r>
                      <a:endParaRPr lang="sv-SE" sz="1400" dirty="0">
                        <a:effectLst/>
                      </a:endParaRPr>
                    </a:p>
                    <a:p>
                      <a:pPr algn="just">
                        <a:lnSpc>
                          <a:spcPct val="107000"/>
                        </a:lnSpc>
                        <a:spcBef>
                          <a:spcPts val="140"/>
                        </a:spcBef>
                        <a:spcAft>
                          <a:spcPts val="140"/>
                        </a:spcAft>
                      </a:pPr>
                      <a:r>
                        <a:rPr lang="en-GB" sz="1400" dirty="0">
                          <a:effectLst/>
                        </a:rPr>
                        <a:t> </a:t>
                      </a:r>
                      <a:endParaRPr lang="sv-SE" sz="1400" dirty="0">
                        <a:effectLst/>
                      </a:endParaRPr>
                    </a:p>
                    <a:p>
                      <a:pPr algn="just">
                        <a:lnSpc>
                          <a:spcPct val="107000"/>
                        </a:lnSpc>
                        <a:spcBef>
                          <a:spcPts val="140"/>
                        </a:spcBef>
                        <a:spcAft>
                          <a:spcPts val="140"/>
                        </a:spcAft>
                      </a:pPr>
                      <a:r>
                        <a:rPr lang="en-GB" sz="1400" dirty="0">
                          <a:effectLst/>
                        </a:rPr>
                        <a:t> </a:t>
                      </a:r>
                      <a:endParaRPr lang="sv-SE" sz="1400" dirty="0">
                        <a:effectLst/>
                      </a:endParaRPr>
                    </a:p>
                    <a:p>
                      <a:pPr algn="just">
                        <a:lnSpc>
                          <a:spcPct val="107000"/>
                        </a:lnSpc>
                        <a:spcBef>
                          <a:spcPts val="140"/>
                        </a:spcBef>
                        <a:spcAft>
                          <a:spcPts val="140"/>
                        </a:spcAft>
                      </a:pPr>
                      <a:r>
                        <a:rPr lang="en-GB" sz="1400" dirty="0">
                          <a:effectLst/>
                        </a:rPr>
                        <a:t> </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Energy poverty</a:t>
                      </a:r>
                      <a:endParaRPr lang="sv-SE" sz="1400" dirty="0">
                        <a:effectLst/>
                      </a:endParaRPr>
                    </a:p>
                    <a:p>
                      <a:pPr>
                        <a:lnSpc>
                          <a:spcPct val="107000"/>
                        </a:lnSpc>
                        <a:spcAft>
                          <a:spcPts val="0"/>
                        </a:spcAft>
                      </a:pPr>
                      <a:r>
                        <a:rPr lang="en-GB" sz="1400" dirty="0">
                          <a:effectLst/>
                        </a:rPr>
                        <a:t>and Energy inequality</a:t>
                      </a:r>
                      <a:endParaRPr lang="sv-SE" sz="1400" dirty="0">
                        <a:effectLst/>
                      </a:endParaRPr>
                    </a:p>
                    <a:p>
                      <a:pPr>
                        <a:lnSpc>
                          <a:spcPct val="150000"/>
                        </a:lnSpc>
                        <a:spcBef>
                          <a:spcPts val="140"/>
                        </a:spcBef>
                        <a:spcAft>
                          <a:spcPts val="140"/>
                        </a:spcAft>
                      </a:pPr>
                      <a:r>
                        <a:rPr lang="en-GB" sz="1400" dirty="0">
                          <a:effectLst/>
                        </a:rPr>
                        <a:t> </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Energy </a:t>
                      </a:r>
                      <a:r>
                        <a:rPr lang="en-GB" sz="1400" dirty="0" smtClean="0">
                          <a:effectLst/>
                        </a:rPr>
                        <a:t>poverty; Energy </a:t>
                      </a:r>
                      <a:r>
                        <a:rPr lang="en-GB" sz="1400" dirty="0">
                          <a:effectLst/>
                        </a:rPr>
                        <a:t>poor</a:t>
                      </a:r>
                      <a:r>
                        <a:rPr lang="en-GB" sz="1400" dirty="0" smtClean="0">
                          <a:effectLst/>
                        </a:rPr>
                        <a:t>*; Affordable housing; Affordable energy;</a:t>
                      </a:r>
                      <a:r>
                        <a:rPr lang="sv-SE" sz="1400" baseline="0" dirty="0" smtClean="0">
                          <a:effectLst/>
                        </a:rPr>
                        <a:t> </a:t>
                      </a:r>
                      <a:r>
                        <a:rPr lang="en-GB" sz="1400" dirty="0" smtClean="0">
                          <a:effectLst/>
                        </a:rPr>
                        <a:t>Affordable </a:t>
                      </a:r>
                      <a:r>
                        <a:rPr lang="en-GB" sz="1400" dirty="0">
                          <a:effectLst/>
                        </a:rPr>
                        <a:t>essential </a:t>
                      </a:r>
                      <a:r>
                        <a:rPr lang="en-GB" sz="1400" dirty="0" smtClean="0">
                          <a:effectLst/>
                        </a:rPr>
                        <a:t>services; Poor</a:t>
                      </a:r>
                      <a:r>
                        <a:rPr lang="en-GB" sz="1400" dirty="0">
                          <a:effectLst/>
                        </a:rPr>
                        <a:t>* </a:t>
                      </a:r>
                      <a:r>
                        <a:rPr lang="en-GB" sz="1400" dirty="0" smtClean="0">
                          <a:effectLst/>
                        </a:rPr>
                        <a:t>households;</a:t>
                      </a:r>
                      <a:r>
                        <a:rPr lang="sv-SE" sz="1400" baseline="0" dirty="0" smtClean="0">
                          <a:effectLst/>
                        </a:rPr>
                        <a:t> </a:t>
                      </a:r>
                      <a:r>
                        <a:rPr lang="en-GB" sz="1400" dirty="0" smtClean="0">
                          <a:effectLst/>
                        </a:rPr>
                        <a:t>Cost </a:t>
                      </a:r>
                      <a:r>
                        <a:rPr lang="en-GB" sz="1400" dirty="0">
                          <a:effectLst/>
                        </a:rPr>
                        <a:t>of </a:t>
                      </a:r>
                      <a:r>
                        <a:rPr lang="en-GB" sz="1400" dirty="0" smtClean="0">
                          <a:effectLst/>
                        </a:rPr>
                        <a:t>living; </a:t>
                      </a:r>
                      <a:r>
                        <a:rPr lang="sv-SE" sz="1400" baseline="0" dirty="0" smtClean="0">
                          <a:effectLst/>
                        </a:rPr>
                        <a:t> </a:t>
                      </a:r>
                      <a:r>
                        <a:rPr lang="en-GB" sz="1400" dirty="0" smtClean="0">
                          <a:effectLst/>
                        </a:rPr>
                        <a:t>Vulnerable households; </a:t>
                      </a:r>
                      <a:r>
                        <a:rPr lang="sv-SE" sz="1400" baseline="0" dirty="0" smtClean="0">
                          <a:effectLst/>
                        </a:rPr>
                        <a:t>  </a:t>
                      </a:r>
                      <a:r>
                        <a:rPr lang="en-GB" sz="1400" dirty="0" smtClean="0">
                          <a:effectLst/>
                        </a:rPr>
                        <a:t>Adequately warm; </a:t>
                      </a:r>
                      <a:r>
                        <a:rPr lang="sv-SE" sz="1400" baseline="0" dirty="0" smtClean="0">
                          <a:effectLst/>
                        </a:rPr>
                        <a:t> </a:t>
                      </a:r>
                      <a:r>
                        <a:rPr lang="en-GB" sz="1400" dirty="0" smtClean="0">
                          <a:effectLst/>
                        </a:rPr>
                        <a:t>Inequality</a:t>
                      </a:r>
                      <a:r>
                        <a:rPr lang="sv-SE" sz="1400" baseline="0" dirty="0" smtClean="0">
                          <a:effectLst/>
                        </a:rPr>
                        <a:t> </a:t>
                      </a:r>
                      <a:r>
                        <a:rPr lang="en-GB" sz="1400" dirty="0" smtClean="0">
                          <a:effectLst/>
                        </a:rPr>
                        <a:t>Redistributive</a:t>
                      </a:r>
                      <a:endParaRPr lang="sv-SE" sz="1400" dirty="0">
                        <a:effectLst/>
                      </a:endParaRPr>
                    </a:p>
                  </a:txBody>
                  <a:tcPr marL="39719" marR="39719" marT="0" marB="0"/>
                </a:tc>
                <a:tc>
                  <a:txBody>
                    <a:bodyPr/>
                    <a:lstStyle/>
                    <a:p>
                      <a:pPr>
                        <a:lnSpc>
                          <a:spcPct val="107000"/>
                        </a:lnSpc>
                        <a:spcAft>
                          <a:spcPts val="0"/>
                        </a:spcAft>
                      </a:pPr>
                      <a:r>
                        <a:rPr lang="en-GB" sz="1400" dirty="0">
                          <a:effectLst/>
                        </a:rPr>
                        <a:t>EP: 52006IP0603 (2006)</a:t>
                      </a:r>
                      <a:endParaRPr lang="sv-SE" sz="1400" dirty="0">
                        <a:effectLst/>
                      </a:endParaRPr>
                    </a:p>
                    <a:p>
                      <a:pPr>
                        <a:lnSpc>
                          <a:spcPct val="107000"/>
                        </a:lnSpc>
                        <a:spcAft>
                          <a:spcPts val="0"/>
                        </a:spcAft>
                      </a:pPr>
                      <a:r>
                        <a:rPr lang="en-GB" sz="1400" dirty="0">
                          <a:effectLst/>
                        </a:rPr>
                        <a:t>EP: 52008IP0306 (2009)</a:t>
                      </a:r>
                      <a:endParaRPr lang="sv-SE" sz="1400" dirty="0">
                        <a:effectLst/>
                      </a:endParaRPr>
                    </a:p>
                    <a:p>
                      <a:pPr>
                        <a:lnSpc>
                          <a:spcPct val="107000"/>
                        </a:lnSpc>
                        <a:spcAft>
                          <a:spcPts val="0"/>
                        </a:spcAft>
                      </a:pPr>
                      <a:r>
                        <a:rPr lang="en-GB" sz="1400" dirty="0">
                          <a:effectLst/>
                        </a:rPr>
                        <a:t>EC: 52011SC1569 (2011)</a:t>
                      </a:r>
                      <a:endParaRPr lang="sv-SE" sz="1400" dirty="0">
                        <a:effectLst/>
                      </a:endParaRPr>
                    </a:p>
                    <a:p>
                      <a:pPr>
                        <a:lnSpc>
                          <a:spcPct val="107000"/>
                        </a:lnSpc>
                        <a:spcAft>
                          <a:spcPts val="0"/>
                        </a:spcAft>
                      </a:pPr>
                      <a:r>
                        <a:rPr lang="en-GB" sz="1400" dirty="0">
                          <a:effectLst/>
                        </a:rPr>
                        <a:t>EC: 52023SC0646 (2023</a:t>
                      </a:r>
                      <a:r>
                        <a:rPr lang="en-GB" sz="1400" dirty="0" smtClean="0">
                          <a:effectLst/>
                        </a:rPr>
                        <a:t>)</a:t>
                      </a:r>
                      <a:endParaRPr lang="sv-SE" sz="1400" dirty="0">
                        <a:effectLst/>
                      </a:endParaRPr>
                    </a:p>
                    <a:p>
                      <a:pPr>
                        <a:lnSpc>
                          <a:spcPct val="150000"/>
                        </a:lnSpc>
                        <a:spcBef>
                          <a:spcPts val="140"/>
                        </a:spcBef>
                        <a:spcAft>
                          <a:spcPts val="140"/>
                        </a:spcAft>
                      </a:pPr>
                      <a:r>
                        <a:rPr lang="en-GB" sz="1400" dirty="0">
                          <a:effectLst/>
                        </a:rPr>
                        <a:t> </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extLst>
                  <a:ext uri="{0D108BD9-81ED-4DB2-BD59-A6C34878D82A}">
                    <a16:rowId xmlns:a16="http://schemas.microsoft.com/office/drawing/2014/main" val="44314781"/>
                  </a:ext>
                </a:extLst>
              </a:tr>
              <a:tr h="1790836">
                <a:tc>
                  <a:txBody>
                    <a:bodyPr/>
                    <a:lstStyle/>
                    <a:p>
                      <a:pPr>
                        <a:lnSpc>
                          <a:spcPct val="107000"/>
                        </a:lnSpc>
                        <a:spcAft>
                          <a:spcPts val="0"/>
                        </a:spcAft>
                      </a:pPr>
                      <a:r>
                        <a:rPr lang="en-GB" sz="1400">
                          <a:effectLst/>
                        </a:rPr>
                        <a:t>Employment policy/ Unemployment</a:t>
                      </a:r>
                      <a:endParaRPr lang="sv-SE" sz="140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Green jobs</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Job </a:t>
                      </a:r>
                      <a:r>
                        <a:rPr lang="en-GB" sz="1400" dirty="0" smtClean="0">
                          <a:effectLst/>
                        </a:rPr>
                        <a:t>creation; Green </a:t>
                      </a:r>
                      <a:r>
                        <a:rPr lang="en-GB" sz="1400" dirty="0">
                          <a:effectLst/>
                        </a:rPr>
                        <a:t>job</a:t>
                      </a:r>
                      <a:r>
                        <a:rPr lang="en-GB" sz="1400" dirty="0" smtClean="0">
                          <a:effectLst/>
                        </a:rPr>
                        <a:t>*; New </a:t>
                      </a:r>
                      <a:r>
                        <a:rPr lang="en-GB" sz="1400" dirty="0">
                          <a:effectLst/>
                        </a:rPr>
                        <a:t>job</a:t>
                      </a:r>
                      <a:r>
                        <a:rPr lang="en-GB" sz="1400" dirty="0" smtClean="0">
                          <a:effectLst/>
                        </a:rPr>
                        <a:t>*;</a:t>
                      </a:r>
                      <a:r>
                        <a:rPr lang="sv-SE" sz="1400" baseline="0" dirty="0" smtClean="0">
                          <a:effectLst/>
                        </a:rPr>
                        <a:t> </a:t>
                      </a:r>
                      <a:r>
                        <a:rPr lang="en-GB" sz="1400" dirty="0" smtClean="0">
                          <a:effectLst/>
                        </a:rPr>
                        <a:t>Increased employment;</a:t>
                      </a:r>
                      <a:r>
                        <a:rPr lang="sv-SE" sz="1400" baseline="0" dirty="0" smtClean="0">
                          <a:effectLst/>
                        </a:rPr>
                        <a:t> </a:t>
                      </a:r>
                      <a:r>
                        <a:rPr lang="en-GB" sz="1400" dirty="0" smtClean="0">
                          <a:effectLst/>
                        </a:rPr>
                        <a:t>Unemployed</a:t>
                      </a:r>
                      <a:endParaRPr lang="sv-SE" sz="1400" dirty="0">
                        <a:effectLst/>
                      </a:endParaRPr>
                    </a:p>
                    <a:p>
                      <a:pPr>
                        <a:lnSpc>
                          <a:spcPct val="107000"/>
                        </a:lnSpc>
                        <a:spcAft>
                          <a:spcPts val="0"/>
                        </a:spcAft>
                      </a:pPr>
                      <a:r>
                        <a:rPr lang="en-GB" sz="1400" dirty="0">
                          <a:effectLst/>
                        </a:rPr>
                        <a:t>Decreased unemployment</a:t>
                      </a:r>
                      <a:endParaRPr lang="sv-SE" sz="1400" dirty="0">
                        <a:effectLst/>
                      </a:endParaRPr>
                    </a:p>
                    <a:p>
                      <a:pPr>
                        <a:lnSpc>
                          <a:spcPct val="107000"/>
                        </a:lnSpc>
                        <a:spcAft>
                          <a:spcPts val="0"/>
                        </a:spcAft>
                      </a:pPr>
                      <a:r>
                        <a:rPr lang="en-GB" sz="1400" dirty="0">
                          <a:effectLst/>
                        </a:rPr>
                        <a:t>Employment effect*</a:t>
                      </a:r>
                      <a:endParaRPr lang="sv-SE" sz="1400" dirty="0">
                        <a:effectLst/>
                      </a:endParaRPr>
                    </a:p>
                    <a:p>
                      <a:pPr>
                        <a:lnSpc>
                          <a:spcPct val="107000"/>
                        </a:lnSpc>
                        <a:spcAft>
                          <a:spcPts val="0"/>
                        </a:spcAft>
                      </a:pPr>
                      <a:r>
                        <a:rPr lang="en-GB" sz="1400" dirty="0">
                          <a:effectLst/>
                        </a:rPr>
                        <a:t>Vocational education and training</a:t>
                      </a:r>
                      <a:endParaRPr lang="sv-SE" sz="1400" dirty="0">
                        <a:effectLst/>
                      </a:endParaRPr>
                    </a:p>
                    <a:p>
                      <a:pPr>
                        <a:lnSpc>
                          <a:spcPct val="107000"/>
                        </a:lnSpc>
                        <a:spcAft>
                          <a:spcPts val="0"/>
                        </a:spcAft>
                      </a:pPr>
                      <a:r>
                        <a:rPr lang="en-GB" sz="1400" dirty="0">
                          <a:effectLst/>
                        </a:rPr>
                        <a:t> </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tc>
                  <a:txBody>
                    <a:bodyPr/>
                    <a:lstStyle/>
                    <a:p>
                      <a:pPr>
                        <a:lnSpc>
                          <a:spcPct val="107000"/>
                        </a:lnSpc>
                        <a:spcAft>
                          <a:spcPts val="0"/>
                        </a:spcAft>
                      </a:pPr>
                      <a:r>
                        <a:rPr lang="en-GB" sz="1400" dirty="0">
                          <a:effectLst/>
                        </a:rPr>
                        <a:t>Council: 31980D0067</a:t>
                      </a:r>
                      <a:endParaRPr lang="sv-SE" sz="1400" dirty="0">
                        <a:effectLst/>
                      </a:endParaRPr>
                    </a:p>
                    <a:p>
                      <a:pPr>
                        <a:lnSpc>
                          <a:spcPct val="107000"/>
                        </a:lnSpc>
                        <a:spcAft>
                          <a:spcPts val="0"/>
                        </a:spcAft>
                      </a:pPr>
                      <a:r>
                        <a:rPr lang="en-GB" sz="1400" dirty="0">
                          <a:effectLst/>
                        </a:rPr>
                        <a:t>EP: 51997IP0113</a:t>
                      </a:r>
                      <a:endParaRPr lang="sv-SE" sz="1400" dirty="0">
                        <a:effectLst/>
                      </a:endParaRPr>
                    </a:p>
                    <a:p>
                      <a:pPr>
                        <a:lnSpc>
                          <a:spcPct val="107000"/>
                        </a:lnSpc>
                        <a:spcAft>
                          <a:spcPts val="0"/>
                        </a:spcAft>
                      </a:pPr>
                      <a:r>
                        <a:rPr lang="en-GB" sz="1400" dirty="0">
                          <a:effectLst/>
                        </a:rPr>
                        <a:t>(1997)</a:t>
                      </a:r>
                      <a:endParaRPr lang="sv-SE" sz="1400" dirty="0">
                        <a:effectLst/>
                      </a:endParaRPr>
                    </a:p>
                    <a:p>
                      <a:pPr>
                        <a:lnSpc>
                          <a:spcPct val="107000"/>
                        </a:lnSpc>
                        <a:spcAft>
                          <a:spcPts val="0"/>
                        </a:spcAft>
                      </a:pPr>
                      <a:r>
                        <a:rPr lang="en-GB" sz="1400" dirty="0">
                          <a:effectLst/>
                        </a:rPr>
                        <a:t>EC: 52009SC0503 (2009)</a:t>
                      </a:r>
                      <a:endParaRPr lang="sv-SE" sz="1400" dirty="0">
                        <a:effectLst/>
                      </a:endParaRPr>
                    </a:p>
                    <a:p>
                      <a:pPr>
                        <a:lnSpc>
                          <a:spcPct val="107000"/>
                        </a:lnSpc>
                        <a:spcAft>
                          <a:spcPts val="0"/>
                        </a:spcAft>
                      </a:pPr>
                      <a:r>
                        <a:rPr lang="en-GB" sz="1400" dirty="0">
                          <a:effectLst/>
                        </a:rPr>
                        <a:t>EC: 52023SC0700 (2009)</a:t>
                      </a:r>
                      <a:endParaRPr lang="sv-SE" sz="1400" dirty="0">
                        <a:effectLst/>
                        <a:latin typeface="Calibri" panose="020F0502020204030204" pitchFamily="34" charset="0"/>
                        <a:ea typeface="Calibri" panose="020F0502020204030204" pitchFamily="34" charset="0"/>
                        <a:cs typeface="Arial" panose="020B0604020202020204" pitchFamily="34" charset="0"/>
                      </a:endParaRPr>
                    </a:p>
                  </a:txBody>
                  <a:tcPr marL="39719" marR="39719" marT="0" marB="0"/>
                </a:tc>
                <a:extLst>
                  <a:ext uri="{0D108BD9-81ED-4DB2-BD59-A6C34878D82A}">
                    <a16:rowId xmlns:a16="http://schemas.microsoft.com/office/drawing/2014/main" val="2349789994"/>
                  </a:ext>
                </a:extLst>
              </a:tr>
            </a:tbl>
          </a:graphicData>
        </a:graphic>
      </p:graphicFrame>
    </p:spTree>
    <p:extLst>
      <p:ext uri="{BB962C8B-B14F-4D97-AF65-F5344CB8AC3E}">
        <p14:creationId xmlns:p14="http://schemas.microsoft.com/office/powerpoint/2010/main" val="35493621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The new green deal</a:t>
            </a:r>
            <a:endParaRPr lang="sv-SE" dirty="0"/>
          </a:p>
        </p:txBody>
      </p:sp>
      <p:sp>
        <p:nvSpPr>
          <p:cNvPr id="3" name="Content Placeholder 2"/>
          <p:cNvSpPr>
            <a:spLocks noGrp="1"/>
          </p:cNvSpPr>
          <p:nvPr>
            <p:ph idx="1"/>
          </p:nvPr>
        </p:nvSpPr>
        <p:spPr>
          <a:xfrm>
            <a:off x="838200" y="1501162"/>
            <a:ext cx="10515600" cy="4254337"/>
          </a:xfrm>
        </p:spPr>
        <p:txBody>
          <a:bodyPr>
            <a:normAutofit fontScale="92500"/>
          </a:bodyPr>
          <a:lstStyle/>
          <a:p>
            <a:r>
              <a:rPr lang="en-US" dirty="0"/>
              <a:t>There is an overarching idea that the EU can solve both energy poverty/inequality and reduce EU’s impact on the climate simultaneously by pursuing energy efficiency</a:t>
            </a:r>
            <a:r>
              <a:rPr lang="en-US" dirty="0" smtClean="0"/>
              <a:t>.</a:t>
            </a:r>
          </a:p>
          <a:p>
            <a:r>
              <a:rPr lang="en-US" dirty="0" smtClean="0"/>
              <a:t> </a:t>
            </a:r>
            <a:r>
              <a:rPr lang="en-US" dirty="0"/>
              <a:t>This is nothing new as these aspirations can be found in the nexus of social and ecological sustainability – the aim to find the dual purpose of reducing poverty and GHG emissions. </a:t>
            </a:r>
            <a:endParaRPr lang="en-US" dirty="0" smtClean="0"/>
          </a:p>
          <a:p>
            <a:r>
              <a:rPr lang="en-US" dirty="0" smtClean="0"/>
              <a:t>Often </a:t>
            </a:r>
            <a:r>
              <a:rPr lang="en-US" dirty="0"/>
              <a:t>there has been attempts to use the symbolism of using Roosevelts New Deal as a way to signal that we need a New Green Deal by combining both social policy, energy policy, climate policy and economic policy into one package such as EU’s European Green Deal (EGD; European Commission, 2019) where the aim is to achieve net-carbon neutrality in Europe by 2050’. </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19</a:t>
            </a:fld>
            <a:endParaRPr lang="sv-SE"/>
          </a:p>
        </p:txBody>
      </p:sp>
    </p:spTree>
    <p:extLst>
      <p:ext uri="{BB962C8B-B14F-4D97-AF65-F5344CB8AC3E}">
        <p14:creationId xmlns:p14="http://schemas.microsoft.com/office/powerpoint/2010/main" val="2098201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3CDF2E-0B68-4912-2283-D0D481901831}"/>
              </a:ext>
            </a:extLst>
          </p:cNvPr>
          <p:cNvSpPr>
            <a:spLocks noGrp="1"/>
          </p:cNvSpPr>
          <p:nvPr>
            <p:ph type="title"/>
          </p:nvPr>
        </p:nvSpPr>
        <p:spPr/>
        <p:txBody>
          <a:bodyPr/>
          <a:lstStyle/>
          <a:p>
            <a:r>
              <a:rPr lang="en-US" dirty="0"/>
              <a:t>Changes to EU policy</a:t>
            </a:r>
          </a:p>
        </p:txBody>
      </p:sp>
      <p:sp>
        <p:nvSpPr>
          <p:cNvPr id="4" name="Content Placeholder 2">
            <a:extLst>
              <a:ext uri="{FF2B5EF4-FFF2-40B4-BE49-F238E27FC236}">
                <a16:creationId xmlns:a16="http://schemas.microsoft.com/office/drawing/2014/main" id="{037B4424-BF2F-51B2-1F60-A784F0D2D254}"/>
              </a:ext>
            </a:extLst>
          </p:cNvPr>
          <p:cNvSpPr>
            <a:spLocks noGrp="1"/>
          </p:cNvSpPr>
          <p:nvPr>
            <p:ph idx="1"/>
          </p:nvPr>
        </p:nvSpPr>
        <p:spPr/>
        <p:txBody>
          <a:bodyPr vert="horz" lIns="91440" tIns="45720" rIns="91440" bIns="45720" rtlCol="0" anchor="t">
            <a:normAutofit/>
          </a:bodyPr>
          <a:lstStyle/>
          <a:p>
            <a:pPr marL="0" indent="0">
              <a:buNone/>
            </a:pPr>
            <a:r>
              <a:rPr lang="en-US" dirty="0">
                <a:ea typeface="Calibri"/>
                <a:cs typeface="Calibri"/>
              </a:rPr>
              <a:t>European green deal &amp; “Fit for 55”</a:t>
            </a:r>
          </a:p>
          <a:p>
            <a:pPr lvl="1"/>
            <a:r>
              <a:rPr lang="en-US" u="sng" dirty="0">
                <a:ea typeface="Calibri"/>
                <a:cs typeface="Calibri"/>
              </a:rPr>
              <a:t>Recast of Energy Performance of Buildings Directive (EPBD)</a:t>
            </a:r>
          </a:p>
          <a:p>
            <a:pPr lvl="1"/>
            <a:r>
              <a:rPr lang="en-US" u="sng" dirty="0">
                <a:ea typeface="Calibri"/>
                <a:cs typeface="Calibri"/>
              </a:rPr>
              <a:t>Recast of Energy Efficiency Directive (EED)</a:t>
            </a:r>
          </a:p>
          <a:p>
            <a:pPr lvl="1"/>
            <a:r>
              <a:rPr lang="en-US" dirty="0">
                <a:ea typeface="Calibri"/>
                <a:cs typeface="Calibri"/>
              </a:rPr>
              <a:t>Reworking of the EU ETS</a:t>
            </a:r>
          </a:p>
          <a:p>
            <a:pPr lvl="1"/>
            <a:r>
              <a:rPr lang="en-US" dirty="0" err="1">
                <a:ea typeface="Calibri"/>
                <a:cs typeface="Calibri"/>
              </a:rPr>
              <a:t>RePower</a:t>
            </a:r>
            <a:r>
              <a:rPr lang="en-US" dirty="0">
                <a:ea typeface="Calibri"/>
                <a:cs typeface="Calibri"/>
              </a:rPr>
              <a:t> Europe</a:t>
            </a:r>
          </a:p>
          <a:p>
            <a:pPr marL="0" indent="0">
              <a:buNone/>
            </a:pPr>
            <a:r>
              <a:rPr lang="en-US" dirty="0">
                <a:solidFill>
                  <a:schemeClr val="tx1">
                    <a:lumMod val="65000"/>
                    <a:lumOff val="35000"/>
                  </a:schemeClr>
                </a:solidFill>
              </a:rPr>
              <a:t>“Energy efficiency is the first priority for the clean energy transition. However, the current national plans show an ambition gap: 2.8 percentage points for primary energy consumption and 3.1 percentage points for final energy consumption in the EU.” (EC, 2020)</a:t>
            </a:r>
            <a:endParaRPr lang="en-US" dirty="0">
              <a:solidFill>
                <a:schemeClr val="tx1">
                  <a:lumMod val="65000"/>
                  <a:lumOff val="35000"/>
                </a:schemeClr>
              </a:solidFill>
              <a:ea typeface="Calibri"/>
              <a:cs typeface="Calibri"/>
            </a:endParaRPr>
          </a:p>
          <a:p>
            <a:pPr marL="0" indent="0">
              <a:buNone/>
            </a:pPr>
            <a:endParaRPr lang="en-US" i="1" dirty="0">
              <a:ea typeface="Calibri"/>
              <a:cs typeface="Calibri"/>
            </a:endParaRPr>
          </a:p>
          <a:p>
            <a:pPr marL="0" indent="0">
              <a:buNone/>
            </a:pPr>
            <a:endParaRPr lang="en-US" i="1" dirty="0">
              <a:ea typeface="Calibri"/>
              <a:cs typeface="Calibri"/>
            </a:endParaRPr>
          </a:p>
          <a:p>
            <a:endParaRPr lang="en-US" sz="2400" dirty="0">
              <a:ea typeface="+mn-lt"/>
              <a:cs typeface="+mn-lt"/>
            </a:endParaRPr>
          </a:p>
        </p:txBody>
      </p:sp>
      <p:sp>
        <p:nvSpPr>
          <p:cNvPr id="3" name="Slide Number Placeholder 2">
            <a:extLst>
              <a:ext uri="{FF2B5EF4-FFF2-40B4-BE49-F238E27FC236}">
                <a16:creationId xmlns:a16="http://schemas.microsoft.com/office/drawing/2014/main" id="{FB128070-7C58-2E5C-09B2-FE9A9A744F9C}"/>
              </a:ext>
            </a:extLst>
          </p:cNvPr>
          <p:cNvSpPr>
            <a:spLocks noGrp="1"/>
          </p:cNvSpPr>
          <p:nvPr>
            <p:ph type="sldNum" sz="quarter" idx="12"/>
          </p:nvPr>
        </p:nvSpPr>
        <p:spPr/>
        <p:txBody>
          <a:bodyPr/>
          <a:lstStyle/>
          <a:p>
            <a:fld id="{1D05C8B6-EC5E-42D9-8D75-1E05D6428564}" type="slidenum">
              <a:rPr lang="sv-SE" smtClean="0"/>
              <a:t>2</a:t>
            </a:fld>
            <a:endParaRPr lang="sv-SE"/>
          </a:p>
        </p:txBody>
      </p:sp>
      <p:pic>
        <p:nvPicPr>
          <p:cNvPr id="5" name="Bildobjekt 4">
            <a:extLst>
              <a:ext uri="{FF2B5EF4-FFF2-40B4-BE49-F238E27FC236}">
                <a16:creationId xmlns:a16="http://schemas.microsoft.com/office/drawing/2014/main" id="{0788BC3F-8CCD-1BC8-1677-F84F7D43893A}"/>
              </a:ext>
            </a:extLst>
          </p:cNvPr>
          <p:cNvPicPr>
            <a:picLocks noChangeAspect="1"/>
          </p:cNvPicPr>
          <p:nvPr/>
        </p:nvPicPr>
        <p:blipFill>
          <a:blip r:embed="rId3"/>
          <a:stretch>
            <a:fillRect/>
          </a:stretch>
        </p:blipFill>
        <p:spPr>
          <a:xfrm>
            <a:off x="10985907" y="6124978"/>
            <a:ext cx="735786" cy="735786"/>
          </a:xfrm>
          <a:prstGeom prst="rect">
            <a:avLst/>
          </a:prstGeom>
        </p:spPr>
      </p:pic>
    </p:spTree>
    <p:extLst>
      <p:ext uri="{BB962C8B-B14F-4D97-AF65-F5344CB8AC3E}">
        <p14:creationId xmlns:p14="http://schemas.microsoft.com/office/powerpoint/2010/main" val="4279872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Understainding</a:t>
            </a:r>
            <a:r>
              <a:rPr lang="sv-SE" dirty="0" smtClean="0"/>
              <a:t> </a:t>
            </a:r>
            <a:r>
              <a:rPr lang="sv-SE" dirty="0" err="1" smtClean="0"/>
              <a:t>energy</a:t>
            </a:r>
            <a:r>
              <a:rPr lang="sv-SE" dirty="0" smtClean="0"/>
              <a:t> / social policy nexus</a:t>
            </a:r>
            <a:endParaRPr lang="sv-SE" dirty="0"/>
          </a:p>
        </p:txBody>
      </p:sp>
      <p:sp>
        <p:nvSpPr>
          <p:cNvPr id="3" name="Content Placeholder 2"/>
          <p:cNvSpPr>
            <a:spLocks noGrp="1"/>
          </p:cNvSpPr>
          <p:nvPr>
            <p:ph idx="1"/>
          </p:nvPr>
        </p:nvSpPr>
        <p:spPr>
          <a:xfrm>
            <a:off x="838200" y="1510994"/>
            <a:ext cx="10515600" cy="4254337"/>
          </a:xfrm>
        </p:spPr>
        <p:txBody>
          <a:bodyPr>
            <a:normAutofit/>
          </a:bodyPr>
          <a:lstStyle/>
          <a:p>
            <a:r>
              <a:rPr lang="en-GB" dirty="0" smtClean="0"/>
              <a:t>Green </a:t>
            </a:r>
            <a:r>
              <a:rPr lang="en-GB" dirty="0"/>
              <a:t>jobs and Energy justice are dominant in the beginning of the time period while energy poverty related keywords more common later in the time period. The overall pattern before 1995 is solely based on the language used by the Council and the Commission texts are introduced first in 2006. </a:t>
            </a:r>
            <a:endParaRPr lang="en-GB" dirty="0" smtClean="0"/>
          </a:p>
          <a:p>
            <a:r>
              <a:rPr lang="en-GB" dirty="0" smtClean="0"/>
              <a:t>The </a:t>
            </a:r>
            <a:r>
              <a:rPr lang="en-GB" dirty="0"/>
              <a:t>one occurrence of the merged frame ‘Energy poverty’ that is found in 1973 relates to biotopes on the countryside and is not clearly connected to social issues. Figure </a:t>
            </a:r>
            <a:r>
              <a:rPr lang="en-GB" dirty="0" smtClean="0"/>
              <a:t>shows </a:t>
            </a:r>
            <a:r>
              <a:rPr lang="en-GB" dirty="0"/>
              <a:t>the total number of occurrences without relating it to the size of the material in each year. </a:t>
            </a:r>
            <a:endParaRPr lang="en-GB" dirty="0" smtClean="0"/>
          </a:p>
          <a:p>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20</a:t>
            </a:fld>
            <a:endParaRPr lang="sv-SE"/>
          </a:p>
        </p:txBody>
      </p:sp>
    </p:spTree>
    <p:extLst>
      <p:ext uri="{BB962C8B-B14F-4D97-AF65-F5344CB8AC3E}">
        <p14:creationId xmlns:p14="http://schemas.microsoft.com/office/powerpoint/2010/main" val="1777715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05C8B6-EC5E-42D9-8D75-1E05D6428564}" type="slidenum">
              <a:rPr lang="sv-SE" smtClean="0"/>
              <a:t>21</a:t>
            </a:fld>
            <a:endParaRPr lang="sv-SE"/>
          </a:p>
        </p:txBody>
      </p:sp>
      <p:graphicFrame>
        <p:nvGraphicFramePr>
          <p:cNvPr id="3" name="Diagram 1">
            <a:extLst>
              <a:ext uri="{FF2B5EF4-FFF2-40B4-BE49-F238E27FC236}">
                <a16:creationId xmlns:a16="http://schemas.microsoft.com/office/drawing/2014/main" id="{D297453C-6F1E-E990-A447-A5BFA55D7586}"/>
              </a:ext>
            </a:extLst>
          </p:cNvPr>
          <p:cNvGraphicFramePr/>
          <p:nvPr>
            <p:extLst>
              <p:ext uri="{D42A27DB-BD31-4B8C-83A1-F6EECF244321}">
                <p14:modId xmlns:p14="http://schemas.microsoft.com/office/powerpoint/2010/main" val="3310304519"/>
              </p:ext>
            </p:extLst>
          </p:nvPr>
        </p:nvGraphicFramePr>
        <p:xfrm>
          <a:off x="1539793" y="360000"/>
          <a:ext cx="9056161" cy="5231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7894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821"/>
            <a:ext cx="10515600" cy="745916"/>
          </a:xfrm>
        </p:spPr>
        <p:txBody>
          <a:bodyPr/>
          <a:lstStyle/>
          <a:p>
            <a:r>
              <a:rPr lang="sv-SE" dirty="0" err="1" smtClean="0"/>
              <a:t>Conclusion</a:t>
            </a:r>
            <a:r>
              <a:rPr lang="sv-SE" dirty="0" smtClean="0"/>
              <a:t> 1</a:t>
            </a:r>
            <a:endParaRPr lang="sv-SE" dirty="0"/>
          </a:p>
        </p:txBody>
      </p:sp>
      <p:sp>
        <p:nvSpPr>
          <p:cNvPr id="3" name="Content Placeholder 2"/>
          <p:cNvSpPr>
            <a:spLocks noGrp="1"/>
          </p:cNvSpPr>
          <p:nvPr>
            <p:ph idx="1"/>
          </p:nvPr>
        </p:nvSpPr>
        <p:spPr>
          <a:xfrm>
            <a:off x="838200" y="970221"/>
            <a:ext cx="10515600" cy="4254337"/>
          </a:xfrm>
        </p:spPr>
        <p:txBody>
          <a:bodyPr>
            <a:normAutofit fontScale="92500" lnSpcReduction="20000"/>
          </a:bodyPr>
          <a:lstStyle/>
          <a:p>
            <a:r>
              <a:rPr lang="en-GB" dirty="0"/>
              <a:t>The heuristics connection between energy policy and social policy is evolving over time and in most cases, it is the European Parliament that first make the connection which the Commission then internalize. </a:t>
            </a:r>
            <a:endParaRPr lang="en-GB" dirty="0" smtClean="0"/>
          </a:p>
          <a:p>
            <a:r>
              <a:rPr lang="en-GB" dirty="0" smtClean="0"/>
              <a:t>A </a:t>
            </a:r>
            <a:r>
              <a:rPr lang="en-GB" dirty="0"/>
              <a:t>good example of this </a:t>
            </a:r>
            <a:r>
              <a:rPr lang="en-GB" dirty="0" err="1"/>
              <a:t>interinstitutional</a:t>
            </a:r>
            <a:r>
              <a:rPr lang="en-GB" dirty="0"/>
              <a:t> pattern is the introduction of the concept of energy poverty to the domain of EU energy policy. It is first used in a foreign policy context by the Commission, but a few years later it is introduced by the parliament in a parliament resolution on the energy community treaty in 2006 (European Parliament, 2006). </a:t>
            </a:r>
            <a:endParaRPr lang="en-GB" dirty="0" smtClean="0"/>
          </a:p>
          <a:p>
            <a:r>
              <a:rPr lang="en-GB" dirty="0" smtClean="0"/>
              <a:t>The </a:t>
            </a:r>
            <a:r>
              <a:rPr lang="en-GB" dirty="0"/>
              <a:t>concepts of ‘energy poverty’ and ‘just transition’ are themselves a result of the frame merging which is achieved after they first have been introduced separately and kept parallel</a:t>
            </a:r>
            <a:r>
              <a:rPr lang="en-GB" dirty="0" smtClean="0"/>
              <a:t>.</a:t>
            </a:r>
          </a:p>
          <a:p>
            <a:r>
              <a:rPr lang="en-GB" dirty="0" smtClean="0"/>
              <a:t>Throughout </a:t>
            </a:r>
            <a:r>
              <a:rPr lang="en-GB" dirty="0"/>
              <a:t>the years and the documents, energy appears as a dynamic and versatile concept, intertwined with welfare, sustainability, and security thereby contributing to making energy a multifaceted concept and discourse. </a:t>
            </a:r>
            <a:endParaRPr lang="sv-SE" dirty="0"/>
          </a:p>
          <a:p>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22</a:t>
            </a:fld>
            <a:endParaRPr lang="sv-SE"/>
          </a:p>
        </p:txBody>
      </p:sp>
    </p:spTree>
    <p:extLst>
      <p:ext uri="{BB962C8B-B14F-4D97-AF65-F5344CB8AC3E}">
        <p14:creationId xmlns:p14="http://schemas.microsoft.com/office/powerpoint/2010/main" val="3128251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05C8B6-EC5E-42D9-8D75-1E05D6428564}" type="slidenum">
              <a:rPr lang="sv-SE" smtClean="0"/>
              <a:t>23</a:t>
            </a:fld>
            <a:endParaRPr lang="sv-SE"/>
          </a:p>
        </p:txBody>
      </p:sp>
      <p:sp>
        <p:nvSpPr>
          <p:cNvPr id="3" name="Rectangle 2"/>
          <p:cNvSpPr>
            <a:spLocks noChangeArrowheads="1"/>
          </p:cNvSpPr>
          <p:nvPr/>
        </p:nvSpPr>
        <p:spPr bwMode="auto">
          <a:xfrm>
            <a:off x="1209367" y="747251"/>
            <a:ext cx="19464488" cy="642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graphicFrame>
        <p:nvGraphicFramePr>
          <p:cNvPr id="4" name="Diagram 1">
            <a:extLst>
              <a:ext uri="{FF2B5EF4-FFF2-40B4-BE49-F238E27FC236}">
                <a16:creationId xmlns:a16="http://schemas.microsoft.com/office/drawing/2014/main" id="{1CD50EF5-3ED0-E656-053E-85CA5B1B1F8B}"/>
              </a:ext>
            </a:extLst>
          </p:cNvPr>
          <p:cNvGraphicFramePr/>
          <p:nvPr>
            <p:extLst>
              <p:ext uri="{D42A27DB-BD31-4B8C-83A1-F6EECF244321}">
                <p14:modId xmlns:p14="http://schemas.microsoft.com/office/powerpoint/2010/main" val="3585653953"/>
              </p:ext>
            </p:extLst>
          </p:nvPr>
        </p:nvGraphicFramePr>
        <p:xfrm>
          <a:off x="1209367" y="747251"/>
          <a:ext cx="8941499" cy="483161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a:spLocks noChangeArrowheads="1"/>
          </p:cNvSpPr>
          <p:nvPr/>
        </p:nvSpPr>
        <p:spPr bwMode="auto">
          <a:xfrm>
            <a:off x="2164864" y="138127"/>
            <a:ext cx="194644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sv-SE"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a:t>
            </a:r>
            <a:endParaRPr kumimoji="0" lang="sv-SE" altLang="sv-SE" sz="2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sv-SE" sz="2400" b="0" i="1" u="none" strike="noStrike" cap="none" normalizeH="0" baseline="0" dirty="0" smtClean="0">
                <a:ln>
                  <a:noFill/>
                </a:ln>
                <a:solidFill>
                  <a:srgbClr val="44546A"/>
                </a:solidFill>
                <a:effectLst/>
                <a:latin typeface="Calibri" panose="020F0502020204030204" pitchFamily="34" charset="0"/>
                <a:ea typeface="Calibri" panose="020F0502020204030204" pitchFamily="34" charset="0"/>
                <a:cs typeface="Arial" panose="020B0604020202020204" pitchFamily="34" charset="0"/>
              </a:rPr>
              <a:t>Figure 4: The frequency of frames in each of the institutions</a:t>
            </a:r>
            <a:endParaRPr kumimoji="0" lang="en-GB"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3383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821"/>
            <a:ext cx="10515600" cy="745916"/>
          </a:xfrm>
        </p:spPr>
        <p:txBody>
          <a:bodyPr/>
          <a:lstStyle/>
          <a:p>
            <a:r>
              <a:rPr lang="sv-SE" dirty="0" err="1" smtClean="0"/>
              <a:t>Conclusion</a:t>
            </a:r>
            <a:r>
              <a:rPr lang="sv-SE" dirty="0" smtClean="0"/>
              <a:t> </a:t>
            </a:r>
            <a:r>
              <a:rPr lang="sv-SE" dirty="0" smtClean="0"/>
              <a:t>2</a:t>
            </a:r>
            <a:endParaRPr lang="sv-SE" dirty="0"/>
          </a:p>
        </p:txBody>
      </p:sp>
      <p:sp>
        <p:nvSpPr>
          <p:cNvPr id="3" name="Content Placeholder 2"/>
          <p:cNvSpPr>
            <a:spLocks noGrp="1"/>
          </p:cNvSpPr>
          <p:nvPr>
            <p:ph idx="1"/>
          </p:nvPr>
        </p:nvSpPr>
        <p:spPr>
          <a:xfrm>
            <a:off x="838200" y="970221"/>
            <a:ext cx="10515600" cy="4254337"/>
          </a:xfrm>
        </p:spPr>
        <p:txBody>
          <a:bodyPr>
            <a:normAutofit fontScale="92500" lnSpcReduction="20000"/>
          </a:bodyPr>
          <a:lstStyle/>
          <a:p>
            <a:r>
              <a:rPr lang="en-US" dirty="0"/>
              <a:t>Even though the social policy aspects of energy policy are cemented by the Commission through the concept of energy poverty, it was the Parliament that first made the connection between energy policy and social policy, mostly because they seem based on our findings to be  more engaged in social issues, like equality, justice and redistribution compared to the Commission and the Council. </a:t>
            </a:r>
            <a:endParaRPr lang="en-US" dirty="0" smtClean="0"/>
          </a:p>
          <a:p>
            <a:r>
              <a:rPr lang="en-US" dirty="0" smtClean="0"/>
              <a:t>We </a:t>
            </a:r>
            <a:r>
              <a:rPr lang="en-US" dirty="0"/>
              <a:t>can’t show if this is the case more generally but when it comes to introducing social policy aspects into energy policy it seems to be the case. </a:t>
            </a:r>
            <a:endParaRPr lang="en-US" dirty="0" smtClean="0"/>
          </a:p>
          <a:p>
            <a:r>
              <a:rPr lang="en-US" smtClean="0"/>
              <a:t>However</a:t>
            </a:r>
            <a:r>
              <a:rPr lang="en-US" dirty="0"/>
              <a:t>, the Commission seem to quickly internalize the social policy aspects of for example energy efficient buildings and uses this strategically to justify further EU policy</a:t>
            </a:r>
            <a:r>
              <a:rPr lang="en-US"/>
              <a:t>. </a:t>
            </a:r>
            <a:endParaRPr lang="en-US" smtClean="0"/>
          </a:p>
          <a:p>
            <a:r>
              <a:rPr lang="en-US" smtClean="0"/>
              <a:t>The </a:t>
            </a:r>
            <a:r>
              <a:rPr lang="en-US" dirty="0"/>
              <a:t>ambition of increasing the scope of EU social policy is clearer in the Parliament while the motives of the Commission in their preparatory documents is more ambiguous and it can both be understood as realizing the current political vision or a strategic extension of their competence</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24</a:t>
            </a:fld>
            <a:endParaRPr lang="sv-SE"/>
          </a:p>
        </p:txBody>
      </p:sp>
    </p:spTree>
    <p:extLst>
      <p:ext uri="{BB962C8B-B14F-4D97-AF65-F5344CB8AC3E}">
        <p14:creationId xmlns:p14="http://schemas.microsoft.com/office/powerpoint/2010/main" val="39263415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We</a:t>
            </a:r>
            <a:r>
              <a:rPr lang="sv-SE" dirty="0" smtClean="0"/>
              <a:t> </a:t>
            </a:r>
            <a:r>
              <a:rPr lang="sv-SE" dirty="0" err="1" smtClean="0"/>
              <a:t>can</a:t>
            </a:r>
            <a:r>
              <a:rPr lang="sv-SE" dirty="0" smtClean="0"/>
              <a:t> </a:t>
            </a:r>
            <a:r>
              <a:rPr lang="sv-SE" dirty="0" err="1" smtClean="0"/>
              <a:t>see</a:t>
            </a:r>
            <a:r>
              <a:rPr lang="sv-SE" dirty="0" smtClean="0"/>
              <a:t> at </a:t>
            </a:r>
            <a:r>
              <a:rPr lang="sv-SE" dirty="0" err="1" smtClean="0"/>
              <a:t>least</a:t>
            </a:r>
            <a:r>
              <a:rPr lang="sv-SE" dirty="0" smtClean="0"/>
              <a:t> </a:t>
            </a:r>
            <a:r>
              <a:rPr lang="sv-SE" dirty="0" err="1" smtClean="0"/>
              <a:t>three</a:t>
            </a:r>
            <a:r>
              <a:rPr lang="sv-SE" dirty="0" smtClean="0"/>
              <a:t> </a:t>
            </a:r>
            <a:r>
              <a:rPr lang="sv-SE" dirty="0" err="1" smtClean="0"/>
              <a:t>things</a:t>
            </a:r>
            <a:r>
              <a:rPr lang="sv-SE" dirty="0" smtClean="0"/>
              <a:t> </a:t>
            </a:r>
            <a:r>
              <a:rPr lang="sv-SE" dirty="0" smtClean="0"/>
              <a:t>on </a:t>
            </a:r>
            <a:r>
              <a:rPr lang="sv-SE" dirty="0" smtClean="0"/>
              <a:t>E.U. on Social Policy and </a:t>
            </a:r>
            <a:r>
              <a:rPr lang="sv-SE" dirty="0" err="1" smtClean="0"/>
              <a:t>energy</a:t>
            </a:r>
            <a:r>
              <a:rPr lang="sv-SE" dirty="0" smtClean="0"/>
              <a:t> </a:t>
            </a:r>
            <a:r>
              <a:rPr lang="sv-SE" dirty="0" err="1" smtClean="0"/>
              <a:t>efficiency</a:t>
            </a:r>
            <a:endParaRPr lang="sv-SE" dirty="0"/>
          </a:p>
        </p:txBody>
      </p:sp>
      <p:sp>
        <p:nvSpPr>
          <p:cNvPr id="3" name="Content Placeholder 2"/>
          <p:cNvSpPr>
            <a:spLocks noGrp="1"/>
          </p:cNvSpPr>
          <p:nvPr>
            <p:ph idx="1"/>
          </p:nvPr>
        </p:nvSpPr>
        <p:spPr/>
        <p:txBody>
          <a:bodyPr>
            <a:normAutofit lnSpcReduction="10000"/>
          </a:bodyPr>
          <a:lstStyle/>
          <a:p>
            <a:r>
              <a:rPr lang="sv-SE" dirty="0" smtClean="0"/>
              <a:t>1 </a:t>
            </a:r>
            <a:r>
              <a:rPr lang="sv-SE" dirty="0" err="1" smtClean="0"/>
              <a:t>Taking</a:t>
            </a:r>
            <a:r>
              <a:rPr lang="sv-SE" dirty="0" smtClean="0"/>
              <a:t> a </a:t>
            </a:r>
            <a:r>
              <a:rPr lang="sv-SE" dirty="0" err="1" smtClean="0"/>
              <a:t>core</a:t>
            </a:r>
            <a:r>
              <a:rPr lang="sv-SE" dirty="0" smtClean="0"/>
              <a:t> policy </a:t>
            </a:r>
            <a:r>
              <a:rPr lang="sv-SE" dirty="0" err="1" smtClean="0"/>
              <a:t>field</a:t>
            </a:r>
            <a:r>
              <a:rPr lang="sv-SE" dirty="0" smtClean="0"/>
              <a:t> </a:t>
            </a:r>
            <a:r>
              <a:rPr lang="sv-SE" dirty="0" err="1" smtClean="0"/>
              <a:t>of</a:t>
            </a:r>
            <a:r>
              <a:rPr lang="sv-SE" dirty="0" smtClean="0"/>
              <a:t> E.U. and </a:t>
            </a:r>
            <a:r>
              <a:rPr lang="sv-SE" dirty="0" err="1" smtClean="0"/>
              <a:t>promoting</a:t>
            </a:r>
            <a:r>
              <a:rPr lang="sv-SE" dirty="0" smtClean="0"/>
              <a:t> the </a:t>
            </a:r>
            <a:r>
              <a:rPr lang="sv-SE" dirty="0" err="1" smtClean="0"/>
              <a:t>competency</a:t>
            </a:r>
            <a:r>
              <a:rPr lang="sv-SE" dirty="0" smtClean="0"/>
              <a:t> in </a:t>
            </a:r>
            <a:r>
              <a:rPr lang="sv-SE" dirty="0" err="1" smtClean="0"/>
              <a:t>other</a:t>
            </a:r>
            <a:r>
              <a:rPr lang="sv-SE" dirty="0" smtClean="0"/>
              <a:t> areas – </a:t>
            </a:r>
            <a:r>
              <a:rPr lang="sv-SE" dirty="0" err="1" smtClean="0"/>
              <a:t>energy</a:t>
            </a:r>
            <a:r>
              <a:rPr lang="sv-SE" dirty="0" smtClean="0"/>
              <a:t> </a:t>
            </a:r>
            <a:r>
              <a:rPr lang="sv-SE" dirty="0" err="1" smtClean="0"/>
              <a:t>efficiency</a:t>
            </a:r>
            <a:r>
              <a:rPr lang="sv-SE" dirty="0" smtClean="0"/>
              <a:t> has </a:t>
            </a:r>
            <a:r>
              <a:rPr lang="sv-SE" dirty="0" err="1" smtClean="0"/>
              <a:t>multiple</a:t>
            </a:r>
            <a:r>
              <a:rPr lang="sv-SE" dirty="0" smtClean="0"/>
              <a:t> </a:t>
            </a:r>
            <a:r>
              <a:rPr lang="sv-SE" dirty="0" err="1" smtClean="0"/>
              <a:t>benefits</a:t>
            </a:r>
            <a:r>
              <a:rPr lang="sv-SE" dirty="0" smtClean="0"/>
              <a:t> as </a:t>
            </a:r>
            <a:r>
              <a:rPr lang="sv-SE" dirty="0" err="1" smtClean="0"/>
              <a:t>economic</a:t>
            </a:r>
            <a:r>
              <a:rPr lang="sv-SE" dirty="0" smtClean="0"/>
              <a:t> policy, </a:t>
            </a:r>
            <a:r>
              <a:rPr lang="sv-SE" dirty="0" err="1" smtClean="0"/>
              <a:t>security</a:t>
            </a:r>
            <a:r>
              <a:rPr lang="sv-SE" dirty="0" smtClean="0"/>
              <a:t> policy, </a:t>
            </a:r>
            <a:r>
              <a:rPr lang="sv-SE" dirty="0" err="1" smtClean="0"/>
              <a:t>environmental</a:t>
            </a:r>
            <a:r>
              <a:rPr lang="sv-SE" dirty="0" smtClean="0"/>
              <a:t> policy and social policy</a:t>
            </a:r>
          </a:p>
          <a:p>
            <a:r>
              <a:rPr lang="sv-SE" dirty="0" smtClean="0"/>
              <a:t>2 </a:t>
            </a:r>
            <a:r>
              <a:rPr lang="sv-SE" dirty="0" err="1" smtClean="0"/>
              <a:t>We</a:t>
            </a:r>
            <a:r>
              <a:rPr lang="sv-SE" dirty="0" smtClean="0"/>
              <a:t> </a:t>
            </a:r>
            <a:r>
              <a:rPr lang="sv-SE" dirty="0" err="1" smtClean="0"/>
              <a:t>can</a:t>
            </a:r>
            <a:r>
              <a:rPr lang="sv-SE" dirty="0" smtClean="0"/>
              <a:t> </a:t>
            </a:r>
            <a:r>
              <a:rPr lang="sv-SE" dirty="0" err="1" smtClean="0"/>
              <a:t>see</a:t>
            </a:r>
            <a:r>
              <a:rPr lang="sv-SE" dirty="0" smtClean="0"/>
              <a:t> </a:t>
            </a:r>
            <a:r>
              <a:rPr lang="sv-SE" dirty="0" err="1" smtClean="0"/>
              <a:t>that</a:t>
            </a:r>
            <a:r>
              <a:rPr lang="sv-SE" dirty="0" smtClean="0"/>
              <a:t> </a:t>
            </a:r>
            <a:r>
              <a:rPr lang="sv-SE" dirty="0" err="1" smtClean="0"/>
              <a:t>energy</a:t>
            </a:r>
            <a:r>
              <a:rPr lang="sv-SE" dirty="0" smtClean="0"/>
              <a:t> </a:t>
            </a:r>
            <a:r>
              <a:rPr lang="sv-SE" dirty="0" err="1" smtClean="0"/>
              <a:t>efficiency</a:t>
            </a:r>
            <a:r>
              <a:rPr lang="sv-SE" dirty="0" smtClean="0"/>
              <a:t> </a:t>
            </a:r>
            <a:r>
              <a:rPr lang="sv-SE" dirty="0" err="1" smtClean="0"/>
              <a:t>plays</a:t>
            </a:r>
            <a:r>
              <a:rPr lang="sv-SE" dirty="0" smtClean="0"/>
              <a:t> </a:t>
            </a:r>
            <a:r>
              <a:rPr lang="sv-SE" dirty="0" err="1" smtClean="0"/>
              <a:t>into</a:t>
            </a:r>
            <a:r>
              <a:rPr lang="sv-SE" dirty="0" smtClean="0"/>
              <a:t> a </a:t>
            </a:r>
            <a:r>
              <a:rPr lang="sv-SE" dirty="0" err="1" smtClean="0"/>
              <a:t>deeper</a:t>
            </a:r>
            <a:r>
              <a:rPr lang="sv-SE" dirty="0" smtClean="0"/>
              <a:t> </a:t>
            </a:r>
            <a:r>
              <a:rPr lang="sv-SE" dirty="0" err="1" smtClean="0"/>
              <a:t>change</a:t>
            </a:r>
            <a:r>
              <a:rPr lang="sv-SE" dirty="0" smtClean="0"/>
              <a:t> in </a:t>
            </a:r>
            <a:r>
              <a:rPr lang="sv-SE" dirty="0" err="1" smtClean="0"/>
              <a:t>framing</a:t>
            </a:r>
            <a:r>
              <a:rPr lang="sv-SE" dirty="0" smtClean="0"/>
              <a:t> E.U. policy as an </a:t>
            </a:r>
            <a:r>
              <a:rPr lang="sv-SE" dirty="0" err="1" smtClean="0"/>
              <a:t>overarching</a:t>
            </a:r>
            <a:r>
              <a:rPr lang="sv-SE" dirty="0" smtClean="0"/>
              <a:t> </a:t>
            </a:r>
            <a:r>
              <a:rPr lang="sv-SE" dirty="0" err="1" smtClean="0"/>
              <a:t>ecological</a:t>
            </a:r>
            <a:r>
              <a:rPr lang="sv-SE" dirty="0" smtClean="0"/>
              <a:t> </a:t>
            </a:r>
            <a:r>
              <a:rPr lang="sv-SE" dirty="0" err="1" smtClean="0"/>
              <a:t>modernization</a:t>
            </a:r>
            <a:r>
              <a:rPr lang="sv-SE" dirty="0" smtClean="0"/>
              <a:t> </a:t>
            </a:r>
            <a:r>
              <a:rPr lang="sv-SE" dirty="0" err="1" smtClean="0"/>
              <a:t>project</a:t>
            </a:r>
            <a:r>
              <a:rPr lang="sv-SE" dirty="0" smtClean="0"/>
              <a:t> </a:t>
            </a:r>
            <a:r>
              <a:rPr lang="sv-SE" dirty="0" err="1" smtClean="0"/>
              <a:t>with</a:t>
            </a:r>
            <a:r>
              <a:rPr lang="sv-SE" dirty="0" smtClean="0"/>
              <a:t> </a:t>
            </a:r>
            <a:r>
              <a:rPr lang="sv-SE" dirty="0" err="1" smtClean="0"/>
              <a:t>combining</a:t>
            </a:r>
            <a:r>
              <a:rPr lang="sv-SE" dirty="0" smtClean="0"/>
              <a:t> </a:t>
            </a:r>
            <a:r>
              <a:rPr lang="sv-SE" dirty="0" err="1" smtClean="0"/>
              <a:t>welfare</a:t>
            </a:r>
            <a:r>
              <a:rPr lang="sv-SE" dirty="0" smtClean="0"/>
              <a:t> and </a:t>
            </a:r>
            <a:r>
              <a:rPr lang="sv-SE" dirty="0" err="1" smtClean="0"/>
              <a:t>environmental</a:t>
            </a:r>
            <a:r>
              <a:rPr lang="sv-SE" dirty="0" smtClean="0"/>
              <a:t> </a:t>
            </a:r>
            <a:r>
              <a:rPr lang="sv-SE" dirty="0" err="1" smtClean="0"/>
              <a:t>goals</a:t>
            </a:r>
            <a:r>
              <a:rPr lang="sv-SE" dirty="0" smtClean="0"/>
              <a:t>.</a:t>
            </a:r>
          </a:p>
          <a:p>
            <a:r>
              <a:rPr lang="sv-SE" dirty="0" smtClean="0"/>
              <a:t>3 </a:t>
            </a:r>
            <a:r>
              <a:rPr lang="sv-SE" dirty="0" err="1" smtClean="0"/>
              <a:t>We</a:t>
            </a:r>
            <a:r>
              <a:rPr lang="sv-SE" dirty="0" smtClean="0"/>
              <a:t> </a:t>
            </a:r>
            <a:r>
              <a:rPr lang="sv-SE" dirty="0" err="1" smtClean="0"/>
              <a:t>can</a:t>
            </a:r>
            <a:r>
              <a:rPr lang="sv-SE" dirty="0" smtClean="0"/>
              <a:t> </a:t>
            </a:r>
            <a:r>
              <a:rPr lang="sv-SE" dirty="0" err="1" smtClean="0"/>
              <a:t>also</a:t>
            </a:r>
            <a:r>
              <a:rPr lang="sv-SE" dirty="0" smtClean="0"/>
              <a:t> </a:t>
            </a:r>
            <a:r>
              <a:rPr lang="sv-SE" dirty="0" err="1" smtClean="0"/>
              <a:t>see</a:t>
            </a:r>
            <a:r>
              <a:rPr lang="sv-SE" dirty="0" smtClean="0"/>
              <a:t> </a:t>
            </a:r>
            <a:r>
              <a:rPr lang="sv-SE" dirty="0" err="1" smtClean="0"/>
              <a:t>that</a:t>
            </a:r>
            <a:r>
              <a:rPr lang="sv-SE" dirty="0" smtClean="0"/>
              <a:t> </a:t>
            </a:r>
            <a:r>
              <a:rPr lang="sv-SE" dirty="0" err="1" smtClean="0"/>
              <a:t>while</a:t>
            </a:r>
            <a:r>
              <a:rPr lang="sv-SE" dirty="0" smtClean="0"/>
              <a:t> the </a:t>
            </a:r>
            <a:r>
              <a:rPr lang="sv-SE" dirty="0" err="1" smtClean="0"/>
              <a:t>European</a:t>
            </a:r>
            <a:r>
              <a:rPr lang="sv-SE" dirty="0" smtClean="0"/>
              <a:t> </a:t>
            </a:r>
            <a:r>
              <a:rPr lang="sv-SE" dirty="0" err="1" smtClean="0"/>
              <a:t>parliament</a:t>
            </a:r>
            <a:r>
              <a:rPr lang="sv-SE" dirty="0" smtClean="0"/>
              <a:t> and </a:t>
            </a:r>
            <a:r>
              <a:rPr lang="sv-SE" dirty="0" err="1" smtClean="0"/>
              <a:t>European</a:t>
            </a:r>
            <a:r>
              <a:rPr lang="sv-SE" dirty="0" smtClean="0"/>
              <a:t> Commission </a:t>
            </a:r>
            <a:r>
              <a:rPr lang="sv-SE" dirty="0" err="1" smtClean="0"/>
              <a:t>are</a:t>
            </a:r>
            <a:r>
              <a:rPr lang="sv-SE" dirty="0" smtClean="0"/>
              <a:t> </a:t>
            </a:r>
            <a:r>
              <a:rPr lang="sv-SE" dirty="0" err="1" smtClean="0"/>
              <a:t>driving</a:t>
            </a:r>
            <a:r>
              <a:rPr lang="sv-SE" dirty="0" smtClean="0"/>
              <a:t> the social </a:t>
            </a:r>
            <a:r>
              <a:rPr lang="sv-SE" dirty="0" err="1" smtClean="0"/>
              <a:t>environmental</a:t>
            </a:r>
            <a:r>
              <a:rPr lang="sv-SE" dirty="0" smtClean="0"/>
              <a:t> nexus </a:t>
            </a:r>
            <a:r>
              <a:rPr lang="sv-SE" dirty="0" err="1" smtClean="0"/>
              <a:t>of</a:t>
            </a:r>
            <a:r>
              <a:rPr lang="sv-SE" dirty="0" smtClean="0"/>
              <a:t> </a:t>
            </a:r>
            <a:r>
              <a:rPr lang="sv-SE" dirty="0" err="1" smtClean="0"/>
              <a:t>energy</a:t>
            </a:r>
            <a:r>
              <a:rPr lang="sv-SE" dirty="0" smtClean="0"/>
              <a:t> </a:t>
            </a:r>
            <a:r>
              <a:rPr lang="sv-SE" dirty="0" err="1" smtClean="0"/>
              <a:t>efficiency</a:t>
            </a:r>
            <a:r>
              <a:rPr lang="sv-SE" dirty="0" smtClean="0"/>
              <a:t> – the council </a:t>
            </a:r>
            <a:r>
              <a:rPr lang="sv-SE" dirty="0" err="1" smtClean="0"/>
              <a:t>works</a:t>
            </a:r>
            <a:r>
              <a:rPr lang="sv-SE" dirty="0" smtClean="0"/>
              <a:t> the consensus and </a:t>
            </a:r>
            <a:r>
              <a:rPr lang="sv-SE" dirty="0" err="1" smtClean="0"/>
              <a:t>flexibility</a:t>
            </a:r>
            <a:r>
              <a:rPr lang="sv-SE" dirty="0" smtClean="0"/>
              <a:t> </a:t>
            </a:r>
            <a:r>
              <a:rPr lang="sv-SE" dirty="0" err="1" smtClean="0"/>
              <a:t>of</a:t>
            </a:r>
            <a:r>
              <a:rPr lang="sv-SE" dirty="0" smtClean="0"/>
              <a:t> </a:t>
            </a:r>
            <a:r>
              <a:rPr lang="sv-SE" dirty="0" err="1" smtClean="0"/>
              <a:t>implementing</a:t>
            </a:r>
            <a:r>
              <a:rPr lang="sv-SE" dirty="0" smtClean="0"/>
              <a:t> </a:t>
            </a:r>
            <a:r>
              <a:rPr lang="sv-SE" dirty="0" err="1" smtClean="0"/>
              <a:t>these</a:t>
            </a:r>
            <a:r>
              <a:rPr lang="sv-SE" dirty="0" smtClean="0"/>
              <a:t> </a:t>
            </a:r>
            <a:r>
              <a:rPr lang="sv-SE" dirty="0" err="1" smtClean="0"/>
              <a:t>policies</a:t>
            </a:r>
            <a:r>
              <a:rPr lang="sv-SE" dirty="0" smtClean="0"/>
              <a:t> </a:t>
            </a:r>
            <a:r>
              <a:rPr lang="sv-SE" dirty="0" err="1" smtClean="0"/>
              <a:t>due</a:t>
            </a:r>
            <a:r>
              <a:rPr lang="sv-SE" dirty="0" smtClean="0"/>
              <a:t> to different </a:t>
            </a:r>
            <a:r>
              <a:rPr lang="sv-SE" dirty="0" err="1" smtClean="0"/>
              <a:t>political</a:t>
            </a:r>
            <a:r>
              <a:rPr lang="sv-SE" dirty="0" smtClean="0"/>
              <a:t> </a:t>
            </a:r>
            <a:r>
              <a:rPr lang="sv-SE" dirty="0" err="1" smtClean="0"/>
              <a:t>viabiliy</a:t>
            </a:r>
            <a:r>
              <a:rPr lang="sv-SE" dirty="0" smtClean="0"/>
              <a:t> vand </a:t>
            </a:r>
            <a:r>
              <a:rPr lang="sv-SE" dirty="0" err="1" smtClean="0"/>
              <a:t>building</a:t>
            </a:r>
            <a:r>
              <a:rPr lang="sv-SE" dirty="0" smtClean="0"/>
              <a:t> stock in the different </a:t>
            </a:r>
            <a:r>
              <a:rPr lang="sv-SE" dirty="0" err="1" smtClean="0"/>
              <a:t>countries</a:t>
            </a:r>
            <a:r>
              <a:rPr lang="sv-SE" dirty="0" smtClean="0"/>
              <a:t>.</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25</a:t>
            </a:fld>
            <a:endParaRPr lang="sv-SE"/>
          </a:p>
        </p:txBody>
      </p:sp>
    </p:spTree>
    <p:extLst>
      <p:ext uri="{BB962C8B-B14F-4D97-AF65-F5344CB8AC3E}">
        <p14:creationId xmlns:p14="http://schemas.microsoft.com/office/powerpoint/2010/main" val="1441661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1">
            <a:extLst>
              <a:ext uri="{FF2B5EF4-FFF2-40B4-BE49-F238E27FC236}">
                <a16:creationId xmlns:a16="http://schemas.microsoft.com/office/drawing/2014/main" id="{F5F09200-0C45-AF8A-ED71-570F175B3A1C}"/>
              </a:ext>
            </a:extLst>
          </p:cNvPr>
          <p:cNvSpPr>
            <a:spLocks noGrp="1"/>
          </p:cNvSpPr>
          <p:nvPr>
            <p:ph type="title"/>
          </p:nvPr>
        </p:nvSpPr>
        <p:spPr>
          <a:xfrm>
            <a:off x="839788" y="457200"/>
            <a:ext cx="3932237" cy="662683"/>
          </a:xfrm>
        </p:spPr>
        <p:txBody>
          <a:bodyPr/>
          <a:lstStyle/>
          <a:p>
            <a:r>
              <a:rPr lang="en-US" dirty="0"/>
              <a:t>Global CO2 Emissions</a:t>
            </a:r>
          </a:p>
        </p:txBody>
      </p:sp>
      <p:graphicFrame>
        <p:nvGraphicFramePr>
          <p:cNvPr id="13" name="Platshållare för innehåll 2">
            <a:extLst>
              <a:ext uri="{FF2B5EF4-FFF2-40B4-BE49-F238E27FC236}">
                <a16:creationId xmlns:a16="http://schemas.microsoft.com/office/drawing/2014/main" id="{354C357D-3AA4-3BDC-0FF9-62FC15AE09B0}"/>
              </a:ext>
            </a:extLst>
          </p:cNvPr>
          <p:cNvGraphicFramePr>
            <a:graphicFrameLocks noGrp="1"/>
          </p:cNvGraphicFramePr>
          <p:nvPr>
            <p:ph idx="1"/>
          </p:nvPr>
        </p:nvGraphicFramePr>
        <p:xfrm>
          <a:off x="839788" y="1284385"/>
          <a:ext cx="6172200" cy="4909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DD011632-6105-673C-F875-E3FB8FA6F018}"/>
              </a:ext>
            </a:extLst>
          </p:cNvPr>
          <p:cNvSpPr>
            <a:spLocks noGrp="1"/>
          </p:cNvSpPr>
          <p:nvPr>
            <p:ph type="sldNum" sz="quarter" idx="12"/>
          </p:nvPr>
        </p:nvSpPr>
        <p:spPr/>
        <p:txBody>
          <a:bodyPr/>
          <a:lstStyle/>
          <a:p>
            <a:fld id="{1D05C8B6-EC5E-42D9-8D75-1E05D6428564}" type="slidenum">
              <a:rPr lang="sv-SE" sz="1200" smtClean="0"/>
              <a:t>3</a:t>
            </a:fld>
            <a:endParaRPr lang="sv-SE" sz="1200" dirty="0"/>
          </a:p>
        </p:txBody>
      </p:sp>
      <p:sp>
        <p:nvSpPr>
          <p:cNvPr id="2" name="TextBox 1">
            <a:extLst>
              <a:ext uri="{FF2B5EF4-FFF2-40B4-BE49-F238E27FC236}">
                <a16:creationId xmlns:a16="http://schemas.microsoft.com/office/drawing/2014/main" id="{28002918-A348-4A8D-2522-8C0CFA7D740B}"/>
              </a:ext>
            </a:extLst>
          </p:cNvPr>
          <p:cNvSpPr txBox="1"/>
          <p:nvPr/>
        </p:nvSpPr>
        <p:spPr>
          <a:xfrm>
            <a:off x="7418439" y="1284385"/>
            <a:ext cx="3825824" cy="1754326"/>
          </a:xfrm>
          <a:prstGeom prst="rect">
            <a:avLst/>
          </a:prstGeom>
          <a:noFill/>
        </p:spPr>
        <p:txBody>
          <a:bodyPr wrap="square" rtlCol="0">
            <a:spAutoFit/>
          </a:bodyPr>
          <a:lstStyle/>
          <a:p>
            <a:r>
              <a:rPr lang="en-US" dirty="0"/>
              <a:t>This is not a new concern</a:t>
            </a:r>
          </a:p>
          <a:p>
            <a:endParaRPr lang="sv-SE" dirty="0"/>
          </a:p>
          <a:p>
            <a:r>
              <a:rPr lang="en-US" dirty="0"/>
              <a:t>Legislative efforts have been made</a:t>
            </a:r>
          </a:p>
          <a:p>
            <a:endParaRPr lang="en-US" dirty="0"/>
          </a:p>
          <a:p>
            <a:r>
              <a:rPr lang="en-US" dirty="0"/>
              <a:t>We are supposedly seeing limited progress</a:t>
            </a:r>
          </a:p>
        </p:txBody>
      </p:sp>
      <p:pic>
        <p:nvPicPr>
          <p:cNvPr id="4" name="Bildobjekt 3">
            <a:extLst>
              <a:ext uri="{FF2B5EF4-FFF2-40B4-BE49-F238E27FC236}">
                <a16:creationId xmlns:a16="http://schemas.microsoft.com/office/drawing/2014/main" id="{F66845AD-52B9-77B7-4226-8DD58E0F04BA}"/>
              </a:ext>
            </a:extLst>
          </p:cNvPr>
          <p:cNvPicPr>
            <a:picLocks noChangeAspect="1"/>
          </p:cNvPicPr>
          <p:nvPr/>
        </p:nvPicPr>
        <p:blipFill>
          <a:blip r:embed="rId8"/>
          <a:stretch>
            <a:fillRect/>
          </a:stretch>
        </p:blipFill>
        <p:spPr>
          <a:xfrm>
            <a:off x="11028263" y="6126417"/>
            <a:ext cx="737680" cy="731583"/>
          </a:xfrm>
          <a:prstGeom prst="rect">
            <a:avLst/>
          </a:prstGeom>
        </p:spPr>
      </p:pic>
    </p:spTree>
    <p:extLst>
      <p:ext uri="{BB962C8B-B14F-4D97-AF65-F5344CB8AC3E}">
        <p14:creationId xmlns:p14="http://schemas.microsoft.com/office/powerpoint/2010/main" val="2940244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1CCB0B95-6069-7959-0575-B690567137FF}"/>
              </a:ext>
            </a:extLst>
          </p:cNvPr>
          <p:cNvSpPr>
            <a:spLocks noGrp="1"/>
          </p:cNvSpPr>
          <p:nvPr>
            <p:ph type="body" idx="1"/>
          </p:nvPr>
        </p:nvSpPr>
        <p:spPr>
          <a:xfrm>
            <a:off x="460624" y="81897"/>
            <a:ext cx="11270751" cy="6042630"/>
          </a:xfrm>
        </p:spPr>
        <p:txBody>
          <a:bodyPr>
            <a:normAutofit/>
          </a:bodyPr>
          <a:lstStyle/>
          <a:p>
            <a:r>
              <a:rPr lang="en-US" sz="2800" b="1" dirty="0"/>
              <a:t>Publications</a:t>
            </a:r>
          </a:p>
          <a:p>
            <a:r>
              <a:rPr lang="en-US" dirty="0" smtClean="0"/>
              <a:t>von </a:t>
            </a:r>
            <a:r>
              <a:rPr lang="en-US" dirty="0" err="1"/>
              <a:t>Malmborg</a:t>
            </a:r>
            <a:r>
              <a:rPr lang="en-US" dirty="0"/>
              <a:t>, F., </a:t>
            </a:r>
            <a:r>
              <a:rPr lang="en-US" dirty="0" err="1"/>
              <a:t>Björklund</a:t>
            </a:r>
            <a:r>
              <a:rPr lang="en-US" dirty="0"/>
              <a:t>, M. &amp; Nordensvärd, J. (2023) Framing the benefits of European Union policy expansion on energy efficiency of buildings: A Swiss knife or a </a:t>
            </a:r>
            <a:r>
              <a:rPr lang="en-US" dirty="0" err="1"/>
              <a:t>trojan</a:t>
            </a:r>
            <a:r>
              <a:rPr lang="en-US" dirty="0"/>
              <a:t> horse? European Policy Analysis, 9(3), 219-243. https://doi.org/10.1002/epa2.1184 </a:t>
            </a:r>
            <a:endParaRPr lang="en-US" dirty="0" smtClean="0"/>
          </a:p>
          <a:p>
            <a:r>
              <a:rPr lang="en-US" dirty="0"/>
              <a:t>Nordensvärd, J., </a:t>
            </a:r>
            <a:r>
              <a:rPr lang="en-US" dirty="0" err="1"/>
              <a:t>Björklund</a:t>
            </a:r>
            <a:r>
              <a:rPr lang="en-US" dirty="0"/>
              <a:t>, M., von </a:t>
            </a:r>
            <a:r>
              <a:rPr lang="en-US" dirty="0" err="1"/>
              <a:t>Malmborg</a:t>
            </a:r>
            <a:r>
              <a:rPr lang="en-US" dirty="0"/>
              <a:t>, La Fleur, L., </a:t>
            </a:r>
            <a:r>
              <a:rPr lang="en-US" dirty="0" err="1"/>
              <a:t>Skogsmo</a:t>
            </a:r>
            <a:r>
              <a:rPr lang="en-US" dirty="0"/>
              <a:t>, E., and </a:t>
            </a:r>
            <a:r>
              <a:rPr lang="en-US" dirty="0" err="1"/>
              <a:t>Gamez</a:t>
            </a:r>
            <a:r>
              <a:rPr lang="en-US" dirty="0"/>
              <a:t>, D., Reviewing the EU policy nexus of energy efficiency in buildings and social policy, Submitted to Renewable and Sustainable Energy </a:t>
            </a:r>
            <a:r>
              <a:rPr lang="en-US" dirty="0" smtClean="0"/>
              <a:t>Reviews</a:t>
            </a:r>
          </a:p>
          <a:p>
            <a:endParaRPr lang="en-US" dirty="0"/>
          </a:p>
          <a:p>
            <a:endParaRPr lang="en-US" dirty="0"/>
          </a:p>
          <a:p>
            <a:endParaRPr lang="en-US" sz="2400" dirty="0"/>
          </a:p>
        </p:txBody>
      </p:sp>
      <p:sp>
        <p:nvSpPr>
          <p:cNvPr id="4" name="Platshållare för bildnummer 3">
            <a:extLst>
              <a:ext uri="{FF2B5EF4-FFF2-40B4-BE49-F238E27FC236}">
                <a16:creationId xmlns:a16="http://schemas.microsoft.com/office/drawing/2014/main" id="{D0639206-D05C-53A2-9AD7-9BDEDE46CEA8}"/>
              </a:ext>
            </a:extLst>
          </p:cNvPr>
          <p:cNvSpPr>
            <a:spLocks noGrp="1"/>
          </p:cNvSpPr>
          <p:nvPr>
            <p:ph type="sldNum" sz="quarter" idx="12"/>
          </p:nvPr>
        </p:nvSpPr>
        <p:spPr/>
        <p:txBody>
          <a:bodyPr/>
          <a:lstStyle/>
          <a:p>
            <a:fld id="{1D05C8B6-EC5E-42D9-8D75-1E05D6428564}" type="slidenum">
              <a:rPr lang="sv-SE" smtClean="0"/>
              <a:t>4</a:t>
            </a:fld>
            <a:endParaRPr lang="sv-SE"/>
          </a:p>
        </p:txBody>
      </p:sp>
      <p:pic>
        <p:nvPicPr>
          <p:cNvPr id="5" name="Bildobjekt 4">
            <a:extLst>
              <a:ext uri="{FF2B5EF4-FFF2-40B4-BE49-F238E27FC236}">
                <a16:creationId xmlns:a16="http://schemas.microsoft.com/office/drawing/2014/main" id="{BB69BD0C-36AA-F9D2-409B-D858A78B6DCF}"/>
              </a:ext>
            </a:extLst>
          </p:cNvPr>
          <p:cNvPicPr>
            <a:picLocks noChangeAspect="1"/>
          </p:cNvPicPr>
          <p:nvPr/>
        </p:nvPicPr>
        <p:blipFill>
          <a:blip r:embed="rId2"/>
          <a:stretch>
            <a:fillRect/>
          </a:stretch>
        </p:blipFill>
        <p:spPr>
          <a:xfrm>
            <a:off x="11452488" y="6124527"/>
            <a:ext cx="651576" cy="651576"/>
          </a:xfrm>
          <a:prstGeom prst="rect">
            <a:avLst/>
          </a:prstGeom>
        </p:spPr>
      </p:pic>
    </p:spTree>
    <p:extLst>
      <p:ext uri="{BB962C8B-B14F-4D97-AF65-F5344CB8AC3E}">
        <p14:creationId xmlns:p14="http://schemas.microsoft.com/office/powerpoint/2010/main" val="228044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860" y="15872"/>
            <a:ext cx="10515600" cy="800206"/>
          </a:xfrm>
        </p:spPr>
        <p:txBody>
          <a:bodyPr/>
          <a:lstStyle/>
          <a:p>
            <a:r>
              <a:rPr lang="sv-SE" dirty="0" smtClean="0"/>
              <a:t>E.U. and social policy</a:t>
            </a:r>
            <a:endParaRPr lang="sv-SE" dirty="0"/>
          </a:p>
        </p:txBody>
      </p:sp>
      <p:sp>
        <p:nvSpPr>
          <p:cNvPr id="3" name="Content Placeholder 2"/>
          <p:cNvSpPr>
            <a:spLocks noGrp="1"/>
          </p:cNvSpPr>
          <p:nvPr>
            <p:ph idx="1"/>
          </p:nvPr>
        </p:nvSpPr>
        <p:spPr>
          <a:xfrm>
            <a:off x="838200" y="816078"/>
            <a:ext cx="10515600" cy="5270090"/>
          </a:xfrm>
        </p:spPr>
        <p:txBody>
          <a:bodyPr>
            <a:normAutofit fontScale="92500" lnSpcReduction="20000"/>
          </a:bodyPr>
          <a:lstStyle/>
          <a:p>
            <a:r>
              <a:rPr lang="en-US" dirty="0"/>
              <a:t>An important strand of research on social policy have been to see EU social policy development from a constructivist dimension that is looking at strategies, resources and context factors that enabled EU social policy to find ‘a raison d’être alongside national social policies (Bernhard, 2011). </a:t>
            </a:r>
            <a:endParaRPr lang="en-US" dirty="0" smtClean="0"/>
          </a:p>
          <a:p>
            <a:r>
              <a:rPr lang="en-US" dirty="0" smtClean="0"/>
              <a:t>EU </a:t>
            </a:r>
            <a:r>
              <a:rPr lang="en-US" dirty="0"/>
              <a:t>social policy lack not just legitimacy and funding of a national welfare state as European social citizenship pales in comparison to the fully-fledged national social citizenship. </a:t>
            </a:r>
            <a:endParaRPr lang="en-US" dirty="0" smtClean="0"/>
          </a:p>
          <a:p>
            <a:r>
              <a:rPr lang="en-US" dirty="0" smtClean="0"/>
              <a:t>“</a:t>
            </a:r>
            <a:r>
              <a:rPr lang="en-US" dirty="0"/>
              <a:t>The rights conferred by EU citizenship remain de facto ‘</a:t>
            </a:r>
            <a:r>
              <a:rPr lang="en-US" dirty="0" err="1"/>
              <a:t>isopolitical</a:t>
            </a:r>
            <a:r>
              <a:rPr lang="en-US" dirty="0"/>
              <a:t>’: citizens are entitled to enter the welfare space of other member states with the guarantee of non-discrimination, but they remain ultimately attached to the entitlements provided by the national welfare state of origin” (</a:t>
            </a:r>
            <a:r>
              <a:rPr lang="en-US" dirty="0" err="1"/>
              <a:t>Ferrera</a:t>
            </a:r>
            <a:r>
              <a:rPr lang="en-US" dirty="0"/>
              <a:t> et al, 2023, p. 494). </a:t>
            </a:r>
            <a:endParaRPr lang="en-US" dirty="0" smtClean="0"/>
          </a:p>
          <a:p>
            <a:r>
              <a:rPr lang="en-US" dirty="0" smtClean="0"/>
              <a:t>Some </a:t>
            </a:r>
            <a:r>
              <a:rPr lang="en-US" dirty="0"/>
              <a:t>scholars highlight that EU Social Policy has been developing as a side show or as a spill-over effects from the potentially expansive nature of the integration process (Falkner, 1998). </a:t>
            </a:r>
            <a:endParaRPr lang="en-US" dirty="0" smtClean="0"/>
          </a:p>
          <a:p>
            <a:r>
              <a:rPr lang="en-US" dirty="0" smtClean="0"/>
              <a:t>The </a:t>
            </a:r>
            <a:r>
              <a:rPr lang="en-US" dirty="0"/>
              <a:t>main show has been market integration and social measure have generally been seen as market-making and not market compensating social policies.</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5</a:t>
            </a:fld>
            <a:endParaRPr lang="sv-SE"/>
          </a:p>
        </p:txBody>
      </p:sp>
    </p:spTree>
    <p:extLst>
      <p:ext uri="{BB962C8B-B14F-4D97-AF65-F5344CB8AC3E}">
        <p14:creationId xmlns:p14="http://schemas.microsoft.com/office/powerpoint/2010/main" val="403929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72"/>
            <a:ext cx="10515600" cy="800206"/>
          </a:xfrm>
        </p:spPr>
        <p:txBody>
          <a:bodyPr/>
          <a:lstStyle/>
          <a:p>
            <a:r>
              <a:rPr lang="sv-SE" dirty="0" smtClean="0"/>
              <a:t>E.U. and social policy</a:t>
            </a:r>
            <a:endParaRPr lang="sv-SE" dirty="0"/>
          </a:p>
        </p:txBody>
      </p:sp>
      <p:sp>
        <p:nvSpPr>
          <p:cNvPr id="3" name="Content Placeholder 2"/>
          <p:cNvSpPr>
            <a:spLocks noGrp="1"/>
          </p:cNvSpPr>
          <p:nvPr>
            <p:ph idx="1"/>
          </p:nvPr>
        </p:nvSpPr>
        <p:spPr>
          <a:xfrm>
            <a:off x="838200" y="816078"/>
            <a:ext cx="10515600" cy="5270090"/>
          </a:xfrm>
        </p:spPr>
        <p:txBody>
          <a:bodyPr>
            <a:normAutofit/>
          </a:bodyPr>
          <a:lstStyle/>
          <a:p>
            <a:r>
              <a:rPr lang="en-US" dirty="0" err="1"/>
              <a:t>Streeck</a:t>
            </a:r>
            <a:r>
              <a:rPr lang="en-US" dirty="0"/>
              <a:t> has highlighted that EU social policy have aimed to rid barriers and be part of a negative integration (1995). </a:t>
            </a:r>
            <a:endParaRPr lang="en-US" dirty="0" smtClean="0"/>
          </a:p>
          <a:p>
            <a:r>
              <a:rPr lang="en-US" dirty="0" smtClean="0"/>
              <a:t>This </a:t>
            </a:r>
            <a:r>
              <a:rPr lang="en-US" dirty="0"/>
              <a:t>has created a weak foundation for more ambitious market compensating EU social policies that according to some scholars have also been hindered by the particular institutional make up and EU’s weak policymaking capacities is </a:t>
            </a:r>
            <a:r>
              <a:rPr lang="en-US" dirty="0" err="1"/>
              <a:t>intergovernmentalism</a:t>
            </a:r>
            <a:r>
              <a:rPr lang="en-US" dirty="0"/>
              <a:t> (</a:t>
            </a:r>
            <a:r>
              <a:rPr lang="en-US" dirty="0" err="1"/>
              <a:t>Moravcsik</a:t>
            </a:r>
            <a:r>
              <a:rPr lang="en-US" dirty="0"/>
              <a:t>, 1993). </a:t>
            </a:r>
            <a:endParaRPr lang="en-US" dirty="0" smtClean="0"/>
          </a:p>
          <a:p>
            <a:r>
              <a:rPr lang="en-US" dirty="0" err="1" smtClean="0"/>
              <a:t>Scharpf</a:t>
            </a:r>
            <a:r>
              <a:rPr lang="en-US" dirty="0" smtClean="0"/>
              <a:t> </a:t>
            </a:r>
            <a:r>
              <a:rPr lang="en-US" dirty="0"/>
              <a:t>(1988) brings up institutional barriers to understand why EU social policy lacks efficacy and tend to be technocratic. </a:t>
            </a:r>
            <a:endParaRPr lang="en-US" dirty="0" smtClean="0"/>
          </a:p>
          <a:p>
            <a:r>
              <a:rPr lang="en-US" dirty="0" smtClean="0"/>
              <a:t>Therefore</a:t>
            </a:r>
            <a:r>
              <a:rPr lang="en-US" dirty="0"/>
              <a:t>, social policy often leads to a soft-law approach that prevents enforcement of policy measures and sanctioning of non-compliance. </a:t>
            </a:r>
            <a:endParaRPr lang="en-US" dirty="0" smtClean="0"/>
          </a:p>
        </p:txBody>
      </p:sp>
      <p:sp>
        <p:nvSpPr>
          <p:cNvPr id="4" name="Slide Number Placeholder 3"/>
          <p:cNvSpPr>
            <a:spLocks noGrp="1"/>
          </p:cNvSpPr>
          <p:nvPr>
            <p:ph type="sldNum" sz="quarter" idx="12"/>
          </p:nvPr>
        </p:nvSpPr>
        <p:spPr/>
        <p:txBody>
          <a:bodyPr/>
          <a:lstStyle/>
          <a:p>
            <a:fld id="{1D05C8B6-EC5E-42D9-8D75-1E05D6428564}" type="slidenum">
              <a:rPr lang="sv-SE" smtClean="0"/>
              <a:t>6</a:t>
            </a:fld>
            <a:endParaRPr lang="sv-SE"/>
          </a:p>
        </p:txBody>
      </p:sp>
    </p:spTree>
    <p:extLst>
      <p:ext uri="{BB962C8B-B14F-4D97-AF65-F5344CB8AC3E}">
        <p14:creationId xmlns:p14="http://schemas.microsoft.com/office/powerpoint/2010/main" val="692291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9"/>
            <a:ext cx="10515600" cy="765581"/>
          </a:xfrm>
        </p:spPr>
        <p:txBody>
          <a:bodyPr/>
          <a:lstStyle/>
          <a:p>
            <a:r>
              <a:rPr lang="sv-SE" dirty="0" err="1" smtClean="0"/>
              <a:t>Context</a:t>
            </a:r>
            <a:r>
              <a:rPr lang="sv-SE" dirty="0" smtClean="0"/>
              <a:t> </a:t>
            </a:r>
            <a:r>
              <a:rPr lang="sv-SE" dirty="0" err="1" smtClean="0"/>
              <a:t>of</a:t>
            </a:r>
            <a:r>
              <a:rPr lang="sv-SE" dirty="0" smtClean="0"/>
              <a:t> </a:t>
            </a:r>
            <a:r>
              <a:rPr lang="sv-SE" dirty="0" err="1" smtClean="0"/>
              <a:t>European</a:t>
            </a:r>
            <a:r>
              <a:rPr lang="sv-SE" dirty="0" smtClean="0"/>
              <a:t> Social Policy</a:t>
            </a:r>
            <a:endParaRPr lang="sv-SE" dirty="0"/>
          </a:p>
        </p:txBody>
      </p:sp>
      <p:sp>
        <p:nvSpPr>
          <p:cNvPr id="3" name="Content Placeholder 2"/>
          <p:cNvSpPr>
            <a:spLocks noGrp="1"/>
          </p:cNvSpPr>
          <p:nvPr>
            <p:ph idx="1"/>
          </p:nvPr>
        </p:nvSpPr>
        <p:spPr>
          <a:xfrm>
            <a:off x="838200" y="1130710"/>
            <a:ext cx="10515600" cy="4254337"/>
          </a:xfrm>
        </p:spPr>
        <p:txBody>
          <a:bodyPr>
            <a:normAutofit fontScale="92500" lnSpcReduction="20000"/>
          </a:bodyPr>
          <a:lstStyle/>
          <a:p>
            <a:r>
              <a:rPr lang="en-US" dirty="0"/>
              <a:t>The Social Pillar have by some been argued to constitute a new phase in EU social policy (</a:t>
            </a:r>
            <a:r>
              <a:rPr lang="en-US" dirty="0" err="1"/>
              <a:t>Pochet</a:t>
            </a:r>
            <a:r>
              <a:rPr lang="en-US" dirty="0"/>
              <a:t>, 2020) when it creates a symbolic framework. </a:t>
            </a:r>
          </a:p>
          <a:p>
            <a:r>
              <a:rPr lang="en-US" dirty="0"/>
              <a:t>The EU ‘social acquis’ (de la Porte, 2019) has brought with it legislative initiatives in the field of posting of workers, work–life balance and fair working conditions (</a:t>
            </a:r>
            <a:r>
              <a:rPr lang="en-US" dirty="0" err="1"/>
              <a:t>Garben</a:t>
            </a:r>
            <a:r>
              <a:rPr lang="en-US" dirty="0"/>
              <a:t>, 2019a; Zeitlin &amp; </a:t>
            </a:r>
            <a:r>
              <a:rPr lang="en-US" dirty="0" err="1"/>
              <a:t>Vanhercke</a:t>
            </a:r>
            <a:r>
              <a:rPr lang="en-US" dirty="0"/>
              <a:t>, 2018) as well as an overall ‘upward convergence’ of social rights among member states (de la Porte, 2019; </a:t>
            </a:r>
            <a:r>
              <a:rPr lang="en-US" dirty="0" err="1"/>
              <a:t>Garben</a:t>
            </a:r>
            <a:r>
              <a:rPr lang="en-US" dirty="0"/>
              <a:t>, 2019a).</a:t>
            </a:r>
          </a:p>
          <a:p>
            <a:r>
              <a:rPr lang="en-US" dirty="0"/>
              <a:t> </a:t>
            </a:r>
            <a:r>
              <a:rPr lang="en-US" dirty="0" err="1"/>
              <a:t>Keune</a:t>
            </a:r>
            <a:r>
              <a:rPr lang="en-US" dirty="0"/>
              <a:t> et al. (2023, p. 488) argues that “[t]here has been a diversification of the types of instruments used in the creation of social rights, with a significant return of hard legislation, via Directives and Regulations, the revamp of EU soft legislation, but also an increasing use of hybrid formulas, for example, the adoption of ‘social conditionality’ for accessing EU funds or ‘social guarantees’ in the area of youth and child policies”, and how these “instruments create new roles for and relationships between the various governance levels” . </a:t>
            </a:r>
            <a:endParaRPr lang="sv-SE" dirty="0"/>
          </a:p>
        </p:txBody>
      </p:sp>
      <p:sp>
        <p:nvSpPr>
          <p:cNvPr id="4" name="Slide Number Placeholder 3"/>
          <p:cNvSpPr>
            <a:spLocks noGrp="1"/>
          </p:cNvSpPr>
          <p:nvPr>
            <p:ph type="sldNum" sz="quarter" idx="12"/>
          </p:nvPr>
        </p:nvSpPr>
        <p:spPr/>
        <p:txBody>
          <a:bodyPr/>
          <a:lstStyle/>
          <a:p>
            <a:fld id="{1D05C8B6-EC5E-42D9-8D75-1E05D6428564}" type="slidenum">
              <a:rPr lang="sv-SE" smtClean="0"/>
              <a:t>7</a:t>
            </a:fld>
            <a:endParaRPr lang="sv-SE"/>
          </a:p>
        </p:txBody>
      </p:sp>
    </p:spTree>
    <p:extLst>
      <p:ext uri="{BB962C8B-B14F-4D97-AF65-F5344CB8AC3E}">
        <p14:creationId xmlns:p14="http://schemas.microsoft.com/office/powerpoint/2010/main" val="1378071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1CCB0B95-6069-7959-0575-B690567137FF}"/>
              </a:ext>
            </a:extLst>
          </p:cNvPr>
          <p:cNvSpPr>
            <a:spLocks noGrp="1"/>
          </p:cNvSpPr>
          <p:nvPr>
            <p:ph type="body" idx="1"/>
          </p:nvPr>
        </p:nvSpPr>
        <p:spPr>
          <a:xfrm>
            <a:off x="728663" y="462780"/>
            <a:ext cx="10515600" cy="5742811"/>
          </a:xfrm>
        </p:spPr>
        <p:txBody>
          <a:bodyPr>
            <a:normAutofit/>
          </a:bodyPr>
          <a:lstStyle/>
          <a:p>
            <a:r>
              <a:rPr lang="en-US" dirty="0"/>
              <a:t>von </a:t>
            </a:r>
            <a:r>
              <a:rPr lang="en-US" dirty="0" err="1"/>
              <a:t>Malmborg</a:t>
            </a:r>
            <a:r>
              <a:rPr lang="en-US" dirty="0"/>
              <a:t>, F., </a:t>
            </a:r>
            <a:r>
              <a:rPr lang="en-US" dirty="0" err="1"/>
              <a:t>Björklund</a:t>
            </a:r>
            <a:r>
              <a:rPr lang="en-US" dirty="0"/>
              <a:t>, M. &amp; Nordensvärd, J. (2023) Framing the benefits of European Union policy expansion on energy efficiency of buildings: A Swiss knife or a </a:t>
            </a:r>
            <a:r>
              <a:rPr lang="en-US" dirty="0" err="1"/>
              <a:t>trojan</a:t>
            </a:r>
            <a:r>
              <a:rPr lang="en-US" dirty="0"/>
              <a:t> horse? European Policy Analysis, 9(3), 219-243. https://doi.org/10.1002/epa2.1184 </a:t>
            </a:r>
          </a:p>
        </p:txBody>
      </p:sp>
      <p:sp>
        <p:nvSpPr>
          <p:cNvPr id="4" name="Platshållare för bildnummer 3">
            <a:extLst>
              <a:ext uri="{FF2B5EF4-FFF2-40B4-BE49-F238E27FC236}">
                <a16:creationId xmlns:a16="http://schemas.microsoft.com/office/drawing/2014/main" id="{D0639206-D05C-53A2-9AD7-9BDEDE46CEA8}"/>
              </a:ext>
            </a:extLst>
          </p:cNvPr>
          <p:cNvSpPr>
            <a:spLocks noGrp="1"/>
          </p:cNvSpPr>
          <p:nvPr>
            <p:ph type="sldNum" sz="quarter" idx="12"/>
          </p:nvPr>
        </p:nvSpPr>
        <p:spPr/>
        <p:txBody>
          <a:bodyPr/>
          <a:lstStyle/>
          <a:p>
            <a:fld id="{1D05C8B6-EC5E-42D9-8D75-1E05D6428564}" type="slidenum">
              <a:rPr lang="sv-SE" smtClean="0"/>
              <a:t>8</a:t>
            </a:fld>
            <a:endParaRPr lang="sv-SE"/>
          </a:p>
        </p:txBody>
      </p:sp>
      <p:pic>
        <p:nvPicPr>
          <p:cNvPr id="5" name="Bildobjekt 4">
            <a:extLst>
              <a:ext uri="{FF2B5EF4-FFF2-40B4-BE49-F238E27FC236}">
                <a16:creationId xmlns:a16="http://schemas.microsoft.com/office/drawing/2014/main" id="{BB69BD0C-36AA-F9D2-409B-D858A78B6DCF}"/>
              </a:ext>
            </a:extLst>
          </p:cNvPr>
          <p:cNvPicPr>
            <a:picLocks noChangeAspect="1"/>
          </p:cNvPicPr>
          <p:nvPr/>
        </p:nvPicPr>
        <p:blipFill>
          <a:blip r:embed="rId2"/>
          <a:stretch>
            <a:fillRect/>
          </a:stretch>
        </p:blipFill>
        <p:spPr>
          <a:xfrm>
            <a:off x="11452488" y="6124527"/>
            <a:ext cx="651576" cy="651576"/>
          </a:xfrm>
          <a:prstGeom prst="rect">
            <a:avLst/>
          </a:prstGeom>
        </p:spPr>
      </p:pic>
    </p:spTree>
    <p:extLst>
      <p:ext uri="{BB962C8B-B14F-4D97-AF65-F5344CB8AC3E}">
        <p14:creationId xmlns:p14="http://schemas.microsoft.com/office/powerpoint/2010/main" val="2815104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47872-48EC-FB93-BB36-77F32FD622A8}"/>
            </a:ext>
          </a:extLst>
        </p:cNvPr>
        <p:cNvGrpSpPr/>
        <p:nvPr/>
      </p:nvGrpSpPr>
      <p:grpSpPr>
        <a:xfrm>
          <a:off x="0" y="0"/>
          <a:ext cx="0" cy="0"/>
          <a:chOff x="0" y="0"/>
          <a:chExt cx="0" cy="0"/>
        </a:xfrm>
      </p:grpSpPr>
      <p:sp>
        <p:nvSpPr>
          <p:cNvPr id="31" name="Title 1">
            <a:extLst>
              <a:ext uri="{FF2B5EF4-FFF2-40B4-BE49-F238E27FC236}">
                <a16:creationId xmlns:a16="http://schemas.microsoft.com/office/drawing/2014/main" id="{13D4DF19-C0AA-833B-9EC8-F0C3C5217A82}"/>
              </a:ext>
            </a:extLst>
          </p:cNvPr>
          <p:cNvSpPr>
            <a:spLocks noGrp="1"/>
          </p:cNvSpPr>
          <p:nvPr>
            <p:ph type="title"/>
          </p:nvPr>
        </p:nvSpPr>
        <p:spPr>
          <a:xfrm>
            <a:off x="839788" y="457200"/>
            <a:ext cx="6900925" cy="855552"/>
          </a:xfrm>
        </p:spPr>
        <p:txBody>
          <a:bodyPr>
            <a:normAutofit/>
          </a:bodyPr>
          <a:lstStyle/>
          <a:p>
            <a:r>
              <a:rPr lang="sv-SE" sz="4800" dirty="0" err="1" smtClean="0"/>
              <a:t>Introduction</a:t>
            </a:r>
            <a:endParaRPr lang="en-US" sz="4800" dirty="0"/>
          </a:p>
        </p:txBody>
      </p:sp>
      <p:sp>
        <p:nvSpPr>
          <p:cNvPr id="4" name="Platshållare för innehåll 3">
            <a:extLst>
              <a:ext uri="{FF2B5EF4-FFF2-40B4-BE49-F238E27FC236}">
                <a16:creationId xmlns:a16="http://schemas.microsoft.com/office/drawing/2014/main" id="{98F6C286-EEB4-9076-7C55-AEE42CF6D707}"/>
              </a:ext>
            </a:extLst>
          </p:cNvPr>
          <p:cNvSpPr>
            <a:spLocks noGrp="1"/>
          </p:cNvSpPr>
          <p:nvPr>
            <p:ph idx="1"/>
          </p:nvPr>
        </p:nvSpPr>
        <p:spPr>
          <a:xfrm>
            <a:off x="944563" y="1711105"/>
            <a:ext cx="9867700" cy="4006921"/>
          </a:xfrm>
        </p:spPr>
        <p:txBody>
          <a:bodyPr>
            <a:normAutofit/>
          </a:bodyPr>
          <a:lstStyle/>
          <a:p>
            <a:r>
              <a:rPr lang="en-US" dirty="0"/>
              <a:t>Various EU policies have been adopted over time and have influenced how energy efficiency in buildings is understood (</a:t>
            </a:r>
            <a:r>
              <a:rPr lang="en-US" dirty="0" err="1"/>
              <a:t>Economidou</a:t>
            </a:r>
            <a:r>
              <a:rPr lang="en-US" dirty="0"/>
              <a:t>, 2020</a:t>
            </a:r>
            <a:r>
              <a:rPr lang="en-US" dirty="0" smtClean="0"/>
              <a:t>).</a:t>
            </a:r>
          </a:p>
          <a:p>
            <a:r>
              <a:rPr lang="en-US" dirty="0" smtClean="0"/>
              <a:t>Energy </a:t>
            </a:r>
            <a:r>
              <a:rPr lang="en-US" dirty="0"/>
              <a:t>efficiency is by nature an ambiguous concept (Dunlop, 2019</a:t>
            </a:r>
            <a:r>
              <a:rPr lang="en-US" dirty="0" smtClean="0"/>
              <a:t>).</a:t>
            </a:r>
          </a:p>
          <a:p>
            <a:r>
              <a:rPr lang="en-US" dirty="0" smtClean="0"/>
              <a:t>EU </a:t>
            </a:r>
            <a:r>
              <a:rPr lang="en-US" dirty="0"/>
              <a:t>policy in this area has continued to expand (EED 2023; EPBD 2024</a:t>
            </a:r>
            <a:r>
              <a:rPr lang="en-US" dirty="0" smtClean="0"/>
              <a:t>).</a:t>
            </a:r>
          </a:p>
          <a:p>
            <a:r>
              <a:rPr lang="en-US" dirty="0" smtClean="0"/>
              <a:t>What </a:t>
            </a:r>
            <a:r>
              <a:rPr lang="en-US" dirty="0"/>
              <a:t>instrumental values are attributed?</a:t>
            </a:r>
            <a:endParaRPr lang="sv-SE" dirty="0"/>
          </a:p>
        </p:txBody>
      </p:sp>
      <p:sp>
        <p:nvSpPr>
          <p:cNvPr id="3" name="Slide Number Placeholder 2">
            <a:extLst>
              <a:ext uri="{FF2B5EF4-FFF2-40B4-BE49-F238E27FC236}">
                <a16:creationId xmlns:a16="http://schemas.microsoft.com/office/drawing/2014/main" id="{24334CAD-23D8-2339-2EB8-78E3946C1AD2}"/>
              </a:ext>
            </a:extLst>
          </p:cNvPr>
          <p:cNvSpPr>
            <a:spLocks noGrp="1"/>
          </p:cNvSpPr>
          <p:nvPr>
            <p:ph type="sldNum" sz="quarter" idx="12"/>
          </p:nvPr>
        </p:nvSpPr>
        <p:spPr/>
        <p:txBody>
          <a:bodyPr/>
          <a:lstStyle/>
          <a:p>
            <a:fld id="{1D05C8B6-EC5E-42D9-8D75-1E05D6428564}" type="slidenum">
              <a:rPr lang="sv-SE" sz="1200" smtClean="0"/>
              <a:t>9</a:t>
            </a:fld>
            <a:endParaRPr lang="sv-SE" sz="1200"/>
          </a:p>
        </p:txBody>
      </p:sp>
    </p:spTree>
    <p:extLst>
      <p:ext uri="{BB962C8B-B14F-4D97-AF65-F5344CB8AC3E}">
        <p14:creationId xmlns:p14="http://schemas.microsoft.com/office/powerpoint/2010/main" val="136680461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LiU - WHITE">
  <a:themeElements>
    <a:clrScheme name="LiU-BLÅ">
      <a:dk1>
        <a:srgbClr val="000000"/>
      </a:dk1>
      <a:lt1>
        <a:srgbClr val="FFFFFF"/>
      </a:lt1>
      <a:dk2>
        <a:srgbClr val="00B9E7"/>
      </a:dk2>
      <a:lt2>
        <a:srgbClr val="FFFFFF"/>
      </a:lt2>
      <a:accent1>
        <a:srgbClr val="17C7D2"/>
      </a:accent1>
      <a:accent2>
        <a:srgbClr val="00CFB5"/>
      </a:accent2>
      <a:accent3>
        <a:srgbClr val="FF6442"/>
      </a:accent3>
      <a:accent4>
        <a:srgbClr val="8981D3"/>
      </a:accent4>
      <a:accent5>
        <a:srgbClr val="FDEF5D"/>
      </a:accent5>
      <a:accent6>
        <a:srgbClr val="6A7E91"/>
      </a:accent6>
      <a:hlink>
        <a:srgbClr val="0000FF"/>
      </a:hlink>
      <a:folHlink>
        <a:srgbClr val="800080"/>
      </a:folHlink>
    </a:clrScheme>
    <a:fontScheme name="LiU - ersättningstypsnitt">
      <a:majorFont>
        <a:latin typeface="Calibri"/>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U-BLÅ">
      <a:srgbClr val="00B9E7"/>
    </a:custClr>
    <a:custClr name="LiU-TURKOS">
      <a:srgbClr val="17C7D2"/>
    </a:custClr>
    <a:custClr name="LiU-GRÖN">
      <a:srgbClr val="00CFB5"/>
    </a:custClr>
    <a:custClr name="LiU-">
      <a:srgbClr val="FFFFFF"/>
    </a:custClr>
    <a:custClr name="LiU-ORANGE">
      <a:srgbClr val="FF6442"/>
    </a:custClr>
    <a:custClr name="LiU-LILA">
      <a:srgbClr val="8981D3"/>
    </a:custClr>
    <a:custClr name="LiU-GUL">
      <a:srgbClr val="FDEF5D"/>
    </a:custClr>
    <a:custClr name="LiU-GRÅ">
      <a:srgbClr val="6A7E91"/>
    </a:custClr>
    <a:custClr name="LiU-">
      <a:srgbClr val="FFFFFF"/>
    </a:custClr>
    <a:custClr name="LiU-">
      <a:srgbClr val="FFFFFF"/>
    </a:custClr>
    <a:custClr name="LiU-BLÅ 50%">
      <a:srgbClr val="80DCF3"/>
    </a:custClr>
    <a:custClr name="LiU-TURKOS 50%">
      <a:srgbClr val="8BE3E9"/>
    </a:custClr>
    <a:custClr name="LiU-GRÖN 50%">
      <a:srgbClr val="80E7DA"/>
    </a:custClr>
    <a:custClr name="LiU-">
      <a:srgbClr val="FFFFFF"/>
    </a:custClr>
    <a:custClr name="LiU-ORANGE 50%">
      <a:srgbClr val="FFB2A1"/>
    </a:custClr>
    <a:custClr name="LiU-LILA 50%">
      <a:srgbClr val="C4C0E9"/>
    </a:custClr>
    <a:custClr name="LiU-GUL 50%">
      <a:srgbClr val="FEF7AE"/>
    </a:custClr>
    <a:custClr name="LiU-GRÅ 50%">
      <a:srgbClr val="B5BFC8"/>
    </a:custClr>
    <a:custClr name="LiU-">
      <a:srgbClr val="FFFFFF"/>
    </a:custClr>
    <a:custClr name="LiU-">
      <a:srgbClr val="FFFFFF"/>
    </a:custClr>
    <a:custClr name="LiU-BLÅ 30%">
      <a:srgbClr val="B3EAF8"/>
    </a:custClr>
    <a:custClr name="LiU-TURKOS 30%">
      <a:srgbClr val="B9EEF2"/>
    </a:custClr>
    <a:custClr name="LiU-GRÖN 30%">
      <a:srgbClr val="B3F1E9"/>
    </a:custClr>
    <a:custClr name="LiU-">
      <a:srgbClr val="FFFFFF"/>
    </a:custClr>
    <a:custClr name="LiU-ORANGE 30%">
      <a:srgbClr val="FFD1C6"/>
    </a:custClr>
    <a:custClr name="LiU-LILA 30%">
      <a:srgbClr val="DCD9F2"/>
    </a:custClr>
    <a:custClr name="LiU-">
      <a:srgbClr val="FFFFFF"/>
    </a:custClr>
    <a:custClr name="LiU-GRÅ 30%">
      <a:srgbClr val="D2D8DE"/>
    </a:custClr>
    <a:custClr name="LiU-">
      <a:srgbClr val="FFFFFF"/>
    </a:custClr>
    <a:custClr name="LiU-">
      <a:srgbClr val="FFFFFF"/>
    </a:custClr>
  </a:custClrLst>
  <a:extLst>
    <a:ext uri="{05A4C25C-085E-4340-85A3-A5531E510DB2}">
      <thm15:themeFamily xmlns:thm15="http://schemas.microsoft.com/office/thememl/2012/main" name="LiU - English - Presentation Widescreen" id="{A8EE3795-23B3-0144-B180-FB35E8B653E1}" vid="{806D19F3-5410-5A46-99B0-493118C0DDC0}"/>
    </a:ext>
  </a:extLst>
</a:theme>
</file>

<file path=ppt/theme/theme2.xml><?xml version="1.0" encoding="utf-8"?>
<a:theme xmlns:a="http://schemas.openxmlformats.org/drawingml/2006/main" name="LiU - BLACK">
  <a:themeElements>
    <a:clrScheme name="LiU-BLÅ">
      <a:dk1>
        <a:srgbClr val="000000"/>
      </a:dk1>
      <a:lt1>
        <a:srgbClr val="FFFFFF"/>
      </a:lt1>
      <a:dk2>
        <a:srgbClr val="00B9E7"/>
      </a:dk2>
      <a:lt2>
        <a:srgbClr val="FFFFFF"/>
      </a:lt2>
      <a:accent1>
        <a:srgbClr val="17C7D2"/>
      </a:accent1>
      <a:accent2>
        <a:srgbClr val="00CFB5"/>
      </a:accent2>
      <a:accent3>
        <a:srgbClr val="FF6442"/>
      </a:accent3>
      <a:accent4>
        <a:srgbClr val="8981D3"/>
      </a:accent4>
      <a:accent5>
        <a:srgbClr val="FDEF5D"/>
      </a:accent5>
      <a:accent6>
        <a:srgbClr val="6A7E91"/>
      </a:accent6>
      <a:hlink>
        <a:srgbClr val="0000FF"/>
      </a:hlink>
      <a:folHlink>
        <a:srgbClr val="800080"/>
      </a:folHlink>
    </a:clrScheme>
    <a:fontScheme name="LiU - ersättningstypsnitt">
      <a:majorFont>
        <a:latin typeface="Calibri"/>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U-BLÅ">
      <a:srgbClr val="00B9E7"/>
    </a:custClr>
    <a:custClr name="LiU-TURKOS">
      <a:srgbClr val="17C7D2"/>
    </a:custClr>
    <a:custClr name="LiU-GRÖN">
      <a:srgbClr val="00CFB5"/>
    </a:custClr>
    <a:custClr name="LiU-">
      <a:srgbClr val="FFFFFF"/>
    </a:custClr>
    <a:custClr name="LiU-ORANGE">
      <a:srgbClr val="FF6442"/>
    </a:custClr>
    <a:custClr name="LiU-LILA">
      <a:srgbClr val="8981D3"/>
    </a:custClr>
    <a:custClr name="LiU-GUL">
      <a:srgbClr val="FDEF5D"/>
    </a:custClr>
    <a:custClr name="LiU-GRÅ">
      <a:srgbClr val="6A7E91"/>
    </a:custClr>
    <a:custClr name="LiU-">
      <a:srgbClr val="FFFFFF"/>
    </a:custClr>
    <a:custClr name="LiU-">
      <a:srgbClr val="FFFFFF"/>
    </a:custClr>
    <a:custClr name="LiU-BLÅ 50%">
      <a:srgbClr val="80DCF3"/>
    </a:custClr>
    <a:custClr name="LiU-TURKOS 50%">
      <a:srgbClr val="8BE3E9"/>
    </a:custClr>
    <a:custClr name="LiU-GRÖN 50%">
      <a:srgbClr val="80E7DA"/>
    </a:custClr>
    <a:custClr name="LiU-">
      <a:srgbClr val="FFFFFF"/>
    </a:custClr>
    <a:custClr name="LiU-ORANGE 50%">
      <a:srgbClr val="FFB2A1"/>
    </a:custClr>
    <a:custClr name="LiU-LILA 50%">
      <a:srgbClr val="C4C0E9"/>
    </a:custClr>
    <a:custClr name="LiU-GUL 50%">
      <a:srgbClr val="FEF7AE"/>
    </a:custClr>
    <a:custClr name="LiU-GRÅ 50%">
      <a:srgbClr val="B5BFC8"/>
    </a:custClr>
    <a:custClr name="LiU-">
      <a:srgbClr val="FFFFFF"/>
    </a:custClr>
    <a:custClr name="LiU-">
      <a:srgbClr val="FFFFFF"/>
    </a:custClr>
    <a:custClr name="LiU-BLÅ 30%">
      <a:srgbClr val="B3EAF8"/>
    </a:custClr>
    <a:custClr name="LiU-TURKOS 30%">
      <a:srgbClr val="B9EEF2"/>
    </a:custClr>
    <a:custClr name="LiU-GRÖN 30%">
      <a:srgbClr val="B3F1E9"/>
    </a:custClr>
    <a:custClr name="LiU-">
      <a:srgbClr val="FFFFFF"/>
    </a:custClr>
    <a:custClr name="LiU-ORANGE 30%">
      <a:srgbClr val="FFD1C6"/>
    </a:custClr>
    <a:custClr name="LiU-LILA 30%">
      <a:srgbClr val="DCD9F2"/>
    </a:custClr>
    <a:custClr name="LiU-">
      <a:srgbClr val="FFFFFF"/>
    </a:custClr>
    <a:custClr name="LiU-GRÅ 30%">
      <a:srgbClr val="D2D8DE"/>
    </a:custClr>
    <a:custClr name="LiU-">
      <a:srgbClr val="FFFFFF"/>
    </a:custClr>
    <a:custClr name="LiU-">
      <a:srgbClr val="FFFFFF"/>
    </a:custClr>
  </a:custClrLst>
  <a:extLst>
    <a:ext uri="{05A4C25C-085E-4340-85A3-A5531E510DB2}">
      <thm15:themeFamily xmlns:thm15="http://schemas.microsoft.com/office/thememl/2012/main" name="LiU - English - Presentation Widescreen" id="{A8EE3795-23B3-0144-B180-FB35E8B653E1}" vid="{E6C717DE-68C4-1C40-A5C8-54F625859397}"/>
    </a:ext>
  </a:extLst>
</a:theme>
</file>

<file path=ppt/theme/theme3.xml><?xml version="1.0" encoding="utf-8"?>
<a:theme xmlns:a="http://schemas.openxmlformats.org/drawingml/2006/main" name="LiU - BLUE">
  <a:themeElements>
    <a:clrScheme name="LiU-BLÅ">
      <a:dk1>
        <a:srgbClr val="000000"/>
      </a:dk1>
      <a:lt1>
        <a:srgbClr val="FFFFFF"/>
      </a:lt1>
      <a:dk2>
        <a:srgbClr val="00B9E7"/>
      </a:dk2>
      <a:lt2>
        <a:srgbClr val="FFFFFF"/>
      </a:lt2>
      <a:accent1>
        <a:srgbClr val="17C7D2"/>
      </a:accent1>
      <a:accent2>
        <a:srgbClr val="00CFB5"/>
      </a:accent2>
      <a:accent3>
        <a:srgbClr val="FF6442"/>
      </a:accent3>
      <a:accent4>
        <a:srgbClr val="8981D3"/>
      </a:accent4>
      <a:accent5>
        <a:srgbClr val="FDEF5D"/>
      </a:accent5>
      <a:accent6>
        <a:srgbClr val="6A7E91"/>
      </a:accent6>
      <a:hlink>
        <a:srgbClr val="0000FF"/>
      </a:hlink>
      <a:folHlink>
        <a:srgbClr val="800080"/>
      </a:folHlink>
    </a:clrScheme>
    <a:fontScheme name="LiU - ersättningstypsnitt">
      <a:majorFont>
        <a:latin typeface="Calibri"/>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U-BLÅ">
      <a:srgbClr val="00B9E7"/>
    </a:custClr>
    <a:custClr name="LiU-TURKOS">
      <a:srgbClr val="17C7D2"/>
    </a:custClr>
    <a:custClr name="LiU-GRÖN">
      <a:srgbClr val="00CFB5"/>
    </a:custClr>
    <a:custClr name="LiU-">
      <a:srgbClr val="FFFFFF"/>
    </a:custClr>
    <a:custClr name="LiU-ORANGE">
      <a:srgbClr val="FF6442"/>
    </a:custClr>
    <a:custClr name="LiU-LILA">
      <a:srgbClr val="8981D3"/>
    </a:custClr>
    <a:custClr name="LiU-GUL">
      <a:srgbClr val="FDEF5D"/>
    </a:custClr>
    <a:custClr name="LiU-GRÅ">
      <a:srgbClr val="6A7E91"/>
    </a:custClr>
    <a:custClr name="LiU-">
      <a:srgbClr val="FFFFFF"/>
    </a:custClr>
    <a:custClr name="LiU-">
      <a:srgbClr val="FFFFFF"/>
    </a:custClr>
    <a:custClr name="LiU-BLÅ 50%">
      <a:srgbClr val="80DCF3"/>
    </a:custClr>
    <a:custClr name="LiU-TURKOS 50%">
      <a:srgbClr val="8BE3E9"/>
    </a:custClr>
    <a:custClr name="LiU-GRÖN 50%">
      <a:srgbClr val="80E7DA"/>
    </a:custClr>
    <a:custClr name="LiU-">
      <a:srgbClr val="FFFFFF"/>
    </a:custClr>
    <a:custClr name="LiU-ORANGE 50%">
      <a:srgbClr val="FFB2A1"/>
    </a:custClr>
    <a:custClr name="LiU-LILA 50%">
      <a:srgbClr val="C4C0E9"/>
    </a:custClr>
    <a:custClr name="LiU-GUL 50%">
      <a:srgbClr val="FEF7AE"/>
    </a:custClr>
    <a:custClr name="LiU-GRÅ 50%">
      <a:srgbClr val="B5BFC8"/>
    </a:custClr>
    <a:custClr name="LiU-">
      <a:srgbClr val="FFFFFF"/>
    </a:custClr>
    <a:custClr name="LiU-">
      <a:srgbClr val="FFFFFF"/>
    </a:custClr>
    <a:custClr name="LiU-BLÅ 30%">
      <a:srgbClr val="B3EAF8"/>
    </a:custClr>
    <a:custClr name="LiU-TURKOS 30%">
      <a:srgbClr val="B9EEF2"/>
    </a:custClr>
    <a:custClr name="LiU-GRÖN 30%">
      <a:srgbClr val="B3F1E9"/>
    </a:custClr>
    <a:custClr name="LiU-">
      <a:srgbClr val="FFFFFF"/>
    </a:custClr>
    <a:custClr name="LiU-ORANGE 30%">
      <a:srgbClr val="FFD1C6"/>
    </a:custClr>
    <a:custClr name="LiU-LILA 30%">
      <a:srgbClr val="DCD9F2"/>
    </a:custClr>
    <a:custClr name="LiU-">
      <a:srgbClr val="FFFFFF"/>
    </a:custClr>
    <a:custClr name="LiU-GRÅ 30%">
      <a:srgbClr val="D2D8DE"/>
    </a:custClr>
    <a:custClr name="LiU-">
      <a:srgbClr val="FFFFFF"/>
    </a:custClr>
    <a:custClr name="LiU-">
      <a:srgbClr val="FFFFFF"/>
    </a:custClr>
  </a:custClrLst>
  <a:extLst>
    <a:ext uri="{05A4C25C-085E-4340-85A3-A5531E510DB2}">
      <thm15:themeFamily xmlns:thm15="http://schemas.microsoft.com/office/thememl/2012/main" name="LiU - English - Presentation Widescreen" id="{A8EE3795-23B3-0144-B180-FB35E8B653E1}" vid="{F52A93F6-A9DD-A64D-9FF6-AC613566F2CA}"/>
    </a:ext>
  </a:extLst>
</a:theme>
</file>

<file path=ppt/theme/theme4.xml><?xml version="1.0" encoding="utf-8"?>
<a:theme xmlns:a="http://schemas.openxmlformats.org/drawingml/2006/main" name="LiU - TURQUOISE">
  <a:themeElements>
    <a:clrScheme name="LiU-BLÅ">
      <a:dk1>
        <a:srgbClr val="000000"/>
      </a:dk1>
      <a:lt1>
        <a:srgbClr val="FFFFFF"/>
      </a:lt1>
      <a:dk2>
        <a:srgbClr val="00B9E7"/>
      </a:dk2>
      <a:lt2>
        <a:srgbClr val="FFFFFF"/>
      </a:lt2>
      <a:accent1>
        <a:srgbClr val="17C7D2"/>
      </a:accent1>
      <a:accent2>
        <a:srgbClr val="00CFB5"/>
      </a:accent2>
      <a:accent3>
        <a:srgbClr val="FF6442"/>
      </a:accent3>
      <a:accent4>
        <a:srgbClr val="8981D3"/>
      </a:accent4>
      <a:accent5>
        <a:srgbClr val="FDEF5D"/>
      </a:accent5>
      <a:accent6>
        <a:srgbClr val="6A7E91"/>
      </a:accent6>
      <a:hlink>
        <a:srgbClr val="0000FF"/>
      </a:hlink>
      <a:folHlink>
        <a:srgbClr val="800080"/>
      </a:folHlink>
    </a:clrScheme>
    <a:fontScheme name="LiU - ersättningstypsnitt">
      <a:majorFont>
        <a:latin typeface="Calibri"/>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U-BLÅ">
      <a:srgbClr val="00B9E7"/>
    </a:custClr>
    <a:custClr name="LiU-TURKOS">
      <a:srgbClr val="17C7D2"/>
    </a:custClr>
    <a:custClr name="LiU-GRÖN">
      <a:srgbClr val="00CFB5"/>
    </a:custClr>
    <a:custClr name="LiU-">
      <a:srgbClr val="FFFFFF"/>
    </a:custClr>
    <a:custClr name="LiU-ORANGE">
      <a:srgbClr val="FF6442"/>
    </a:custClr>
    <a:custClr name="LiU-LILA">
      <a:srgbClr val="8981D3"/>
    </a:custClr>
    <a:custClr name="LiU-GUL">
      <a:srgbClr val="FDEF5D"/>
    </a:custClr>
    <a:custClr name="LiU-GRÅ">
      <a:srgbClr val="6A7E91"/>
    </a:custClr>
    <a:custClr name="LiU-">
      <a:srgbClr val="FFFFFF"/>
    </a:custClr>
    <a:custClr name="LiU-">
      <a:srgbClr val="FFFFFF"/>
    </a:custClr>
    <a:custClr name="LiU-BLÅ 50%">
      <a:srgbClr val="80DCF3"/>
    </a:custClr>
    <a:custClr name="LiU-TURKOS 50%">
      <a:srgbClr val="8BE3E9"/>
    </a:custClr>
    <a:custClr name="LiU-GRÖN 50%">
      <a:srgbClr val="80E7DA"/>
    </a:custClr>
    <a:custClr name="LiU-">
      <a:srgbClr val="FFFFFF"/>
    </a:custClr>
    <a:custClr name="LiU-ORANGE 50%">
      <a:srgbClr val="FFB2A1"/>
    </a:custClr>
    <a:custClr name="LiU-LILA 50%">
      <a:srgbClr val="C4C0E9"/>
    </a:custClr>
    <a:custClr name="LiU-GUL 50%">
      <a:srgbClr val="FEF7AE"/>
    </a:custClr>
    <a:custClr name="LiU-GRÅ 50%">
      <a:srgbClr val="B5BFC8"/>
    </a:custClr>
    <a:custClr name="LiU-">
      <a:srgbClr val="FFFFFF"/>
    </a:custClr>
    <a:custClr name="LiU-">
      <a:srgbClr val="FFFFFF"/>
    </a:custClr>
    <a:custClr name="LiU-BLÅ 30%">
      <a:srgbClr val="B3EAF8"/>
    </a:custClr>
    <a:custClr name="LiU-TURKOS 30%">
      <a:srgbClr val="B9EEF2"/>
    </a:custClr>
    <a:custClr name="LiU-GRÖN 30%">
      <a:srgbClr val="B3F1E9"/>
    </a:custClr>
    <a:custClr name="LiU-">
      <a:srgbClr val="FFFFFF"/>
    </a:custClr>
    <a:custClr name="LiU-ORANGE 30%">
      <a:srgbClr val="FFD1C6"/>
    </a:custClr>
    <a:custClr name="LiU-LILA 30%">
      <a:srgbClr val="DCD9F2"/>
    </a:custClr>
    <a:custClr name="LiU-">
      <a:srgbClr val="FFFFFF"/>
    </a:custClr>
    <a:custClr name="LiU-GRÅ 30%">
      <a:srgbClr val="D2D8DE"/>
    </a:custClr>
    <a:custClr name="LiU-">
      <a:srgbClr val="FFFFFF"/>
    </a:custClr>
    <a:custClr name="LiU-">
      <a:srgbClr val="FFFFFF"/>
    </a:custClr>
  </a:custClrLst>
  <a:extLst>
    <a:ext uri="{05A4C25C-085E-4340-85A3-A5531E510DB2}">
      <thm15:themeFamily xmlns:thm15="http://schemas.microsoft.com/office/thememl/2012/main" name="LiU - English - Presentation Widescreen" id="{A8EE3795-23B3-0144-B180-FB35E8B653E1}" vid="{94F0EB4C-F36A-A647-A3AE-96EC376DADF5}"/>
    </a:ext>
  </a:extLst>
</a:theme>
</file>

<file path=ppt/theme/theme5.xml><?xml version="1.0" encoding="utf-8"?>
<a:theme xmlns:a="http://schemas.openxmlformats.org/drawingml/2006/main" name="LiU - GREEN">
  <a:themeElements>
    <a:clrScheme name="LiU-BLÅ">
      <a:dk1>
        <a:srgbClr val="000000"/>
      </a:dk1>
      <a:lt1>
        <a:srgbClr val="FFFFFF"/>
      </a:lt1>
      <a:dk2>
        <a:srgbClr val="00B9E7"/>
      </a:dk2>
      <a:lt2>
        <a:srgbClr val="FFFFFF"/>
      </a:lt2>
      <a:accent1>
        <a:srgbClr val="17C7D2"/>
      </a:accent1>
      <a:accent2>
        <a:srgbClr val="00CFB5"/>
      </a:accent2>
      <a:accent3>
        <a:srgbClr val="FF6442"/>
      </a:accent3>
      <a:accent4>
        <a:srgbClr val="8981D3"/>
      </a:accent4>
      <a:accent5>
        <a:srgbClr val="FDEF5D"/>
      </a:accent5>
      <a:accent6>
        <a:srgbClr val="6A7E91"/>
      </a:accent6>
      <a:hlink>
        <a:srgbClr val="0000FF"/>
      </a:hlink>
      <a:folHlink>
        <a:srgbClr val="800080"/>
      </a:folHlink>
    </a:clrScheme>
    <a:fontScheme name="LiU - ersättningstypsnitt">
      <a:majorFont>
        <a:latin typeface="Calibri"/>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LiU-BLÅ">
      <a:srgbClr val="00B9E7"/>
    </a:custClr>
    <a:custClr name="LiU-TURKOS">
      <a:srgbClr val="17C7D2"/>
    </a:custClr>
    <a:custClr name="LiU-GRÖN">
      <a:srgbClr val="00CFB5"/>
    </a:custClr>
    <a:custClr name="LiU-">
      <a:srgbClr val="FFFFFF"/>
    </a:custClr>
    <a:custClr name="LiU-ORANGE">
      <a:srgbClr val="FF6442"/>
    </a:custClr>
    <a:custClr name="LiU-LILA">
      <a:srgbClr val="8981D3"/>
    </a:custClr>
    <a:custClr name="LiU-GUL">
      <a:srgbClr val="FDEF5D"/>
    </a:custClr>
    <a:custClr name="LiU-GRÅ">
      <a:srgbClr val="6A7E91"/>
    </a:custClr>
    <a:custClr name="LiU-">
      <a:srgbClr val="FFFFFF"/>
    </a:custClr>
    <a:custClr name="LiU-">
      <a:srgbClr val="FFFFFF"/>
    </a:custClr>
    <a:custClr name="LiU-BLÅ 50%">
      <a:srgbClr val="80DCF3"/>
    </a:custClr>
    <a:custClr name="LiU-TURKOS 50%">
      <a:srgbClr val="8BE3E9"/>
    </a:custClr>
    <a:custClr name="LiU-GRÖN 50%">
      <a:srgbClr val="80E7DA"/>
    </a:custClr>
    <a:custClr name="LiU-">
      <a:srgbClr val="FFFFFF"/>
    </a:custClr>
    <a:custClr name="LiU-ORANGE 50%">
      <a:srgbClr val="FFB2A1"/>
    </a:custClr>
    <a:custClr name="LiU-LILA 50%">
      <a:srgbClr val="C4C0E9"/>
    </a:custClr>
    <a:custClr name="LiU-GUL 50%">
      <a:srgbClr val="FEF7AE"/>
    </a:custClr>
    <a:custClr name="LiU-GRÅ 50%">
      <a:srgbClr val="B5BFC8"/>
    </a:custClr>
    <a:custClr name="LiU-">
      <a:srgbClr val="FFFFFF"/>
    </a:custClr>
    <a:custClr name="LiU-">
      <a:srgbClr val="FFFFFF"/>
    </a:custClr>
    <a:custClr name="LiU-BLÅ 30%">
      <a:srgbClr val="B3EAF8"/>
    </a:custClr>
    <a:custClr name="LiU-TURKOS 30%">
      <a:srgbClr val="B9EEF2"/>
    </a:custClr>
    <a:custClr name="LiU-GRÖN 30%">
      <a:srgbClr val="B3F1E9"/>
    </a:custClr>
    <a:custClr name="LiU-">
      <a:srgbClr val="FFFFFF"/>
    </a:custClr>
    <a:custClr name="LiU-ORANGE 30%">
      <a:srgbClr val="FFD1C6"/>
    </a:custClr>
    <a:custClr name="LiU-LILA 30%">
      <a:srgbClr val="DCD9F2"/>
    </a:custClr>
    <a:custClr name="LiU-">
      <a:srgbClr val="FFFFFF"/>
    </a:custClr>
    <a:custClr name="LiU-GRÅ 30%">
      <a:srgbClr val="D2D8DE"/>
    </a:custClr>
    <a:custClr name="LiU-">
      <a:srgbClr val="FFFFFF"/>
    </a:custClr>
    <a:custClr name="LiU-">
      <a:srgbClr val="FFFFFF"/>
    </a:custClr>
  </a:custClrLst>
  <a:extLst>
    <a:ext uri="{05A4C25C-085E-4340-85A3-A5531E510DB2}">
      <thm15:themeFamily xmlns:thm15="http://schemas.microsoft.com/office/thememl/2012/main" name="LiU - English - Presentation Widescreen" id="{A8EE3795-23B3-0144-B180-FB35E8B653E1}" vid="{CBA5E7AD-D01C-4E46-AE2F-705E3F9D41BF}"/>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0012FC5EFFB0A4397F3AA4336529EF3" ma:contentTypeVersion="7" ma:contentTypeDescription="Create a new document." ma:contentTypeScope="" ma:versionID="8eb2989635711fcff713f09e94819397">
  <xsd:schema xmlns:xsd="http://www.w3.org/2001/XMLSchema" xmlns:xs="http://www.w3.org/2001/XMLSchema" xmlns:p="http://schemas.microsoft.com/office/2006/metadata/properties" xmlns:ns3="56f58cae-1466-4a11-869a-9bf1d0e7ddfa" xmlns:ns4="2f0e3849-7856-48ab-86b7-73389d341154" targetNamespace="http://schemas.microsoft.com/office/2006/metadata/properties" ma:root="true" ma:fieldsID="515841fef339951399dcca9f2244cb71" ns3:_="" ns4:_="">
    <xsd:import namespace="56f58cae-1466-4a11-869a-9bf1d0e7ddfa"/>
    <xsd:import namespace="2f0e3849-7856-48ab-86b7-73389d34115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f58cae-1466-4a11-869a-9bf1d0e7dd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0e3849-7856-48ab-86b7-73389d34115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58BF02-2FD4-48FE-839B-4585173BA8BF}">
  <ds:schemaRefs>
    <ds:schemaRef ds:uri="56f58cae-1466-4a11-869a-9bf1d0e7ddf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2f0e3849-7856-48ab-86b7-73389d341154"/>
    <ds:schemaRef ds:uri="http://www.w3.org/XML/1998/namespace"/>
    <ds:schemaRef ds:uri="http://purl.org/dc/dcmitype/"/>
  </ds:schemaRefs>
</ds:datastoreItem>
</file>

<file path=customXml/itemProps2.xml><?xml version="1.0" encoding="utf-8"?>
<ds:datastoreItem xmlns:ds="http://schemas.openxmlformats.org/officeDocument/2006/customXml" ds:itemID="{40404E03-8940-403E-A80A-AE9AD29607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f58cae-1466-4a11-869a-9bf1d0e7ddfa"/>
    <ds:schemaRef ds:uri="2f0e3849-7856-48ab-86b7-73389d3411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494F70-4955-4DB6-BD54-74471D0903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Widescreen</Template>
  <TotalTime>7005</TotalTime>
  <Words>2799</Words>
  <Application>Microsoft Office PowerPoint</Application>
  <PresentationFormat>Widescreen</PresentationFormat>
  <Paragraphs>213</Paragraphs>
  <Slides>25</Slides>
  <Notes>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25</vt:i4>
      </vt:variant>
    </vt:vector>
  </HeadingPairs>
  <TitlesOfParts>
    <vt:vector size="36" baseType="lpstr">
      <vt:lpstr>AdvOT5d4a5f24.B</vt:lpstr>
      <vt:lpstr>AdvOTee460ee4</vt:lpstr>
      <vt:lpstr>AdvOTee460ee4+20</vt:lpstr>
      <vt:lpstr>Arial</vt:lpstr>
      <vt:lpstr>Calibri</vt:lpstr>
      <vt:lpstr>Georgia</vt:lpstr>
      <vt:lpstr>LiU - WHITE</vt:lpstr>
      <vt:lpstr>LiU - BLACK</vt:lpstr>
      <vt:lpstr>LiU - BLUE</vt:lpstr>
      <vt:lpstr>LiU - TURQUOISE</vt:lpstr>
      <vt:lpstr>LiU - GREEN</vt:lpstr>
      <vt:lpstr>The EU’s Non-Linear Path to Welfare State Politics: Is Energy Efficiency a Trojan Horse?</vt:lpstr>
      <vt:lpstr>Changes to EU policy</vt:lpstr>
      <vt:lpstr>Global CO2 Emissions</vt:lpstr>
      <vt:lpstr>PowerPoint Presentation</vt:lpstr>
      <vt:lpstr>E.U. and social policy</vt:lpstr>
      <vt:lpstr>E.U. and social policy</vt:lpstr>
      <vt:lpstr>Context of European Social Policy</vt:lpstr>
      <vt:lpstr>PowerPoint Presentation</vt:lpstr>
      <vt:lpstr>Introduction</vt:lpstr>
      <vt:lpstr>PowerPoint Presentation</vt:lpstr>
      <vt:lpstr>Four often used benefits</vt:lpstr>
      <vt:lpstr>Framing of energy efficiency.</vt:lpstr>
      <vt:lpstr>Framing of the benefits of energy efficiency in EPBD and EED.</vt:lpstr>
      <vt:lpstr>PowerPoint Presentation</vt:lpstr>
      <vt:lpstr>Conclusions</vt:lpstr>
      <vt:lpstr>PowerPoint Presentation</vt:lpstr>
      <vt:lpstr>How did energy policy become social policy</vt:lpstr>
      <vt:lpstr>PowerPoint Presentation</vt:lpstr>
      <vt:lpstr>The new green deal</vt:lpstr>
      <vt:lpstr>Understainding energy / social policy nexus</vt:lpstr>
      <vt:lpstr>PowerPoint Presentation</vt:lpstr>
      <vt:lpstr>Conclusion 1</vt:lpstr>
      <vt:lpstr>PowerPoint Presentation</vt:lpstr>
      <vt:lpstr>Conclusion 2</vt:lpstr>
      <vt:lpstr>We can see at least three things on E.U. on Social Policy and energy efficiency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Widescreen presentation with MS Office fonts</dc:title>
  <dc:creator>Fredrik von Malmborg</dc:creator>
  <cp:lastModifiedBy>Johan Nordensvärd</cp:lastModifiedBy>
  <cp:revision>79</cp:revision>
  <dcterms:created xsi:type="dcterms:W3CDTF">2022-05-12T10:46:47Z</dcterms:created>
  <dcterms:modified xsi:type="dcterms:W3CDTF">2025-03-25T17:12:44Z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0x01010040012FC5EFFB0A4397F3AA4336529EF3</vt:lpwstr>
  </property>
</Properties>
</file>