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Playfair Display"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89893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8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889893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889893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88989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6f88989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8989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898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af248c57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3af248c5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af248c57b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3af248c57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af248c57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af248c5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307600" y="136800"/>
            <a:ext cx="8724600" cy="18537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dirty="0"/>
              <a:t>Living Faithfully in the Anthropocene</a:t>
            </a:r>
            <a:endParaRPr dirty="0"/>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dirty="0"/>
              <a:t>Rachel Barton, Dr. Rebecca Copeland</a:t>
            </a:r>
            <a:endParaRPr dirty="0"/>
          </a:p>
          <a:p>
            <a:pPr marL="0" lvl="0" indent="0" algn="l" rtl="0">
              <a:spcBef>
                <a:spcPts val="1000"/>
              </a:spcBef>
              <a:spcAft>
                <a:spcPts val="0"/>
              </a:spcAft>
              <a:buNone/>
            </a:pPr>
            <a:r>
              <a:rPr lang="en" dirty="0"/>
              <a:t>Spring 2023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Hypothesis / Big Takeaway</a:t>
            </a:r>
            <a:endParaRPr dirty="0"/>
          </a:p>
        </p:txBody>
      </p:sp>
      <p:sp>
        <p:nvSpPr>
          <p:cNvPr id="75" name="Google Shape;75;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Hypothesis:</a:t>
            </a:r>
            <a:endParaRPr sz="2300" dirty="0"/>
          </a:p>
          <a:p>
            <a:pPr marL="0" lvl="0" indent="0" algn="l" rtl="0">
              <a:spcBef>
                <a:spcPts val="1600"/>
              </a:spcBef>
              <a:spcAft>
                <a:spcPts val="0"/>
              </a:spcAft>
              <a:buNone/>
            </a:pPr>
            <a:r>
              <a:rPr lang="en" dirty="0"/>
              <a:t>There is appetite for interfaith dialogue and action around environmental justice</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sz="2300" dirty="0"/>
              <a:t>Big Takeaway:</a:t>
            </a:r>
            <a:endParaRPr sz="2300" dirty="0"/>
          </a:p>
          <a:p>
            <a:pPr marL="0" lvl="0" indent="0" algn="l" rtl="0">
              <a:spcBef>
                <a:spcPts val="1600"/>
              </a:spcBef>
              <a:spcAft>
                <a:spcPts val="1600"/>
              </a:spcAft>
              <a:buNone/>
            </a:pPr>
            <a:r>
              <a:rPr lang="en" dirty="0"/>
              <a:t>Undergraduates have interest in this work, but very limited bandwidth for participating in it, especially in the Spring semester.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Dream</a:t>
            </a:r>
            <a:endParaRPr dirty="0"/>
          </a:p>
        </p:txBody>
      </p:sp>
      <p:sp>
        <p:nvSpPr>
          <p:cNvPr id="81" name="Google Shape;81;p15"/>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Create the conditions for a student-led, interfaith climate action</a:t>
            </a:r>
            <a:endParaRPr dirty="0"/>
          </a:p>
        </p:txBody>
      </p:sp>
      <p:pic>
        <p:nvPicPr>
          <p:cNvPr id="82" name="Google Shape;82;p15"/>
          <p:cNvPicPr preferRelativeResize="0"/>
          <p:nvPr/>
        </p:nvPicPr>
        <p:blipFill>
          <a:blip r:embed="rId3">
            <a:alphaModFix/>
          </a:blip>
          <a:stretch>
            <a:fillRect/>
          </a:stretch>
        </p:blipFill>
        <p:spPr>
          <a:xfrm>
            <a:off x="4572001" y="0"/>
            <a:ext cx="4572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body" idx="1"/>
          </p:nvPr>
        </p:nvSpPr>
        <p:spPr>
          <a:xfrm>
            <a:off x="311700" y="1117533"/>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2100" b="1" dirty="0"/>
              <a:t>Campus Climate Lab Application: </a:t>
            </a:r>
            <a:r>
              <a:rPr lang="en" dirty="0"/>
              <a:t>Apply for Campus Climate Lab funding for a project that: </a:t>
            </a:r>
            <a:r>
              <a:rPr lang="en" sz="1500" dirty="0"/>
              <a:t> </a:t>
            </a:r>
          </a:p>
          <a:p>
            <a:pPr marL="571500" lvl="1" indent="0">
              <a:spcBef>
                <a:spcPts val="0"/>
              </a:spcBef>
              <a:buSzPts val="1800"/>
              <a:buNone/>
            </a:pPr>
            <a:r>
              <a:rPr lang="en" sz="1200" dirty="0"/>
              <a:t>“[gathers] faith leaders and groups across campus to develop faith-based responses to Climate Change. By bringing leaders from across different faith traditions into dialogue across differences and conversations centered around environmental justice, this project seeks to galvanize faithful commitments to care for the Earth into inter-faith actions that support a more just and whole campus and community at BU.”</a:t>
            </a:r>
            <a:endParaRPr sz="3200" dirty="0"/>
          </a:p>
          <a:p>
            <a:pPr marL="457200" lvl="0" indent="-342900" algn="l" rtl="0">
              <a:spcBef>
                <a:spcPts val="1600"/>
              </a:spcBef>
              <a:spcAft>
                <a:spcPts val="0"/>
              </a:spcAft>
              <a:buSzPts val="1800"/>
              <a:buAutoNum type="arabicPeriod"/>
            </a:pPr>
            <a:r>
              <a:rPr lang="en" sz="2100" b="1" dirty="0"/>
              <a:t>Gather climate Leaders: </a:t>
            </a:r>
            <a:r>
              <a:rPr lang="en" dirty="0"/>
              <a:t>Build a list of faith leaders and invite them to participate in ideation/brainstorming sessions, and then, together, create a collaborative action plan.</a:t>
            </a:r>
            <a:endParaRPr dirty="0"/>
          </a:p>
          <a:p>
            <a:pPr marL="457200" lvl="0" indent="-342900" algn="l" rtl="0">
              <a:spcBef>
                <a:spcPts val="1600"/>
              </a:spcBef>
              <a:spcAft>
                <a:spcPts val="1600"/>
              </a:spcAft>
              <a:buSzPts val="1800"/>
              <a:buAutoNum type="arabicPeriod"/>
            </a:pPr>
            <a:r>
              <a:rPr lang="en" sz="2100" b="1" dirty="0"/>
              <a:t>Take action for climate justice on campus: </a:t>
            </a:r>
            <a:r>
              <a:rPr lang="en" dirty="0"/>
              <a:t>support a student-led action.</a:t>
            </a:r>
            <a:endParaRPr dirty="0"/>
          </a:p>
        </p:txBody>
      </p:sp>
      <p:sp>
        <p:nvSpPr>
          <p:cNvPr id="88" name="Google Shape;88;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(ideal) plan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idx="4294967295"/>
          </p:nvPr>
        </p:nvSpPr>
        <p:spPr>
          <a:xfrm>
            <a:off x="252125" y="458025"/>
            <a:ext cx="87441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 1: Collaborative Campus Climate Action</a:t>
            </a:r>
            <a:endParaRPr dirty="0"/>
          </a:p>
        </p:txBody>
      </p:sp>
      <p:grpSp>
        <p:nvGrpSpPr>
          <p:cNvPr id="94" name="Google Shape;94;p17"/>
          <p:cNvGrpSpPr/>
          <p:nvPr/>
        </p:nvGrpSpPr>
        <p:grpSpPr>
          <a:xfrm>
            <a:off x="431825" y="1342525"/>
            <a:ext cx="2683300" cy="3302700"/>
            <a:chOff x="431825" y="1342525"/>
            <a:chExt cx="2683300" cy="3302700"/>
          </a:xfrm>
        </p:grpSpPr>
        <p:sp>
          <p:nvSpPr>
            <p:cNvPr id="95" name="Google Shape;95;p17"/>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17"/>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7" name="Google Shape;97;p17"/>
          <p:cNvSpPr txBox="1">
            <a:spLocks noGrp="1"/>
          </p:cNvSpPr>
          <p:nvPr>
            <p:ph type="body" idx="4294967295"/>
          </p:nvPr>
        </p:nvSpPr>
        <p:spPr>
          <a:xfrm>
            <a:off x="48919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cxnSp>
        <p:nvCxnSpPr>
          <p:cNvPr id="98" name="Google Shape;98;p17"/>
          <p:cNvCxnSpPr/>
          <p:nvPr/>
        </p:nvCxnSpPr>
        <p:spPr>
          <a:xfrm>
            <a:off x="857675" y="1514725"/>
            <a:ext cx="0" cy="478800"/>
          </a:xfrm>
          <a:prstGeom prst="straightConnector1">
            <a:avLst/>
          </a:prstGeom>
          <a:noFill/>
          <a:ln w="9525" cap="flat" cmpd="sng">
            <a:solidFill>
              <a:schemeClr val="lt1"/>
            </a:solidFill>
            <a:prstDash val="solid"/>
            <a:round/>
            <a:headEnd type="none" w="sm" len="sm"/>
            <a:tailEnd type="none" w="sm" len="sm"/>
          </a:ln>
        </p:spPr>
      </p:cxnSp>
      <p:sp>
        <p:nvSpPr>
          <p:cNvPr id="99" name="Google Shape;99;p17"/>
          <p:cNvSpPr txBox="1">
            <a:spLocks noGrp="1"/>
          </p:cNvSpPr>
          <p:nvPr>
            <p:ph type="body" idx="4294967295"/>
          </p:nvPr>
        </p:nvSpPr>
        <p:spPr>
          <a:xfrm>
            <a:off x="933875" y="13377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did/ hoped</a:t>
            </a:r>
            <a:endParaRPr dirty="0">
              <a:solidFill>
                <a:schemeClr val="lt1"/>
              </a:solidFill>
            </a:endParaRPr>
          </a:p>
        </p:txBody>
      </p:sp>
      <p:sp>
        <p:nvSpPr>
          <p:cNvPr id="100" name="Google Shape;100;p17"/>
          <p:cNvSpPr txBox="1">
            <a:spLocks noGrp="1"/>
          </p:cNvSpPr>
          <p:nvPr>
            <p:ph type="body" idx="4294967295"/>
          </p:nvPr>
        </p:nvSpPr>
        <p:spPr>
          <a:xfrm>
            <a:off x="347100" y="2105225"/>
            <a:ext cx="2830200" cy="2376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Build a list of Student Faith Leaders and Campus Chaplains</a:t>
            </a:r>
            <a:endParaRPr sz="1400" dirty="0"/>
          </a:p>
          <a:p>
            <a:pPr marL="457200" lvl="0" indent="-317500" algn="l" rtl="0">
              <a:spcBef>
                <a:spcPts val="0"/>
              </a:spcBef>
              <a:spcAft>
                <a:spcPts val="0"/>
              </a:spcAft>
              <a:buSzPts val="1400"/>
              <a:buChar char="●"/>
            </a:pPr>
            <a:r>
              <a:rPr lang="en" sz="1400" dirty="0"/>
              <a:t>Invite 15 Student Leaders and 10 Campus Chaplains to participate</a:t>
            </a:r>
            <a:endParaRPr sz="1400" b="1" dirty="0"/>
          </a:p>
          <a:p>
            <a:pPr marL="457200" lvl="0" indent="-317500" algn="l" rtl="0">
              <a:spcBef>
                <a:spcPts val="0"/>
              </a:spcBef>
              <a:spcAft>
                <a:spcPts val="0"/>
              </a:spcAft>
              <a:buSzPts val="1400"/>
              <a:buChar char="●"/>
            </a:pPr>
            <a:r>
              <a:rPr lang="en" sz="1400" b="1" dirty="0"/>
              <a:t>Hope: </a:t>
            </a:r>
            <a:r>
              <a:rPr lang="en" sz="1400" dirty="0"/>
              <a:t>Student Faith Leaders would be responsive, and participate in the project.</a:t>
            </a:r>
            <a:endParaRPr sz="1400" dirty="0"/>
          </a:p>
          <a:p>
            <a:pPr marL="0" lvl="0" indent="0" algn="l" rtl="0">
              <a:spcBef>
                <a:spcPts val="1600"/>
              </a:spcBef>
              <a:spcAft>
                <a:spcPts val="1600"/>
              </a:spcAft>
              <a:buNone/>
            </a:pPr>
            <a:endParaRPr sz="1400" dirty="0"/>
          </a:p>
        </p:txBody>
      </p:sp>
      <p:grpSp>
        <p:nvGrpSpPr>
          <p:cNvPr id="101" name="Google Shape;101;p17"/>
          <p:cNvGrpSpPr/>
          <p:nvPr/>
        </p:nvGrpSpPr>
        <p:grpSpPr>
          <a:xfrm>
            <a:off x="3221800" y="1342525"/>
            <a:ext cx="2673003" cy="3302700"/>
            <a:chOff x="3221800" y="1342525"/>
            <a:chExt cx="2673003" cy="3302700"/>
          </a:xfrm>
        </p:grpSpPr>
        <p:sp>
          <p:nvSpPr>
            <p:cNvPr id="102" name="Google Shape;102;p17"/>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17"/>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 name="Google Shape;104;p17"/>
          <p:cNvSpPr txBox="1">
            <a:spLocks noGrp="1"/>
          </p:cNvSpPr>
          <p:nvPr>
            <p:ph type="body" idx="4294967295"/>
          </p:nvPr>
        </p:nvSpPr>
        <p:spPr>
          <a:xfrm>
            <a:off x="3275767"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2</a:t>
            </a:r>
            <a:endParaRPr dirty="0">
              <a:solidFill>
                <a:schemeClr val="lt1"/>
              </a:solidFill>
            </a:endParaRPr>
          </a:p>
        </p:txBody>
      </p:sp>
      <p:cxnSp>
        <p:nvCxnSpPr>
          <p:cNvPr id="105" name="Google Shape;105;p17"/>
          <p:cNvCxnSpPr/>
          <p:nvPr/>
        </p:nvCxnSpPr>
        <p:spPr>
          <a:xfrm>
            <a:off x="3647550" y="1514725"/>
            <a:ext cx="0" cy="478800"/>
          </a:xfrm>
          <a:prstGeom prst="straightConnector1">
            <a:avLst/>
          </a:prstGeom>
          <a:noFill/>
          <a:ln w="9525" cap="flat" cmpd="sng">
            <a:solidFill>
              <a:schemeClr val="lt1"/>
            </a:solidFill>
            <a:prstDash val="solid"/>
            <a:round/>
            <a:headEnd type="none" w="sm" len="sm"/>
            <a:tailEnd type="none" w="sm" len="sm"/>
          </a:ln>
        </p:spPr>
      </p:cxnSp>
      <p:sp>
        <p:nvSpPr>
          <p:cNvPr id="106" name="Google Shape;106;p17"/>
          <p:cNvSpPr txBox="1">
            <a:spLocks noGrp="1"/>
          </p:cNvSpPr>
          <p:nvPr>
            <p:ph type="body" idx="4294967295"/>
          </p:nvPr>
        </p:nvSpPr>
        <p:spPr>
          <a:xfrm>
            <a:off x="3723750"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happened</a:t>
            </a:r>
            <a:endParaRPr dirty="0">
              <a:solidFill>
                <a:schemeClr val="lt1"/>
              </a:solidFill>
            </a:endParaRPr>
          </a:p>
        </p:txBody>
      </p:sp>
      <p:sp>
        <p:nvSpPr>
          <p:cNvPr id="107" name="Google Shape;107;p17"/>
          <p:cNvSpPr txBox="1">
            <a:spLocks noGrp="1"/>
          </p:cNvSpPr>
          <p:nvPr>
            <p:ph type="body" idx="4294967295"/>
          </p:nvPr>
        </p:nvSpPr>
        <p:spPr>
          <a:xfrm>
            <a:off x="3168525" y="2105225"/>
            <a:ext cx="27852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Student Faith Leaders had interest but very little bandwidth.</a:t>
            </a:r>
            <a:endParaRPr sz="1400" dirty="0"/>
          </a:p>
          <a:p>
            <a:pPr marL="457200" lvl="0" indent="-342900" algn="l" rtl="0">
              <a:spcBef>
                <a:spcPts val="0"/>
              </a:spcBef>
              <a:spcAft>
                <a:spcPts val="0"/>
              </a:spcAft>
              <a:buSzPts val="1800"/>
              <a:buChar char="●"/>
            </a:pPr>
            <a:r>
              <a:rPr lang="en" sz="1400" dirty="0"/>
              <a:t>8 individuals replied to personal invitations with interest but no availability</a:t>
            </a:r>
            <a:endParaRPr sz="1400" dirty="0"/>
          </a:p>
          <a:p>
            <a:pPr marL="457200" lvl="0" indent="-317500" algn="l" rtl="0">
              <a:spcBef>
                <a:spcPts val="0"/>
              </a:spcBef>
              <a:spcAft>
                <a:spcPts val="0"/>
              </a:spcAft>
              <a:buSzPts val="1400"/>
              <a:buChar char="●"/>
            </a:pPr>
            <a:r>
              <a:rPr lang="en" sz="1400" dirty="0"/>
              <a:t>0 students attended the gathering</a:t>
            </a:r>
            <a:endParaRPr sz="1400" dirty="0"/>
          </a:p>
          <a:p>
            <a:pPr marL="457200" lvl="0" indent="-342900" algn="l" rtl="0">
              <a:spcBef>
                <a:spcPts val="0"/>
              </a:spcBef>
              <a:spcAft>
                <a:spcPts val="0"/>
              </a:spcAft>
              <a:buSzPts val="1800"/>
              <a:buChar char="●"/>
            </a:pPr>
            <a:r>
              <a:rPr lang="en" sz="1400" dirty="0"/>
              <a:t>Follow-up with bit.ly calendar not successful</a:t>
            </a:r>
            <a:endParaRPr sz="1400" dirty="0"/>
          </a:p>
        </p:txBody>
      </p:sp>
      <p:grpSp>
        <p:nvGrpSpPr>
          <p:cNvPr id="108" name="Google Shape;108;p17"/>
          <p:cNvGrpSpPr/>
          <p:nvPr/>
        </p:nvGrpSpPr>
        <p:grpSpPr>
          <a:xfrm>
            <a:off x="6007125" y="1342525"/>
            <a:ext cx="2673000" cy="3302700"/>
            <a:chOff x="6007125" y="1342525"/>
            <a:chExt cx="2673000" cy="3302700"/>
          </a:xfrm>
        </p:grpSpPr>
        <p:sp>
          <p:nvSpPr>
            <p:cNvPr id="109" name="Google Shape;109;p17"/>
            <p:cNvSpPr/>
            <p:nvPr/>
          </p:nvSpPr>
          <p:spPr>
            <a:xfrm>
              <a:off x="6007125"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7"/>
            <p:cNvSpPr txBox="1"/>
            <p:nvPr/>
          </p:nvSpPr>
          <p:spPr>
            <a:xfrm>
              <a:off x="6007125"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1" name="Google Shape;111;p17"/>
          <p:cNvSpPr txBox="1">
            <a:spLocks noGrp="1"/>
          </p:cNvSpPr>
          <p:nvPr>
            <p:ph type="body" idx="4294967295"/>
          </p:nvPr>
        </p:nvSpPr>
        <p:spPr>
          <a:xfrm>
            <a:off x="605874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3</a:t>
            </a:r>
            <a:endParaRPr dirty="0">
              <a:solidFill>
                <a:schemeClr val="lt1"/>
              </a:solidFill>
            </a:endParaRPr>
          </a:p>
        </p:txBody>
      </p:sp>
      <p:cxnSp>
        <p:nvCxnSpPr>
          <p:cNvPr id="112" name="Google Shape;112;p17"/>
          <p:cNvCxnSpPr/>
          <p:nvPr/>
        </p:nvCxnSpPr>
        <p:spPr>
          <a:xfrm>
            <a:off x="6427225" y="1514725"/>
            <a:ext cx="0" cy="478800"/>
          </a:xfrm>
          <a:prstGeom prst="straightConnector1">
            <a:avLst/>
          </a:prstGeom>
          <a:noFill/>
          <a:ln w="9525" cap="flat" cmpd="sng">
            <a:solidFill>
              <a:schemeClr val="lt1"/>
            </a:solidFill>
            <a:prstDash val="solid"/>
            <a:round/>
            <a:headEnd type="none" w="sm" len="sm"/>
            <a:tailEnd type="none" w="sm" len="sm"/>
          </a:ln>
        </p:spPr>
      </p:cxnSp>
      <p:sp>
        <p:nvSpPr>
          <p:cNvPr id="113" name="Google Shape;113;p17"/>
          <p:cNvSpPr txBox="1">
            <a:spLocks noGrp="1"/>
          </p:cNvSpPr>
          <p:nvPr>
            <p:ph type="body" idx="4294967295"/>
          </p:nvPr>
        </p:nvSpPr>
        <p:spPr>
          <a:xfrm>
            <a:off x="6503425"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learned</a:t>
            </a:r>
            <a:endParaRPr dirty="0">
              <a:solidFill>
                <a:schemeClr val="lt1"/>
              </a:solidFill>
            </a:endParaRPr>
          </a:p>
        </p:txBody>
      </p:sp>
      <p:sp>
        <p:nvSpPr>
          <p:cNvPr id="114" name="Google Shape;114;p17"/>
          <p:cNvSpPr txBox="1">
            <a:spLocks noGrp="1"/>
          </p:cNvSpPr>
          <p:nvPr>
            <p:ph type="body" idx="4294967295"/>
          </p:nvPr>
        </p:nvSpPr>
        <p:spPr>
          <a:xfrm>
            <a:off x="6077675" y="2268950"/>
            <a:ext cx="25308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t>Undergraduate Student Faith Leaders on campus have very little bandwidth for additional engagement.</a:t>
            </a:r>
            <a:endParaRP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idx="4294967295"/>
          </p:nvPr>
        </p:nvSpPr>
        <p:spPr>
          <a:xfrm>
            <a:off x="252125" y="458025"/>
            <a:ext cx="87441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 2: Interfaith Panel</a:t>
            </a:r>
            <a:endParaRPr dirty="0"/>
          </a:p>
        </p:txBody>
      </p:sp>
      <p:grpSp>
        <p:nvGrpSpPr>
          <p:cNvPr id="120" name="Google Shape;120;p18"/>
          <p:cNvGrpSpPr/>
          <p:nvPr/>
        </p:nvGrpSpPr>
        <p:grpSpPr>
          <a:xfrm>
            <a:off x="431825" y="1342525"/>
            <a:ext cx="2683300" cy="3302700"/>
            <a:chOff x="431825" y="1342525"/>
            <a:chExt cx="2683300" cy="3302700"/>
          </a:xfrm>
        </p:grpSpPr>
        <p:sp>
          <p:nvSpPr>
            <p:cNvPr id="121" name="Google Shape;121;p18"/>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18"/>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3" name="Google Shape;123;p18"/>
          <p:cNvSpPr txBox="1">
            <a:spLocks noGrp="1"/>
          </p:cNvSpPr>
          <p:nvPr>
            <p:ph type="body" idx="4294967295"/>
          </p:nvPr>
        </p:nvSpPr>
        <p:spPr>
          <a:xfrm>
            <a:off x="48919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cxnSp>
        <p:nvCxnSpPr>
          <p:cNvPr id="124" name="Google Shape;124;p18"/>
          <p:cNvCxnSpPr/>
          <p:nvPr/>
        </p:nvCxnSpPr>
        <p:spPr>
          <a:xfrm>
            <a:off x="857675" y="1514725"/>
            <a:ext cx="0" cy="478800"/>
          </a:xfrm>
          <a:prstGeom prst="straightConnector1">
            <a:avLst/>
          </a:prstGeom>
          <a:noFill/>
          <a:ln w="9525" cap="flat" cmpd="sng">
            <a:solidFill>
              <a:schemeClr val="lt1"/>
            </a:solidFill>
            <a:prstDash val="solid"/>
            <a:round/>
            <a:headEnd type="none" w="sm" len="sm"/>
            <a:tailEnd type="none" w="sm" len="sm"/>
          </a:ln>
        </p:spPr>
      </p:cxnSp>
      <p:sp>
        <p:nvSpPr>
          <p:cNvPr id="125" name="Google Shape;125;p18"/>
          <p:cNvSpPr txBox="1">
            <a:spLocks noGrp="1"/>
          </p:cNvSpPr>
          <p:nvPr>
            <p:ph type="body" idx="4294967295"/>
          </p:nvPr>
        </p:nvSpPr>
        <p:spPr>
          <a:xfrm>
            <a:off x="933875" y="13377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did/ hoped</a:t>
            </a:r>
            <a:endParaRPr dirty="0">
              <a:solidFill>
                <a:schemeClr val="lt1"/>
              </a:solidFill>
            </a:endParaRPr>
          </a:p>
        </p:txBody>
      </p:sp>
      <p:sp>
        <p:nvSpPr>
          <p:cNvPr id="126" name="Google Shape;126;p18"/>
          <p:cNvSpPr txBox="1">
            <a:spLocks noGrp="1"/>
          </p:cNvSpPr>
          <p:nvPr>
            <p:ph type="body" idx="4294967295"/>
          </p:nvPr>
        </p:nvSpPr>
        <p:spPr>
          <a:xfrm>
            <a:off x="347100" y="2105225"/>
            <a:ext cx="2830200" cy="2376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Invite faith leaders from across the Boston area to participate in a fireside chat and meal</a:t>
            </a:r>
            <a:endParaRPr sz="1400" dirty="0"/>
          </a:p>
          <a:p>
            <a:pPr marL="457200" lvl="0" indent="-317500" algn="l" rtl="0">
              <a:spcBef>
                <a:spcPts val="0"/>
              </a:spcBef>
              <a:spcAft>
                <a:spcPts val="0"/>
              </a:spcAft>
              <a:buSzPts val="1400"/>
              <a:buChar char="●"/>
            </a:pPr>
            <a:r>
              <a:rPr lang="en" sz="1400" dirty="0"/>
              <a:t>Book space for the chat and meal</a:t>
            </a:r>
            <a:endParaRPr sz="1400" dirty="0"/>
          </a:p>
          <a:p>
            <a:pPr marL="457200" lvl="0" indent="-317500" algn="l" rtl="0">
              <a:spcBef>
                <a:spcPts val="0"/>
              </a:spcBef>
              <a:spcAft>
                <a:spcPts val="0"/>
              </a:spcAft>
              <a:buSzPts val="1400"/>
              <a:buChar char="●"/>
            </a:pPr>
            <a:r>
              <a:rPr lang="en" sz="1400" b="1" dirty="0"/>
              <a:t>Hope:</a:t>
            </a:r>
            <a:r>
              <a:rPr lang="en" sz="1400" dirty="0"/>
              <a:t> Students might have capacity to participate in an event they did not need to plan.</a:t>
            </a:r>
            <a:endParaRPr sz="1400" dirty="0"/>
          </a:p>
          <a:p>
            <a:pPr marL="0" lvl="0" indent="0" algn="l" rtl="0">
              <a:spcBef>
                <a:spcPts val="1600"/>
              </a:spcBef>
              <a:spcAft>
                <a:spcPts val="1600"/>
              </a:spcAft>
              <a:buNone/>
            </a:pPr>
            <a:endParaRPr sz="1400" dirty="0"/>
          </a:p>
        </p:txBody>
      </p:sp>
      <p:grpSp>
        <p:nvGrpSpPr>
          <p:cNvPr id="127" name="Google Shape;127;p18"/>
          <p:cNvGrpSpPr/>
          <p:nvPr/>
        </p:nvGrpSpPr>
        <p:grpSpPr>
          <a:xfrm>
            <a:off x="3221800" y="1342525"/>
            <a:ext cx="2673004" cy="3302700"/>
            <a:chOff x="3221800" y="1342525"/>
            <a:chExt cx="2673004" cy="3302700"/>
          </a:xfrm>
        </p:grpSpPr>
        <p:sp>
          <p:nvSpPr>
            <p:cNvPr id="128" name="Google Shape;128;p18"/>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8"/>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0" name="Google Shape;130;p18"/>
          <p:cNvSpPr txBox="1">
            <a:spLocks noGrp="1"/>
          </p:cNvSpPr>
          <p:nvPr>
            <p:ph type="body" idx="4294967295"/>
          </p:nvPr>
        </p:nvSpPr>
        <p:spPr>
          <a:xfrm>
            <a:off x="3275767"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2</a:t>
            </a:r>
            <a:endParaRPr dirty="0">
              <a:solidFill>
                <a:schemeClr val="lt1"/>
              </a:solidFill>
            </a:endParaRPr>
          </a:p>
        </p:txBody>
      </p:sp>
      <p:cxnSp>
        <p:nvCxnSpPr>
          <p:cNvPr id="131" name="Google Shape;131;p18"/>
          <p:cNvCxnSpPr/>
          <p:nvPr/>
        </p:nvCxnSpPr>
        <p:spPr>
          <a:xfrm>
            <a:off x="3647550" y="1514725"/>
            <a:ext cx="0" cy="478800"/>
          </a:xfrm>
          <a:prstGeom prst="straightConnector1">
            <a:avLst/>
          </a:prstGeom>
          <a:noFill/>
          <a:ln w="9525" cap="flat" cmpd="sng">
            <a:solidFill>
              <a:schemeClr val="lt1"/>
            </a:solidFill>
            <a:prstDash val="solid"/>
            <a:round/>
            <a:headEnd type="none" w="sm" len="sm"/>
            <a:tailEnd type="none" w="sm" len="sm"/>
          </a:ln>
        </p:spPr>
      </p:cxnSp>
      <p:sp>
        <p:nvSpPr>
          <p:cNvPr id="132" name="Google Shape;132;p18"/>
          <p:cNvSpPr txBox="1">
            <a:spLocks noGrp="1"/>
          </p:cNvSpPr>
          <p:nvPr>
            <p:ph type="body" idx="4294967295"/>
          </p:nvPr>
        </p:nvSpPr>
        <p:spPr>
          <a:xfrm>
            <a:off x="3723750"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happened</a:t>
            </a:r>
            <a:endParaRPr dirty="0">
              <a:solidFill>
                <a:schemeClr val="lt1"/>
              </a:solidFill>
            </a:endParaRPr>
          </a:p>
        </p:txBody>
      </p:sp>
      <p:sp>
        <p:nvSpPr>
          <p:cNvPr id="133" name="Google Shape;133;p18"/>
          <p:cNvSpPr txBox="1">
            <a:spLocks noGrp="1"/>
          </p:cNvSpPr>
          <p:nvPr>
            <p:ph type="body" idx="4294967295"/>
          </p:nvPr>
        </p:nvSpPr>
        <p:spPr>
          <a:xfrm>
            <a:off x="3168525" y="2105225"/>
            <a:ext cx="27852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Faith Leaders in the Boston area have very little time.</a:t>
            </a:r>
            <a:endParaRPr sz="1400" dirty="0"/>
          </a:p>
          <a:p>
            <a:pPr marL="457200" lvl="0" indent="-342900" algn="l" rtl="0">
              <a:spcBef>
                <a:spcPts val="0"/>
              </a:spcBef>
              <a:spcAft>
                <a:spcPts val="0"/>
              </a:spcAft>
              <a:buSzPts val="1800"/>
              <a:buChar char="●"/>
            </a:pPr>
            <a:r>
              <a:rPr lang="en" sz="1400" dirty="0"/>
              <a:t>Very few responses.</a:t>
            </a:r>
            <a:endParaRPr sz="1400" dirty="0"/>
          </a:p>
          <a:p>
            <a:pPr marL="457200" lvl="0" indent="-342900" algn="l" rtl="0">
              <a:spcBef>
                <a:spcPts val="0"/>
              </a:spcBef>
              <a:spcAft>
                <a:spcPts val="0"/>
              </a:spcAft>
              <a:buSzPts val="1800"/>
              <a:buChar char="●"/>
            </a:pPr>
            <a:r>
              <a:rPr lang="en" sz="1400" dirty="0"/>
              <a:t>The intersection of Ramadan, Passover and the Easter season meant that faith leaders did not have availability on short notice to participate.</a:t>
            </a:r>
            <a:endParaRPr sz="1400" dirty="0"/>
          </a:p>
        </p:txBody>
      </p:sp>
      <p:grpSp>
        <p:nvGrpSpPr>
          <p:cNvPr id="134" name="Google Shape;134;p18"/>
          <p:cNvGrpSpPr/>
          <p:nvPr/>
        </p:nvGrpSpPr>
        <p:grpSpPr>
          <a:xfrm>
            <a:off x="6007125" y="1342525"/>
            <a:ext cx="2673000" cy="3302700"/>
            <a:chOff x="6007125" y="1342525"/>
            <a:chExt cx="2673000" cy="3302700"/>
          </a:xfrm>
        </p:grpSpPr>
        <p:sp>
          <p:nvSpPr>
            <p:cNvPr id="135" name="Google Shape;135;p18"/>
            <p:cNvSpPr/>
            <p:nvPr/>
          </p:nvSpPr>
          <p:spPr>
            <a:xfrm>
              <a:off x="6007125"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18"/>
            <p:cNvSpPr txBox="1"/>
            <p:nvPr/>
          </p:nvSpPr>
          <p:spPr>
            <a:xfrm>
              <a:off x="6007125"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7" name="Google Shape;137;p18"/>
          <p:cNvSpPr txBox="1">
            <a:spLocks noGrp="1"/>
          </p:cNvSpPr>
          <p:nvPr>
            <p:ph type="body" idx="4294967295"/>
          </p:nvPr>
        </p:nvSpPr>
        <p:spPr>
          <a:xfrm>
            <a:off x="605874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3</a:t>
            </a:r>
            <a:endParaRPr dirty="0">
              <a:solidFill>
                <a:schemeClr val="lt1"/>
              </a:solidFill>
            </a:endParaRPr>
          </a:p>
        </p:txBody>
      </p:sp>
      <p:cxnSp>
        <p:nvCxnSpPr>
          <p:cNvPr id="138" name="Google Shape;138;p18"/>
          <p:cNvCxnSpPr/>
          <p:nvPr/>
        </p:nvCxnSpPr>
        <p:spPr>
          <a:xfrm>
            <a:off x="6427225" y="1514725"/>
            <a:ext cx="0" cy="478800"/>
          </a:xfrm>
          <a:prstGeom prst="straightConnector1">
            <a:avLst/>
          </a:prstGeom>
          <a:noFill/>
          <a:ln w="9525" cap="flat" cmpd="sng">
            <a:solidFill>
              <a:schemeClr val="lt1"/>
            </a:solidFill>
            <a:prstDash val="solid"/>
            <a:round/>
            <a:headEnd type="none" w="sm" len="sm"/>
            <a:tailEnd type="none" w="sm" len="sm"/>
          </a:ln>
        </p:spPr>
      </p:cxnSp>
      <p:sp>
        <p:nvSpPr>
          <p:cNvPr id="139" name="Google Shape;139;p18"/>
          <p:cNvSpPr txBox="1">
            <a:spLocks noGrp="1"/>
          </p:cNvSpPr>
          <p:nvPr>
            <p:ph type="body" idx="4294967295"/>
          </p:nvPr>
        </p:nvSpPr>
        <p:spPr>
          <a:xfrm>
            <a:off x="6503425"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learned</a:t>
            </a:r>
            <a:endParaRPr dirty="0">
              <a:solidFill>
                <a:schemeClr val="lt1"/>
              </a:solidFill>
            </a:endParaRPr>
          </a:p>
        </p:txBody>
      </p:sp>
      <p:sp>
        <p:nvSpPr>
          <p:cNvPr id="140" name="Google Shape;140;p18"/>
          <p:cNvSpPr txBox="1">
            <a:spLocks noGrp="1"/>
          </p:cNvSpPr>
          <p:nvPr>
            <p:ph type="body" idx="4294967295"/>
          </p:nvPr>
        </p:nvSpPr>
        <p:spPr>
          <a:xfrm>
            <a:off x="6077675" y="2268950"/>
            <a:ext cx="25308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t>I did not leave enough time for faith leaders to be involved in a panel during the second half of April.</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idx="4294967295"/>
          </p:nvPr>
        </p:nvSpPr>
        <p:spPr>
          <a:xfrm>
            <a:off x="252125" y="458025"/>
            <a:ext cx="87441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 3: Collaborative Art Project</a:t>
            </a:r>
            <a:endParaRPr dirty="0"/>
          </a:p>
        </p:txBody>
      </p:sp>
      <p:grpSp>
        <p:nvGrpSpPr>
          <p:cNvPr id="146" name="Google Shape;146;p19"/>
          <p:cNvGrpSpPr/>
          <p:nvPr/>
        </p:nvGrpSpPr>
        <p:grpSpPr>
          <a:xfrm>
            <a:off x="431825" y="1342525"/>
            <a:ext cx="2683300" cy="3302700"/>
            <a:chOff x="431825" y="1342525"/>
            <a:chExt cx="2683300" cy="3302700"/>
          </a:xfrm>
        </p:grpSpPr>
        <p:sp>
          <p:nvSpPr>
            <p:cNvPr id="147" name="Google Shape;147;p19"/>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19"/>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9" name="Google Shape;149;p19"/>
          <p:cNvSpPr txBox="1">
            <a:spLocks noGrp="1"/>
          </p:cNvSpPr>
          <p:nvPr>
            <p:ph type="body" idx="4294967295"/>
          </p:nvPr>
        </p:nvSpPr>
        <p:spPr>
          <a:xfrm>
            <a:off x="48919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cxnSp>
        <p:nvCxnSpPr>
          <p:cNvPr id="150" name="Google Shape;150;p19"/>
          <p:cNvCxnSpPr/>
          <p:nvPr/>
        </p:nvCxnSpPr>
        <p:spPr>
          <a:xfrm>
            <a:off x="857675" y="1514725"/>
            <a:ext cx="0" cy="478800"/>
          </a:xfrm>
          <a:prstGeom prst="straightConnector1">
            <a:avLst/>
          </a:prstGeom>
          <a:noFill/>
          <a:ln w="9525" cap="flat" cmpd="sng">
            <a:solidFill>
              <a:schemeClr val="lt1"/>
            </a:solidFill>
            <a:prstDash val="solid"/>
            <a:round/>
            <a:headEnd type="none" w="sm" len="sm"/>
            <a:tailEnd type="none" w="sm" len="sm"/>
          </a:ln>
        </p:spPr>
      </p:cxnSp>
      <p:sp>
        <p:nvSpPr>
          <p:cNvPr id="151" name="Google Shape;151;p19"/>
          <p:cNvSpPr txBox="1">
            <a:spLocks noGrp="1"/>
          </p:cNvSpPr>
          <p:nvPr>
            <p:ph type="body" idx="4294967295"/>
          </p:nvPr>
        </p:nvSpPr>
        <p:spPr>
          <a:xfrm>
            <a:off x="933875" y="13377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did/ hoped</a:t>
            </a:r>
            <a:endParaRPr dirty="0">
              <a:solidFill>
                <a:schemeClr val="lt1"/>
              </a:solidFill>
            </a:endParaRPr>
          </a:p>
        </p:txBody>
      </p:sp>
      <p:sp>
        <p:nvSpPr>
          <p:cNvPr id="152" name="Google Shape;152;p19"/>
          <p:cNvSpPr txBox="1">
            <a:spLocks noGrp="1"/>
          </p:cNvSpPr>
          <p:nvPr>
            <p:ph type="body" idx="4294967295"/>
          </p:nvPr>
        </p:nvSpPr>
        <p:spPr>
          <a:xfrm>
            <a:off x="347100" y="2105225"/>
            <a:ext cx="2830200" cy="2376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Create the frame for an art project for students to respond to a prompt</a:t>
            </a:r>
            <a:endParaRPr sz="1400" dirty="0"/>
          </a:p>
          <a:p>
            <a:pPr marL="457200" lvl="0" indent="-317500" algn="l" rtl="0">
              <a:spcBef>
                <a:spcPts val="0"/>
              </a:spcBef>
              <a:spcAft>
                <a:spcPts val="0"/>
              </a:spcAft>
              <a:buSzPts val="1400"/>
              <a:buChar char="●"/>
            </a:pPr>
            <a:r>
              <a:rPr lang="en" sz="1400" dirty="0"/>
              <a:t>Go where they already are, and have a very small request</a:t>
            </a:r>
            <a:endParaRPr sz="1400" dirty="0"/>
          </a:p>
          <a:p>
            <a:pPr marL="457200" lvl="0" indent="-317500" algn="l" rtl="0">
              <a:spcBef>
                <a:spcPts val="0"/>
              </a:spcBef>
              <a:spcAft>
                <a:spcPts val="0"/>
              </a:spcAft>
              <a:buSzPts val="1400"/>
              <a:buChar char="●"/>
            </a:pPr>
            <a:r>
              <a:rPr lang="en" sz="1400" dirty="0"/>
              <a:t>Bribe them with cookies</a:t>
            </a:r>
            <a:endParaRPr sz="1400" dirty="0"/>
          </a:p>
          <a:p>
            <a:pPr marL="457200" lvl="0" indent="-317500" algn="l" rtl="0">
              <a:spcBef>
                <a:spcPts val="0"/>
              </a:spcBef>
              <a:spcAft>
                <a:spcPts val="0"/>
              </a:spcAft>
              <a:buSzPts val="1400"/>
              <a:buChar char="●"/>
            </a:pPr>
            <a:r>
              <a:rPr lang="en" sz="1400" b="1" dirty="0"/>
              <a:t>Hope:</a:t>
            </a:r>
            <a:r>
              <a:rPr lang="en" sz="1400" dirty="0"/>
              <a:t> Students might have capacity to participate in an project they did not plan</a:t>
            </a:r>
            <a:endParaRPr sz="1400" dirty="0"/>
          </a:p>
          <a:p>
            <a:pPr marL="0" lvl="0" indent="0" algn="l" rtl="0">
              <a:spcBef>
                <a:spcPts val="1600"/>
              </a:spcBef>
              <a:spcAft>
                <a:spcPts val="1600"/>
              </a:spcAft>
              <a:buNone/>
            </a:pPr>
            <a:endParaRPr sz="1400" dirty="0"/>
          </a:p>
        </p:txBody>
      </p:sp>
      <p:grpSp>
        <p:nvGrpSpPr>
          <p:cNvPr id="153" name="Google Shape;153;p19"/>
          <p:cNvGrpSpPr/>
          <p:nvPr/>
        </p:nvGrpSpPr>
        <p:grpSpPr>
          <a:xfrm>
            <a:off x="3221800" y="1342525"/>
            <a:ext cx="2673004" cy="3302700"/>
            <a:chOff x="3221800" y="1342525"/>
            <a:chExt cx="2673004" cy="3302700"/>
          </a:xfrm>
        </p:grpSpPr>
        <p:sp>
          <p:nvSpPr>
            <p:cNvPr id="154" name="Google Shape;154;p19"/>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19"/>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6" name="Google Shape;156;p19"/>
          <p:cNvSpPr txBox="1">
            <a:spLocks noGrp="1"/>
          </p:cNvSpPr>
          <p:nvPr>
            <p:ph type="body" idx="4294967295"/>
          </p:nvPr>
        </p:nvSpPr>
        <p:spPr>
          <a:xfrm>
            <a:off x="3275767"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2</a:t>
            </a:r>
            <a:endParaRPr dirty="0">
              <a:solidFill>
                <a:schemeClr val="lt1"/>
              </a:solidFill>
            </a:endParaRPr>
          </a:p>
        </p:txBody>
      </p:sp>
      <p:cxnSp>
        <p:nvCxnSpPr>
          <p:cNvPr id="157" name="Google Shape;157;p19"/>
          <p:cNvCxnSpPr/>
          <p:nvPr/>
        </p:nvCxnSpPr>
        <p:spPr>
          <a:xfrm>
            <a:off x="3647550" y="1514725"/>
            <a:ext cx="0" cy="478800"/>
          </a:xfrm>
          <a:prstGeom prst="straightConnector1">
            <a:avLst/>
          </a:prstGeom>
          <a:noFill/>
          <a:ln w="9525" cap="flat" cmpd="sng">
            <a:solidFill>
              <a:schemeClr val="lt1"/>
            </a:solidFill>
            <a:prstDash val="solid"/>
            <a:round/>
            <a:headEnd type="none" w="sm" len="sm"/>
            <a:tailEnd type="none" w="sm" len="sm"/>
          </a:ln>
        </p:spPr>
      </p:cxnSp>
      <p:sp>
        <p:nvSpPr>
          <p:cNvPr id="158" name="Google Shape;158;p19"/>
          <p:cNvSpPr txBox="1">
            <a:spLocks noGrp="1"/>
          </p:cNvSpPr>
          <p:nvPr>
            <p:ph type="body" idx="4294967295"/>
          </p:nvPr>
        </p:nvSpPr>
        <p:spPr>
          <a:xfrm>
            <a:off x="3723750"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happened</a:t>
            </a:r>
            <a:endParaRPr dirty="0">
              <a:solidFill>
                <a:schemeClr val="lt1"/>
              </a:solidFill>
            </a:endParaRPr>
          </a:p>
        </p:txBody>
      </p:sp>
      <p:sp>
        <p:nvSpPr>
          <p:cNvPr id="159" name="Google Shape;159;p19"/>
          <p:cNvSpPr txBox="1">
            <a:spLocks noGrp="1"/>
          </p:cNvSpPr>
          <p:nvPr>
            <p:ph type="body" idx="4294967295"/>
          </p:nvPr>
        </p:nvSpPr>
        <p:spPr>
          <a:xfrm>
            <a:off x="3168525" y="2105225"/>
            <a:ext cx="27852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Students did have time to participate in this project.</a:t>
            </a:r>
            <a:endParaRPr sz="1400" dirty="0"/>
          </a:p>
          <a:p>
            <a:pPr marL="457200" lvl="0" indent="-317500" algn="l" rtl="0">
              <a:spcBef>
                <a:spcPts val="0"/>
              </a:spcBef>
              <a:spcAft>
                <a:spcPts val="0"/>
              </a:spcAft>
              <a:buSzPts val="1400"/>
              <a:buChar char="●"/>
            </a:pPr>
            <a:r>
              <a:rPr lang="en" sz="1400" dirty="0"/>
              <a:t>I gathered over 60  responses to the prompt: “Faithful care for the earth to me is:” </a:t>
            </a:r>
            <a:endParaRPr sz="1400" dirty="0"/>
          </a:p>
          <a:p>
            <a:pPr marL="457200" lvl="0" indent="-317500" algn="l" rtl="0">
              <a:spcBef>
                <a:spcPts val="0"/>
              </a:spcBef>
              <a:spcAft>
                <a:spcPts val="0"/>
              </a:spcAft>
              <a:buSzPts val="1400"/>
              <a:buChar char="●"/>
            </a:pPr>
            <a:r>
              <a:rPr lang="en" sz="1400" dirty="0"/>
              <a:t>These responses provide evidence of the value of this work.</a:t>
            </a:r>
            <a:endParaRPr sz="1400" dirty="0"/>
          </a:p>
        </p:txBody>
      </p:sp>
      <p:grpSp>
        <p:nvGrpSpPr>
          <p:cNvPr id="160" name="Google Shape;160;p19"/>
          <p:cNvGrpSpPr/>
          <p:nvPr/>
        </p:nvGrpSpPr>
        <p:grpSpPr>
          <a:xfrm>
            <a:off x="6007125" y="1342525"/>
            <a:ext cx="2673000" cy="3302700"/>
            <a:chOff x="6007125" y="1342525"/>
            <a:chExt cx="2673000" cy="3302700"/>
          </a:xfrm>
        </p:grpSpPr>
        <p:sp>
          <p:nvSpPr>
            <p:cNvPr id="161" name="Google Shape;161;p19"/>
            <p:cNvSpPr/>
            <p:nvPr/>
          </p:nvSpPr>
          <p:spPr>
            <a:xfrm>
              <a:off x="6007125"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19"/>
            <p:cNvSpPr txBox="1"/>
            <p:nvPr/>
          </p:nvSpPr>
          <p:spPr>
            <a:xfrm>
              <a:off x="6007125"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3" name="Google Shape;163;p19"/>
          <p:cNvSpPr txBox="1">
            <a:spLocks noGrp="1"/>
          </p:cNvSpPr>
          <p:nvPr>
            <p:ph type="body" idx="4294967295"/>
          </p:nvPr>
        </p:nvSpPr>
        <p:spPr>
          <a:xfrm>
            <a:off x="6058742" y="1337725"/>
            <a:ext cx="349500" cy="8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3</a:t>
            </a:r>
            <a:endParaRPr dirty="0">
              <a:solidFill>
                <a:schemeClr val="lt1"/>
              </a:solidFill>
            </a:endParaRPr>
          </a:p>
        </p:txBody>
      </p:sp>
      <p:cxnSp>
        <p:nvCxnSpPr>
          <p:cNvPr id="164" name="Google Shape;164;p19"/>
          <p:cNvCxnSpPr/>
          <p:nvPr/>
        </p:nvCxnSpPr>
        <p:spPr>
          <a:xfrm>
            <a:off x="6427225" y="1514725"/>
            <a:ext cx="0" cy="478800"/>
          </a:xfrm>
          <a:prstGeom prst="straightConnector1">
            <a:avLst/>
          </a:prstGeom>
          <a:noFill/>
          <a:ln w="9525" cap="flat" cmpd="sng">
            <a:solidFill>
              <a:schemeClr val="lt1"/>
            </a:solidFill>
            <a:prstDash val="solid"/>
            <a:round/>
            <a:headEnd type="none" w="sm" len="sm"/>
            <a:tailEnd type="none" w="sm" len="sm"/>
          </a:ln>
        </p:spPr>
      </p:cxnSp>
      <p:sp>
        <p:nvSpPr>
          <p:cNvPr id="165" name="Google Shape;165;p19"/>
          <p:cNvSpPr txBox="1">
            <a:spLocks noGrp="1"/>
          </p:cNvSpPr>
          <p:nvPr>
            <p:ph type="body" idx="4294967295"/>
          </p:nvPr>
        </p:nvSpPr>
        <p:spPr>
          <a:xfrm>
            <a:off x="6503425" y="1342525"/>
            <a:ext cx="2101800" cy="823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What we learned</a:t>
            </a:r>
            <a:endParaRPr dirty="0">
              <a:solidFill>
                <a:schemeClr val="lt1"/>
              </a:solidFill>
            </a:endParaRPr>
          </a:p>
        </p:txBody>
      </p:sp>
      <p:sp>
        <p:nvSpPr>
          <p:cNvPr id="166" name="Google Shape;166;p19"/>
          <p:cNvSpPr txBox="1">
            <a:spLocks noGrp="1"/>
          </p:cNvSpPr>
          <p:nvPr>
            <p:ph type="body" idx="4294967295"/>
          </p:nvPr>
        </p:nvSpPr>
        <p:spPr>
          <a:xfrm>
            <a:off x="5939300" y="2105225"/>
            <a:ext cx="2785200" cy="23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 prompt elicited surprisingly “core” responses: “life,” “love,” “safety,” and “home” were values answers coming alongside responses like “recycling” or “reduce greenhouse gasses.”</a:t>
            </a:r>
            <a:endParaRPr sz="1400" dirty="0"/>
          </a:p>
          <a:p>
            <a:pPr marL="0" lvl="0" indent="0" algn="l" rtl="0">
              <a:spcBef>
                <a:spcPts val="1600"/>
              </a:spcBef>
              <a:spcAft>
                <a:spcPts val="1600"/>
              </a:spcAft>
              <a:buNone/>
            </a:pPr>
            <a:r>
              <a:rPr lang="en" sz="1400" dirty="0"/>
              <a:t>This activity got a more representative sample of campus than even the initial hope.</a:t>
            </a: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Steps</a:t>
            </a:r>
            <a:endParaRPr dirty="0"/>
          </a:p>
        </p:txBody>
      </p:sp>
      <p:sp>
        <p:nvSpPr>
          <p:cNvPr id="172" name="Google Shape;172;p20"/>
          <p:cNvSpPr txBox="1"/>
          <p:nvPr/>
        </p:nvSpPr>
        <p:spPr>
          <a:xfrm>
            <a:off x="201700" y="1341350"/>
            <a:ext cx="4477800" cy="212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Finish the art piece </a:t>
            </a:r>
            <a:endParaRPr dirty="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Complete the report for Campus Climate Lab</a:t>
            </a:r>
            <a:endParaRPr dirty="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Present at their session in the Fall of 2023</a:t>
            </a:r>
            <a:endParaRPr dirty="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Recommend that if this project were to be tried again, it could:</a:t>
            </a:r>
            <a:endParaRPr dirty="0">
              <a:solidFill>
                <a:schemeClr val="dk1"/>
              </a:solidFill>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Start in the Fall</a:t>
            </a:r>
            <a:endParaRPr dirty="0">
              <a:solidFill>
                <a:schemeClr val="dk1"/>
              </a:solidFill>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Last the entire academic year</a:t>
            </a:r>
            <a:endParaRPr dirty="0">
              <a:solidFill>
                <a:schemeClr val="dk1"/>
              </a:solidFill>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 dirty="0">
                <a:solidFill>
                  <a:schemeClr val="dk1"/>
                </a:solidFill>
                <a:latin typeface="Lato"/>
                <a:ea typeface="Lato"/>
                <a:cs typeface="Lato"/>
                <a:sym typeface="Lato"/>
              </a:rPr>
              <a:t>Include a larger team</a:t>
            </a:r>
            <a:endParaRPr dirty="0">
              <a:solidFill>
                <a:schemeClr val="dk1"/>
              </a:solidFill>
              <a:latin typeface="Lato"/>
              <a:ea typeface="Lato"/>
              <a:cs typeface="Lato"/>
              <a:sym typeface="Lato"/>
            </a:endParaRPr>
          </a:p>
          <a:p>
            <a:pPr marL="914400" lvl="0" indent="0" algn="l" rtl="0">
              <a:spcBef>
                <a:spcPts val="0"/>
              </a:spcBef>
              <a:spcAft>
                <a:spcPts val="0"/>
              </a:spcAft>
              <a:buNone/>
            </a:pPr>
            <a:endParaRPr dirty="0">
              <a:solidFill>
                <a:schemeClr val="dk1"/>
              </a:solidFill>
              <a:latin typeface="Lato"/>
              <a:ea typeface="Lato"/>
              <a:cs typeface="Lato"/>
              <a:sym typeface="Lato"/>
            </a:endParaRPr>
          </a:p>
        </p:txBody>
      </p:sp>
      <p:pic>
        <p:nvPicPr>
          <p:cNvPr id="173" name="Google Shape;173;p20"/>
          <p:cNvPicPr preferRelativeResize="0"/>
          <p:nvPr/>
        </p:nvPicPr>
        <p:blipFill>
          <a:blip r:embed="rId3">
            <a:alphaModFix/>
          </a:blip>
          <a:stretch>
            <a:fillRect/>
          </a:stretch>
        </p:blipFill>
        <p:spPr>
          <a:xfrm>
            <a:off x="5529374" y="131100"/>
            <a:ext cx="3109800" cy="2440650"/>
          </a:xfrm>
          <a:prstGeom prst="rect">
            <a:avLst/>
          </a:prstGeom>
          <a:noFill/>
          <a:ln>
            <a:noFill/>
          </a:ln>
          <a:effectLst>
            <a:outerShdw blurRad="142875" dist="19050" dir="5400000" algn="bl" rotWithShape="0">
              <a:srgbClr val="000000">
                <a:alpha val="50000"/>
              </a:srgbClr>
            </a:outerShdw>
          </a:effectLst>
        </p:spPr>
      </p:pic>
      <p:pic>
        <p:nvPicPr>
          <p:cNvPr id="174" name="Google Shape;174;p20"/>
          <p:cNvPicPr preferRelativeResize="0"/>
          <p:nvPr/>
        </p:nvPicPr>
        <p:blipFill rotWithShape="1">
          <a:blip r:embed="rId4">
            <a:alphaModFix/>
          </a:blip>
          <a:srcRect l="15664" t="29805" r="8514" b="17645"/>
          <a:stretch/>
        </p:blipFill>
        <p:spPr>
          <a:xfrm>
            <a:off x="6219275" y="2242001"/>
            <a:ext cx="2924724" cy="2702848"/>
          </a:xfrm>
          <a:prstGeom prst="rect">
            <a:avLst/>
          </a:prstGeom>
          <a:noFill/>
          <a:ln>
            <a:noFill/>
          </a:ln>
          <a:effectLst>
            <a:outerShdw blurRad="171450" dist="19050" dir="5400000" algn="bl" rotWithShape="0">
              <a:srgbClr val="000000">
                <a:alpha val="50000"/>
              </a:srgbClr>
            </a:outerShdw>
          </a:effectLst>
        </p:spPr>
      </p:pic>
      <p:pic>
        <p:nvPicPr>
          <p:cNvPr id="175" name="Google Shape;175;p20"/>
          <p:cNvPicPr preferRelativeResize="0"/>
          <p:nvPr/>
        </p:nvPicPr>
        <p:blipFill>
          <a:blip r:embed="rId5">
            <a:alphaModFix/>
          </a:blip>
          <a:stretch>
            <a:fillRect/>
          </a:stretch>
        </p:blipFill>
        <p:spPr>
          <a:xfrm>
            <a:off x="3915251" y="2445900"/>
            <a:ext cx="2538201" cy="2498950"/>
          </a:xfrm>
          <a:prstGeom prst="rect">
            <a:avLst/>
          </a:prstGeom>
          <a:noFill/>
          <a:ln>
            <a:noFill/>
          </a:ln>
          <a:effectLst>
            <a:outerShdw blurRad="57150" dist="47625"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On-screen Show (16:9)</PresentationFormat>
  <Paragraphs>69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Playfair Display</vt:lpstr>
      <vt:lpstr>Blue &amp; Gold</vt:lpstr>
      <vt:lpstr>Living Faithfully in the Anthropocene</vt:lpstr>
      <vt:lpstr>Hypothesis / Big Takeaway</vt:lpstr>
      <vt:lpstr>The Dream</vt:lpstr>
      <vt:lpstr>The (ideal) plan</vt:lpstr>
      <vt:lpstr>Plan 1: Collaborative Campus Climate Action</vt:lpstr>
      <vt:lpstr>Plan 2: Interfaith Panel</vt:lpstr>
      <vt:lpstr>Plan 3: Collaborative Art Project</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Faithfully in the Anthropocene</dc:title>
  <cp:lastModifiedBy>Barton, Rachel, Judith</cp:lastModifiedBy>
  <cp:revision>1</cp:revision>
  <dcterms:modified xsi:type="dcterms:W3CDTF">2023-05-19T17:49:18Z</dcterms:modified>
</cp:coreProperties>
</file>