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Garamond" panose="02020404030301010803"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TACAsfT1T3cSf6BM3GRG5upvB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97" autoAdjust="0"/>
  </p:normalViewPr>
  <p:slideViewPr>
    <p:cSldViewPr snapToGrid="0">
      <p:cViewPr varScale="1">
        <p:scale>
          <a:sx n="45" d="100"/>
          <a:sy n="45" d="100"/>
        </p:scale>
        <p:origin x="48" y="8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sharonp?utm_content=creditCopyText&amp;utm_medium=referral&amp;utm_source=unsplash"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unsplash.com/photos/water-dropping-on-light-bulb-N7FtpkC_P7o" TargetMode="External"/><Relationship Id="rId4" Type="http://schemas.openxmlformats.org/officeDocument/2006/relationships/hyperlink" Target="https://unsplash.com/photos/water-dropping-on-light-bulb-N7FtpkC_P7o?utm_content=creditCopyText&amp;utm_medium=referral&amp;utm_source=unsplash"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u.edu/virtua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c812bff39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c812bff39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Photo Credits: </a:t>
            </a:r>
            <a:r>
              <a:rPr lang="en-US" sz="1100">
                <a:latin typeface="Arial"/>
                <a:ea typeface="Arial"/>
                <a:cs typeface="Arial"/>
                <a:sym typeface="Arial"/>
              </a:rPr>
              <a:t>Photo by</a:t>
            </a:r>
            <a:r>
              <a:rPr lang="en-US" sz="1100">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Sharon Pittaway</a:t>
            </a:r>
            <a:r>
              <a:rPr lang="en-US" sz="1100">
                <a:latin typeface="Arial"/>
                <a:ea typeface="Arial"/>
                <a:cs typeface="Arial"/>
                <a:sym typeface="Arial"/>
              </a:rPr>
              <a:t> on</a:t>
            </a:r>
            <a:r>
              <a:rPr lang="en-US" sz="1100">
                <a:uFill>
                  <a:noFill/>
                </a:uFill>
                <a:latin typeface="Arial"/>
                <a:ea typeface="Arial"/>
                <a:cs typeface="Arial"/>
                <a:sym typeface="Arial"/>
                <a:hlinkClick r:id="rId4"/>
              </a:rPr>
              <a:t> </a:t>
            </a:r>
            <a:r>
              <a:rPr lang="en-US" sz="1100" u="sng">
                <a:solidFill>
                  <a:schemeClr val="hlink"/>
                </a:solidFill>
                <a:latin typeface="Arial"/>
                <a:ea typeface="Arial"/>
                <a:cs typeface="Arial"/>
                <a:sym typeface="Arial"/>
                <a:hlinkClick r:id="rId4"/>
              </a:rPr>
              <a:t>Unsplash</a:t>
            </a:r>
            <a:r>
              <a:rPr lang="en-US"/>
              <a:t>: </a:t>
            </a:r>
            <a:r>
              <a:rPr lang="en-US" u="sng">
                <a:solidFill>
                  <a:schemeClr val="hlink"/>
                </a:solidFill>
                <a:hlinkClick r:id="rId5"/>
              </a:rPr>
              <a:t>https://unsplash.com/photos/water-dropping-on-light-bulb-N7FtpkC_P7o</a:t>
            </a:r>
            <a:endParaRPr/>
          </a:p>
          <a:p>
            <a:pPr marL="0" lvl="0" indent="0" algn="l" rtl="0">
              <a:spcBef>
                <a:spcPts val="0"/>
              </a:spcBef>
              <a:spcAft>
                <a:spcPts val="0"/>
              </a:spcAft>
              <a:buNone/>
            </a:pPr>
            <a:endParaRPr/>
          </a:p>
        </p:txBody>
      </p:sp>
      <p:sp>
        <p:nvSpPr>
          <p:cNvPr id="172" name="Google Shape;172;g2c812bff39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Century Gothic"/>
                <a:ea typeface="Century Gothic"/>
                <a:cs typeface="Century Gothic"/>
                <a:sym typeface="Century Gothic"/>
              </a:rPr>
              <a:t>The researchers would like to thank the collaboration of Boston University Campus Planning and Operations team and the Boston University Sustainability Data Analytics team for their help in their project and for Campus Climate Lab, for funding this project. </a:t>
            </a:r>
            <a:endParaRPr>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a:latin typeface="Century Gothic"/>
                <a:ea typeface="Century Gothic"/>
                <a:cs typeface="Century Gothic"/>
                <a:sym typeface="Century Gothic"/>
              </a:rPr>
              <a:t>Thank you for your time. I will now take questions. </a:t>
            </a:r>
            <a:endParaRPr>
              <a:latin typeface="Century Gothic"/>
              <a:ea typeface="Century Gothic"/>
              <a:cs typeface="Century Gothic"/>
              <a:sym typeface="Century Gothic"/>
            </a:endParaRPr>
          </a:p>
        </p:txBody>
      </p:sp>
      <p:sp>
        <p:nvSpPr>
          <p:cNvPr id="300" name="Google Shape;30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f535268b9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1f535268b9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Century Gothic"/>
                <a:ea typeface="Century Gothic"/>
                <a:cs typeface="Century Gothic"/>
                <a:sym typeface="Century Gothic"/>
              </a:rPr>
              <a:t>The researchers would also like the collaboration of Boston University Campus Planning and Operations team and the Boston University Sustainability Data Analytics team. </a:t>
            </a:r>
            <a:endParaRPr/>
          </a:p>
        </p:txBody>
      </p:sp>
      <p:sp>
        <p:nvSpPr>
          <p:cNvPr id="311" name="Google Shape;311;g1f535268b9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f535268b9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f535268b9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318" name="Google Shape;318;g1f535268b91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812bff390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c812bff390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a:latin typeface="Times New Roman"/>
                <a:ea typeface="Times New Roman"/>
                <a:cs typeface="Times New Roman"/>
                <a:sym typeface="Times New Roman"/>
              </a:rPr>
              <a:t>This project is the first to analyze and identify patterns in BU’s water consumption. The importance of this analysis for BU is connected to the following 3 points:</a:t>
            </a:r>
            <a:endParaRPr>
              <a:latin typeface="Times New Roman"/>
              <a:ea typeface="Times New Roman"/>
              <a:cs typeface="Times New Roman"/>
              <a:sym typeface="Times New Roman"/>
            </a:endParaRPr>
          </a:p>
          <a:p>
            <a:pPr marL="457200" lvl="0" indent="-317500" algn="l" rtl="0">
              <a:lnSpc>
                <a:spcPct val="115000"/>
              </a:lnSpc>
              <a:spcBef>
                <a:spcPts val="1200"/>
              </a:spcBef>
              <a:spcAft>
                <a:spcPts val="0"/>
              </a:spcAft>
              <a:buSzPts val="1400"/>
              <a:buFont typeface="Times New Roman"/>
              <a:buChar char="●"/>
            </a:pPr>
            <a:r>
              <a:rPr lang="en-US">
                <a:latin typeface="Times New Roman"/>
                <a:ea typeface="Times New Roman"/>
                <a:cs typeface="Times New Roman"/>
                <a:sym typeface="Times New Roman"/>
              </a:rPr>
              <a:t>Supports the goals set in BU’s CAP which includes providing insights into sustainable related challenges that impacts BU’s Operations and Facilities specifically as BU grows and develops through retrofitting and renovations. </a:t>
            </a:r>
            <a:endParaRPr>
              <a:latin typeface="Times New Roman"/>
              <a:ea typeface="Times New Roman"/>
              <a:cs typeface="Times New Roman"/>
              <a:sym typeface="Times New Roman"/>
            </a:endParaRPr>
          </a:p>
          <a:p>
            <a:pPr marL="457200" lvl="0" indent="-317500" algn="l" rtl="0">
              <a:lnSpc>
                <a:spcPct val="115000"/>
              </a:lnSpc>
              <a:spcBef>
                <a:spcPts val="0"/>
              </a:spcBef>
              <a:spcAft>
                <a:spcPts val="0"/>
              </a:spcAft>
              <a:buSzPts val="1400"/>
              <a:buFont typeface="Times New Roman"/>
              <a:buChar char="●"/>
            </a:pPr>
            <a:r>
              <a:rPr lang="en-US">
                <a:latin typeface="Times New Roman"/>
                <a:ea typeface="Times New Roman"/>
                <a:cs typeface="Times New Roman"/>
                <a:sym typeface="Times New Roman"/>
              </a:rPr>
              <a:t>Sets the foundation for further research to connect water consumption at BU to scope 3 emissions to understand the indirect emissions, especially as BU invests in water efficiency technologies that require energy use and the need for further analysis on wastewater</a:t>
            </a:r>
            <a:endParaRPr>
              <a:latin typeface="Times New Roman"/>
              <a:ea typeface="Times New Roman"/>
              <a:cs typeface="Times New Roman"/>
              <a:sym typeface="Times New Roman"/>
            </a:endParaRPr>
          </a:p>
          <a:p>
            <a:pPr marL="457200" lvl="0" indent="-317500" algn="l" rtl="0">
              <a:lnSpc>
                <a:spcPct val="115000"/>
              </a:lnSpc>
              <a:spcBef>
                <a:spcPts val="0"/>
              </a:spcBef>
              <a:spcAft>
                <a:spcPts val="0"/>
              </a:spcAft>
              <a:buSzPts val="1400"/>
              <a:buFont typeface="Times New Roman"/>
              <a:buChar char="●"/>
            </a:pPr>
            <a:r>
              <a:rPr lang="en-US">
                <a:latin typeface="Times New Roman"/>
                <a:ea typeface="Times New Roman"/>
                <a:cs typeface="Times New Roman"/>
                <a:sym typeface="Times New Roman"/>
              </a:rPr>
              <a:t>Supports BU’s goal to ensure that new construction is LEEDs Gold certified in which water management and conservation efforts are measured to certify LEEDs status </a:t>
            </a:r>
            <a:endParaRPr>
              <a:latin typeface="Times New Roman"/>
              <a:ea typeface="Times New Roman"/>
              <a:cs typeface="Times New Roman"/>
              <a:sym typeface="Times New Roman"/>
            </a:endParaRPr>
          </a:p>
          <a:p>
            <a:pPr marL="0" lvl="0" indent="0" algn="l" rtl="0">
              <a:lnSpc>
                <a:spcPct val="100000"/>
              </a:lnSpc>
              <a:spcBef>
                <a:spcPts val="1200"/>
              </a:spcBef>
              <a:spcAft>
                <a:spcPts val="0"/>
              </a:spcAft>
              <a:buSzPts val="1400"/>
              <a:buNone/>
            </a:pPr>
            <a:r>
              <a:rPr lang="en-US"/>
              <a:t>Photo Credit: </a:t>
            </a:r>
            <a:r>
              <a:rPr lang="en-US" u="sng">
                <a:solidFill>
                  <a:schemeClr val="hlink"/>
                </a:solidFill>
                <a:hlinkClick r:id="rId3"/>
              </a:rPr>
              <a:t>https://www.bu.edu/virtual/</a:t>
            </a:r>
            <a:endParaRPr/>
          </a:p>
          <a:p>
            <a:pPr marL="0" lvl="0" indent="0" algn="l" rtl="0">
              <a:lnSpc>
                <a:spcPct val="100000"/>
              </a:lnSpc>
              <a:spcBef>
                <a:spcPts val="0"/>
              </a:spcBef>
              <a:spcAft>
                <a:spcPts val="0"/>
              </a:spcAft>
              <a:buSzPts val="1400"/>
              <a:buNone/>
            </a:pPr>
            <a:endParaRPr/>
          </a:p>
        </p:txBody>
      </p:sp>
      <p:sp>
        <p:nvSpPr>
          <p:cNvPr id="183" name="Google Shape;183;g2c812bff390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812bff390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c812bff390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Through our literature review, we identified building type, age of building, renovations, size of building, and stormwater management as driver of infrastructure level water consumption.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These findings, along with the data and information received from the CAP and our operations partner, assisted us to identify the following objectives of our project:</a:t>
            </a:r>
            <a:endParaRPr/>
          </a:p>
          <a:p>
            <a:pPr marL="457200" lvl="0" indent="-317500" algn="l" rtl="0">
              <a:lnSpc>
                <a:spcPct val="100000"/>
              </a:lnSpc>
              <a:spcBef>
                <a:spcPts val="0"/>
              </a:spcBef>
              <a:spcAft>
                <a:spcPts val="0"/>
              </a:spcAft>
              <a:buSzPts val="1400"/>
              <a:buChar char="●"/>
            </a:pPr>
            <a:r>
              <a:rPr lang="en-US"/>
              <a:t>Assessment of water consumption of all 3 campuses</a:t>
            </a:r>
            <a:endParaRPr/>
          </a:p>
          <a:p>
            <a:pPr marL="457200" lvl="0" indent="-317500" algn="l" rtl="0">
              <a:lnSpc>
                <a:spcPct val="100000"/>
              </a:lnSpc>
              <a:spcBef>
                <a:spcPts val="0"/>
              </a:spcBef>
              <a:spcAft>
                <a:spcPts val="0"/>
              </a:spcAft>
              <a:buSzPts val="1400"/>
              <a:buChar char="●"/>
            </a:pPr>
            <a:r>
              <a:rPr lang="en-US"/>
              <a:t>Identify temporal trends for water consumption and WUI</a:t>
            </a:r>
            <a:endParaRPr/>
          </a:p>
          <a:p>
            <a:pPr marL="457200" lvl="0" indent="-317500" algn="l" rtl="0">
              <a:lnSpc>
                <a:spcPct val="100000"/>
              </a:lnSpc>
              <a:spcBef>
                <a:spcPts val="0"/>
              </a:spcBef>
              <a:spcAft>
                <a:spcPts val="0"/>
              </a:spcAft>
              <a:buSzPts val="1400"/>
              <a:buChar char="●"/>
            </a:pPr>
            <a:r>
              <a:rPr lang="en-US"/>
              <a:t>Create a complete dataset for BU including both infrastructure information and water consumption</a:t>
            </a:r>
            <a:endParaRPr/>
          </a:p>
          <a:p>
            <a:pPr marL="457200" lvl="0" indent="-317500" algn="l" rtl="0">
              <a:lnSpc>
                <a:spcPct val="100000"/>
              </a:lnSpc>
              <a:spcBef>
                <a:spcPts val="0"/>
              </a:spcBef>
              <a:spcAft>
                <a:spcPts val="0"/>
              </a:spcAft>
              <a:buSzPts val="1400"/>
              <a:buChar char="●"/>
            </a:pPr>
            <a:r>
              <a:rPr lang="en-US"/>
              <a:t>Provide potential mitigation efforts that can assist BU to maintain and even further reduce water consumption</a:t>
            </a:r>
            <a:endParaRPr/>
          </a:p>
        </p:txBody>
      </p:sp>
      <p:sp>
        <p:nvSpPr>
          <p:cNvPr id="191" name="Google Shape;191;g2c812bff390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c812bff390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2c812bff390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Utilizing the infrastructure related data received from Campus Planning &amp; Operations, water consumption from BU Sustainability, and cost of water consumption from Boston Water &amp; Sewer Commission, we processed the data to conduct a time series analysis for water consumption for all 3 campuses which will be the focus of this presentation. Although our project looks at water consumption from FY 2006 to FY 2023, this presentation focuses on to FY 2022 as we recently received FY 2023 data.  </a:t>
            </a:r>
            <a:endParaRPr sz="1100"/>
          </a:p>
          <a:p>
            <a:pPr marL="0" lvl="0" indent="0" algn="l" rtl="0">
              <a:lnSpc>
                <a:spcPct val="115000"/>
              </a:lnSpc>
              <a:spcBef>
                <a:spcPts val="1200"/>
              </a:spcBef>
              <a:spcAft>
                <a:spcPts val="0"/>
              </a:spcAft>
              <a:buClr>
                <a:schemeClr val="dk1"/>
              </a:buClr>
              <a:buSzPts val="1100"/>
              <a:buFont typeface="Arial"/>
              <a:buNone/>
            </a:pPr>
            <a:r>
              <a:rPr lang="en-US" sz="1100"/>
              <a:t>In consultation with our faculty mentor, we will be working to create a forecast model to show our operations partners where BU’s water consumption will be going in the next couple years.</a:t>
            </a:r>
            <a:endParaRPr sz="1100"/>
          </a:p>
          <a:p>
            <a:pPr marL="0" lvl="0" indent="0" algn="l" rtl="0">
              <a:lnSpc>
                <a:spcPct val="115000"/>
              </a:lnSpc>
              <a:spcBef>
                <a:spcPts val="1200"/>
              </a:spcBef>
              <a:spcAft>
                <a:spcPts val="0"/>
              </a:spcAft>
              <a:buClr>
                <a:schemeClr val="dk1"/>
              </a:buClr>
              <a:buSzPts val="1100"/>
              <a:buFont typeface="Arial"/>
              <a:buNone/>
            </a:pPr>
            <a:r>
              <a:rPr lang="en-US" sz="1100"/>
              <a:t>From our data analysis, our preliminary results include the following. </a:t>
            </a:r>
            <a:endParaRPr sz="1100"/>
          </a:p>
          <a:p>
            <a:pPr marL="0" lvl="0" indent="0" algn="l" rtl="0">
              <a:lnSpc>
                <a:spcPct val="100000"/>
              </a:lnSpc>
              <a:spcBef>
                <a:spcPts val="1200"/>
              </a:spcBef>
              <a:spcAft>
                <a:spcPts val="0"/>
              </a:spcAft>
              <a:buSzPts val="1400"/>
              <a:buNone/>
            </a:pPr>
            <a:endParaRPr/>
          </a:p>
        </p:txBody>
      </p:sp>
      <p:sp>
        <p:nvSpPr>
          <p:cNvPr id="199" name="Google Shape;199;g2c812bff390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812bff390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c812bff390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At the broader BU level, we analyzed a total of 360 buildings and found there to be a gradual increase in water consumption from FY 2006 to FY 2022 as shown on your left.</a:t>
            </a:r>
            <a:endParaRPr sz="1100"/>
          </a:p>
          <a:p>
            <a:pPr marL="0" lvl="0" indent="0" algn="l" rtl="0">
              <a:lnSpc>
                <a:spcPct val="115000"/>
              </a:lnSpc>
              <a:spcBef>
                <a:spcPts val="1200"/>
              </a:spcBef>
              <a:spcAft>
                <a:spcPts val="0"/>
              </a:spcAft>
              <a:buClr>
                <a:schemeClr val="dk1"/>
              </a:buClr>
              <a:buSzPts val="1100"/>
              <a:buFont typeface="Arial"/>
              <a:buNone/>
            </a:pPr>
            <a:r>
              <a:rPr lang="en-US" sz="1100"/>
              <a:t>It is important to note that FY 2020 is an outlier in this dataset, as shown in this graph, and this holds true for the rest of the presentation as well. In consultation with our operations partner, aspects of COVIS-19 lockdown and coding issues within the Boston Water and Sewer Commission system played a role during FY 2020. Thus, a large portion of the dataset had to be estimated.</a:t>
            </a:r>
            <a:endParaRPr sz="1100"/>
          </a:p>
          <a:p>
            <a:pPr marL="0" lvl="0" indent="0" algn="l" rtl="0">
              <a:lnSpc>
                <a:spcPct val="115000"/>
              </a:lnSpc>
              <a:spcBef>
                <a:spcPts val="1200"/>
              </a:spcBef>
              <a:spcAft>
                <a:spcPts val="1200"/>
              </a:spcAft>
              <a:buSzPts val="1100"/>
              <a:buNone/>
            </a:pPr>
            <a:r>
              <a:rPr lang="en-US" sz="1100"/>
              <a:t>We also looked at the cost per capita in water usage as shown on your right. Using the rate structure found on BWSC website, we looked at the cost per capita cost of water consumption per fiscal year and found there to be an increase in cost of water usage which correlates with the gradual increase found in the graph on your left. </a:t>
            </a:r>
            <a:endParaRPr sz="1100"/>
          </a:p>
        </p:txBody>
      </p:sp>
      <p:sp>
        <p:nvSpPr>
          <p:cNvPr id="207" name="Google Shape;207;g2c812bff390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812bff390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c812bff390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t>When collapsing the data for each campus, our preliminary findings include the following:</a:t>
            </a:r>
            <a:endParaRPr sz="1100"/>
          </a:p>
          <a:p>
            <a:pPr marL="457200" lvl="0" indent="-298450" algn="l" rtl="0">
              <a:lnSpc>
                <a:spcPct val="115000"/>
              </a:lnSpc>
              <a:spcBef>
                <a:spcPts val="0"/>
              </a:spcBef>
              <a:spcAft>
                <a:spcPts val="0"/>
              </a:spcAft>
              <a:buClr>
                <a:schemeClr val="dk1"/>
              </a:buClr>
              <a:buSzPts val="1100"/>
              <a:buChar char="●"/>
            </a:pPr>
            <a:r>
              <a:rPr lang="en-US" sz="1100"/>
              <a:t>For CRC, we analyzed 321 buildings and found there to be a decline in water consumption overtime</a:t>
            </a:r>
            <a:endParaRPr sz="1100"/>
          </a:p>
          <a:p>
            <a:pPr marL="457200" lvl="0" indent="-298450" algn="l" rtl="0">
              <a:lnSpc>
                <a:spcPct val="115000"/>
              </a:lnSpc>
              <a:spcBef>
                <a:spcPts val="0"/>
              </a:spcBef>
              <a:spcAft>
                <a:spcPts val="0"/>
              </a:spcAft>
              <a:buClr>
                <a:schemeClr val="dk1"/>
              </a:buClr>
              <a:buSzPts val="1100"/>
              <a:buChar char="●"/>
            </a:pPr>
            <a:r>
              <a:rPr lang="en-US" sz="1100"/>
              <a:t>For BUMC and FEN campus, we analyzed 30 and 9 buildings respectively and found there is an increase in water consumption.</a:t>
            </a:r>
            <a:endParaRPr sz="1100"/>
          </a:p>
          <a:p>
            <a:pPr marL="457200" lvl="0" indent="-298450" algn="l" rtl="0">
              <a:lnSpc>
                <a:spcPct val="115000"/>
              </a:lnSpc>
              <a:spcBef>
                <a:spcPts val="0"/>
              </a:spcBef>
              <a:spcAft>
                <a:spcPts val="0"/>
              </a:spcAft>
              <a:buClr>
                <a:schemeClr val="dk1"/>
              </a:buClr>
              <a:buSzPts val="1100"/>
              <a:buChar char="●"/>
            </a:pPr>
            <a:r>
              <a:rPr lang="en-US" sz="1100"/>
              <a:t>For BUMC, our water consumption data starts from FY 2006 with the total water consumption but this graph only shows from FY 2013 as this was when BU started recording the water consumption data for each building. For FEN, the data starts from FY 2018, which was when BU acquired the FEN campus.</a:t>
            </a:r>
            <a:endParaRPr sz="1100"/>
          </a:p>
          <a:p>
            <a:pPr marL="0" lvl="0" indent="0" algn="l" rtl="0">
              <a:lnSpc>
                <a:spcPct val="115000"/>
              </a:lnSpc>
              <a:spcBef>
                <a:spcPts val="1200"/>
              </a:spcBef>
              <a:spcAft>
                <a:spcPts val="0"/>
              </a:spcAft>
              <a:buClr>
                <a:schemeClr val="dk1"/>
              </a:buClr>
              <a:buSzPts val="1100"/>
              <a:buFont typeface="Arial"/>
              <a:buNone/>
            </a:pPr>
            <a:r>
              <a:rPr lang="en-US" sz="1100"/>
              <a:t>With these preliminary results, it is important to note that there was missing data and buildings that. This means that not every building is included in the dataset. In consultation with our operations partner, a big part of the missing is connected to buildings being connected to a master meter that includes subset of buildings that do not have a submeter. In our technical report, we aim to include a list to identify which buildings are missing from our dataset.   </a:t>
            </a:r>
            <a:endParaRPr sz="1100"/>
          </a:p>
          <a:p>
            <a:pPr marL="0" lvl="0" indent="0" algn="l" rtl="0">
              <a:lnSpc>
                <a:spcPct val="115000"/>
              </a:lnSpc>
              <a:spcBef>
                <a:spcPts val="1200"/>
              </a:spcBef>
              <a:spcAft>
                <a:spcPts val="0"/>
              </a:spcAft>
              <a:buNone/>
            </a:pPr>
            <a:endParaRPr sz="1100"/>
          </a:p>
        </p:txBody>
      </p:sp>
      <p:sp>
        <p:nvSpPr>
          <p:cNvPr id="219" name="Google Shape;219;g2c812bff390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c812bff390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c812bff390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t>We also looked at the water usage intensity in order to identify the rate at which water is being used within a given campus. WUI is standard in water conservation science and is calculated by dividing water usage by total square footage of a building in a given year.</a:t>
            </a:r>
            <a:endParaRPr sz="1100"/>
          </a:p>
          <a:p>
            <a:pPr marL="0" lvl="0" indent="0" algn="l" rtl="0">
              <a:lnSpc>
                <a:spcPct val="115000"/>
              </a:lnSpc>
              <a:spcBef>
                <a:spcPts val="1200"/>
              </a:spcBef>
              <a:spcAft>
                <a:spcPts val="0"/>
              </a:spcAft>
              <a:buClr>
                <a:schemeClr val="dk1"/>
              </a:buClr>
              <a:buSzPts val="1100"/>
              <a:buFont typeface="Arial"/>
              <a:buNone/>
            </a:pPr>
            <a:r>
              <a:rPr lang="en-US" sz="1100"/>
              <a:t>Similar to the average water consumption mentioned in the previous slides, both BUMC and FEN experience an increase in WUI while CRC experiences a decrease WUI. At the broader BU level, there is a decrease in WUI. </a:t>
            </a:r>
            <a:endParaRPr sz="1100"/>
          </a:p>
          <a:p>
            <a:pPr marL="0" lvl="0" indent="0" algn="l" rtl="0">
              <a:lnSpc>
                <a:spcPct val="100000"/>
              </a:lnSpc>
              <a:spcBef>
                <a:spcPts val="0"/>
              </a:spcBef>
              <a:spcAft>
                <a:spcPts val="0"/>
              </a:spcAft>
              <a:buSzPts val="1400"/>
              <a:buNone/>
            </a:pPr>
            <a:endParaRPr sz="1100"/>
          </a:p>
        </p:txBody>
      </p:sp>
      <p:sp>
        <p:nvSpPr>
          <p:cNvPr id="238" name="Google Shape;238;g2c812bff390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c812bff39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c812bff390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On top of our key preliminary finding that there is a gradual increase in average water consumption at the broader BU level, with CRC seeing a decline and BUMC and FEN seeing an increase, we also found that key building characteristics that contribute to variations in water consumption at BU include building type, age of building, and date of last renovation.</a:t>
            </a:r>
            <a:endParaRPr sz="1100"/>
          </a:p>
          <a:p>
            <a:pPr marL="0" lvl="0" indent="0" algn="l" rtl="0">
              <a:lnSpc>
                <a:spcPct val="115000"/>
              </a:lnSpc>
              <a:spcBef>
                <a:spcPts val="1200"/>
              </a:spcBef>
              <a:spcAft>
                <a:spcPts val="1200"/>
              </a:spcAft>
              <a:buSzPts val="1100"/>
              <a:buNone/>
            </a:pPr>
            <a:r>
              <a:rPr lang="en-US" sz="1100"/>
              <a:t>More specifically, residential buildings, which make up the most type of buildings at BU, have the highest water consumption followed by research buildings. Older buildings had the highest water consumption while newer buildings have lower water consumption. Furthermore, LEEDs certification shares an important relationship as buildings that had a LEEDs status had a lower WUI that those that did not. </a:t>
            </a:r>
            <a:endParaRPr/>
          </a:p>
        </p:txBody>
      </p:sp>
      <p:sp>
        <p:nvSpPr>
          <p:cNvPr id="258" name="Google Shape;258;g2c812bff390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As we work to identify mitigation efforts that BU can take in order to reduce and/or maintain a reduce water consumption, our project helps to set the foundation for project that can be completed by future CCL teams.</a:t>
            </a:r>
            <a:endParaRPr sz="1100"/>
          </a:p>
          <a:p>
            <a:pPr marL="0" lvl="0" indent="0" algn="l" rtl="0">
              <a:lnSpc>
                <a:spcPct val="115000"/>
              </a:lnSpc>
              <a:spcBef>
                <a:spcPts val="1200"/>
              </a:spcBef>
              <a:spcAft>
                <a:spcPts val="0"/>
              </a:spcAft>
              <a:buClr>
                <a:schemeClr val="dk1"/>
              </a:buClr>
              <a:buSzPts val="1100"/>
              <a:buFont typeface="Arial"/>
              <a:buNone/>
            </a:pPr>
            <a:r>
              <a:rPr lang="en-US" sz="1100"/>
              <a:t>This includes creating a geospatial map showcasing hotspots of water consumption across the University. Looking at the role of human behavior, particularly in research or residential buildings, regarding water consumption. Quantifying scope 3 emissions as related to infrastructure which is a crucial part in advancing the goals set by the Climate Action Plan. And finally, analyzing BU waste water treatment and outdoor water consumption, especially as additional CCL projects work to make the campus more green. </a:t>
            </a:r>
            <a:endParaRPr sz="1100"/>
          </a:p>
          <a:p>
            <a:pPr marL="0" lvl="0" indent="0" algn="l" rtl="0">
              <a:lnSpc>
                <a:spcPct val="100000"/>
              </a:lnSpc>
              <a:spcBef>
                <a:spcPts val="1200"/>
              </a:spcBef>
              <a:spcAft>
                <a:spcPts val="0"/>
              </a:spcAft>
              <a:buSzPts val="1400"/>
              <a:buNone/>
            </a:pPr>
            <a:endParaRPr/>
          </a:p>
        </p:txBody>
      </p:sp>
      <p:sp>
        <p:nvSpPr>
          <p:cNvPr id="277" name="Google Shape;277;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2"/>
        <p:cNvGrpSpPr/>
        <p:nvPr/>
      </p:nvGrpSpPr>
      <p:grpSpPr>
        <a:xfrm>
          <a:off x="0" y="0"/>
          <a:ext cx="0" cy="0"/>
          <a:chOff x="0" y="0"/>
          <a:chExt cx="0" cy="0"/>
        </a:xfrm>
      </p:grpSpPr>
      <p:pic>
        <p:nvPicPr>
          <p:cNvPr id="13" name="Google Shape;13;p79" descr="A aerial view of a river&#10;&#10;Description automatically generated"/>
          <p:cNvPicPr preferRelativeResize="0"/>
          <p:nvPr/>
        </p:nvPicPr>
        <p:blipFill rotWithShape="1">
          <a:blip r:embed="rId2">
            <a:alphaModFix/>
          </a:blip>
          <a:srcRect l="20086" t="-193" r="15028" b="192"/>
          <a:stretch/>
        </p:blipFill>
        <p:spPr>
          <a:xfrm>
            <a:off x="0" y="-14164"/>
            <a:ext cx="5972175" cy="6903352"/>
          </a:xfrm>
          <a:prstGeom prst="rect">
            <a:avLst/>
          </a:prstGeom>
          <a:noFill/>
          <a:ln>
            <a:noFill/>
          </a:ln>
          <a:effectLst>
            <a:outerShdw blurRad="50800" dist="38100" algn="l" rotWithShape="0">
              <a:srgbClr val="000000">
                <a:alpha val="40000"/>
              </a:srgbClr>
            </a:outerShdw>
          </a:effectLst>
        </p:spPr>
      </p:pic>
      <p:sp>
        <p:nvSpPr>
          <p:cNvPr id="14" name="Google Shape;14;p79"/>
          <p:cNvSpPr txBox="1">
            <a:spLocks noGrp="1"/>
          </p:cNvSpPr>
          <p:nvPr>
            <p:ph type="title"/>
          </p:nvPr>
        </p:nvSpPr>
        <p:spPr>
          <a:xfrm>
            <a:off x="6379770" y="1282064"/>
            <a:ext cx="5551788" cy="19915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000"/>
              <a:buNone/>
              <a:defRPr sz="4000">
                <a:solidFill>
                  <a:srgbClr val="D2672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9"/>
          <p:cNvSpPr txBox="1">
            <a:spLocks noGrp="1"/>
          </p:cNvSpPr>
          <p:nvPr>
            <p:ph type="body" idx="1"/>
          </p:nvPr>
        </p:nvSpPr>
        <p:spPr>
          <a:xfrm>
            <a:off x="6379770" y="3358733"/>
            <a:ext cx="5545530" cy="5120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solidFill>
                  <a:srgbClr val="D2672B"/>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6" name="Google Shape;16;p79"/>
          <p:cNvGrpSpPr/>
          <p:nvPr/>
        </p:nvGrpSpPr>
        <p:grpSpPr>
          <a:xfrm>
            <a:off x="9322544" y="381671"/>
            <a:ext cx="2609014" cy="741586"/>
            <a:chOff x="9147470" y="238125"/>
            <a:chExt cx="2609014" cy="741586"/>
          </a:xfrm>
        </p:grpSpPr>
        <p:pic>
          <p:nvPicPr>
            <p:cNvPr id="17" name="Google Shape;17;p79"/>
            <p:cNvPicPr preferRelativeResize="0"/>
            <p:nvPr/>
          </p:nvPicPr>
          <p:blipFill rotWithShape="1">
            <a:blip r:embed="rId3">
              <a:alphaModFix/>
            </a:blip>
            <a:srcRect/>
            <a:stretch/>
          </p:blipFill>
          <p:spPr>
            <a:xfrm>
              <a:off x="10885876" y="238125"/>
              <a:ext cx="870608" cy="741586"/>
            </a:xfrm>
            <a:prstGeom prst="rect">
              <a:avLst/>
            </a:prstGeom>
            <a:noFill/>
            <a:ln>
              <a:noFill/>
            </a:ln>
          </p:spPr>
        </p:pic>
        <p:sp>
          <p:nvSpPr>
            <p:cNvPr id="18" name="Google Shape;18;p79"/>
            <p:cNvSpPr txBox="1"/>
            <p:nvPr/>
          </p:nvSpPr>
          <p:spPr>
            <a:xfrm>
              <a:off x="9147470" y="433495"/>
              <a:ext cx="1640135" cy="35011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Arial"/>
                  <a:ea typeface="Arial"/>
                  <a:cs typeface="Arial"/>
                  <a:sym typeface="Arial"/>
                </a:rPr>
                <a:t>National Aeronautics and Space Administration</a:t>
              </a:r>
              <a:endParaRPr sz="800" b="1" i="0" u="none" strike="noStrike" cap="none">
                <a:solidFill>
                  <a:schemeClr val="dk1"/>
                </a:solidFill>
                <a:latin typeface="Arial"/>
                <a:ea typeface="Arial"/>
                <a:cs typeface="Arial"/>
                <a:sym typeface="Arial"/>
              </a:endParaRPr>
            </a:p>
          </p:txBody>
        </p:sp>
        <p:cxnSp>
          <p:nvCxnSpPr>
            <p:cNvPr id="19" name="Google Shape;19;p79"/>
            <p:cNvCxnSpPr/>
            <p:nvPr/>
          </p:nvCxnSpPr>
          <p:spPr>
            <a:xfrm>
              <a:off x="10835976" y="292062"/>
              <a:ext cx="0" cy="622338"/>
            </a:xfrm>
            <a:prstGeom prst="straightConnector1">
              <a:avLst/>
            </a:prstGeom>
            <a:noFill/>
            <a:ln w="12700" cap="flat" cmpd="sng">
              <a:solidFill>
                <a:schemeClr val="dk1"/>
              </a:solidFill>
              <a:prstDash val="solid"/>
              <a:miter lim="800000"/>
              <a:headEnd type="none" w="sm" len="sm"/>
              <a:tailEnd type="none" w="sm" len="sm"/>
            </a:ln>
          </p:spPr>
        </p:cxnSp>
      </p:grpSp>
      <p:cxnSp>
        <p:nvCxnSpPr>
          <p:cNvPr id="20" name="Google Shape;20;p79"/>
          <p:cNvCxnSpPr/>
          <p:nvPr/>
        </p:nvCxnSpPr>
        <p:spPr>
          <a:xfrm>
            <a:off x="6350873" y="4053075"/>
            <a:ext cx="5574427" cy="0"/>
          </a:xfrm>
          <a:prstGeom prst="straightConnector1">
            <a:avLst/>
          </a:prstGeom>
          <a:noFill/>
          <a:ln w="9525" cap="flat" cmpd="sng">
            <a:solidFill>
              <a:srgbClr val="C55A11"/>
            </a:solidFill>
            <a:prstDash val="solid"/>
            <a:miter lim="800000"/>
            <a:headEnd type="none" w="sm" len="sm"/>
            <a:tailEnd type="none" w="sm" len="sm"/>
          </a:ln>
        </p:spPr>
      </p:cxnSp>
      <p:sp>
        <p:nvSpPr>
          <p:cNvPr id="21" name="Google Shape;21;p79"/>
          <p:cNvSpPr txBox="1">
            <a:spLocks noGrp="1"/>
          </p:cNvSpPr>
          <p:nvPr>
            <p:ph type="body" idx="2"/>
          </p:nvPr>
        </p:nvSpPr>
        <p:spPr>
          <a:xfrm>
            <a:off x="6350873" y="4240201"/>
            <a:ext cx="2595384" cy="5120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79"/>
          <p:cNvSpPr txBox="1">
            <a:spLocks noGrp="1"/>
          </p:cNvSpPr>
          <p:nvPr>
            <p:ph type="body" idx="3"/>
          </p:nvPr>
        </p:nvSpPr>
        <p:spPr>
          <a:xfrm>
            <a:off x="6350873" y="4752265"/>
            <a:ext cx="2595384" cy="5120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79"/>
          <p:cNvSpPr txBox="1">
            <a:spLocks noGrp="1"/>
          </p:cNvSpPr>
          <p:nvPr>
            <p:ph type="body" idx="4"/>
          </p:nvPr>
        </p:nvSpPr>
        <p:spPr>
          <a:xfrm>
            <a:off x="6350873" y="5258712"/>
            <a:ext cx="2595384" cy="5120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9"/>
          <p:cNvSpPr txBox="1">
            <a:spLocks noGrp="1"/>
          </p:cNvSpPr>
          <p:nvPr>
            <p:ph type="body" idx="5"/>
          </p:nvPr>
        </p:nvSpPr>
        <p:spPr>
          <a:xfrm>
            <a:off x="9322544" y="4240201"/>
            <a:ext cx="2595385" cy="5120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79"/>
          <p:cNvSpPr txBox="1">
            <a:spLocks noGrp="1"/>
          </p:cNvSpPr>
          <p:nvPr>
            <p:ph type="body" idx="6"/>
          </p:nvPr>
        </p:nvSpPr>
        <p:spPr>
          <a:xfrm>
            <a:off x="9322544" y="4752265"/>
            <a:ext cx="2595385" cy="5120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79"/>
          <p:cNvSpPr txBox="1">
            <a:spLocks noGrp="1"/>
          </p:cNvSpPr>
          <p:nvPr>
            <p:ph type="body" idx="7"/>
          </p:nvPr>
        </p:nvSpPr>
        <p:spPr>
          <a:xfrm>
            <a:off x="9322544" y="5258712"/>
            <a:ext cx="2595385" cy="5120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79"/>
          <p:cNvSpPr/>
          <p:nvPr/>
        </p:nvSpPr>
        <p:spPr>
          <a:xfrm>
            <a:off x="216921" y="5792418"/>
            <a:ext cx="984624" cy="984624"/>
          </a:xfrm>
          <a:prstGeom prst="ellipse">
            <a:avLst/>
          </a:prstGeom>
          <a:solidFill>
            <a:srgbClr val="D267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nvGrpSpPr>
          <p:cNvPr id="28" name="Google Shape;28;p79"/>
          <p:cNvGrpSpPr/>
          <p:nvPr/>
        </p:nvGrpSpPr>
        <p:grpSpPr>
          <a:xfrm>
            <a:off x="-59779" y="5848350"/>
            <a:ext cx="12438744" cy="870324"/>
            <a:chOff x="-59779" y="5848350"/>
            <a:chExt cx="12438744" cy="870324"/>
          </a:xfrm>
        </p:grpSpPr>
        <p:sp>
          <p:nvSpPr>
            <p:cNvPr id="29" name="Google Shape;29;p79"/>
            <p:cNvSpPr/>
            <p:nvPr/>
          </p:nvSpPr>
          <p:spPr>
            <a:xfrm>
              <a:off x="-59779" y="6094782"/>
              <a:ext cx="12438744" cy="510818"/>
            </a:xfrm>
            <a:prstGeom prst="rect">
              <a:avLst/>
            </a:prstGeom>
            <a:solidFill>
              <a:srgbClr val="D267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nvGrpSpPr>
            <p:cNvPr id="30" name="Google Shape;30;p79"/>
            <p:cNvGrpSpPr/>
            <p:nvPr/>
          </p:nvGrpSpPr>
          <p:grpSpPr>
            <a:xfrm>
              <a:off x="274071" y="5848350"/>
              <a:ext cx="870324" cy="870324"/>
              <a:chOff x="274071" y="5848350"/>
              <a:chExt cx="870324" cy="870324"/>
            </a:xfrm>
          </p:grpSpPr>
          <p:sp>
            <p:nvSpPr>
              <p:cNvPr id="31" name="Google Shape;31;p79"/>
              <p:cNvSpPr/>
              <p:nvPr/>
            </p:nvSpPr>
            <p:spPr>
              <a:xfrm>
                <a:off x="274071" y="5848350"/>
                <a:ext cx="870324" cy="8703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32" name="Google Shape;32;p79" descr="A picture containing text, sign, device, meter&#10;&#10;Description automatically generated"/>
              <p:cNvPicPr preferRelativeResize="0"/>
              <p:nvPr/>
            </p:nvPicPr>
            <p:blipFill rotWithShape="1">
              <a:blip r:embed="rId4">
                <a:alphaModFix/>
              </a:blip>
              <a:srcRect/>
              <a:stretch/>
            </p:blipFill>
            <p:spPr>
              <a:xfrm>
                <a:off x="339211" y="5908429"/>
                <a:ext cx="751158" cy="759845"/>
              </a:xfrm>
              <a:prstGeom prst="rect">
                <a:avLst/>
              </a:prstGeom>
              <a:noFill/>
              <a:ln>
                <a:noFill/>
              </a:ln>
            </p:spPr>
          </p:pic>
        </p:grpSp>
        <p:grpSp>
          <p:nvGrpSpPr>
            <p:cNvPr id="33" name="Google Shape;33;p79"/>
            <p:cNvGrpSpPr/>
            <p:nvPr/>
          </p:nvGrpSpPr>
          <p:grpSpPr>
            <a:xfrm>
              <a:off x="11084866" y="5868349"/>
              <a:ext cx="833063" cy="833063"/>
              <a:chOff x="11084866" y="5868349"/>
              <a:chExt cx="833063" cy="833063"/>
            </a:xfrm>
          </p:grpSpPr>
          <p:sp>
            <p:nvSpPr>
              <p:cNvPr id="34" name="Google Shape;34;p79"/>
              <p:cNvSpPr/>
              <p:nvPr/>
            </p:nvSpPr>
            <p:spPr>
              <a:xfrm>
                <a:off x="11084866" y="5868349"/>
                <a:ext cx="833063" cy="83306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35" name="Google Shape;35;p79"/>
              <p:cNvPicPr preferRelativeResize="0"/>
              <p:nvPr/>
            </p:nvPicPr>
            <p:blipFill rotWithShape="1">
              <a:blip r:embed="rId5">
                <a:alphaModFix/>
              </a:blip>
              <a:srcRect/>
              <a:stretch/>
            </p:blipFill>
            <p:spPr>
              <a:xfrm>
                <a:off x="11144709" y="5920009"/>
                <a:ext cx="721056" cy="721056"/>
              </a:xfrm>
              <a:prstGeom prst="rect">
                <a:avLst/>
              </a:prstGeom>
              <a:noFill/>
              <a:ln>
                <a:noFill/>
              </a:ln>
            </p:spPr>
          </p:pic>
        </p:grpSp>
      </p:grpSp>
      <p:sp>
        <p:nvSpPr>
          <p:cNvPr id="36" name="Google Shape;36;p79"/>
          <p:cNvSpPr txBox="1">
            <a:spLocks noGrp="1"/>
          </p:cNvSpPr>
          <p:nvPr>
            <p:ph type="body" idx="8"/>
          </p:nvPr>
        </p:nvSpPr>
        <p:spPr>
          <a:xfrm>
            <a:off x="1257185" y="6094782"/>
            <a:ext cx="4308249" cy="5108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200"/>
              <a:buNone/>
              <a:defRPr sz="2200" b="1">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696">
          <p15:clr>
            <a:srgbClr val="FBAE40"/>
          </p15:clr>
        </p15:guide>
        <p15:guide id="2" orient="horz" pos="4224">
          <p15:clr>
            <a:srgbClr val="FBAE40"/>
          </p15:clr>
        </p15:guide>
        <p15:guide id="3" pos="751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knowledgments">
  <p:cSld name="1_Acknowledgments">
    <p:spTree>
      <p:nvGrpSpPr>
        <p:cNvPr id="1" name="Shape 103"/>
        <p:cNvGrpSpPr/>
        <p:nvPr/>
      </p:nvGrpSpPr>
      <p:grpSpPr>
        <a:xfrm>
          <a:off x="0" y="0"/>
          <a:ext cx="0" cy="0"/>
          <a:chOff x="0" y="0"/>
          <a:chExt cx="0" cy="0"/>
        </a:xfrm>
      </p:grpSpPr>
      <p:sp>
        <p:nvSpPr>
          <p:cNvPr id="104" name="Google Shape;104;p77"/>
          <p:cNvSpPr/>
          <p:nvPr/>
        </p:nvSpPr>
        <p:spPr>
          <a:xfrm rot="5400000">
            <a:off x="8604114" y="2281136"/>
            <a:ext cx="5632315" cy="1070042"/>
          </a:xfrm>
          <a:prstGeom prst="homePlate">
            <a:avLst>
              <a:gd name="adj" fmla="val 50000"/>
            </a:avLst>
          </a:prstGeom>
          <a:solidFill>
            <a:srgbClr val="67A47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105" name="Google Shape;105;p77" descr="A picture containing text, sign, device, meter&#10;&#10;Description automatically generated"/>
          <p:cNvPicPr preferRelativeResize="0"/>
          <p:nvPr/>
        </p:nvPicPr>
        <p:blipFill rotWithShape="1">
          <a:blip r:embed="rId2">
            <a:alphaModFix/>
          </a:blip>
          <a:srcRect/>
          <a:stretch/>
        </p:blipFill>
        <p:spPr>
          <a:xfrm>
            <a:off x="11059844" y="5842431"/>
            <a:ext cx="751158" cy="759845"/>
          </a:xfrm>
          <a:prstGeom prst="rect">
            <a:avLst/>
          </a:prstGeom>
          <a:noFill/>
          <a:ln>
            <a:noFill/>
          </a:ln>
        </p:spPr>
      </p:pic>
      <p:pic>
        <p:nvPicPr>
          <p:cNvPr id="106" name="Google Shape;106;p77"/>
          <p:cNvPicPr preferRelativeResize="0"/>
          <p:nvPr/>
        </p:nvPicPr>
        <p:blipFill rotWithShape="1">
          <a:blip r:embed="rId3">
            <a:alphaModFix/>
          </a:blip>
          <a:srcRect/>
          <a:stretch/>
        </p:blipFill>
        <p:spPr>
          <a:xfrm>
            <a:off x="11025642" y="255724"/>
            <a:ext cx="764423" cy="764423"/>
          </a:xfrm>
          <a:prstGeom prst="rect">
            <a:avLst/>
          </a:prstGeom>
          <a:noFill/>
          <a:ln>
            <a:noFill/>
          </a:ln>
        </p:spPr>
      </p:pic>
      <p:sp>
        <p:nvSpPr>
          <p:cNvPr id="107" name="Google Shape;107;p77"/>
          <p:cNvSpPr txBox="1"/>
          <p:nvPr/>
        </p:nvSpPr>
        <p:spPr>
          <a:xfrm>
            <a:off x="506895" y="329681"/>
            <a:ext cx="10320761" cy="690466"/>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67A478"/>
              </a:buClr>
              <a:buSzPts val="4400"/>
              <a:buFont typeface="Century Gothic"/>
              <a:buNone/>
            </a:pPr>
            <a:r>
              <a:rPr lang="en-US" sz="4400" b="1" i="0" u="none" strike="noStrike" cap="none">
                <a:solidFill>
                  <a:srgbClr val="67A478"/>
                </a:solidFill>
                <a:latin typeface="Century Gothic"/>
                <a:ea typeface="Century Gothic"/>
                <a:cs typeface="Century Gothic"/>
                <a:sym typeface="Century Gothic"/>
              </a:rPr>
              <a:t>Acknowledgments</a:t>
            </a:r>
            <a:endParaRPr sz="1400" b="0" i="0" u="none" strike="noStrike" cap="none">
              <a:solidFill>
                <a:srgbClr val="000000"/>
              </a:solidFill>
              <a:latin typeface="Arial"/>
              <a:ea typeface="Arial"/>
              <a:cs typeface="Arial"/>
              <a:sym typeface="Arial"/>
            </a:endParaRPr>
          </a:p>
        </p:txBody>
      </p:sp>
      <p:sp>
        <p:nvSpPr>
          <p:cNvPr id="108" name="Google Shape;108;p77"/>
          <p:cNvSpPr txBox="1">
            <a:spLocks noGrp="1"/>
          </p:cNvSpPr>
          <p:nvPr>
            <p:ph type="body" idx="1"/>
          </p:nvPr>
        </p:nvSpPr>
        <p:spPr>
          <a:xfrm>
            <a:off x="506895" y="1295400"/>
            <a:ext cx="10213975" cy="47577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77"/>
          <p:cNvSpPr/>
          <p:nvPr/>
        </p:nvSpPr>
        <p:spPr>
          <a:xfrm>
            <a:off x="380998" y="6151819"/>
            <a:ext cx="10391777" cy="4539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
              <a:buFont typeface="Arial"/>
              <a:buNone/>
            </a:pPr>
            <a:r>
              <a:rPr lang="en-US" sz="750" b="0" i="1" u="none" strike="noStrike" cap="none">
                <a:solidFill>
                  <a:srgbClr val="3F3F3F"/>
                </a:solidFill>
                <a:latin typeface="Century Gothic"/>
                <a:ea typeface="Century Gothic"/>
                <a:cs typeface="Century Gothic"/>
                <a:sym typeface="Century Gothic"/>
              </a:rPr>
              <a:t>This material is based upon work supported by NASA through contract 80LARC23FA024.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1" u="none" strike="noStrike" cap="none">
              <a:solidFill>
                <a:srgbClr val="75707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10"/>
        <p:cNvGrpSpPr/>
        <p:nvPr/>
      </p:nvGrpSpPr>
      <p:grpSpPr>
        <a:xfrm>
          <a:off x="0" y="0"/>
          <a:ext cx="0" cy="0"/>
          <a:chOff x="0" y="0"/>
          <a:chExt cx="0" cy="0"/>
        </a:xfrm>
      </p:grpSpPr>
      <p:sp>
        <p:nvSpPr>
          <p:cNvPr id="111" name="Google Shape;111;p78"/>
          <p:cNvSpPr>
            <a:spLocks noGrp="1"/>
          </p:cNvSpPr>
          <p:nvPr>
            <p:ph type="pic" idx="2"/>
          </p:nvPr>
        </p:nvSpPr>
        <p:spPr>
          <a:xfrm>
            <a:off x="6276689" y="-6025"/>
            <a:ext cx="5915311" cy="6851607"/>
          </a:xfrm>
          <a:prstGeom prst="rect">
            <a:avLst/>
          </a:prstGeom>
          <a:noFill/>
          <a:ln>
            <a:noFill/>
          </a:ln>
        </p:spPr>
      </p:sp>
      <p:sp>
        <p:nvSpPr>
          <p:cNvPr id="112" name="Google Shape;112;p78"/>
          <p:cNvSpPr/>
          <p:nvPr/>
        </p:nvSpPr>
        <p:spPr>
          <a:xfrm>
            <a:off x="0" y="1828800"/>
            <a:ext cx="7366000" cy="3263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113" name="Google Shape;113;p78" descr="A picture containing man, black, photo, player&#10;&#10;Description automatically generated"/>
          <p:cNvPicPr preferRelativeResize="0"/>
          <p:nvPr/>
        </p:nvPicPr>
        <p:blipFill rotWithShape="1">
          <a:blip r:embed="rId2">
            <a:alphaModFix/>
          </a:blip>
          <a:srcRect/>
          <a:stretch/>
        </p:blipFill>
        <p:spPr>
          <a:xfrm>
            <a:off x="246194" y="88900"/>
            <a:ext cx="5707216" cy="2222500"/>
          </a:xfrm>
          <a:prstGeom prst="rect">
            <a:avLst/>
          </a:prstGeom>
          <a:noFill/>
          <a:ln>
            <a:noFill/>
          </a:ln>
        </p:spPr>
      </p:pic>
      <p:grpSp>
        <p:nvGrpSpPr>
          <p:cNvPr id="114" name="Google Shape;114;p78"/>
          <p:cNvGrpSpPr/>
          <p:nvPr/>
        </p:nvGrpSpPr>
        <p:grpSpPr>
          <a:xfrm>
            <a:off x="671248" y="5930303"/>
            <a:ext cx="1413527" cy="556958"/>
            <a:chOff x="403039" y="5988349"/>
            <a:chExt cx="1413527" cy="556958"/>
          </a:xfrm>
        </p:grpSpPr>
        <p:pic>
          <p:nvPicPr>
            <p:cNvPr id="115" name="Google Shape;115;p78"/>
            <p:cNvPicPr preferRelativeResize="0"/>
            <p:nvPr/>
          </p:nvPicPr>
          <p:blipFill rotWithShape="1">
            <a:blip r:embed="rId3">
              <a:alphaModFix/>
            </a:blip>
            <a:srcRect r="65204"/>
            <a:stretch/>
          </p:blipFill>
          <p:spPr>
            <a:xfrm>
              <a:off x="403039" y="5988349"/>
              <a:ext cx="744117" cy="556958"/>
            </a:xfrm>
            <a:prstGeom prst="rect">
              <a:avLst/>
            </a:prstGeom>
            <a:noFill/>
            <a:ln>
              <a:noFill/>
            </a:ln>
          </p:spPr>
        </p:pic>
        <p:sp>
          <p:nvSpPr>
            <p:cNvPr id="116" name="Google Shape;116;p78"/>
            <p:cNvSpPr txBox="1"/>
            <p:nvPr/>
          </p:nvSpPr>
          <p:spPr>
            <a:xfrm>
              <a:off x="1055717" y="6030400"/>
              <a:ext cx="7608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3595E"/>
                  </a:solidFill>
                  <a:latin typeface="Arial"/>
                  <a:ea typeface="Arial"/>
                  <a:cs typeface="Arial"/>
                  <a:sym typeface="Arial"/>
                </a:rPr>
                <a:t>EARTH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3595E"/>
                  </a:solidFill>
                  <a:latin typeface="Arial"/>
                  <a:ea typeface="Arial"/>
                  <a:cs typeface="Arial"/>
                  <a:sym typeface="Arial"/>
                </a:rPr>
                <a:t>ACTION</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mplate 1">
  <p:cSld name="Template 1">
    <p:spTree>
      <p:nvGrpSpPr>
        <p:cNvPr id="1" name="Shape 117"/>
        <p:cNvGrpSpPr/>
        <p:nvPr/>
      </p:nvGrpSpPr>
      <p:grpSpPr>
        <a:xfrm>
          <a:off x="0" y="0"/>
          <a:ext cx="0" cy="0"/>
          <a:chOff x="0" y="0"/>
          <a:chExt cx="0" cy="0"/>
        </a:xfrm>
      </p:grpSpPr>
      <p:sp>
        <p:nvSpPr>
          <p:cNvPr id="118" name="Google Shape;118;p82"/>
          <p:cNvSpPr txBox="1">
            <a:spLocks noGrp="1"/>
          </p:cNvSpPr>
          <p:nvPr>
            <p:ph type="title"/>
          </p:nvPr>
        </p:nvSpPr>
        <p:spPr>
          <a:xfrm>
            <a:off x="506895" y="329681"/>
            <a:ext cx="11179175" cy="69046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4400"/>
              <a:buNone/>
              <a:defRPr sz="4400">
                <a:solidFill>
                  <a:srgbClr val="D2672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2"/>
          <p:cNvSpPr txBox="1">
            <a:spLocks noGrp="1"/>
          </p:cNvSpPr>
          <p:nvPr>
            <p:ph type="body" idx="1"/>
          </p:nvPr>
        </p:nvSpPr>
        <p:spPr>
          <a:xfrm>
            <a:off x="506896" y="1295400"/>
            <a:ext cx="11179175" cy="5018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mplate 2">
  <p:cSld name="Template 2">
    <p:spTree>
      <p:nvGrpSpPr>
        <p:cNvPr id="1" name="Shape 120"/>
        <p:cNvGrpSpPr/>
        <p:nvPr/>
      </p:nvGrpSpPr>
      <p:grpSpPr>
        <a:xfrm>
          <a:off x="0" y="0"/>
          <a:ext cx="0" cy="0"/>
          <a:chOff x="0" y="0"/>
          <a:chExt cx="0" cy="0"/>
        </a:xfrm>
      </p:grpSpPr>
      <p:sp>
        <p:nvSpPr>
          <p:cNvPr id="121" name="Google Shape;121;p83"/>
          <p:cNvSpPr txBox="1">
            <a:spLocks noGrp="1"/>
          </p:cNvSpPr>
          <p:nvPr>
            <p:ph type="title"/>
          </p:nvPr>
        </p:nvSpPr>
        <p:spPr>
          <a:xfrm>
            <a:off x="506895" y="329681"/>
            <a:ext cx="11179175" cy="69046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4400"/>
              <a:buNone/>
              <a:defRPr sz="4400">
                <a:solidFill>
                  <a:srgbClr val="D2672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83"/>
          <p:cNvSpPr txBox="1">
            <a:spLocks noGrp="1"/>
          </p:cNvSpPr>
          <p:nvPr>
            <p:ph type="body" idx="1"/>
          </p:nvPr>
        </p:nvSpPr>
        <p:spPr>
          <a:xfrm>
            <a:off x="506896" y="1295400"/>
            <a:ext cx="11179175" cy="5018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3" name="Google Shape;123;p83"/>
          <p:cNvCxnSpPr/>
          <p:nvPr/>
        </p:nvCxnSpPr>
        <p:spPr>
          <a:xfrm>
            <a:off x="506895" y="1020147"/>
            <a:ext cx="11178209" cy="0"/>
          </a:xfrm>
          <a:prstGeom prst="straightConnector1">
            <a:avLst/>
          </a:prstGeom>
          <a:noFill/>
          <a:ln w="12700" cap="flat" cmpd="sng">
            <a:solidFill>
              <a:srgbClr val="C55A1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mplate 4">
  <p:cSld name="Template 4">
    <p:spTree>
      <p:nvGrpSpPr>
        <p:cNvPr id="1" name="Shape 124"/>
        <p:cNvGrpSpPr/>
        <p:nvPr/>
      </p:nvGrpSpPr>
      <p:grpSpPr>
        <a:xfrm>
          <a:off x="0" y="0"/>
          <a:ext cx="0" cy="0"/>
          <a:chOff x="0" y="0"/>
          <a:chExt cx="0" cy="0"/>
        </a:xfrm>
      </p:grpSpPr>
      <p:sp>
        <p:nvSpPr>
          <p:cNvPr id="125" name="Google Shape;125;p84"/>
          <p:cNvSpPr/>
          <p:nvPr/>
        </p:nvSpPr>
        <p:spPr>
          <a:xfrm>
            <a:off x="11049419" y="0"/>
            <a:ext cx="1142580" cy="6858000"/>
          </a:xfrm>
          <a:prstGeom prst="rect">
            <a:avLst/>
          </a:prstGeom>
          <a:solidFill>
            <a:srgbClr val="D267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nvGrpSpPr>
          <p:cNvPr id="126" name="Google Shape;126;p84"/>
          <p:cNvGrpSpPr/>
          <p:nvPr/>
        </p:nvGrpSpPr>
        <p:grpSpPr>
          <a:xfrm>
            <a:off x="10062388" y="5499148"/>
            <a:ext cx="2825197" cy="1590505"/>
            <a:chOff x="-84722" y="6584686"/>
            <a:chExt cx="2496809" cy="1405630"/>
          </a:xfrm>
        </p:grpSpPr>
        <p:sp>
          <p:nvSpPr>
            <p:cNvPr id="127" name="Google Shape;127;p84"/>
            <p:cNvSpPr/>
            <p:nvPr/>
          </p:nvSpPr>
          <p:spPr>
            <a:xfrm rot="5400000">
              <a:off x="1314884" y="6624600"/>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28" name="Google Shape;128;p84"/>
            <p:cNvSpPr/>
            <p:nvPr/>
          </p:nvSpPr>
          <p:spPr>
            <a:xfrm rot="5400000">
              <a:off x="-124636" y="6624600"/>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29" name="Google Shape;129;p84"/>
            <p:cNvSpPr/>
            <p:nvPr/>
          </p:nvSpPr>
          <p:spPr>
            <a:xfrm rot="5400000">
              <a:off x="590059" y="6630369"/>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30" name="Google Shape;130;p84"/>
            <p:cNvSpPr/>
            <p:nvPr/>
          </p:nvSpPr>
          <p:spPr>
            <a:xfrm rot="5400000">
              <a:off x="1697259" y="7269718"/>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31" name="Google Shape;131;p84"/>
            <p:cNvSpPr/>
            <p:nvPr/>
          </p:nvSpPr>
          <p:spPr>
            <a:xfrm rot="5400000">
              <a:off x="232487" y="7269718"/>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32" name="Google Shape;132;p84"/>
            <p:cNvSpPr/>
            <p:nvPr/>
          </p:nvSpPr>
          <p:spPr>
            <a:xfrm rot="5400000">
              <a:off x="947178" y="7275487"/>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grpSp>
        <p:nvGrpSpPr>
          <p:cNvPr id="133" name="Google Shape;133;p84"/>
          <p:cNvGrpSpPr/>
          <p:nvPr/>
        </p:nvGrpSpPr>
        <p:grpSpPr>
          <a:xfrm>
            <a:off x="10037765" y="-307852"/>
            <a:ext cx="2834722" cy="1590505"/>
            <a:chOff x="-84722" y="6584686"/>
            <a:chExt cx="2505227" cy="1405630"/>
          </a:xfrm>
        </p:grpSpPr>
        <p:sp>
          <p:nvSpPr>
            <p:cNvPr id="134" name="Google Shape;134;p84"/>
            <p:cNvSpPr/>
            <p:nvPr/>
          </p:nvSpPr>
          <p:spPr>
            <a:xfrm rot="5400000">
              <a:off x="1331720" y="6624600"/>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35" name="Google Shape;135;p84"/>
            <p:cNvSpPr/>
            <p:nvPr/>
          </p:nvSpPr>
          <p:spPr>
            <a:xfrm rot="5400000">
              <a:off x="-124636" y="6624600"/>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36" name="Google Shape;136;p84"/>
            <p:cNvSpPr/>
            <p:nvPr/>
          </p:nvSpPr>
          <p:spPr>
            <a:xfrm rot="5400000">
              <a:off x="606893" y="6630369"/>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37" name="Google Shape;137;p84"/>
            <p:cNvSpPr/>
            <p:nvPr/>
          </p:nvSpPr>
          <p:spPr>
            <a:xfrm rot="5400000">
              <a:off x="1705677" y="7269718"/>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38" name="Google Shape;138;p84"/>
            <p:cNvSpPr/>
            <p:nvPr/>
          </p:nvSpPr>
          <p:spPr>
            <a:xfrm rot="5400000">
              <a:off x="249321" y="7269718"/>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39" name="Google Shape;139;p84"/>
            <p:cNvSpPr/>
            <p:nvPr/>
          </p:nvSpPr>
          <p:spPr>
            <a:xfrm rot="5400000">
              <a:off x="980850" y="7275487"/>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grpSp>
        <p:nvGrpSpPr>
          <p:cNvPr id="140" name="Google Shape;140;p84"/>
          <p:cNvGrpSpPr/>
          <p:nvPr/>
        </p:nvGrpSpPr>
        <p:grpSpPr>
          <a:xfrm>
            <a:off x="10037765" y="1149304"/>
            <a:ext cx="2834722" cy="1590505"/>
            <a:chOff x="-84722" y="6584686"/>
            <a:chExt cx="2505227" cy="1405630"/>
          </a:xfrm>
        </p:grpSpPr>
        <p:sp>
          <p:nvSpPr>
            <p:cNvPr id="141" name="Google Shape;141;p84"/>
            <p:cNvSpPr/>
            <p:nvPr/>
          </p:nvSpPr>
          <p:spPr>
            <a:xfrm rot="5400000">
              <a:off x="1331720" y="6624600"/>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42" name="Google Shape;142;p84"/>
            <p:cNvSpPr/>
            <p:nvPr/>
          </p:nvSpPr>
          <p:spPr>
            <a:xfrm rot="5400000">
              <a:off x="-124636" y="6624600"/>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43" name="Google Shape;143;p84"/>
            <p:cNvSpPr/>
            <p:nvPr/>
          </p:nvSpPr>
          <p:spPr>
            <a:xfrm rot="5400000">
              <a:off x="606893" y="6630369"/>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44" name="Google Shape;144;p84"/>
            <p:cNvSpPr/>
            <p:nvPr/>
          </p:nvSpPr>
          <p:spPr>
            <a:xfrm rot="5400000">
              <a:off x="1705677" y="7269718"/>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45" name="Google Shape;145;p84"/>
            <p:cNvSpPr/>
            <p:nvPr/>
          </p:nvSpPr>
          <p:spPr>
            <a:xfrm rot="5400000">
              <a:off x="249321" y="7269718"/>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46" name="Google Shape;146;p84"/>
            <p:cNvSpPr/>
            <p:nvPr/>
          </p:nvSpPr>
          <p:spPr>
            <a:xfrm rot="5400000">
              <a:off x="972432" y="7275487"/>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grpSp>
        <p:nvGrpSpPr>
          <p:cNvPr id="147" name="Google Shape;147;p84"/>
          <p:cNvGrpSpPr/>
          <p:nvPr/>
        </p:nvGrpSpPr>
        <p:grpSpPr>
          <a:xfrm>
            <a:off x="10037765" y="2595648"/>
            <a:ext cx="2834722" cy="1590505"/>
            <a:chOff x="-84722" y="6584686"/>
            <a:chExt cx="2505227" cy="1405630"/>
          </a:xfrm>
        </p:grpSpPr>
        <p:sp>
          <p:nvSpPr>
            <p:cNvPr id="148" name="Google Shape;148;p84"/>
            <p:cNvSpPr/>
            <p:nvPr/>
          </p:nvSpPr>
          <p:spPr>
            <a:xfrm rot="5400000">
              <a:off x="1331720" y="6624600"/>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49" name="Google Shape;149;p84"/>
            <p:cNvSpPr/>
            <p:nvPr/>
          </p:nvSpPr>
          <p:spPr>
            <a:xfrm rot="5400000">
              <a:off x="-124636" y="6624600"/>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50" name="Google Shape;150;p84"/>
            <p:cNvSpPr/>
            <p:nvPr/>
          </p:nvSpPr>
          <p:spPr>
            <a:xfrm rot="5400000">
              <a:off x="606893" y="6630369"/>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51" name="Google Shape;151;p84"/>
            <p:cNvSpPr/>
            <p:nvPr/>
          </p:nvSpPr>
          <p:spPr>
            <a:xfrm rot="5400000">
              <a:off x="1705677" y="7269718"/>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52" name="Google Shape;152;p84"/>
            <p:cNvSpPr/>
            <p:nvPr/>
          </p:nvSpPr>
          <p:spPr>
            <a:xfrm rot="5400000">
              <a:off x="249321" y="7269718"/>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53" name="Google Shape;153;p84"/>
            <p:cNvSpPr/>
            <p:nvPr/>
          </p:nvSpPr>
          <p:spPr>
            <a:xfrm rot="5400000">
              <a:off x="980850" y="7275487"/>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grpSp>
        <p:nvGrpSpPr>
          <p:cNvPr id="154" name="Google Shape;154;p84"/>
          <p:cNvGrpSpPr/>
          <p:nvPr/>
        </p:nvGrpSpPr>
        <p:grpSpPr>
          <a:xfrm>
            <a:off x="10037765" y="4052804"/>
            <a:ext cx="2834722" cy="1590505"/>
            <a:chOff x="-84722" y="6584686"/>
            <a:chExt cx="2505227" cy="1405630"/>
          </a:xfrm>
        </p:grpSpPr>
        <p:sp>
          <p:nvSpPr>
            <p:cNvPr id="155" name="Google Shape;155;p84"/>
            <p:cNvSpPr/>
            <p:nvPr/>
          </p:nvSpPr>
          <p:spPr>
            <a:xfrm rot="5400000">
              <a:off x="1331720" y="6624600"/>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56" name="Google Shape;156;p84"/>
            <p:cNvSpPr/>
            <p:nvPr/>
          </p:nvSpPr>
          <p:spPr>
            <a:xfrm rot="5400000">
              <a:off x="-124636" y="6624600"/>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57" name="Google Shape;157;p84"/>
            <p:cNvSpPr/>
            <p:nvPr/>
          </p:nvSpPr>
          <p:spPr>
            <a:xfrm rot="5400000">
              <a:off x="606893" y="6630369"/>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58" name="Google Shape;158;p84"/>
            <p:cNvSpPr/>
            <p:nvPr/>
          </p:nvSpPr>
          <p:spPr>
            <a:xfrm rot="5400000">
              <a:off x="1705677" y="7269718"/>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59" name="Google Shape;159;p84"/>
            <p:cNvSpPr/>
            <p:nvPr/>
          </p:nvSpPr>
          <p:spPr>
            <a:xfrm rot="5400000">
              <a:off x="249321" y="7269718"/>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60" name="Google Shape;160;p84"/>
            <p:cNvSpPr/>
            <p:nvPr/>
          </p:nvSpPr>
          <p:spPr>
            <a:xfrm rot="5400000">
              <a:off x="980850" y="7275487"/>
              <a:ext cx="754743" cy="674914"/>
            </a:xfrm>
            <a:prstGeom prst="hexagon">
              <a:avLst>
                <a:gd name="adj" fmla="val 25000"/>
                <a:gd name="vf" fmla="val 115470"/>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sp>
        <p:nvSpPr>
          <p:cNvPr id="161" name="Google Shape;161;p84"/>
          <p:cNvSpPr/>
          <p:nvPr/>
        </p:nvSpPr>
        <p:spPr>
          <a:xfrm>
            <a:off x="0" y="0"/>
            <a:ext cx="11045527" cy="6858000"/>
          </a:xfrm>
          <a:prstGeom prst="rect">
            <a:avLst/>
          </a:prstGeom>
          <a:solidFill>
            <a:schemeClr val="lt1"/>
          </a:solidFill>
          <a:ln>
            <a:noFill/>
          </a:ln>
          <a:effectLst>
            <a:outerShdw blurRad="50800" dist="762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62" name="Google Shape;162;p84"/>
          <p:cNvSpPr txBox="1">
            <a:spLocks noGrp="1"/>
          </p:cNvSpPr>
          <p:nvPr>
            <p:ph type="title"/>
          </p:nvPr>
        </p:nvSpPr>
        <p:spPr>
          <a:xfrm>
            <a:off x="506895" y="329681"/>
            <a:ext cx="10218940" cy="69046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4400"/>
              <a:buNone/>
              <a:defRPr sz="4400">
                <a:solidFill>
                  <a:srgbClr val="D2672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84"/>
          <p:cNvSpPr txBox="1">
            <a:spLocks noGrp="1"/>
          </p:cNvSpPr>
          <p:nvPr>
            <p:ph type="body" idx="1"/>
          </p:nvPr>
        </p:nvSpPr>
        <p:spPr>
          <a:xfrm>
            <a:off x="506897" y="1295400"/>
            <a:ext cx="10209414" cy="5018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6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mplate 5">
  <p:cSld name="Template 5">
    <p:spTree>
      <p:nvGrpSpPr>
        <p:cNvPr id="1" name="Shape 164"/>
        <p:cNvGrpSpPr/>
        <p:nvPr/>
      </p:nvGrpSpPr>
      <p:grpSpPr>
        <a:xfrm>
          <a:off x="0" y="0"/>
          <a:ext cx="0" cy="0"/>
          <a:chOff x="0" y="0"/>
          <a:chExt cx="0" cy="0"/>
        </a:xfrm>
      </p:grpSpPr>
      <p:sp>
        <p:nvSpPr>
          <p:cNvPr id="165" name="Google Shape;165;p85"/>
          <p:cNvSpPr txBox="1">
            <a:spLocks noGrp="1"/>
          </p:cNvSpPr>
          <p:nvPr>
            <p:ph type="title"/>
          </p:nvPr>
        </p:nvSpPr>
        <p:spPr>
          <a:xfrm>
            <a:off x="506895" y="329681"/>
            <a:ext cx="11179175" cy="69046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4400"/>
              <a:buNone/>
              <a:defRPr sz="4400">
                <a:solidFill>
                  <a:srgbClr val="D2672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6" name="Google Shape;166;p85" descr="A black and white logo&#10;&#10;Description automatically generated with low confidence"/>
          <p:cNvPicPr preferRelativeResize="0"/>
          <p:nvPr/>
        </p:nvPicPr>
        <p:blipFill rotWithShape="1">
          <a:blip r:embed="rId2">
            <a:alphaModFix/>
          </a:blip>
          <a:srcRect/>
          <a:stretch/>
        </p:blipFill>
        <p:spPr>
          <a:xfrm>
            <a:off x="11166706" y="6075533"/>
            <a:ext cx="567983" cy="567983"/>
          </a:xfrm>
          <a:prstGeom prst="rect">
            <a:avLst/>
          </a:prstGeom>
          <a:noFill/>
          <a:ln>
            <a:noFill/>
          </a:ln>
        </p:spPr>
      </p:pic>
      <p:sp>
        <p:nvSpPr>
          <p:cNvPr id="167" name="Google Shape;167;p85"/>
          <p:cNvSpPr txBox="1">
            <a:spLocks noGrp="1"/>
          </p:cNvSpPr>
          <p:nvPr>
            <p:ph type="body" idx="1"/>
          </p:nvPr>
        </p:nvSpPr>
        <p:spPr>
          <a:xfrm>
            <a:off x="506896" y="1295400"/>
            <a:ext cx="11179175" cy="5018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85"/>
          <p:cNvSpPr/>
          <p:nvPr/>
        </p:nvSpPr>
        <p:spPr>
          <a:xfrm>
            <a:off x="-25399" y="66676"/>
            <a:ext cx="529521" cy="1228725"/>
          </a:xfrm>
          <a:custGeom>
            <a:avLst/>
            <a:gdLst/>
            <a:ahLst/>
            <a:cxnLst/>
            <a:rect l="l" t="t" r="r" b="b"/>
            <a:pathLst>
              <a:path w="529521" h="1228725" extrusionOk="0">
                <a:moveTo>
                  <a:pt x="25047" y="0"/>
                </a:moveTo>
                <a:lnTo>
                  <a:pt x="529521" y="252237"/>
                </a:lnTo>
                <a:lnTo>
                  <a:pt x="529521" y="976489"/>
                </a:lnTo>
                <a:lnTo>
                  <a:pt x="25047" y="1228725"/>
                </a:lnTo>
                <a:lnTo>
                  <a:pt x="0" y="1216202"/>
                </a:lnTo>
                <a:lnTo>
                  <a:pt x="0" y="12524"/>
                </a:lnTo>
                <a:lnTo>
                  <a:pt x="25047" y="0"/>
                </a:lnTo>
                <a:close/>
              </a:path>
            </a:pathLst>
          </a:custGeom>
          <a:solidFill>
            <a:srgbClr val="D267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mplate 3">
  <p:cSld name="Template 3">
    <p:spTree>
      <p:nvGrpSpPr>
        <p:cNvPr id="1" name="Shape 37"/>
        <p:cNvGrpSpPr/>
        <p:nvPr/>
      </p:nvGrpSpPr>
      <p:grpSpPr>
        <a:xfrm>
          <a:off x="0" y="0"/>
          <a:ext cx="0" cy="0"/>
          <a:chOff x="0" y="0"/>
          <a:chExt cx="0" cy="0"/>
        </a:xfrm>
      </p:grpSpPr>
      <p:sp>
        <p:nvSpPr>
          <p:cNvPr id="38" name="Google Shape;38;p80"/>
          <p:cNvSpPr/>
          <p:nvPr/>
        </p:nvSpPr>
        <p:spPr>
          <a:xfrm>
            <a:off x="0" y="-17532"/>
            <a:ext cx="12192000" cy="8557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9" name="Google Shape;39;p80"/>
          <p:cNvSpPr txBox="1">
            <a:spLocks noGrp="1"/>
          </p:cNvSpPr>
          <p:nvPr>
            <p:ph type="title"/>
          </p:nvPr>
        </p:nvSpPr>
        <p:spPr>
          <a:xfrm>
            <a:off x="1" y="256268"/>
            <a:ext cx="12239626" cy="825844"/>
          </a:xfrm>
          <a:prstGeom prst="rect">
            <a:avLst/>
          </a:prstGeom>
          <a:solidFill>
            <a:srgbClr val="D2672B"/>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0"/>
          <p:cNvSpPr txBox="1">
            <a:spLocks noGrp="1"/>
          </p:cNvSpPr>
          <p:nvPr>
            <p:ph type="body" idx="1"/>
          </p:nvPr>
        </p:nvSpPr>
        <p:spPr>
          <a:xfrm>
            <a:off x="506896" y="1295400"/>
            <a:ext cx="11179175" cy="5018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5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cknowledgments">
  <p:cSld name="Acknowledgments">
    <p:spTree>
      <p:nvGrpSpPr>
        <p:cNvPr id="1" name="Shape 41"/>
        <p:cNvGrpSpPr/>
        <p:nvPr/>
      </p:nvGrpSpPr>
      <p:grpSpPr>
        <a:xfrm>
          <a:off x="0" y="0"/>
          <a:ext cx="0" cy="0"/>
          <a:chOff x="0" y="0"/>
          <a:chExt cx="0" cy="0"/>
        </a:xfrm>
      </p:grpSpPr>
      <p:sp>
        <p:nvSpPr>
          <p:cNvPr id="42" name="Google Shape;42;p81"/>
          <p:cNvSpPr/>
          <p:nvPr/>
        </p:nvSpPr>
        <p:spPr>
          <a:xfrm rot="5400000">
            <a:off x="8604114" y="2281136"/>
            <a:ext cx="5632315" cy="1070042"/>
          </a:xfrm>
          <a:prstGeom prst="homePlate">
            <a:avLst>
              <a:gd name="adj" fmla="val 50000"/>
            </a:avLst>
          </a:prstGeom>
          <a:solidFill>
            <a:srgbClr val="D2672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43" name="Google Shape;43;p81"/>
          <p:cNvSpPr/>
          <p:nvPr/>
        </p:nvSpPr>
        <p:spPr>
          <a:xfrm>
            <a:off x="380998" y="6222354"/>
            <a:ext cx="10391777" cy="4539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
              <a:buFont typeface="Arial"/>
              <a:buNone/>
            </a:pPr>
            <a:r>
              <a:rPr lang="en-US" sz="750" b="0" i="1" u="none" strike="noStrike" cap="none">
                <a:solidFill>
                  <a:srgbClr val="3F3F3F"/>
                </a:solidFill>
                <a:latin typeface="Century Gothic"/>
                <a:ea typeface="Century Gothic"/>
                <a:cs typeface="Century Gothic"/>
                <a:sym typeface="Century Gothic"/>
              </a:rPr>
              <a:t>This material is based upon work supported by NASA through contract 80LARC23FA024.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1" u="none" strike="noStrike" cap="none">
              <a:solidFill>
                <a:srgbClr val="757070"/>
              </a:solidFill>
              <a:latin typeface="Arial"/>
              <a:ea typeface="Arial"/>
              <a:cs typeface="Arial"/>
              <a:sym typeface="Arial"/>
            </a:endParaRPr>
          </a:p>
        </p:txBody>
      </p:sp>
      <p:pic>
        <p:nvPicPr>
          <p:cNvPr id="44" name="Google Shape;44;p81" descr="A picture containing text, sign, device, meter&#10;&#10;Description automatically generated"/>
          <p:cNvPicPr preferRelativeResize="0"/>
          <p:nvPr/>
        </p:nvPicPr>
        <p:blipFill rotWithShape="1">
          <a:blip r:embed="rId2">
            <a:alphaModFix/>
          </a:blip>
          <a:srcRect/>
          <a:stretch/>
        </p:blipFill>
        <p:spPr>
          <a:xfrm>
            <a:off x="11059844" y="5842431"/>
            <a:ext cx="751158" cy="759845"/>
          </a:xfrm>
          <a:prstGeom prst="rect">
            <a:avLst/>
          </a:prstGeom>
          <a:noFill/>
          <a:ln>
            <a:noFill/>
          </a:ln>
        </p:spPr>
      </p:pic>
      <p:pic>
        <p:nvPicPr>
          <p:cNvPr id="45" name="Google Shape;45;p81"/>
          <p:cNvPicPr preferRelativeResize="0"/>
          <p:nvPr/>
        </p:nvPicPr>
        <p:blipFill rotWithShape="1">
          <a:blip r:embed="rId3">
            <a:alphaModFix/>
          </a:blip>
          <a:srcRect/>
          <a:stretch/>
        </p:blipFill>
        <p:spPr>
          <a:xfrm>
            <a:off x="11025642" y="255724"/>
            <a:ext cx="764423" cy="764423"/>
          </a:xfrm>
          <a:prstGeom prst="rect">
            <a:avLst/>
          </a:prstGeom>
          <a:noFill/>
          <a:ln>
            <a:noFill/>
          </a:ln>
        </p:spPr>
      </p:pic>
      <p:sp>
        <p:nvSpPr>
          <p:cNvPr id="46" name="Google Shape;46;p81"/>
          <p:cNvSpPr txBox="1"/>
          <p:nvPr/>
        </p:nvSpPr>
        <p:spPr>
          <a:xfrm>
            <a:off x="506895" y="329681"/>
            <a:ext cx="10320761" cy="690466"/>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D2672B"/>
              </a:buClr>
              <a:buSzPts val="4400"/>
              <a:buFont typeface="Century Gothic"/>
              <a:buNone/>
            </a:pPr>
            <a:r>
              <a:rPr lang="en-US" sz="4400" b="1" i="0" u="none" strike="noStrike" cap="none">
                <a:solidFill>
                  <a:srgbClr val="D2672B"/>
                </a:solidFill>
                <a:latin typeface="Century Gothic"/>
                <a:ea typeface="Century Gothic"/>
                <a:cs typeface="Century Gothic"/>
                <a:sym typeface="Century Gothic"/>
              </a:rPr>
              <a:t>Acknowledgments</a:t>
            </a:r>
            <a:endParaRPr sz="1400" b="0" i="0" u="none" strike="noStrike" cap="none">
              <a:solidFill>
                <a:srgbClr val="000000"/>
              </a:solidFill>
              <a:latin typeface="Arial"/>
              <a:ea typeface="Arial"/>
              <a:cs typeface="Arial"/>
              <a:sym typeface="Arial"/>
            </a:endParaRPr>
          </a:p>
        </p:txBody>
      </p:sp>
      <p:sp>
        <p:nvSpPr>
          <p:cNvPr id="47" name="Google Shape;47;p81"/>
          <p:cNvSpPr txBox="1">
            <a:spLocks noGrp="1"/>
          </p:cNvSpPr>
          <p:nvPr>
            <p:ph type="body" idx="1"/>
          </p:nvPr>
        </p:nvSpPr>
        <p:spPr>
          <a:xfrm>
            <a:off x="506895" y="1295400"/>
            <a:ext cx="10213975" cy="47577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
        <p:cNvGrpSpPr/>
        <p:nvPr/>
      </p:nvGrpSpPr>
      <p:grpSpPr>
        <a:xfrm>
          <a:off x="0" y="0"/>
          <a:ext cx="0" cy="0"/>
          <a:chOff x="0" y="0"/>
          <a:chExt cx="0" cy="0"/>
        </a:xfrm>
      </p:grpSpPr>
      <p:pic>
        <p:nvPicPr>
          <p:cNvPr id="49" name="Google Shape;49;p71"/>
          <p:cNvPicPr preferRelativeResize="0"/>
          <p:nvPr/>
        </p:nvPicPr>
        <p:blipFill rotWithShape="1">
          <a:blip r:embed="rId2">
            <a:alphaModFix/>
          </a:blip>
          <a:srcRect/>
          <a:stretch/>
        </p:blipFill>
        <p:spPr>
          <a:xfrm>
            <a:off x="10953751" y="238125"/>
            <a:ext cx="870608" cy="741586"/>
          </a:xfrm>
          <a:prstGeom prst="rect">
            <a:avLst/>
          </a:prstGeom>
          <a:noFill/>
          <a:ln>
            <a:noFill/>
          </a:ln>
        </p:spPr>
      </p:pic>
      <p:sp>
        <p:nvSpPr>
          <p:cNvPr id="50" name="Google Shape;50;p71"/>
          <p:cNvSpPr txBox="1"/>
          <p:nvPr/>
        </p:nvSpPr>
        <p:spPr>
          <a:xfrm>
            <a:off x="8944500" y="400872"/>
            <a:ext cx="1962150" cy="4154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US" sz="1050" b="0" i="0" u="none" strike="noStrike" cap="none">
                <a:solidFill>
                  <a:srgbClr val="3A3838"/>
                </a:solidFill>
                <a:latin typeface="Garamond"/>
                <a:ea typeface="Garamond"/>
                <a:cs typeface="Garamond"/>
                <a:sym typeface="Garamond"/>
              </a:rPr>
              <a:t>National Aeronautics and</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50"/>
              <a:buFont typeface="Arial"/>
              <a:buNone/>
            </a:pPr>
            <a:r>
              <a:rPr lang="en-US" sz="1050" b="0" i="0" u="none" strike="noStrike" cap="none">
                <a:solidFill>
                  <a:srgbClr val="3A3838"/>
                </a:solidFill>
                <a:latin typeface="Garamond"/>
                <a:ea typeface="Garamond"/>
                <a:cs typeface="Garamond"/>
                <a:sym typeface="Garamond"/>
              </a:rPr>
              <a:t>Space Administration</a:t>
            </a:r>
            <a:endParaRPr sz="1050" b="0" i="0" u="none" strike="noStrike" cap="none">
              <a:solidFill>
                <a:srgbClr val="3A3838"/>
              </a:solidFill>
              <a:latin typeface="Garamond"/>
              <a:ea typeface="Garamond"/>
              <a:cs typeface="Garamond"/>
              <a:sym typeface="Garamond"/>
            </a:endParaRPr>
          </a:p>
        </p:txBody>
      </p:sp>
      <p:cxnSp>
        <p:nvCxnSpPr>
          <p:cNvPr id="51" name="Google Shape;51;p71"/>
          <p:cNvCxnSpPr/>
          <p:nvPr/>
        </p:nvCxnSpPr>
        <p:spPr>
          <a:xfrm>
            <a:off x="10930200" y="304800"/>
            <a:ext cx="0" cy="616952"/>
          </a:xfrm>
          <a:prstGeom prst="straightConnector1">
            <a:avLst/>
          </a:prstGeom>
          <a:noFill/>
          <a:ln w="9525" cap="flat" cmpd="sng">
            <a:solidFill>
              <a:srgbClr val="75707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H2">
  <p:cSld name="Title and Content H2">
    <p:spTree>
      <p:nvGrpSpPr>
        <p:cNvPr id="1" name="Shape 52"/>
        <p:cNvGrpSpPr/>
        <p:nvPr/>
      </p:nvGrpSpPr>
      <p:grpSpPr>
        <a:xfrm>
          <a:off x="0" y="0"/>
          <a:ext cx="0" cy="0"/>
          <a:chOff x="0" y="0"/>
          <a:chExt cx="0" cy="0"/>
        </a:xfrm>
      </p:grpSpPr>
      <p:sp>
        <p:nvSpPr>
          <p:cNvPr id="53" name="Google Shape;53;p72"/>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800"/>
              <a:buNone/>
              <a:defRPr sz="4800" b="0">
                <a:solidFill>
                  <a:srgbClr val="3550A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2"/>
          <p:cNvSpPr>
            <a:spLocks noGrp="1"/>
          </p:cNvSpPr>
          <p:nvPr>
            <p:ph type="pic" idx="2"/>
          </p:nvPr>
        </p:nvSpPr>
        <p:spPr>
          <a:xfrm>
            <a:off x="0" y="3456417"/>
            <a:ext cx="12192000" cy="3354936"/>
          </a:xfrm>
          <a:prstGeom prst="rect">
            <a:avLst/>
          </a:prstGeom>
          <a:noFill/>
          <a:ln>
            <a:noFill/>
          </a:ln>
        </p:spPr>
      </p:sp>
      <p:sp>
        <p:nvSpPr>
          <p:cNvPr id="55" name="Google Shape;55;p72"/>
          <p:cNvSpPr txBox="1">
            <a:spLocks noGrp="1"/>
          </p:cNvSpPr>
          <p:nvPr>
            <p:ph type="body" idx="1"/>
          </p:nvPr>
        </p:nvSpPr>
        <p:spPr>
          <a:xfrm>
            <a:off x="1000125" y="993665"/>
            <a:ext cx="10233148" cy="218605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3F3F3F"/>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56" name="Google Shape;56;p7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7" name="Google Shape;57;p72"/>
          <p:cNvSpPr/>
          <p:nvPr/>
        </p:nvSpPr>
        <p:spPr>
          <a:xfrm>
            <a:off x="11144250" y="88726"/>
            <a:ext cx="577565" cy="495474"/>
          </a:xfrm>
          <a:prstGeom prst="hexagon">
            <a:avLst>
              <a:gd name="adj" fmla="val 25000"/>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58" name="Google Shape;58;p72"/>
          <p:cNvPicPr preferRelativeResize="0"/>
          <p:nvPr/>
        </p:nvPicPr>
        <p:blipFill rotWithShape="1">
          <a:blip r:embed="rId3">
            <a:alphaModFix/>
          </a:blip>
          <a:srcRect/>
          <a:stretch/>
        </p:blipFill>
        <p:spPr>
          <a:xfrm>
            <a:off x="11212104" y="114549"/>
            <a:ext cx="422909" cy="427953"/>
          </a:xfrm>
          <a:prstGeom prst="rect">
            <a:avLst/>
          </a:prstGeom>
          <a:noFill/>
          <a:ln>
            <a:noFill/>
          </a:ln>
        </p:spPr>
      </p:pic>
      <p:sp>
        <p:nvSpPr>
          <p:cNvPr id="59" name="Google Shape;59;p72"/>
          <p:cNvSpPr/>
          <p:nvPr/>
        </p:nvSpPr>
        <p:spPr>
          <a:xfrm>
            <a:off x="0" y="6812281"/>
            <a:ext cx="12192000" cy="45719"/>
          </a:xfrm>
          <a:prstGeom prst="rect">
            <a:avLst/>
          </a:prstGeom>
          <a:solidFill>
            <a:srgbClr val="797979"/>
          </a:solidFill>
          <a:ln w="12700"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60"/>
        <p:cNvGrpSpPr/>
        <p:nvPr/>
      </p:nvGrpSpPr>
      <p:grpSpPr>
        <a:xfrm>
          <a:off x="0" y="0"/>
          <a:ext cx="0" cy="0"/>
          <a:chOff x="0" y="0"/>
          <a:chExt cx="0" cy="0"/>
        </a:xfrm>
      </p:grpSpPr>
      <p:sp>
        <p:nvSpPr>
          <p:cNvPr id="61" name="Google Shape;61;p7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60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3" name="Google Shape;63;p7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64" name="Google Shape;64;p7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65" name="Google Shape;65;p7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aramond"/>
                <a:ea typeface="Garamond"/>
                <a:cs typeface="Garamond"/>
                <a:sym typeface="Garamond"/>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aramond"/>
                <a:ea typeface="Garamond"/>
                <a:cs typeface="Garamond"/>
                <a:sym typeface="Garamond"/>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aramond"/>
                <a:ea typeface="Garamond"/>
                <a:cs typeface="Garamond"/>
                <a:sym typeface="Garamond"/>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aramond"/>
                <a:ea typeface="Garamond"/>
                <a:cs typeface="Garamond"/>
                <a:sym typeface="Garamond"/>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aramond"/>
                <a:ea typeface="Garamond"/>
                <a:cs typeface="Garamond"/>
                <a:sym typeface="Garamond"/>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aramond"/>
                <a:ea typeface="Garamond"/>
                <a:cs typeface="Garamond"/>
                <a:sym typeface="Garamond"/>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aramond"/>
                <a:ea typeface="Garamond"/>
                <a:cs typeface="Garamond"/>
                <a:sym typeface="Garamond"/>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aramond"/>
                <a:ea typeface="Garamond"/>
                <a:cs typeface="Garamond"/>
                <a:sym typeface="Garamond"/>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aramond"/>
                <a:ea typeface="Garamond"/>
                <a:cs typeface="Garamond"/>
                <a:sym typeface="Garamond"/>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66"/>
        <p:cNvGrpSpPr/>
        <p:nvPr/>
      </p:nvGrpSpPr>
      <p:grpSpPr>
        <a:xfrm>
          <a:off x="0" y="0"/>
          <a:ext cx="0" cy="0"/>
          <a:chOff x="0" y="0"/>
          <a:chExt cx="0" cy="0"/>
        </a:xfrm>
      </p:grpSpPr>
      <p:sp>
        <p:nvSpPr>
          <p:cNvPr id="67" name="Google Shape;67;p74"/>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800"/>
              <a:buNone/>
              <a:defRPr sz="4800" b="0">
                <a:solidFill>
                  <a:srgbClr val="3550A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4"/>
          <p:cNvSpPr>
            <a:spLocks noGrp="1"/>
          </p:cNvSpPr>
          <p:nvPr>
            <p:ph type="pic" idx="2"/>
          </p:nvPr>
        </p:nvSpPr>
        <p:spPr>
          <a:xfrm>
            <a:off x="0" y="931498"/>
            <a:ext cx="7008813" cy="5880479"/>
          </a:xfrm>
          <a:prstGeom prst="rect">
            <a:avLst/>
          </a:prstGeom>
          <a:noFill/>
          <a:ln>
            <a:noFill/>
          </a:ln>
        </p:spPr>
      </p:sp>
      <p:sp>
        <p:nvSpPr>
          <p:cNvPr id="69" name="Google Shape;69;p74"/>
          <p:cNvSpPr txBox="1">
            <a:spLocks noGrp="1"/>
          </p:cNvSpPr>
          <p:nvPr>
            <p:ph type="body" idx="1"/>
          </p:nvPr>
        </p:nvSpPr>
        <p:spPr>
          <a:xfrm>
            <a:off x="7436065" y="931499"/>
            <a:ext cx="3797208" cy="58804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3F3F3F"/>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70" name="Google Shape;70;p7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1" name="Google Shape;71;p74"/>
          <p:cNvSpPr/>
          <p:nvPr/>
        </p:nvSpPr>
        <p:spPr>
          <a:xfrm>
            <a:off x="11144250" y="88726"/>
            <a:ext cx="577565" cy="495474"/>
          </a:xfrm>
          <a:prstGeom prst="hexagon">
            <a:avLst>
              <a:gd name="adj" fmla="val 25000"/>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72" name="Google Shape;72;p74"/>
          <p:cNvPicPr preferRelativeResize="0"/>
          <p:nvPr/>
        </p:nvPicPr>
        <p:blipFill rotWithShape="1">
          <a:blip r:embed="rId3">
            <a:alphaModFix/>
          </a:blip>
          <a:srcRect/>
          <a:stretch/>
        </p:blipFill>
        <p:spPr>
          <a:xfrm>
            <a:off x="11212104" y="114549"/>
            <a:ext cx="422909" cy="427953"/>
          </a:xfrm>
          <a:prstGeom prst="rect">
            <a:avLst/>
          </a:prstGeom>
          <a:noFill/>
          <a:ln>
            <a:noFill/>
          </a:ln>
        </p:spPr>
      </p:pic>
      <p:sp>
        <p:nvSpPr>
          <p:cNvPr id="73" name="Google Shape;73;p74"/>
          <p:cNvSpPr/>
          <p:nvPr/>
        </p:nvSpPr>
        <p:spPr>
          <a:xfrm>
            <a:off x="0" y="6812281"/>
            <a:ext cx="12192000" cy="45719"/>
          </a:xfrm>
          <a:prstGeom prst="rect">
            <a:avLst/>
          </a:prstGeom>
          <a:solidFill>
            <a:srgbClr val="797979"/>
          </a:solidFill>
          <a:ln w="12700"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cSld name="1_Title">
    <p:spTree>
      <p:nvGrpSpPr>
        <p:cNvPr id="1" name="Shape 74"/>
        <p:cNvGrpSpPr/>
        <p:nvPr/>
      </p:nvGrpSpPr>
      <p:grpSpPr>
        <a:xfrm>
          <a:off x="0" y="0"/>
          <a:ext cx="0" cy="0"/>
          <a:chOff x="0" y="0"/>
          <a:chExt cx="0" cy="0"/>
        </a:xfrm>
      </p:grpSpPr>
      <p:pic>
        <p:nvPicPr>
          <p:cNvPr id="75" name="Google Shape;75;p75" descr="A map of green and yellow colors&#10;&#10;Description automatically generated"/>
          <p:cNvPicPr preferRelativeResize="0"/>
          <p:nvPr/>
        </p:nvPicPr>
        <p:blipFill rotWithShape="1">
          <a:blip r:embed="rId2">
            <a:alphaModFix/>
          </a:blip>
          <a:srcRect l="11857" t="-230" r="23110" b="230"/>
          <a:stretch/>
        </p:blipFill>
        <p:spPr>
          <a:xfrm>
            <a:off x="0" y="-15871"/>
            <a:ext cx="5972176" cy="6887711"/>
          </a:xfrm>
          <a:prstGeom prst="rect">
            <a:avLst/>
          </a:prstGeom>
          <a:noFill/>
          <a:ln>
            <a:noFill/>
          </a:ln>
          <a:effectLst>
            <a:outerShdw blurRad="50800" dist="38100" algn="l" rotWithShape="0">
              <a:srgbClr val="000000">
                <a:alpha val="40000"/>
              </a:srgbClr>
            </a:outerShdw>
          </a:effectLst>
        </p:spPr>
      </p:pic>
      <p:sp>
        <p:nvSpPr>
          <p:cNvPr id="76" name="Google Shape;76;p75"/>
          <p:cNvSpPr txBox="1">
            <a:spLocks noGrp="1"/>
          </p:cNvSpPr>
          <p:nvPr>
            <p:ph type="title"/>
          </p:nvPr>
        </p:nvSpPr>
        <p:spPr>
          <a:xfrm>
            <a:off x="6379770" y="1282064"/>
            <a:ext cx="5545530" cy="19915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3600"/>
              <a:buNone/>
              <a:defRPr sz="3600">
                <a:solidFill>
                  <a:srgbClr val="67A4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5"/>
          <p:cNvSpPr txBox="1">
            <a:spLocks noGrp="1"/>
          </p:cNvSpPr>
          <p:nvPr>
            <p:ph type="body" idx="1"/>
          </p:nvPr>
        </p:nvSpPr>
        <p:spPr>
          <a:xfrm>
            <a:off x="6379770" y="3358733"/>
            <a:ext cx="5545530" cy="5120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solidFill>
                  <a:srgbClr val="67A478"/>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75"/>
          <p:cNvGrpSpPr/>
          <p:nvPr/>
        </p:nvGrpSpPr>
        <p:grpSpPr>
          <a:xfrm>
            <a:off x="9322544" y="381671"/>
            <a:ext cx="2609014" cy="741586"/>
            <a:chOff x="9147470" y="238125"/>
            <a:chExt cx="2609014" cy="741586"/>
          </a:xfrm>
        </p:grpSpPr>
        <p:pic>
          <p:nvPicPr>
            <p:cNvPr id="79" name="Google Shape;79;p75"/>
            <p:cNvPicPr preferRelativeResize="0"/>
            <p:nvPr/>
          </p:nvPicPr>
          <p:blipFill rotWithShape="1">
            <a:blip r:embed="rId3">
              <a:alphaModFix/>
            </a:blip>
            <a:srcRect/>
            <a:stretch/>
          </p:blipFill>
          <p:spPr>
            <a:xfrm>
              <a:off x="10885876" y="238125"/>
              <a:ext cx="870608" cy="741586"/>
            </a:xfrm>
            <a:prstGeom prst="rect">
              <a:avLst/>
            </a:prstGeom>
            <a:noFill/>
            <a:ln>
              <a:noFill/>
            </a:ln>
          </p:spPr>
        </p:pic>
        <p:sp>
          <p:nvSpPr>
            <p:cNvPr id="80" name="Google Shape;80;p75"/>
            <p:cNvSpPr txBox="1"/>
            <p:nvPr/>
          </p:nvSpPr>
          <p:spPr>
            <a:xfrm>
              <a:off x="9147470" y="433495"/>
              <a:ext cx="1640135" cy="35011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Arial"/>
                  <a:ea typeface="Arial"/>
                  <a:cs typeface="Arial"/>
                  <a:sym typeface="Arial"/>
                </a:rPr>
                <a:t>National Aeronautics and Space Administration</a:t>
              </a:r>
              <a:endParaRPr sz="800" b="1" i="0" u="none" strike="noStrike" cap="none">
                <a:solidFill>
                  <a:schemeClr val="dk1"/>
                </a:solidFill>
                <a:latin typeface="Arial"/>
                <a:ea typeface="Arial"/>
                <a:cs typeface="Arial"/>
                <a:sym typeface="Arial"/>
              </a:endParaRPr>
            </a:p>
          </p:txBody>
        </p:sp>
        <p:cxnSp>
          <p:nvCxnSpPr>
            <p:cNvPr id="81" name="Google Shape;81;p75"/>
            <p:cNvCxnSpPr/>
            <p:nvPr/>
          </p:nvCxnSpPr>
          <p:spPr>
            <a:xfrm>
              <a:off x="10835976" y="292062"/>
              <a:ext cx="0" cy="622338"/>
            </a:xfrm>
            <a:prstGeom prst="straightConnector1">
              <a:avLst/>
            </a:prstGeom>
            <a:noFill/>
            <a:ln w="12700" cap="flat" cmpd="sng">
              <a:solidFill>
                <a:schemeClr val="dk1"/>
              </a:solidFill>
              <a:prstDash val="solid"/>
              <a:miter lim="800000"/>
              <a:headEnd type="none" w="sm" len="sm"/>
              <a:tailEnd type="none" w="sm" len="sm"/>
            </a:ln>
          </p:spPr>
        </p:cxnSp>
      </p:grpSp>
      <p:cxnSp>
        <p:nvCxnSpPr>
          <p:cNvPr id="82" name="Google Shape;82;p75"/>
          <p:cNvCxnSpPr/>
          <p:nvPr/>
        </p:nvCxnSpPr>
        <p:spPr>
          <a:xfrm>
            <a:off x="6350873" y="4053075"/>
            <a:ext cx="5574427" cy="0"/>
          </a:xfrm>
          <a:prstGeom prst="straightConnector1">
            <a:avLst/>
          </a:prstGeom>
          <a:noFill/>
          <a:ln w="9525" cap="flat" cmpd="sng">
            <a:solidFill>
              <a:srgbClr val="67A478"/>
            </a:solidFill>
            <a:prstDash val="solid"/>
            <a:miter lim="800000"/>
            <a:headEnd type="none" w="sm" len="sm"/>
            <a:tailEnd type="none" w="sm" len="sm"/>
          </a:ln>
        </p:spPr>
      </p:cxnSp>
      <p:sp>
        <p:nvSpPr>
          <p:cNvPr id="83" name="Google Shape;83;p75"/>
          <p:cNvSpPr txBox="1">
            <a:spLocks noGrp="1"/>
          </p:cNvSpPr>
          <p:nvPr>
            <p:ph type="body" idx="2"/>
          </p:nvPr>
        </p:nvSpPr>
        <p:spPr>
          <a:xfrm>
            <a:off x="6350873" y="4240201"/>
            <a:ext cx="2595384" cy="5120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75"/>
          <p:cNvSpPr txBox="1">
            <a:spLocks noGrp="1"/>
          </p:cNvSpPr>
          <p:nvPr>
            <p:ph type="body" idx="3"/>
          </p:nvPr>
        </p:nvSpPr>
        <p:spPr>
          <a:xfrm>
            <a:off x="6350873" y="4752265"/>
            <a:ext cx="2595384" cy="5120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75"/>
          <p:cNvSpPr txBox="1">
            <a:spLocks noGrp="1"/>
          </p:cNvSpPr>
          <p:nvPr>
            <p:ph type="body" idx="4"/>
          </p:nvPr>
        </p:nvSpPr>
        <p:spPr>
          <a:xfrm>
            <a:off x="6350873" y="5258712"/>
            <a:ext cx="2595384" cy="5120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75"/>
          <p:cNvSpPr txBox="1">
            <a:spLocks noGrp="1"/>
          </p:cNvSpPr>
          <p:nvPr>
            <p:ph type="body" idx="5"/>
          </p:nvPr>
        </p:nvSpPr>
        <p:spPr>
          <a:xfrm>
            <a:off x="9322544" y="4240201"/>
            <a:ext cx="2595385" cy="5120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75"/>
          <p:cNvSpPr txBox="1">
            <a:spLocks noGrp="1"/>
          </p:cNvSpPr>
          <p:nvPr>
            <p:ph type="body" idx="6"/>
          </p:nvPr>
        </p:nvSpPr>
        <p:spPr>
          <a:xfrm>
            <a:off x="9322544" y="4752265"/>
            <a:ext cx="2595385" cy="5120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75"/>
          <p:cNvSpPr txBox="1">
            <a:spLocks noGrp="1"/>
          </p:cNvSpPr>
          <p:nvPr>
            <p:ph type="body" idx="7"/>
          </p:nvPr>
        </p:nvSpPr>
        <p:spPr>
          <a:xfrm>
            <a:off x="9322544" y="5258712"/>
            <a:ext cx="2595385" cy="5120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75"/>
          <p:cNvSpPr/>
          <p:nvPr/>
        </p:nvSpPr>
        <p:spPr>
          <a:xfrm>
            <a:off x="216921" y="5792418"/>
            <a:ext cx="984624" cy="984624"/>
          </a:xfrm>
          <a:prstGeom prst="ellipse">
            <a:avLst/>
          </a:prstGeom>
          <a:solidFill>
            <a:srgbClr val="67A4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nvGrpSpPr>
          <p:cNvPr id="90" name="Google Shape;90;p75"/>
          <p:cNvGrpSpPr/>
          <p:nvPr/>
        </p:nvGrpSpPr>
        <p:grpSpPr>
          <a:xfrm>
            <a:off x="-59779" y="5848350"/>
            <a:ext cx="12438744" cy="870324"/>
            <a:chOff x="-59779" y="5848350"/>
            <a:chExt cx="12438744" cy="870324"/>
          </a:xfrm>
        </p:grpSpPr>
        <p:sp>
          <p:nvSpPr>
            <p:cNvPr id="91" name="Google Shape;91;p75"/>
            <p:cNvSpPr/>
            <p:nvPr/>
          </p:nvSpPr>
          <p:spPr>
            <a:xfrm>
              <a:off x="-59779" y="6094782"/>
              <a:ext cx="12438744" cy="510818"/>
            </a:xfrm>
            <a:prstGeom prst="rect">
              <a:avLst/>
            </a:prstGeom>
            <a:solidFill>
              <a:srgbClr val="67A4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nvGrpSpPr>
            <p:cNvPr id="92" name="Google Shape;92;p75"/>
            <p:cNvGrpSpPr/>
            <p:nvPr/>
          </p:nvGrpSpPr>
          <p:grpSpPr>
            <a:xfrm>
              <a:off x="274071" y="5848350"/>
              <a:ext cx="870324" cy="870324"/>
              <a:chOff x="274071" y="5848350"/>
              <a:chExt cx="870324" cy="870324"/>
            </a:xfrm>
          </p:grpSpPr>
          <p:sp>
            <p:nvSpPr>
              <p:cNvPr id="93" name="Google Shape;93;p75"/>
              <p:cNvSpPr/>
              <p:nvPr/>
            </p:nvSpPr>
            <p:spPr>
              <a:xfrm>
                <a:off x="274071" y="5848350"/>
                <a:ext cx="870324" cy="8703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94" name="Google Shape;94;p75" descr="A picture containing text, sign, device, meter&#10;&#10;Description automatically generated"/>
              <p:cNvPicPr preferRelativeResize="0"/>
              <p:nvPr/>
            </p:nvPicPr>
            <p:blipFill rotWithShape="1">
              <a:blip r:embed="rId4">
                <a:alphaModFix/>
              </a:blip>
              <a:srcRect/>
              <a:stretch/>
            </p:blipFill>
            <p:spPr>
              <a:xfrm>
                <a:off x="339211" y="5908429"/>
                <a:ext cx="751158" cy="759845"/>
              </a:xfrm>
              <a:prstGeom prst="rect">
                <a:avLst/>
              </a:prstGeom>
              <a:noFill/>
              <a:ln>
                <a:noFill/>
              </a:ln>
            </p:spPr>
          </p:pic>
        </p:grpSp>
        <p:grpSp>
          <p:nvGrpSpPr>
            <p:cNvPr id="95" name="Google Shape;95;p75"/>
            <p:cNvGrpSpPr/>
            <p:nvPr/>
          </p:nvGrpSpPr>
          <p:grpSpPr>
            <a:xfrm>
              <a:off x="11084866" y="5868349"/>
              <a:ext cx="833063" cy="833063"/>
              <a:chOff x="11084866" y="5868349"/>
              <a:chExt cx="833063" cy="833063"/>
            </a:xfrm>
          </p:grpSpPr>
          <p:sp>
            <p:nvSpPr>
              <p:cNvPr id="96" name="Google Shape;96;p75"/>
              <p:cNvSpPr/>
              <p:nvPr/>
            </p:nvSpPr>
            <p:spPr>
              <a:xfrm>
                <a:off x="11084866" y="5868349"/>
                <a:ext cx="833063" cy="83306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97" name="Google Shape;97;p75"/>
              <p:cNvPicPr preferRelativeResize="0"/>
              <p:nvPr/>
            </p:nvPicPr>
            <p:blipFill rotWithShape="1">
              <a:blip r:embed="rId5">
                <a:alphaModFix/>
              </a:blip>
              <a:srcRect/>
              <a:stretch/>
            </p:blipFill>
            <p:spPr>
              <a:xfrm>
                <a:off x="11144709" y="5920009"/>
                <a:ext cx="721056" cy="721056"/>
              </a:xfrm>
              <a:prstGeom prst="rect">
                <a:avLst/>
              </a:prstGeom>
              <a:noFill/>
              <a:ln>
                <a:noFill/>
              </a:ln>
            </p:spPr>
          </p:pic>
        </p:grpSp>
      </p:grpSp>
      <p:sp>
        <p:nvSpPr>
          <p:cNvPr id="98" name="Google Shape;98;p75"/>
          <p:cNvSpPr txBox="1">
            <a:spLocks noGrp="1"/>
          </p:cNvSpPr>
          <p:nvPr>
            <p:ph type="body" idx="8"/>
          </p:nvPr>
        </p:nvSpPr>
        <p:spPr>
          <a:xfrm>
            <a:off x="1257185" y="6094782"/>
            <a:ext cx="4308249" cy="5108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200"/>
              <a:buNone/>
              <a:defRPr sz="2200" b="1">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696">
          <p15:clr>
            <a:srgbClr val="FBAE40"/>
          </p15:clr>
        </p15:guide>
        <p15:guide id="2" orient="horz" pos="4224">
          <p15:clr>
            <a:srgbClr val="FBAE40"/>
          </p15:clr>
        </p15:guide>
        <p15:guide id="3" pos="75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mplate 3">
  <p:cSld name="1_Template 3">
    <p:spTree>
      <p:nvGrpSpPr>
        <p:cNvPr id="1" name="Shape 99"/>
        <p:cNvGrpSpPr/>
        <p:nvPr/>
      </p:nvGrpSpPr>
      <p:grpSpPr>
        <a:xfrm>
          <a:off x="0" y="0"/>
          <a:ext cx="0" cy="0"/>
          <a:chOff x="0" y="0"/>
          <a:chExt cx="0" cy="0"/>
        </a:xfrm>
      </p:grpSpPr>
      <p:sp>
        <p:nvSpPr>
          <p:cNvPr id="100" name="Google Shape;100;p76"/>
          <p:cNvSpPr/>
          <p:nvPr/>
        </p:nvSpPr>
        <p:spPr>
          <a:xfrm>
            <a:off x="0" y="-17532"/>
            <a:ext cx="12192000" cy="8557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01" name="Google Shape;101;p76"/>
          <p:cNvSpPr txBox="1">
            <a:spLocks noGrp="1"/>
          </p:cNvSpPr>
          <p:nvPr>
            <p:ph type="title"/>
          </p:nvPr>
        </p:nvSpPr>
        <p:spPr>
          <a:xfrm>
            <a:off x="1" y="256268"/>
            <a:ext cx="12239626" cy="825844"/>
          </a:xfrm>
          <a:prstGeom prst="rect">
            <a:avLst/>
          </a:prstGeom>
          <a:solidFill>
            <a:srgbClr val="67A478"/>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6"/>
          <p:cNvSpPr txBox="1">
            <a:spLocks noGrp="1"/>
          </p:cNvSpPr>
          <p:nvPr>
            <p:ph type="body" idx="1"/>
          </p:nvPr>
        </p:nvSpPr>
        <p:spPr>
          <a:xfrm>
            <a:off x="506896" y="1295400"/>
            <a:ext cx="11179175" cy="5018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228600" algn="l">
              <a:lnSpc>
                <a:spcPct val="90000"/>
              </a:lnSpc>
              <a:spcBef>
                <a:spcPts val="500"/>
              </a:spcBef>
              <a:spcAft>
                <a:spcPts val="0"/>
              </a:spcAft>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5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0"/>
          <p:cNvSpPr txBox="1">
            <a:spLocks noGrp="1"/>
          </p:cNvSpPr>
          <p:nvPr>
            <p:ph type="title"/>
          </p:nvPr>
        </p:nvSpPr>
        <p:spPr>
          <a:xfrm>
            <a:off x="5162549" y="1289050"/>
            <a:ext cx="57531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DAEB3"/>
              </a:buClr>
              <a:buSzPts val="4400"/>
              <a:buFont typeface="Arial"/>
              <a:buNone/>
              <a:defRPr sz="4400" b="1"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0"/>
          <p:cNvSpPr txBox="1">
            <a:spLocks noGrp="1"/>
          </p:cNvSpPr>
          <p:nvPr>
            <p:ph type="body" idx="1"/>
          </p:nvPr>
        </p:nvSpPr>
        <p:spPr>
          <a:xfrm>
            <a:off x="5162549" y="2867025"/>
            <a:ext cx="5753100" cy="33099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DAEB3"/>
              </a:buClr>
              <a:buSzPts val="2800"/>
              <a:buFont typeface="Arial"/>
              <a:buNone/>
              <a:defRPr sz="28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D2672B"/>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D2672B"/>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D2672B"/>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rgbClr val="D2672B"/>
              </a:buClr>
              <a:buSzPts val="1600"/>
              <a:buFont typeface="Arial"/>
              <a:buChar char="•"/>
              <a:defRPr sz="16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rgbClr val="4DAEB3"/>
              </a:buClr>
              <a:buSzPts val="1800"/>
              <a:buFont typeface="Arial"/>
              <a:buNone/>
              <a:defRPr sz="1800" b="0" i="0" u="none" strike="noStrike" cap="none">
                <a:solidFill>
                  <a:schemeClr val="dk1"/>
                </a:solidFill>
                <a:latin typeface="Garamond"/>
                <a:ea typeface="Garamond"/>
                <a:cs typeface="Garamond"/>
                <a:sym typeface="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c812bff390_0_0"/>
          <p:cNvSpPr txBox="1">
            <a:spLocks noGrp="1"/>
          </p:cNvSpPr>
          <p:nvPr>
            <p:ph type="ctrTitle"/>
          </p:nvPr>
        </p:nvSpPr>
        <p:spPr>
          <a:xfrm>
            <a:off x="4954375" y="896650"/>
            <a:ext cx="6087000" cy="29064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solidFill>
                  <a:schemeClr val="accent1"/>
                </a:solidFill>
              </a:rPr>
              <a:t>Boston University Water Consumption &amp; Mitigation Efforts</a:t>
            </a:r>
            <a:endParaRPr>
              <a:solidFill>
                <a:schemeClr val="accent1"/>
              </a:solidFill>
            </a:endParaRPr>
          </a:p>
        </p:txBody>
      </p:sp>
      <p:sp>
        <p:nvSpPr>
          <p:cNvPr id="175" name="Google Shape;175;g2c812bff390_0_0"/>
          <p:cNvSpPr txBox="1">
            <a:spLocks noGrp="1"/>
          </p:cNvSpPr>
          <p:nvPr>
            <p:ph type="subTitle" idx="1"/>
          </p:nvPr>
        </p:nvSpPr>
        <p:spPr>
          <a:xfrm>
            <a:off x="5027800" y="3803050"/>
            <a:ext cx="5570100" cy="1481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chemeClr val="accent1"/>
                </a:solidFill>
              </a:rPr>
              <a:t>Assessing Water Consumption from FY 2006 - FY 2023 to Evaluate Trends and Support Decision Making</a:t>
            </a:r>
            <a:endParaRPr>
              <a:solidFill>
                <a:schemeClr val="accent1"/>
              </a:solidFill>
            </a:endParaRPr>
          </a:p>
        </p:txBody>
      </p:sp>
      <p:sp>
        <p:nvSpPr>
          <p:cNvPr id="176" name="Google Shape;176;g2c812bff390_0_0"/>
          <p:cNvSpPr txBox="1">
            <a:spLocks noGrp="1"/>
          </p:cNvSpPr>
          <p:nvPr>
            <p:ph type="body" idx="4294967295"/>
          </p:nvPr>
        </p:nvSpPr>
        <p:spPr>
          <a:xfrm>
            <a:off x="4954376" y="6084850"/>
            <a:ext cx="3413700" cy="512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solidFill>
                  <a:schemeClr val="accent1"/>
                </a:solidFill>
              </a:rPr>
              <a:t>Manpreet K. Singh	</a:t>
            </a:r>
            <a:endParaRPr>
              <a:solidFill>
                <a:schemeClr val="accent1"/>
              </a:solidFill>
            </a:endParaRPr>
          </a:p>
        </p:txBody>
      </p:sp>
      <p:sp>
        <p:nvSpPr>
          <p:cNvPr id="177" name="Google Shape;177;g2c812bff390_0_0"/>
          <p:cNvSpPr txBox="1">
            <a:spLocks noGrp="1"/>
          </p:cNvSpPr>
          <p:nvPr>
            <p:ph type="body" idx="4294967295"/>
          </p:nvPr>
        </p:nvSpPr>
        <p:spPr>
          <a:xfrm>
            <a:off x="9061144" y="6084851"/>
            <a:ext cx="2595300" cy="512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chemeClr val="accent1"/>
                </a:solidFill>
              </a:rPr>
              <a:t>Rachel Hull</a:t>
            </a:r>
            <a:endParaRPr>
              <a:solidFill>
                <a:schemeClr val="accent1"/>
              </a:solidFill>
            </a:endParaRPr>
          </a:p>
        </p:txBody>
      </p:sp>
      <p:pic>
        <p:nvPicPr>
          <p:cNvPr id="178" name="Google Shape;178;g2c812bff390_0_0"/>
          <p:cNvPicPr preferRelativeResize="0"/>
          <p:nvPr/>
        </p:nvPicPr>
        <p:blipFill>
          <a:blip r:embed="rId3">
            <a:alphaModFix/>
          </a:blip>
          <a:stretch>
            <a:fillRect/>
          </a:stretch>
        </p:blipFill>
        <p:spPr>
          <a:xfrm>
            <a:off x="0" y="0"/>
            <a:ext cx="4570877" cy="6857999"/>
          </a:xfrm>
          <a:prstGeom prst="rect">
            <a:avLst/>
          </a:prstGeom>
          <a:noFill/>
          <a:ln>
            <a:noFill/>
          </a:ln>
        </p:spPr>
      </p:pic>
      <p:pic>
        <p:nvPicPr>
          <p:cNvPr id="179" name="Google Shape;179;g2c812bff390_0_0"/>
          <p:cNvPicPr preferRelativeResize="0"/>
          <p:nvPr/>
        </p:nvPicPr>
        <p:blipFill>
          <a:blip r:embed="rId4">
            <a:alphaModFix/>
          </a:blip>
          <a:stretch>
            <a:fillRect/>
          </a:stretch>
        </p:blipFill>
        <p:spPr>
          <a:xfrm>
            <a:off x="10597960" y="0"/>
            <a:ext cx="1594040" cy="8966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67"/>
          <p:cNvSpPr txBox="1">
            <a:spLocks noGrp="1"/>
          </p:cNvSpPr>
          <p:nvPr>
            <p:ph type="body" idx="4294967295"/>
          </p:nvPr>
        </p:nvSpPr>
        <p:spPr>
          <a:xfrm>
            <a:off x="506900" y="1213400"/>
            <a:ext cx="11329800" cy="4877700"/>
          </a:xfrm>
          <a:prstGeom prst="rect">
            <a:avLst/>
          </a:prstGeom>
          <a:noFill/>
          <a:ln>
            <a:noFill/>
          </a:ln>
        </p:spPr>
        <p:txBody>
          <a:bodyPr spcFirstLastPara="1" wrap="square" lIns="91425" tIns="45700" rIns="91425" bIns="45700" anchor="t" anchorCtr="0">
            <a:normAutofit fontScale="25000" lnSpcReduction="10000"/>
          </a:bodyPr>
          <a:lstStyle/>
          <a:p>
            <a:pPr marL="0" lvl="0" indent="0" algn="l" rtl="0">
              <a:lnSpc>
                <a:spcPct val="120000"/>
              </a:lnSpc>
              <a:spcBef>
                <a:spcPts val="0"/>
              </a:spcBef>
              <a:spcAft>
                <a:spcPts val="0"/>
              </a:spcAft>
              <a:buClr>
                <a:srgbClr val="4DAEB3"/>
              </a:buClr>
              <a:buSzPct val="60980"/>
              <a:buNone/>
            </a:pPr>
            <a:r>
              <a:rPr lang="en-US" sz="7215" b="1"/>
              <a:t>Faculty Mentor</a:t>
            </a:r>
            <a:endParaRPr sz="7215" b="1"/>
          </a:p>
          <a:p>
            <a:pPr marL="457200" lvl="0" indent="-343144" algn="l" rtl="0">
              <a:lnSpc>
                <a:spcPct val="120000"/>
              </a:lnSpc>
              <a:spcBef>
                <a:spcPts val="0"/>
              </a:spcBef>
              <a:spcAft>
                <a:spcPts val="0"/>
              </a:spcAft>
              <a:buClr>
                <a:schemeClr val="accent1"/>
              </a:buClr>
              <a:buSzPct val="100000"/>
              <a:buFont typeface="Century Gothic"/>
              <a:buChar char="●"/>
            </a:pPr>
            <a:r>
              <a:rPr lang="en-US" sz="7215" b="1">
                <a:solidFill>
                  <a:schemeClr val="accent1"/>
                </a:solidFill>
              </a:rPr>
              <a:t>Dr. Mahesh Karra, Assistant Professor of Global Studies, Pardee School of Global Studies</a:t>
            </a:r>
            <a:endParaRPr sz="7215" b="1">
              <a:solidFill>
                <a:schemeClr val="accent1"/>
              </a:solidFill>
            </a:endParaRPr>
          </a:p>
          <a:p>
            <a:pPr marL="457200" lvl="0" indent="0" algn="l" rtl="0">
              <a:lnSpc>
                <a:spcPct val="120000"/>
              </a:lnSpc>
              <a:spcBef>
                <a:spcPts val="0"/>
              </a:spcBef>
              <a:spcAft>
                <a:spcPts val="0"/>
              </a:spcAft>
              <a:buNone/>
            </a:pPr>
            <a:endParaRPr sz="7215" b="1">
              <a:solidFill>
                <a:schemeClr val="accent1"/>
              </a:solidFill>
            </a:endParaRPr>
          </a:p>
          <a:p>
            <a:pPr marL="0" lvl="0" indent="0" algn="l" rtl="0">
              <a:lnSpc>
                <a:spcPct val="120000"/>
              </a:lnSpc>
              <a:spcBef>
                <a:spcPts val="0"/>
              </a:spcBef>
              <a:spcAft>
                <a:spcPts val="0"/>
              </a:spcAft>
              <a:buSzPct val="60980"/>
              <a:buNone/>
            </a:pPr>
            <a:r>
              <a:rPr lang="en-US" sz="7215" b="1"/>
              <a:t>Operation Partners - BU Sustainability</a:t>
            </a:r>
            <a:endParaRPr sz="5615"/>
          </a:p>
          <a:p>
            <a:pPr marL="457200" lvl="0" indent="-343144" algn="l" rtl="0">
              <a:lnSpc>
                <a:spcPct val="120000"/>
              </a:lnSpc>
              <a:spcBef>
                <a:spcPts val="0"/>
              </a:spcBef>
              <a:spcAft>
                <a:spcPts val="0"/>
              </a:spcAft>
              <a:buClr>
                <a:schemeClr val="accent1"/>
              </a:buClr>
              <a:buSzPct val="100000"/>
              <a:buFont typeface="Century Gothic"/>
              <a:buChar char="●"/>
            </a:pPr>
            <a:r>
              <a:rPr lang="en-US" sz="7215" b="1">
                <a:solidFill>
                  <a:schemeClr val="accent1"/>
                </a:solidFill>
              </a:rPr>
              <a:t>Stephen Ellis, Director of Data Analytics</a:t>
            </a:r>
            <a:endParaRPr sz="7215" b="1">
              <a:solidFill>
                <a:schemeClr val="accent1"/>
              </a:solidFill>
            </a:endParaRPr>
          </a:p>
          <a:p>
            <a:pPr marL="457200" lvl="0" indent="-343144" algn="l" rtl="0">
              <a:lnSpc>
                <a:spcPct val="120000"/>
              </a:lnSpc>
              <a:spcBef>
                <a:spcPts val="0"/>
              </a:spcBef>
              <a:spcAft>
                <a:spcPts val="0"/>
              </a:spcAft>
              <a:buClr>
                <a:schemeClr val="accent1"/>
              </a:buClr>
              <a:buSzPct val="100000"/>
              <a:buFont typeface="Century Gothic"/>
              <a:buChar char="●"/>
            </a:pPr>
            <a:r>
              <a:rPr lang="en-US" sz="7215" b="1">
                <a:solidFill>
                  <a:schemeClr val="accent1"/>
                </a:solidFill>
              </a:rPr>
              <a:t>Lisa Tornatore, Director</a:t>
            </a:r>
            <a:endParaRPr sz="7215" b="1">
              <a:solidFill>
                <a:schemeClr val="accent1"/>
              </a:solidFill>
            </a:endParaRPr>
          </a:p>
          <a:p>
            <a:pPr marL="457200" lvl="0" indent="-343144" algn="l" rtl="0">
              <a:lnSpc>
                <a:spcPct val="120000"/>
              </a:lnSpc>
              <a:spcBef>
                <a:spcPts val="0"/>
              </a:spcBef>
              <a:spcAft>
                <a:spcPts val="0"/>
              </a:spcAft>
              <a:buClr>
                <a:schemeClr val="accent1"/>
              </a:buClr>
              <a:buSzPct val="100000"/>
              <a:buFont typeface="Century Gothic"/>
              <a:buChar char="●"/>
            </a:pPr>
            <a:r>
              <a:rPr lang="en-US" sz="7215" b="1">
                <a:solidFill>
                  <a:schemeClr val="accent1"/>
                </a:solidFill>
              </a:rPr>
              <a:t>Dennis Carlberg, Associate Vice President</a:t>
            </a:r>
            <a:endParaRPr sz="7215" b="1">
              <a:solidFill>
                <a:schemeClr val="accent1"/>
              </a:solidFill>
            </a:endParaRPr>
          </a:p>
          <a:p>
            <a:pPr marL="457200" lvl="0" indent="0" algn="l" rtl="0">
              <a:lnSpc>
                <a:spcPct val="120000"/>
              </a:lnSpc>
              <a:spcBef>
                <a:spcPts val="0"/>
              </a:spcBef>
              <a:spcAft>
                <a:spcPts val="0"/>
              </a:spcAft>
              <a:buNone/>
            </a:pPr>
            <a:endParaRPr sz="7215" b="1">
              <a:solidFill>
                <a:schemeClr val="accent1"/>
              </a:solidFill>
            </a:endParaRPr>
          </a:p>
          <a:p>
            <a:pPr marL="0" lvl="0" indent="0" algn="l" rtl="0">
              <a:lnSpc>
                <a:spcPct val="120000"/>
              </a:lnSpc>
              <a:spcBef>
                <a:spcPts val="0"/>
              </a:spcBef>
              <a:spcAft>
                <a:spcPts val="0"/>
              </a:spcAft>
              <a:buNone/>
            </a:pPr>
            <a:r>
              <a:rPr lang="en-US" sz="7215" b="1"/>
              <a:t>Operation Partners - Campus Planning &amp; Operations </a:t>
            </a:r>
            <a:endParaRPr sz="7215" b="1">
              <a:solidFill>
                <a:schemeClr val="accent1"/>
              </a:solidFill>
            </a:endParaRPr>
          </a:p>
          <a:p>
            <a:pPr marL="457200" lvl="0" indent="-343144" algn="l" rtl="0">
              <a:lnSpc>
                <a:spcPct val="120000"/>
              </a:lnSpc>
              <a:spcBef>
                <a:spcPts val="0"/>
              </a:spcBef>
              <a:spcAft>
                <a:spcPts val="0"/>
              </a:spcAft>
              <a:buClr>
                <a:schemeClr val="accent1"/>
              </a:buClr>
              <a:buSzPct val="100000"/>
              <a:buFont typeface="Century Gothic"/>
              <a:buChar char="●"/>
            </a:pPr>
            <a:r>
              <a:rPr lang="en-US" sz="7215" b="1">
                <a:solidFill>
                  <a:schemeClr val="accent1"/>
                </a:solidFill>
              </a:rPr>
              <a:t>Matthew Walsh, Director of Strategic Planning &amp; Operations</a:t>
            </a:r>
            <a:endParaRPr sz="7215" b="1">
              <a:solidFill>
                <a:schemeClr val="accent1"/>
              </a:solidFill>
            </a:endParaRPr>
          </a:p>
          <a:p>
            <a:pPr marL="457200" lvl="0" indent="-343144" algn="l" rtl="0">
              <a:lnSpc>
                <a:spcPct val="120000"/>
              </a:lnSpc>
              <a:spcBef>
                <a:spcPts val="0"/>
              </a:spcBef>
              <a:spcAft>
                <a:spcPts val="0"/>
              </a:spcAft>
              <a:buClr>
                <a:schemeClr val="accent1"/>
              </a:buClr>
              <a:buSzPct val="100000"/>
              <a:buFont typeface="Century Gothic"/>
              <a:buChar char="●"/>
            </a:pPr>
            <a:r>
              <a:rPr lang="en-US" sz="7215" b="1">
                <a:solidFill>
                  <a:schemeClr val="accent1"/>
                </a:solidFill>
              </a:rPr>
              <a:t>Gregg Snyder, Associate Vice President for Strategic Planning &amp; Operations</a:t>
            </a:r>
            <a:endParaRPr sz="7215" b="1">
              <a:solidFill>
                <a:schemeClr val="accent1"/>
              </a:solidFill>
            </a:endParaRPr>
          </a:p>
          <a:p>
            <a:pPr marL="0" lvl="0" indent="0" algn="l" rtl="0">
              <a:lnSpc>
                <a:spcPct val="120000"/>
              </a:lnSpc>
              <a:spcBef>
                <a:spcPts val="0"/>
              </a:spcBef>
              <a:spcAft>
                <a:spcPts val="0"/>
              </a:spcAft>
              <a:buSzPct val="99651"/>
              <a:buNone/>
            </a:pPr>
            <a:endParaRPr sz="4415">
              <a:solidFill>
                <a:schemeClr val="accent1"/>
              </a:solidFill>
            </a:endParaRPr>
          </a:p>
          <a:p>
            <a:pPr marL="0" lvl="0" indent="0" algn="l" rtl="0">
              <a:lnSpc>
                <a:spcPct val="120000"/>
              </a:lnSpc>
              <a:spcBef>
                <a:spcPts val="1200"/>
              </a:spcBef>
              <a:spcAft>
                <a:spcPts val="0"/>
              </a:spcAft>
              <a:buSzPct val="100000"/>
              <a:buNone/>
            </a:pPr>
            <a:endParaRPr/>
          </a:p>
          <a:p>
            <a:pPr marL="0" lvl="1" indent="0" algn="l" rtl="0">
              <a:lnSpc>
                <a:spcPct val="120000"/>
              </a:lnSpc>
              <a:spcBef>
                <a:spcPts val="1200"/>
              </a:spcBef>
              <a:spcAft>
                <a:spcPts val="0"/>
              </a:spcAft>
              <a:buSzPct val="100000"/>
              <a:buNone/>
            </a:pPr>
            <a:endParaRPr/>
          </a:p>
          <a:p>
            <a:pPr marL="0" lvl="1" indent="0" algn="l" rtl="0">
              <a:lnSpc>
                <a:spcPct val="120000"/>
              </a:lnSpc>
              <a:spcBef>
                <a:spcPts val="1200"/>
              </a:spcBef>
              <a:spcAft>
                <a:spcPts val="0"/>
              </a:spcAft>
              <a:buSzPct val="100000"/>
              <a:buNone/>
            </a:pPr>
            <a:endParaRPr/>
          </a:p>
          <a:p>
            <a:pPr marL="0" lvl="0" indent="0" algn="l" rtl="0">
              <a:lnSpc>
                <a:spcPct val="120000"/>
              </a:lnSpc>
              <a:spcBef>
                <a:spcPts val="1200"/>
              </a:spcBef>
              <a:spcAft>
                <a:spcPts val="0"/>
              </a:spcAft>
              <a:buSzPct val="100000"/>
              <a:buNone/>
            </a:pPr>
            <a:endParaRPr/>
          </a:p>
        </p:txBody>
      </p:sp>
      <p:sp>
        <p:nvSpPr>
          <p:cNvPr id="303" name="Google Shape;303;p67"/>
          <p:cNvSpPr/>
          <p:nvPr/>
        </p:nvSpPr>
        <p:spPr>
          <a:xfrm>
            <a:off x="15450" y="215975"/>
            <a:ext cx="12192000" cy="88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04" name="Google Shape;304;p67"/>
          <p:cNvSpPr txBox="1">
            <a:spLocks noGrp="1"/>
          </p:cNvSpPr>
          <p:nvPr>
            <p:ph type="title"/>
          </p:nvPr>
        </p:nvSpPr>
        <p:spPr>
          <a:xfrm>
            <a:off x="450295" y="312431"/>
            <a:ext cx="11179200" cy="6906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a:solidFill>
                  <a:schemeClr val="lt1"/>
                </a:solidFill>
              </a:rPr>
              <a:t>Acknowledgement</a:t>
            </a:r>
            <a:endParaRPr>
              <a:solidFill>
                <a:schemeClr val="lt1"/>
              </a:solidFill>
            </a:endParaRPr>
          </a:p>
        </p:txBody>
      </p:sp>
      <p:pic>
        <p:nvPicPr>
          <p:cNvPr id="305" name="Google Shape;305;p67"/>
          <p:cNvPicPr preferRelativeResize="0"/>
          <p:nvPr/>
        </p:nvPicPr>
        <p:blipFill>
          <a:blip r:embed="rId3">
            <a:alphaModFix/>
          </a:blip>
          <a:stretch>
            <a:fillRect/>
          </a:stretch>
        </p:blipFill>
        <p:spPr>
          <a:xfrm>
            <a:off x="9192119" y="5617594"/>
            <a:ext cx="1071550" cy="1071550"/>
          </a:xfrm>
          <a:prstGeom prst="rect">
            <a:avLst/>
          </a:prstGeom>
          <a:noFill/>
          <a:ln>
            <a:noFill/>
          </a:ln>
        </p:spPr>
      </p:pic>
      <p:pic>
        <p:nvPicPr>
          <p:cNvPr id="306" name="Google Shape;306;p67"/>
          <p:cNvPicPr preferRelativeResize="0"/>
          <p:nvPr/>
        </p:nvPicPr>
        <p:blipFill>
          <a:blip r:embed="rId4">
            <a:alphaModFix/>
          </a:blip>
          <a:stretch>
            <a:fillRect/>
          </a:stretch>
        </p:blipFill>
        <p:spPr>
          <a:xfrm>
            <a:off x="10263675" y="5705050"/>
            <a:ext cx="1713324" cy="896651"/>
          </a:xfrm>
          <a:prstGeom prst="rect">
            <a:avLst/>
          </a:prstGeom>
          <a:noFill/>
          <a:ln>
            <a:noFill/>
          </a:ln>
        </p:spPr>
      </p:pic>
      <p:sp>
        <p:nvSpPr>
          <p:cNvPr id="307" name="Google Shape;307;p67"/>
          <p:cNvSpPr txBox="1"/>
          <p:nvPr/>
        </p:nvSpPr>
        <p:spPr>
          <a:xfrm>
            <a:off x="450300" y="5792450"/>
            <a:ext cx="8741700" cy="89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Century Gothic"/>
                <a:ea typeface="Century Gothic"/>
                <a:cs typeface="Century Gothic"/>
                <a:sym typeface="Century Gothic"/>
              </a:rPr>
              <a:t>This work was supported by the Campus Climate Lab, which is sponsored by the Boston University Institute for Global Sustainability, Boston University Sustainability, and the Office of Research.</a:t>
            </a:r>
            <a:endParaRPr sz="12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200">
              <a:solidFill>
                <a:srgbClr val="3F3F3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535268b91_0_23"/>
          <p:cNvSpPr/>
          <p:nvPr/>
        </p:nvSpPr>
        <p:spPr>
          <a:xfrm>
            <a:off x="0" y="3429000"/>
            <a:ext cx="12192000" cy="88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14" name="Google Shape;314;g1f535268b91_0_23"/>
          <p:cNvSpPr txBox="1">
            <a:spLocks noGrp="1"/>
          </p:cNvSpPr>
          <p:nvPr>
            <p:ph type="title"/>
          </p:nvPr>
        </p:nvSpPr>
        <p:spPr>
          <a:xfrm>
            <a:off x="0" y="3525450"/>
            <a:ext cx="12192000" cy="690600"/>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a:solidFill>
                  <a:schemeClr val="lt1"/>
                </a:solidFill>
              </a:rPr>
              <a:t>Appendix</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g1f535268b91_0_7"/>
          <p:cNvPicPr preferRelativeResize="0"/>
          <p:nvPr/>
        </p:nvPicPr>
        <p:blipFill>
          <a:blip r:embed="rId3">
            <a:alphaModFix/>
          </a:blip>
          <a:stretch>
            <a:fillRect/>
          </a:stretch>
        </p:blipFill>
        <p:spPr>
          <a:xfrm>
            <a:off x="3700813" y="1197438"/>
            <a:ext cx="4678184" cy="2803825"/>
          </a:xfrm>
          <a:prstGeom prst="rect">
            <a:avLst/>
          </a:prstGeom>
          <a:noFill/>
          <a:ln>
            <a:noFill/>
          </a:ln>
        </p:spPr>
      </p:pic>
      <p:sp>
        <p:nvSpPr>
          <p:cNvPr id="321" name="Google Shape;321;g1f535268b91_0_7"/>
          <p:cNvSpPr/>
          <p:nvPr/>
        </p:nvSpPr>
        <p:spPr>
          <a:xfrm>
            <a:off x="15450" y="215975"/>
            <a:ext cx="12192000" cy="88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22" name="Google Shape;322;g1f535268b91_0_7"/>
          <p:cNvSpPr txBox="1">
            <a:spLocks noGrp="1"/>
          </p:cNvSpPr>
          <p:nvPr>
            <p:ph type="title"/>
          </p:nvPr>
        </p:nvSpPr>
        <p:spPr>
          <a:xfrm>
            <a:off x="450295" y="312431"/>
            <a:ext cx="11179200" cy="6906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a:solidFill>
                  <a:schemeClr val="lt1"/>
                </a:solidFill>
              </a:rPr>
              <a:t>Building Type</a:t>
            </a:r>
            <a:endParaRPr>
              <a:solidFill>
                <a:schemeClr val="lt1"/>
              </a:solidFill>
            </a:endParaRPr>
          </a:p>
        </p:txBody>
      </p:sp>
      <p:sp>
        <p:nvSpPr>
          <p:cNvPr id="323" name="Google Shape;323;g1f535268b91_0_7"/>
          <p:cNvSpPr txBox="1"/>
          <p:nvPr/>
        </p:nvSpPr>
        <p:spPr>
          <a:xfrm>
            <a:off x="3049650" y="6397700"/>
            <a:ext cx="768600" cy="3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3F3F3F"/>
                </a:solidFill>
                <a:latin typeface="Century Gothic"/>
                <a:ea typeface="Century Gothic"/>
                <a:cs typeface="Century Gothic"/>
                <a:sym typeface="Century Gothic"/>
              </a:rPr>
              <a:t>BUMC</a:t>
            </a:r>
            <a:endParaRPr sz="1500">
              <a:solidFill>
                <a:srgbClr val="3F3F3F"/>
              </a:solidFill>
              <a:latin typeface="Century Gothic"/>
              <a:ea typeface="Century Gothic"/>
              <a:cs typeface="Century Gothic"/>
              <a:sym typeface="Century Gothic"/>
            </a:endParaRPr>
          </a:p>
        </p:txBody>
      </p:sp>
      <p:sp>
        <p:nvSpPr>
          <p:cNvPr id="324" name="Google Shape;324;g1f535268b91_0_7"/>
          <p:cNvSpPr txBox="1"/>
          <p:nvPr/>
        </p:nvSpPr>
        <p:spPr>
          <a:xfrm>
            <a:off x="6643575" y="3756963"/>
            <a:ext cx="768600" cy="3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3F3F3F"/>
                </a:solidFill>
                <a:latin typeface="Century Gothic"/>
                <a:ea typeface="Century Gothic"/>
                <a:cs typeface="Century Gothic"/>
                <a:sym typeface="Century Gothic"/>
              </a:rPr>
              <a:t>CRC</a:t>
            </a:r>
            <a:endParaRPr sz="1500">
              <a:solidFill>
                <a:srgbClr val="3F3F3F"/>
              </a:solidFill>
              <a:latin typeface="Century Gothic"/>
              <a:ea typeface="Century Gothic"/>
              <a:cs typeface="Century Gothic"/>
              <a:sym typeface="Century Gothic"/>
            </a:endParaRPr>
          </a:p>
        </p:txBody>
      </p:sp>
      <p:pic>
        <p:nvPicPr>
          <p:cNvPr id="325" name="Google Shape;325;g1f535268b91_0_7"/>
          <p:cNvPicPr preferRelativeResize="0"/>
          <p:nvPr/>
        </p:nvPicPr>
        <p:blipFill>
          <a:blip r:embed="rId4">
            <a:alphaModFix/>
          </a:blip>
          <a:stretch>
            <a:fillRect/>
          </a:stretch>
        </p:blipFill>
        <p:spPr>
          <a:xfrm>
            <a:off x="7412175" y="4099225"/>
            <a:ext cx="4418779" cy="2647374"/>
          </a:xfrm>
          <a:prstGeom prst="rect">
            <a:avLst/>
          </a:prstGeom>
          <a:noFill/>
          <a:ln>
            <a:noFill/>
          </a:ln>
        </p:spPr>
      </p:pic>
      <p:sp>
        <p:nvSpPr>
          <p:cNvPr id="326" name="Google Shape;326;g1f535268b91_0_7"/>
          <p:cNvSpPr txBox="1"/>
          <p:nvPr/>
        </p:nvSpPr>
        <p:spPr>
          <a:xfrm>
            <a:off x="10068388" y="6338825"/>
            <a:ext cx="768600" cy="3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3F3F3F"/>
                </a:solidFill>
                <a:latin typeface="Century Gothic"/>
                <a:ea typeface="Century Gothic"/>
                <a:cs typeface="Century Gothic"/>
                <a:sym typeface="Century Gothic"/>
              </a:rPr>
              <a:t>FEN</a:t>
            </a:r>
            <a:endParaRPr sz="1500">
              <a:solidFill>
                <a:srgbClr val="3F3F3F"/>
              </a:solidFill>
              <a:latin typeface="Century Gothic"/>
              <a:ea typeface="Century Gothic"/>
              <a:cs typeface="Century Gothic"/>
              <a:sym typeface="Century Gothic"/>
            </a:endParaRPr>
          </a:p>
        </p:txBody>
      </p:sp>
      <p:pic>
        <p:nvPicPr>
          <p:cNvPr id="327" name="Google Shape;327;g1f535268b91_0_7"/>
          <p:cNvPicPr preferRelativeResize="0"/>
          <p:nvPr/>
        </p:nvPicPr>
        <p:blipFill>
          <a:blip r:embed="rId5">
            <a:alphaModFix/>
          </a:blip>
          <a:stretch>
            <a:fillRect/>
          </a:stretch>
        </p:blipFill>
        <p:spPr>
          <a:xfrm>
            <a:off x="609600" y="3756967"/>
            <a:ext cx="4418776" cy="26546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c812bff390_0_84"/>
          <p:cNvSpPr txBox="1">
            <a:spLocks noGrp="1"/>
          </p:cNvSpPr>
          <p:nvPr>
            <p:ph type="title"/>
          </p:nvPr>
        </p:nvSpPr>
        <p:spPr>
          <a:xfrm>
            <a:off x="1" y="256268"/>
            <a:ext cx="12239700" cy="8259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rmAutofit/>
          </a:bodyPr>
          <a:lstStyle/>
          <a:p>
            <a:pPr marL="502918" lvl="0" indent="0" algn="l" rtl="0">
              <a:lnSpc>
                <a:spcPct val="90000"/>
              </a:lnSpc>
              <a:spcBef>
                <a:spcPts val="0"/>
              </a:spcBef>
              <a:spcAft>
                <a:spcPts val="0"/>
              </a:spcAft>
              <a:buSzPts val="4400"/>
              <a:buNone/>
            </a:pPr>
            <a:r>
              <a:rPr lang="en-US"/>
              <a:t>Importance for BU</a:t>
            </a:r>
            <a:endParaRPr/>
          </a:p>
        </p:txBody>
      </p:sp>
      <p:sp>
        <p:nvSpPr>
          <p:cNvPr id="186" name="Google Shape;186;g2c812bff390_0_84"/>
          <p:cNvSpPr txBox="1"/>
          <p:nvPr/>
        </p:nvSpPr>
        <p:spPr>
          <a:xfrm>
            <a:off x="394700" y="1203863"/>
            <a:ext cx="3577200" cy="5392200"/>
          </a:xfrm>
          <a:prstGeom prst="rect">
            <a:avLst/>
          </a:prstGeom>
          <a:noFill/>
          <a:ln>
            <a:noFill/>
          </a:ln>
        </p:spPr>
        <p:txBody>
          <a:bodyPr spcFirstLastPara="1" wrap="square" lIns="91425" tIns="45700" rIns="91425" bIns="45700" anchor="t" anchorCtr="0">
            <a:normAutofit/>
          </a:bodyPr>
          <a:lstStyle/>
          <a:p>
            <a:pPr marL="457200" lvl="0" indent="-419100" algn="l" rtl="0">
              <a:lnSpc>
                <a:spcPct val="115000"/>
              </a:lnSpc>
              <a:spcBef>
                <a:spcPts val="0"/>
              </a:spcBef>
              <a:spcAft>
                <a:spcPts val="0"/>
              </a:spcAft>
              <a:buClr>
                <a:schemeClr val="dk1"/>
              </a:buClr>
              <a:buSzPts val="3000"/>
              <a:buFont typeface="Century Gothic"/>
              <a:buChar char="•"/>
            </a:pPr>
            <a:r>
              <a:rPr lang="en-US" sz="3000">
                <a:solidFill>
                  <a:schemeClr val="dk1"/>
                </a:solidFill>
                <a:latin typeface="Century Gothic"/>
                <a:ea typeface="Century Gothic"/>
                <a:cs typeface="Century Gothic"/>
                <a:sym typeface="Century Gothic"/>
              </a:rPr>
              <a:t>Support goals set in Climate Action Plan </a:t>
            </a:r>
            <a:endParaRPr sz="3000">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3000">
              <a:solidFill>
                <a:schemeClr val="dk1"/>
              </a:solidFill>
              <a:latin typeface="Century Gothic"/>
              <a:ea typeface="Century Gothic"/>
              <a:cs typeface="Century Gothic"/>
              <a:sym typeface="Century Gothic"/>
            </a:endParaRPr>
          </a:p>
          <a:p>
            <a:pPr marL="457200" lvl="0" indent="-419100" algn="l" rtl="0">
              <a:lnSpc>
                <a:spcPct val="115000"/>
              </a:lnSpc>
              <a:spcBef>
                <a:spcPts val="0"/>
              </a:spcBef>
              <a:spcAft>
                <a:spcPts val="0"/>
              </a:spcAft>
              <a:buClr>
                <a:schemeClr val="dk1"/>
              </a:buClr>
              <a:buSzPts val="3000"/>
              <a:buFont typeface="Century Gothic"/>
              <a:buChar char="•"/>
            </a:pPr>
            <a:r>
              <a:rPr lang="en-US" sz="3000">
                <a:solidFill>
                  <a:schemeClr val="dk1"/>
                </a:solidFill>
                <a:latin typeface="Century Gothic"/>
                <a:ea typeface="Century Gothic"/>
                <a:cs typeface="Century Gothic"/>
                <a:sym typeface="Century Gothic"/>
              </a:rPr>
              <a:t>Scope 3 emissions</a:t>
            </a:r>
            <a:endParaRPr sz="3000">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3000">
              <a:solidFill>
                <a:schemeClr val="dk1"/>
              </a:solidFill>
              <a:latin typeface="Century Gothic"/>
              <a:ea typeface="Century Gothic"/>
              <a:cs typeface="Century Gothic"/>
              <a:sym typeface="Century Gothic"/>
            </a:endParaRPr>
          </a:p>
          <a:p>
            <a:pPr marL="457200" lvl="0" indent="-419100" algn="l" rtl="0">
              <a:lnSpc>
                <a:spcPct val="115000"/>
              </a:lnSpc>
              <a:spcBef>
                <a:spcPts val="0"/>
              </a:spcBef>
              <a:spcAft>
                <a:spcPts val="0"/>
              </a:spcAft>
              <a:buClr>
                <a:schemeClr val="dk1"/>
              </a:buClr>
              <a:buSzPts val="3000"/>
              <a:buFont typeface="Century Gothic"/>
              <a:buChar char="•"/>
            </a:pPr>
            <a:r>
              <a:rPr lang="en-US" sz="3000">
                <a:solidFill>
                  <a:schemeClr val="dk1"/>
                </a:solidFill>
                <a:latin typeface="Century Gothic"/>
                <a:ea typeface="Century Gothic"/>
                <a:cs typeface="Century Gothic"/>
                <a:sym typeface="Century Gothic"/>
              </a:rPr>
              <a:t>LEEDs certification</a:t>
            </a:r>
            <a:endParaRPr sz="30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2500">
              <a:solidFill>
                <a:schemeClr val="dk1"/>
              </a:solidFill>
              <a:latin typeface="Century Gothic"/>
              <a:ea typeface="Century Gothic"/>
              <a:cs typeface="Century Gothic"/>
              <a:sym typeface="Century Gothic"/>
            </a:endParaRPr>
          </a:p>
        </p:txBody>
      </p:sp>
      <p:pic>
        <p:nvPicPr>
          <p:cNvPr id="187" name="Google Shape;187;g2c812bff390_0_84"/>
          <p:cNvPicPr preferRelativeResize="0"/>
          <p:nvPr/>
        </p:nvPicPr>
        <p:blipFill>
          <a:blip r:embed="rId3">
            <a:alphaModFix/>
          </a:blip>
          <a:stretch>
            <a:fillRect/>
          </a:stretch>
        </p:blipFill>
        <p:spPr>
          <a:xfrm>
            <a:off x="4215800" y="1082175"/>
            <a:ext cx="8023899" cy="5775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c812bff390_0_78"/>
          <p:cNvSpPr txBox="1">
            <a:spLocks noGrp="1"/>
          </p:cNvSpPr>
          <p:nvPr>
            <p:ph type="title"/>
          </p:nvPr>
        </p:nvSpPr>
        <p:spPr>
          <a:xfrm>
            <a:off x="1" y="256268"/>
            <a:ext cx="12239700" cy="8259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rmAutofit/>
          </a:bodyPr>
          <a:lstStyle/>
          <a:p>
            <a:pPr marL="502918" lvl="0" indent="0" algn="l" rtl="0">
              <a:lnSpc>
                <a:spcPct val="90000"/>
              </a:lnSpc>
              <a:spcBef>
                <a:spcPts val="0"/>
              </a:spcBef>
              <a:spcAft>
                <a:spcPts val="0"/>
              </a:spcAft>
              <a:buSzPts val="4400"/>
              <a:buNone/>
            </a:pPr>
            <a:r>
              <a:rPr lang="en-US"/>
              <a:t>Literature Review &amp; Objectives</a:t>
            </a:r>
            <a:endParaRPr/>
          </a:p>
        </p:txBody>
      </p:sp>
      <p:sp>
        <p:nvSpPr>
          <p:cNvPr id="194" name="Google Shape;194;g2c812bff390_0_78"/>
          <p:cNvSpPr txBox="1"/>
          <p:nvPr/>
        </p:nvSpPr>
        <p:spPr>
          <a:xfrm>
            <a:off x="616758" y="4509758"/>
            <a:ext cx="11234700" cy="4819500"/>
          </a:xfrm>
          <a:prstGeom prst="rect">
            <a:avLst/>
          </a:prstGeom>
          <a:noFill/>
          <a:ln>
            <a:noFill/>
          </a:ln>
        </p:spPr>
        <p:txBody>
          <a:bodyPr spcFirstLastPara="1" wrap="square" lIns="91425" tIns="45700" rIns="91425" bIns="45700" anchor="t" anchorCtr="0">
            <a:normAutofit/>
          </a:bodyPr>
          <a:lstStyle/>
          <a:p>
            <a:pPr marL="457200" lvl="0" indent="-368300" algn="l" rtl="0">
              <a:lnSpc>
                <a:spcPct val="115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Assessment of water consumption for all 3 campus</a:t>
            </a:r>
            <a:endParaRPr sz="2200">
              <a:solidFill>
                <a:schemeClr val="dk1"/>
              </a:solidFill>
              <a:latin typeface="Century Gothic"/>
              <a:ea typeface="Century Gothic"/>
              <a:cs typeface="Century Gothic"/>
              <a:sym typeface="Century Gothic"/>
            </a:endParaRPr>
          </a:p>
          <a:p>
            <a:pPr marL="457200" lvl="0" indent="-368300" algn="l" rtl="0">
              <a:lnSpc>
                <a:spcPct val="115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Identify temporal trends for water consumption and WUI</a:t>
            </a:r>
            <a:endParaRPr sz="2200">
              <a:solidFill>
                <a:schemeClr val="dk1"/>
              </a:solidFill>
              <a:latin typeface="Century Gothic"/>
              <a:ea typeface="Century Gothic"/>
              <a:cs typeface="Century Gothic"/>
              <a:sym typeface="Century Gothic"/>
            </a:endParaRPr>
          </a:p>
          <a:p>
            <a:pPr marL="457200" lvl="0" indent="-368300" algn="l" rtl="0">
              <a:lnSpc>
                <a:spcPct val="115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Create a complete dataset for BU (infrastructure + water consumption)</a:t>
            </a:r>
            <a:endParaRPr sz="2200">
              <a:solidFill>
                <a:schemeClr val="dk1"/>
              </a:solidFill>
              <a:latin typeface="Century Gothic"/>
              <a:ea typeface="Century Gothic"/>
              <a:cs typeface="Century Gothic"/>
              <a:sym typeface="Century Gothic"/>
            </a:endParaRPr>
          </a:p>
          <a:p>
            <a:pPr marL="457200" lvl="0" indent="-368300" algn="l" rtl="0">
              <a:lnSpc>
                <a:spcPct val="115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Provide potential mitigation efforts BU can take in order to reduce and maintain a reduction of water consumption</a:t>
            </a:r>
            <a:endParaRPr sz="3900" b="1">
              <a:solidFill>
                <a:srgbClr val="3F3F3F"/>
              </a:solidFill>
              <a:latin typeface="Century Gothic"/>
              <a:ea typeface="Century Gothic"/>
              <a:cs typeface="Century Gothic"/>
              <a:sym typeface="Century Gothic"/>
            </a:endParaRPr>
          </a:p>
        </p:txBody>
      </p:sp>
      <p:pic>
        <p:nvPicPr>
          <p:cNvPr id="195" name="Google Shape;195;g2c812bff390_0_78"/>
          <p:cNvPicPr preferRelativeResize="0"/>
          <p:nvPr/>
        </p:nvPicPr>
        <p:blipFill>
          <a:blip r:embed="rId3">
            <a:alphaModFix/>
          </a:blip>
          <a:stretch>
            <a:fillRect/>
          </a:stretch>
        </p:blipFill>
        <p:spPr>
          <a:xfrm>
            <a:off x="2189645" y="1208375"/>
            <a:ext cx="7812716" cy="3301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c812bff390_0_72"/>
          <p:cNvSpPr txBox="1">
            <a:spLocks noGrp="1"/>
          </p:cNvSpPr>
          <p:nvPr>
            <p:ph type="title"/>
          </p:nvPr>
        </p:nvSpPr>
        <p:spPr>
          <a:xfrm>
            <a:off x="1" y="256268"/>
            <a:ext cx="12239700" cy="8259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rmAutofit/>
          </a:bodyPr>
          <a:lstStyle/>
          <a:p>
            <a:pPr marL="502918" lvl="0" indent="0" algn="l" rtl="0">
              <a:lnSpc>
                <a:spcPct val="90000"/>
              </a:lnSpc>
              <a:spcBef>
                <a:spcPts val="0"/>
              </a:spcBef>
              <a:spcAft>
                <a:spcPts val="0"/>
              </a:spcAft>
              <a:buSzPts val="4400"/>
              <a:buNone/>
            </a:pPr>
            <a:r>
              <a:rPr lang="en-US"/>
              <a:t>Data Sets, Methodology, Data Processing</a:t>
            </a:r>
            <a:endParaRPr/>
          </a:p>
        </p:txBody>
      </p:sp>
      <p:sp>
        <p:nvSpPr>
          <p:cNvPr id="202" name="Google Shape;202;g2c812bff390_0_72"/>
          <p:cNvSpPr txBox="1"/>
          <p:nvPr/>
        </p:nvSpPr>
        <p:spPr>
          <a:xfrm>
            <a:off x="506896" y="1654833"/>
            <a:ext cx="11234700" cy="4819500"/>
          </a:xfrm>
          <a:prstGeom prst="rect">
            <a:avLst/>
          </a:prstGeom>
          <a:noFill/>
          <a:ln>
            <a:noFill/>
          </a:ln>
        </p:spPr>
        <p:txBody>
          <a:bodyPr spcFirstLastPara="1" wrap="square" lIns="91425" tIns="45700" rIns="91425" bIns="45700" anchor="t" anchorCtr="0">
            <a:normAutofit/>
          </a:bodyPr>
          <a:lstStyle/>
          <a:p>
            <a:pPr marL="457200" marR="0" lvl="0" indent="0" algn="l" rtl="0">
              <a:lnSpc>
                <a:spcPct val="100000"/>
              </a:lnSpc>
              <a:spcBef>
                <a:spcPts val="1000"/>
              </a:spcBef>
              <a:spcAft>
                <a:spcPts val="0"/>
              </a:spcAft>
              <a:buNone/>
            </a:pPr>
            <a:r>
              <a:rPr lang="en-US" sz="2800" b="1">
                <a:solidFill>
                  <a:srgbClr val="3F3F3F"/>
                </a:solidFill>
                <a:latin typeface="Century Gothic"/>
                <a:ea typeface="Century Gothic"/>
                <a:cs typeface="Century Gothic"/>
                <a:sym typeface="Century Gothic"/>
              </a:rPr>
              <a:t>dfdsfd</a:t>
            </a:r>
            <a:r>
              <a:rPr lang="en-US" sz="2800" b="0" i="0" u="none" strike="noStrike" cap="none">
                <a:solidFill>
                  <a:srgbClr val="3F3F3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pic>
        <p:nvPicPr>
          <p:cNvPr id="203" name="Google Shape;203;g2c812bff390_0_72"/>
          <p:cNvPicPr preferRelativeResize="0"/>
          <p:nvPr/>
        </p:nvPicPr>
        <p:blipFill>
          <a:blip r:embed="rId3">
            <a:alphaModFix/>
          </a:blip>
          <a:stretch>
            <a:fillRect/>
          </a:stretch>
        </p:blipFill>
        <p:spPr>
          <a:xfrm>
            <a:off x="1" y="1221775"/>
            <a:ext cx="11606726" cy="55314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c812bff390_0_48"/>
          <p:cNvSpPr txBox="1">
            <a:spLocks noGrp="1"/>
          </p:cNvSpPr>
          <p:nvPr>
            <p:ph type="title"/>
          </p:nvPr>
        </p:nvSpPr>
        <p:spPr>
          <a:xfrm>
            <a:off x="1" y="256268"/>
            <a:ext cx="12239700" cy="8259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502918" lvl="0" indent="0" algn="l" rtl="0">
              <a:lnSpc>
                <a:spcPct val="90000"/>
              </a:lnSpc>
              <a:spcBef>
                <a:spcPts val="0"/>
              </a:spcBef>
              <a:spcAft>
                <a:spcPts val="0"/>
              </a:spcAft>
              <a:buSzPts val="3960"/>
              <a:buNone/>
            </a:pPr>
            <a:r>
              <a:rPr lang="en-US" sz="2700" dirty="0"/>
              <a:t>Results: BU Average Water Consumption &amp; Estimated Cost Per-Capita</a:t>
            </a:r>
            <a:endParaRPr sz="2700" dirty="0"/>
          </a:p>
        </p:txBody>
      </p:sp>
      <p:sp>
        <p:nvSpPr>
          <p:cNvPr id="210" name="Google Shape;210;g2c812bff390_0_48"/>
          <p:cNvSpPr txBox="1"/>
          <p:nvPr/>
        </p:nvSpPr>
        <p:spPr>
          <a:xfrm>
            <a:off x="795275" y="4335425"/>
            <a:ext cx="4174500" cy="2390700"/>
          </a:xfrm>
          <a:prstGeom prst="rect">
            <a:avLst/>
          </a:prstGeom>
          <a:noFill/>
          <a:ln>
            <a:noFill/>
          </a:ln>
        </p:spPr>
        <p:txBody>
          <a:bodyPr spcFirstLastPara="1" wrap="square" lIns="91425" tIns="45700" rIns="91425" bIns="45700" anchor="t" anchorCtr="0">
            <a:noAutofit/>
          </a:bodyPr>
          <a:lstStyle/>
          <a:p>
            <a:pPr marL="457200" marR="0" lvl="0" indent="-337820" algn="l" rtl="0">
              <a:lnSpc>
                <a:spcPct val="80000"/>
              </a:lnSpc>
              <a:spcBef>
                <a:spcPts val="1000"/>
              </a:spcBef>
              <a:spcAft>
                <a:spcPts val="0"/>
              </a:spcAft>
              <a:buClr>
                <a:srgbClr val="000000"/>
              </a:buClr>
              <a:buSzPts val="1720"/>
              <a:buFont typeface="Century Gothic"/>
              <a:buChar char="●"/>
            </a:pPr>
            <a:r>
              <a:rPr lang="en-US" sz="1720">
                <a:latin typeface="Century Gothic"/>
                <a:ea typeface="Century Gothic"/>
                <a:cs typeface="Century Gothic"/>
                <a:sym typeface="Century Gothic"/>
              </a:rPr>
              <a:t>Number of buildings (as of FY 2022): 360</a:t>
            </a:r>
            <a:endParaRPr sz="1720">
              <a:latin typeface="Century Gothic"/>
              <a:ea typeface="Century Gothic"/>
              <a:cs typeface="Century Gothic"/>
              <a:sym typeface="Century Gothic"/>
            </a:endParaRPr>
          </a:p>
          <a:p>
            <a:pPr marL="457200" marR="0" lvl="0" indent="0" algn="l" rtl="0">
              <a:lnSpc>
                <a:spcPct val="80000"/>
              </a:lnSpc>
              <a:spcBef>
                <a:spcPts val="1000"/>
              </a:spcBef>
              <a:spcAft>
                <a:spcPts val="0"/>
              </a:spcAft>
              <a:buSzPts val="440"/>
              <a:buNone/>
            </a:pPr>
            <a:endParaRPr sz="1720">
              <a:latin typeface="Century Gothic"/>
              <a:ea typeface="Century Gothic"/>
              <a:cs typeface="Century Gothic"/>
              <a:sym typeface="Century Gothic"/>
            </a:endParaRPr>
          </a:p>
          <a:p>
            <a:pPr marL="457200" marR="0" lvl="0" indent="-337820" algn="l" rtl="0">
              <a:lnSpc>
                <a:spcPct val="80000"/>
              </a:lnSpc>
              <a:spcBef>
                <a:spcPts val="1000"/>
              </a:spcBef>
              <a:spcAft>
                <a:spcPts val="0"/>
              </a:spcAft>
              <a:buClr>
                <a:srgbClr val="000000"/>
              </a:buClr>
              <a:buSzPts val="1720"/>
              <a:buFont typeface="Century Gothic"/>
              <a:buChar char="●"/>
            </a:pPr>
            <a:r>
              <a:rPr lang="en-US" sz="1720">
                <a:latin typeface="Century Gothic"/>
                <a:ea typeface="Century Gothic"/>
                <a:cs typeface="Century Gothic"/>
                <a:sym typeface="Century Gothic"/>
              </a:rPr>
              <a:t>Gradual increase in water consumption</a:t>
            </a:r>
            <a:endParaRPr sz="1720">
              <a:latin typeface="Century Gothic"/>
              <a:ea typeface="Century Gothic"/>
              <a:cs typeface="Century Gothic"/>
              <a:sym typeface="Century Gothic"/>
            </a:endParaRPr>
          </a:p>
          <a:p>
            <a:pPr marL="457200" marR="0" lvl="0" indent="0" algn="l" rtl="0">
              <a:lnSpc>
                <a:spcPct val="80000"/>
              </a:lnSpc>
              <a:spcBef>
                <a:spcPts val="1000"/>
              </a:spcBef>
              <a:spcAft>
                <a:spcPts val="0"/>
              </a:spcAft>
              <a:buSzPts val="440"/>
              <a:buNone/>
            </a:pPr>
            <a:endParaRPr sz="1720">
              <a:latin typeface="Century Gothic"/>
              <a:ea typeface="Century Gothic"/>
              <a:cs typeface="Century Gothic"/>
              <a:sym typeface="Century Gothic"/>
            </a:endParaRPr>
          </a:p>
          <a:p>
            <a:pPr marL="457200" marR="0" lvl="0" indent="-337820" algn="l" rtl="0">
              <a:lnSpc>
                <a:spcPct val="80000"/>
              </a:lnSpc>
              <a:spcBef>
                <a:spcPts val="1000"/>
              </a:spcBef>
              <a:spcAft>
                <a:spcPts val="0"/>
              </a:spcAft>
              <a:buSzPts val="1720"/>
              <a:buFont typeface="Century Gothic"/>
              <a:buChar char="●"/>
            </a:pPr>
            <a:r>
              <a:rPr lang="en-US" sz="1720">
                <a:latin typeface="Century Gothic"/>
                <a:ea typeface="Century Gothic"/>
                <a:cs typeface="Century Gothic"/>
                <a:sym typeface="Century Gothic"/>
              </a:rPr>
              <a:t>Note: FY 2020 is an outlier</a:t>
            </a:r>
            <a:endParaRPr sz="1720">
              <a:latin typeface="Century Gothic"/>
              <a:ea typeface="Century Gothic"/>
              <a:cs typeface="Century Gothic"/>
              <a:sym typeface="Century Gothic"/>
            </a:endParaRPr>
          </a:p>
        </p:txBody>
      </p:sp>
      <p:pic>
        <p:nvPicPr>
          <p:cNvPr id="211" name="Google Shape;211;g2c812bff390_0_48"/>
          <p:cNvPicPr preferRelativeResize="0"/>
          <p:nvPr/>
        </p:nvPicPr>
        <p:blipFill>
          <a:blip r:embed="rId3">
            <a:alphaModFix/>
          </a:blip>
          <a:stretch>
            <a:fillRect/>
          </a:stretch>
        </p:blipFill>
        <p:spPr>
          <a:xfrm>
            <a:off x="673850" y="1303925"/>
            <a:ext cx="5042226" cy="3025329"/>
          </a:xfrm>
          <a:prstGeom prst="rect">
            <a:avLst/>
          </a:prstGeom>
          <a:noFill/>
          <a:ln>
            <a:noFill/>
          </a:ln>
        </p:spPr>
      </p:pic>
      <p:sp>
        <p:nvSpPr>
          <p:cNvPr id="212" name="Google Shape;212;g2c812bff390_0_48"/>
          <p:cNvSpPr txBox="1"/>
          <p:nvPr/>
        </p:nvSpPr>
        <p:spPr>
          <a:xfrm rot="-5400000">
            <a:off x="-734525" y="2434900"/>
            <a:ext cx="27546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Average water consumption (gallons)</a:t>
            </a:r>
            <a:endParaRPr sz="1200">
              <a:solidFill>
                <a:schemeClr val="dk1"/>
              </a:solidFill>
            </a:endParaRPr>
          </a:p>
        </p:txBody>
      </p:sp>
      <p:pic>
        <p:nvPicPr>
          <p:cNvPr id="213" name="Google Shape;213;g2c812bff390_0_48"/>
          <p:cNvPicPr preferRelativeResize="0"/>
          <p:nvPr/>
        </p:nvPicPr>
        <p:blipFill>
          <a:blip r:embed="rId4">
            <a:alphaModFix/>
          </a:blip>
          <a:stretch>
            <a:fillRect/>
          </a:stretch>
        </p:blipFill>
        <p:spPr>
          <a:xfrm>
            <a:off x="7316475" y="1246138"/>
            <a:ext cx="4875537" cy="2925325"/>
          </a:xfrm>
          <a:prstGeom prst="rect">
            <a:avLst/>
          </a:prstGeom>
          <a:noFill/>
          <a:ln>
            <a:noFill/>
          </a:ln>
        </p:spPr>
      </p:pic>
      <p:sp>
        <p:nvSpPr>
          <p:cNvPr id="214" name="Google Shape;214;g2c812bff390_0_48"/>
          <p:cNvSpPr txBox="1"/>
          <p:nvPr/>
        </p:nvSpPr>
        <p:spPr>
          <a:xfrm>
            <a:off x="7374500" y="4335425"/>
            <a:ext cx="3733500" cy="17547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3F3F3F"/>
              </a:buClr>
              <a:buSzPts val="1700"/>
              <a:buFont typeface="Century Gothic"/>
              <a:buChar char="●"/>
            </a:pPr>
            <a:r>
              <a:rPr lang="en-US" sz="1700">
                <a:solidFill>
                  <a:srgbClr val="3F3F3F"/>
                </a:solidFill>
                <a:latin typeface="Century Gothic"/>
                <a:ea typeface="Century Gothic"/>
                <a:cs typeface="Century Gothic"/>
                <a:sym typeface="Century Gothic"/>
              </a:rPr>
              <a:t>Used the rate structure found on BWSC website </a:t>
            </a:r>
            <a:endParaRPr sz="1700">
              <a:solidFill>
                <a:srgbClr val="3F3F3F"/>
              </a:solidFill>
              <a:latin typeface="Century Gothic"/>
              <a:ea typeface="Century Gothic"/>
              <a:cs typeface="Century Gothic"/>
              <a:sym typeface="Century Gothic"/>
            </a:endParaRPr>
          </a:p>
          <a:p>
            <a:pPr marL="457200" lvl="0" indent="0" algn="l" rtl="0">
              <a:spcBef>
                <a:spcPts val="0"/>
              </a:spcBef>
              <a:spcAft>
                <a:spcPts val="0"/>
              </a:spcAft>
              <a:buNone/>
            </a:pPr>
            <a:endParaRPr sz="1700">
              <a:solidFill>
                <a:srgbClr val="3F3F3F"/>
              </a:solidFill>
              <a:latin typeface="Century Gothic"/>
              <a:ea typeface="Century Gothic"/>
              <a:cs typeface="Century Gothic"/>
              <a:sym typeface="Century Gothic"/>
            </a:endParaRPr>
          </a:p>
          <a:p>
            <a:pPr marL="457200" lvl="0" indent="-336550" algn="l" rtl="0">
              <a:spcBef>
                <a:spcPts val="0"/>
              </a:spcBef>
              <a:spcAft>
                <a:spcPts val="0"/>
              </a:spcAft>
              <a:buClr>
                <a:srgbClr val="3F3F3F"/>
              </a:buClr>
              <a:buSzPts val="1700"/>
              <a:buFont typeface="Century Gothic"/>
              <a:buChar char="●"/>
            </a:pPr>
            <a:r>
              <a:rPr lang="en-US" sz="1700" dirty="0">
                <a:solidFill>
                  <a:srgbClr val="3F3F3F"/>
                </a:solidFill>
                <a:latin typeface="Century Gothic"/>
                <a:ea typeface="Century Gothic"/>
                <a:cs typeface="Century Gothic"/>
                <a:sym typeface="Century Gothic"/>
              </a:rPr>
              <a:t>Increase in cost of water usage per capita with the highest in FY 2022</a:t>
            </a:r>
            <a:endParaRPr sz="1700" dirty="0"/>
          </a:p>
        </p:txBody>
      </p:sp>
      <p:sp>
        <p:nvSpPr>
          <p:cNvPr id="215" name="Google Shape;215;g2c812bff390_0_48"/>
          <p:cNvSpPr txBox="1"/>
          <p:nvPr/>
        </p:nvSpPr>
        <p:spPr>
          <a:xfrm rot="-5400000">
            <a:off x="5682175" y="2542688"/>
            <a:ext cx="35823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rPr>
              <a:t>Estimated Cost Per-capita for water consumption (Dollars)</a:t>
            </a:r>
            <a:endParaRPr sz="12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c812bff390_0_54"/>
          <p:cNvSpPr txBox="1">
            <a:spLocks noGrp="1"/>
          </p:cNvSpPr>
          <p:nvPr>
            <p:ph type="title"/>
          </p:nvPr>
        </p:nvSpPr>
        <p:spPr>
          <a:xfrm>
            <a:off x="-23849" y="259081"/>
            <a:ext cx="12239700" cy="8259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rmAutofit fontScale="90000"/>
          </a:bodyPr>
          <a:lstStyle/>
          <a:p>
            <a:pPr marL="502918" lvl="0" indent="0" algn="l" rtl="0">
              <a:lnSpc>
                <a:spcPct val="90000"/>
              </a:lnSpc>
              <a:spcBef>
                <a:spcPts val="0"/>
              </a:spcBef>
              <a:spcAft>
                <a:spcPts val="0"/>
              </a:spcAft>
              <a:buSzPct val="100000"/>
              <a:buNone/>
            </a:pPr>
            <a:r>
              <a:rPr lang="en-US"/>
              <a:t>Results: Campus Average Water Consumption</a:t>
            </a:r>
            <a:endParaRPr/>
          </a:p>
        </p:txBody>
      </p:sp>
      <p:pic>
        <p:nvPicPr>
          <p:cNvPr id="222" name="Google Shape;222;g2c812bff390_0_54"/>
          <p:cNvPicPr preferRelativeResize="0"/>
          <p:nvPr/>
        </p:nvPicPr>
        <p:blipFill rotWithShape="1">
          <a:blip r:embed="rId3">
            <a:alphaModFix/>
          </a:blip>
          <a:srcRect r="29854"/>
          <a:stretch/>
        </p:blipFill>
        <p:spPr>
          <a:xfrm>
            <a:off x="466825" y="1176525"/>
            <a:ext cx="3314500" cy="2879125"/>
          </a:xfrm>
          <a:prstGeom prst="rect">
            <a:avLst/>
          </a:prstGeom>
          <a:noFill/>
          <a:ln>
            <a:noFill/>
          </a:ln>
        </p:spPr>
      </p:pic>
      <p:sp>
        <p:nvSpPr>
          <p:cNvPr id="223" name="Google Shape;223;g2c812bff390_0_54"/>
          <p:cNvSpPr txBox="1"/>
          <p:nvPr/>
        </p:nvSpPr>
        <p:spPr>
          <a:xfrm>
            <a:off x="1650225" y="3939575"/>
            <a:ext cx="947700" cy="27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chemeClr val="dk1"/>
                </a:solidFill>
                <a:latin typeface="Century Gothic"/>
                <a:ea typeface="Century Gothic"/>
                <a:cs typeface="Century Gothic"/>
                <a:sym typeface="Century Gothic"/>
              </a:rPr>
              <a:t>CRC</a:t>
            </a:r>
            <a:endParaRPr sz="1700">
              <a:solidFill>
                <a:schemeClr val="dk1"/>
              </a:solidFill>
              <a:latin typeface="Century Gothic"/>
              <a:ea typeface="Century Gothic"/>
              <a:cs typeface="Century Gothic"/>
              <a:sym typeface="Century Gothic"/>
            </a:endParaRPr>
          </a:p>
        </p:txBody>
      </p:sp>
      <p:pic>
        <p:nvPicPr>
          <p:cNvPr id="224" name="Google Shape;224;g2c812bff390_0_54"/>
          <p:cNvPicPr preferRelativeResize="0"/>
          <p:nvPr/>
        </p:nvPicPr>
        <p:blipFill rotWithShape="1">
          <a:blip r:embed="rId4">
            <a:alphaModFix/>
          </a:blip>
          <a:srcRect r="31633"/>
          <a:stretch/>
        </p:blipFill>
        <p:spPr>
          <a:xfrm>
            <a:off x="4325850" y="1176525"/>
            <a:ext cx="3279150" cy="2879125"/>
          </a:xfrm>
          <a:prstGeom prst="rect">
            <a:avLst/>
          </a:prstGeom>
          <a:noFill/>
          <a:ln>
            <a:noFill/>
          </a:ln>
        </p:spPr>
      </p:pic>
      <p:sp>
        <p:nvSpPr>
          <p:cNvPr id="225" name="Google Shape;225;g2c812bff390_0_54"/>
          <p:cNvSpPr txBox="1"/>
          <p:nvPr/>
        </p:nvSpPr>
        <p:spPr>
          <a:xfrm>
            <a:off x="4880245" y="3939575"/>
            <a:ext cx="2431500" cy="27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chemeClr val="dk1"/>
                </a:solidFill>
                <a:latin typeface="Century Gothic"/>
                <a:ea typeface="Century Gothic"/>
                <a:cs typeface="Century Gothic"/>
                <a:sym typeface="Century Gothic"/>
              </a:rPr>
              <a:t>BUMC</a:t>
            </a:r>
            <a:endParaRPr sz="1700">
              <a:solidFill>
                <a:schemeClr val="dk1"/>
              </a:solidFill>
              <a:latin typeface="Century Gothic"/>
              <a:ea typeface="Century Gothic"/>
              <a:cs typeface="Century Gothic"/>
              <a:sym typeface="Century Gothic"/>
            </a:endParaRPr>
          </a:p>
        </p:txBody>
      </p:sp>
      <p:pic>
        <p:nvPicPr>
          <p:cNvPr id="226" name="Google Shape;226;g2c812bff390_0_54"/>
          <p:cNvPicPr preferRelativeResize="0"/>
          <p:nvPr/>
        </p:nvPicPr>
        <p:blipFill rotWithShape="1">
          <a:blip r:embed="rId5">
            <a:alphaModFix/>
          </a:blip>
          <a:srcRect r="30060"/>
          <a:stretch/>
        </p:blipFill>
        <p:spPr>
          <a:xfrm>
            <a:off x="8530575" y="1132500"/>
            <a:ext cx="3314500" cy="2879125"/>
          </a:xfrm>
          <a:prstGeom prst="rect">
            <a:avLst/>
          </a:prstGeom>
          <a:noFill/>
          <a:ln>
            <a:noFill/>
          </a:ln>
        </p:spPr>
      </p:pic>
      <p:sp>
        <p:nvSpPr>
          <p:cNvPr id="227" name="Google Shape;227;g2c812bff390_0_54"/>
          <p:cNvSpPr txBox="1"/>
          <p:nvPr/>
        </p:nvSpPr>
        <p:spPr>
          <a:xfrm>
            <a:off x="10088000" y="3939575"/>
            <a:ext cx="1022100" cy="27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chemeClr val="dk1"/>
                </a:solidFill>
                <a:latin typeface="Century Gothic"/>
                <a:ea typeface="Century Gothic"/>
                <a:cs typeface="Century Gothic"/>
                <a:sym typeface="Century Gothic"/>
              </a:rPr>
              <a:t>FEN</a:t>
            </a:r>
            <a:endParaRPr sz="1700">
              <a:solidFill>
                <a:schemeClr val="dk1"/>
              </a:solidFill>
              <a:latin typeface="Century Gothic"/>
              <a:ea typeface="Century Gothic"/>
              <a:cs typeface="Century Gothic"/>
              <a:sym typeface="Century Gothic"/>
            </a:endParaRPr>
          </a:p>
        </p:txBody>
      </p:sp>
      <p:sp>
        <p:nvSpPr>
          <p:cNvPr id="228" name="Google Shape;228;g2c812bff390_0_54"/>
          <p:cNvSpPr txBox="1"/>
          <p:nvPr/>
        </p:nvSpPr>
        <p:spPr>
          <a:xfrm>
            <a:off x="2579013" y="4906900"/>
            <a:ext cx="4519200" cy="1473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3F3F3F"/>
              </a:buClr>
              <a:buSzPts val="1800"/>
              <a:buFont typeface="Century Gothic"/>
              <a:buChar char="●"/>
            </a:pPr>
            <a:r>
              <a:rPr lang="en-US" sz="1800">
                <a:solidFill>
                  <a:srgbClr val="3F3F3F"/>
                </a:solidFill>
                <a:latin typeface="Century Gothic"/>
                <a:ea typeface="Century Gothic"/>
                <a:cs typeface="Century Gothic"/>
                <a:sym typeface="Century Gothic"/>
              </a:rPr>
              <a:t>Number of buildings (as of FY 2022)</a:t>
            </a:r>
            <a:endParaRPr sz="1800">
              <a:solidFill>
                <a:srgbClr val="3F3F3F"/>
              </a:solidFill>
              <a:latin typeface="Century Gothic"/>
              <a:ea typeface="Century Gothic"/>
              <a:cs typeface="Century Gothic"/>
              <a:sym typeface="Century Gothic"/>
            </a:endParaRPr>
          </a:p>
          <a:p>
            <a:pPr marL="914400" lvl="1" indent="-342900" algn="l" rtl="0">
              <a:spcBef>
                <a:spcPts val="0"/>
              </a:spcBef>
              <a:spcAft>
                <a:spcPts val="0"/>
              </a:spcAft>
              <a:buClr>
                <a:srgbClr val="3F3F3F"/>
              </a:buClr>
              <a:buSzPts val="1800"/>
              <a:buFont typeface="Century Gothic"/>
              <a:buChar char="○"/>
            </a:pPr>
            <a:r>
              <a:rPr lang="en-US" sz="1800">
                <a:solidFill>
                  <a:srgbClr val="3F3F3F"/>
                </a:solidFill>
                <a:latin typeface="Century Gothic"/>
                <a:ea typeface="Century Gothic"/>
                <a:cs typeface="Century Gothic"/>
                <a:sym typeface="Century Gothic"/>
              </a:rPr>
              <a:t>CRC: 321</a:t>
            </a:r>
            <a:endParaRPr sz="1800">
              <a:solidFill>
                <a:srgbClr val="3F3F3F"/>
              </a:solidFill>
              <a:latin typeface="Century Gothic"/>
              <a:ea typeface="Century Gothic"/>
              <a:cs typeface="Century Gothic"/>
              <a:sym typeface="Century Gothic"/>
            </a:endParaRPr>
          </a:p>
          <a:p>
            <a:pPr marL="914400" lvl="1" indent="-342900" algn="l" rtl="0">
              <a:spcBef>
                <a:spcPts val="0"/>
              </a:spcBef>
              <a:spcAft>
                <a:spcPts val="0"/>
              </a:spcAft>
              <a:buClr>
                <a:srgbClr val="3F3F3F"/>
              </a:buClr>
              <a:buSzPts val="1800"/>
              <a:buFont typeface="Century Gothic"/>
              <a:buChar char="○"/>
            </a:pPr>
            <a:r>
              <a:rPr lang="en-US" sz="1800">
                <a:solidFill>
                  <a:srgbClr val="3F3F3F"/>
                </a:solidFill>
                <a:latin typeface="Century Gothic"/>
                <a:ea typeface="Century Gothic"/>
                <a:cs typeface="Century Gothic"/>
                <a:sym typeface="Century Gothic"/>
              </a:rPr>
              <a:t>BUMC: 30</a:t>
            </a:r>
            <a:endParaRPr sz="1800">
              <a:solidFill>
                <a:srgbClr val="3F3F3F"/>
              </a:solidFill>
              <a:latin typeface="Century Gothic"/>
              <a:ea typeface="Century Gothic"/>
              <a:cs typeface="Century Gothic"/>
              <a:sym typeface="Century Gothic"/>
            </a:endParaRPr>
          </a:p>
          <a:p>
            <a:pPr marL="914400" lvl="1" indent="-342900" algn="l" rtl="0">
              <a:spcBef>
                <a:spcPts val="0"/>
              </a:spcBef>
              <a:spcAft>
                <a:spcPts val="0"/>
              </a:spcAft>
              <a:buClr>
                <a:srgbClr val="3F3F3F"/>
              </a:buClr>
              <a:buSzPts val="1800"/>
              <a:buFont typeface="Century Gothic"/>
              <a:buChar char="○"/>
            </a:pPr>
            <a:r>
              <a:rPr lang="en-US" sz="1800">
                <a:solidFill>
                  <a:srgbClr val="3F3F3F"/>
                </a:solidFill>
                <a:latin typeface="Century Gothic"/>
                <a:ea typeface="Century Gothic"/>
                <a:cs typeface="Century Gothic"/>
                <a:sym typeface="Century Gothic"/>
              </a:rPr>
              <a:t>FEN: 9</a:t>
            </a:r>
            <a:endParaRPr sz="1800">
              <a:solidFill>
                <a:srgbClr val="3F3F3F"/>
              </a:solidFill>
              <a:latin typeface="Century Gothic"/>
              <a:ea typeface="Century Gothic"/>
              <a:cs typeface="Century Gothic"/>
              <a:sym typeface="Century Gothic"/>
            </a:endParaRPr>
          </a:p>
          <a:p>
            <a:pPr marL="914400" lvl="0" indent="0" algn="l" rtl="0">
              <a:spcBef>
                <a:spcPts val="0"/>
              </a:spcBef>
              <a:spcAft>
                <a:spcPts val="0"/>
              </a:spcAft>
              <a:buNone/>
            </a:pPr>
            <a:endParaRPr sz="1800">
              <a:solidFill>
                <a:srgbClr val="3F3F3F"/>
              </a:solidFill>
              <a:latin typeface="Century Gothic"/>
              <a:ea typeface="Century Gothic"/>
              <a:cs typeface="Century Gothic"/>
              <a:sym typeface="Century Gothic"/>
            </a:endParaRPr>
          </a:p>
          <a:p>
            <a:pPr marL="0" lvl="0" indent="0" algn="l" rtl="0">
              <a:spcBef>
                <a:spcPts val="0"/>
              </a:spcBef>
              <a:spcAft>
                <a:spcPts val="0"/>
              </a:spcAft>
              <a:buNone/>
            </a:pPr>
            <a:endParaRPr sz="1800">
              <a:solidFill>
                <a:srgbClr val="3F3F3F"/>
              </a:solidFill>
              <a:latin typeface="Century Gothic"/>
              <a:ea typeface="Century Gothic"/>
              <a:cs typeface="Century Gothic"/>
              <a:sym typeface="Century Gothic"/>
            </a:endParaRPr>
          </a:p>
        </p:txBody>
      </p:sp>
      <p:sp>
        <p:nvSpPr>
          <p:cNvPr id="229" name="Google Shape;229;g2c812bff390_0_54"/>
          <p:cNvSpPr txBox="1"/>
          <p:nvPr/>
        </p:nvSpPr>
        <p:spPr>
          <a:xfrm rot="-5400000">
            <a:off x="3293275" y="1945975"/>
            <a:ext cx="2042100" cy="3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rPr>
              <a:t>Average water consumption (gallons)</a:t>
            </a:r>
            <a:endParaRPr sz="800">
              <a:solidFill>
                <a:schemeClr val="dk1"/>
              </a:solidFill>
            </a:endParaRPr>
          </a:p>
        </p:txBody>
      </p:sp>
      <p:sp>
        <p:nvSpPr>
          <p:cNvPr id="230" name="Google Shape;230;g2c812bff390_0_54"/>
          <p:cNvSpPr txBox="1"/>
          <p:nvPr/>
        </p:nvSpPr>
        <p:spPr>
          <a:xfrm rot="-5400000">
            <a:off x="-531700" y="2084925"/>
            <a:ext cx="2042100" cy="3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rPr>
              <a:t>Average water consumption (gallons)</a:t>
            </a:r>
            <a:endParaRPr sz="800">
              <a:solidFill>
                <a:schemeClr val="dk1"/>
              </a:solidFill>
            </a:endParaRPr>
          </a:p>
        </p:txBody>
      </p:sp>
      <p:sp>
        <p:nvSpPr>
          <p:cNvPr id="231" name="Google Shape;231;g2c812bff390_0_54"/>
          <p:cNvSpPr txBox="1"/>
          <p:nvPr/>
        </p:nvSpPr>
        <p:spPr>
          <a:xfrm rot="-5400000">
            <a:off x="7547025" y="2084925"/>
            <a:ext cx="2042100" cy="3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rPr>
              <a:t>Average water consumption (gallons)</a:t>
            </a:r>
            <a:endParaRPr sz="800">
              <a:solidFill>
                <a:schemeClr val="dk1"/>
              </a:solidFill>
            </a:endParaRPr>
          </a:p>
        </p:txBody>
      </p:sp>
      <p:pic>
        <p:nvPicPr>
          <p:cNvPr id="232" name="Google Shape;232;g2c812bff390_0_54"/>
          <p:cNvPicPr preferRelativeResize="0"/>
          <p:nvPr/>
        </p:nvPicPr>
        <p:blipFill rotWithShape="1">
          <a:blip r:embed="rId3">
            <a:alphaModFix/>
          </a:blip>
          <a:srcRect l="67595" t="17786" r="-4306" b="17792"/>
          <a:stretch/>
        </p:blipFill>
        <p:spPr>
          <a:xfrm>
            <a:off x="489350" y="4573606"/>
            <a:ext cx="1734675" cy="1826350"/>
          </a:xfrm>
          <a:prstGeom prst="rect">
            <a:avLst/>
          </a:prstGeom>
          <a:noFill/>
          <a:ln>
            <a:noFill/>
          </a:ln>
        </p:spPr>
      </p:pic>
      <p:sp>
        <p:nvSpPr>
          <p:cNvPr id="233" name="Google Shape;233;g2c812bff390_0_54"/>
          <p:cNvSpPr txBox="1"/>
          <p:nvPr/>
        </p:nvSpPr>
        <p:spPr>
          <a:xfrm>
            <a:off x="668900" y="4429450"/>
            <a:ext cx="1156500" cy="3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solidFill>
                  <a:schemeClr val="dk1"/>
                </a:solidFill>
                <a:latin typeface="Century Gothic"/>
                <a:ea typeface="Century Gothic"/>
                <a:cs typeface="Century Gothic"/>
                <a:sym typeface="Century Gothic"/>
              </a:rPr>
              <a:t>Legend</a:t>
            </a:r>
            <a:endParaRPr sz="1700">
              <a:solidFill>
                <a:schemeClr val="dk1"/>
              </a:solidFill>
              <a:latin typeface="Century Gothic"/>
              <a:ea typeface="Century Gothic"/>
              <a:cs typeface="Century Gothic"/>
              <a:sym typeface="Century Gothic"/>
            </a:endParaRPr>
          </a:p>
        </p:txBody>
      </p:sp>
      <p:sp>
        <p:nvSpPr>
          <p:cNvPr id="234" name="Google Shape;234;g2c812bff390_0_54"/>
          <p:cNvSpPr txBox="1"/>
          <p:nvPr/>
        </p:nvSpPr>
        <p:spPr>
          <a:xfrm>
            <a:off x="7879100" y="4906900"/>
            <a:ext cx="3733800" cy="1826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3F3F3F"/>
              </a:buClr>
              <a:buSzPts val="1800"/>
              <a:buFont typeface="Century Gothic"/>
              <a:buChar char="●"/>
            </a:pPr>
            <a:r>
              <a:rPr lang="en-US" sz="1800">
                <a:solidFill>
                  <a:srgbClr val="3F3F3F"/>
                </a:solidFill>
                <a:latin typeface="Century Gothic"/>
                <a:ea typeface="Century Gothic"/>
                <a:cs typeface="Century Gothic"/>
                <a:sym typeface="Century Gothic"/>
              </a:rPr>
              <a:t>CRC exhibited a decline </a:t>
            </a:r>
            <a:endParaRPr sz="1800">
              <a:solidFill>
                <a:srgbClr val="3F3F3F"/>
              </a:solidFill>
              <a:latin typeface="Century Gothic"/>
              <a:ea typeface="Century Gothic"/>
              <a:cs typeface="Century Gothic"/>
              <a:sym typeface="Century Gothic"/>
            </a:endParaRPr>
          </a:p>
          <a:p>
            <a:pPr marL="457200" lvl="0" indent="0" algn="l" rtl="0">
              <a:spcBef>
                <a:spcPts val="0"/>
              </a:spcBef>
              <a:spcAft>
                <a:spcPts val="0"/>
              </a:spcAft>
              <a:buClr>
                <a:schemeClr val="dk1"/>
              </a:buClr>
              <a:buSzPts val="1100"/>
              <a:buFont typeface="Arial"/>
              <a:buNone/>
            </a:pPr>
            <a:endParaRPr sz="1800">
              <a:solidFill>
                <a:srgbClr val="3F3F3F"/>
              </a:solidFill>
              <a:latin typeface="Century Gothic"/>
              <a:ea typeface="Century Gothic"/>
              <a:cs typeface="Century Gothic"/>
              <a:sym typeface="Century Gothic"/>
            </a:endParaRPr>
          </a:p>
          <a:p>
            <a:pPr marL="457200" lvl="0" indent="-342900" algn="l" rtl="0">
              <a:spcBef>
                <a:spcPts val="0"/>
              </a:spcBef>
              <a:spcAft>
                <a:spcPts val="0"/>
              </a:spcAft>
              <a:buClr>
                <a:srgbClr val="3F3F3F"/>
              </a:buClr>
              <a:buSzPts val="1800"/>
              <a:buFont typeface="Century Gothic"/>
              <a:buChar char="●"/>
            </a:pPr>
            <a:r>
              <a:rPr lang="en-US" sz="1800">
                <a:solidFill>
                  <a:srgbClr val="3F3F3F"/>
                </a:solidFill>
                <a:latin typeface="Century Gothic"/>
                <a:ea typeface="Century Gothic"/>
                <a:cs typeface="Century Gothic"/>
                <a:sym typeface="Century Gothic"/>
              </a:rPr>
              <a:t>BUMC &amp; FEN exhibited an increase </a:t>
            </a:r>
            <a:endParaRPr sz="1800">
              <a:solidFill>
                <a:srgbClr val="3F3F3F"/>
              </a:solidFill>
              <a:latin typeface="Century Gothic"/>
              <a:ea typeface="Century Gothic"/>
              <a:cs typeface="Century Gothic"/>
              <a:sym typeface="Century Gothic"/>
            </a:endParaRPr>
          </a:p>
          <a:p>
            <a:pPr marL="457200" lvl="0" indent="0" algn="l" rtl="0">
              <a:spcBef>
                <a:spcPts val="0"/>
              </a:spcBef>
              <a:spcAft>
                <a:spcPts val="0"/>
              </a:spcAft>
              <a:buNone/>
            </a:pPr>
            <a:endParaRPr sz="1800">
              <a:solidFill>
                <a:srgbClr val="3F3F3F"/>
              </a:solidFill>
              <a:latin typeface="Century Gothic"/>
              <a:ea typeface="Century Gothic"/>
              <a:cs typeface="Century Gothic"/>
              <a:sym typeface="Century Gothic"/>
            </a:endParaRPr>
          </a:p>
          <a:p>
            <a:pPr marL="457200" lvl="0" indent="-342900" algn="l" rtl="0">
              <a:spcBef>
                <a:spcPts val="0"/>
              </a:spcBef>
              <a:spcAft>
                <a:spcPts val="0"/>
              </a:spcAft>
              <a:buClr>
                <a:srgbClr val="3F3F3F"/>
              </a:buClr>
              <a:buSzPts val="1800"/>
              <a:buFont typeface="Century Gothic"/>
              <a:buChar char="●"/>
            </a:pPr>
            <a:r>
              <a:rPr lang="en-US" sz="1800">
                <a:solidFill>
                  <a:srgbClr val="3F3F3F"/>
                </a:solidFill>
                <a:latin typeface="Century Gothic"/>
                <a:ea typeface="Century Gothic"/>
                <a:cs typeface="Century Gothic"/>
                <a:sym typeface="Century Gothic"/>
              </a:rPr>
              <a:t>Limitation: Missing data</a:t>
            </a:r>
            <a:endParaRPr sz="1800">
              <a:solidFill>
                <a:srgbClr val="3F3F3F"/>
              </a:solidFill>
              <a:latin typeface="Century Gothic"/>
              <a:ea typeface="Century Gothic"/>
              <a:cs typeface="Century Gothic"/>
              <a:sym typeface="Century Gothic"/>
            </a:endParaRPr>
          </a:p>
          <a:p>
            <a:pPr marL="0" lvl="0" indent="0" algn="l" rtl="0">
              <a:spcBef>
                <a:spcPts val="0"/>
              </a:spcBef>
              <a:spcAft>
                <a:spcPts val="0"/>
              </a:spcAft>
              <a:buNone/>
            </a:pPr>
            <a:endParaRPr sz="2800">
              <a:solidFill>
                <a:srgbClr val="3F3F3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c812bff390_0_60"/>
          <p:cNvSpPr txBox="1">
            <a:spLocks noGrp="1"/>
          </p:cNvSpPr>
          <p:nvPr>
            <p:ph type="title"/>
          </p:nvPr>
        </p:nvSpPr>
        <p:spPr>
          <a:xfrm>
            <a:off x="1" y="256268"/>
            <a:ext cx="12239700" cy="82590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rmAutofit fontScale="90000"/>
          </a:bodyPr>
          <a:lstStyle/>
          <a:p>
            <a:pPr marL="502918" lvl="0" indent="0" algn="l" rtl="0">
              <a:lnSpc>
                <a:spcPct val="90000"/>
              </a:lnSpc>
              <a:spcBef>
                <a:spcPts val="0"/>
              </a:spcBef>
              <a:spcAft>
                <a:spcPts val="0"/>
              </a:spcAft>
              <a:buSzPct val="100000"/>
              <a:buNone/>
            </a:pPr>
            <a:r>
              <a:rPr lang="en-US"/>
              <a:t>Results: Average Water Usage Intensity (WUI)</a:t>
            </a:r>
            <a:endParaRPr/>
          </a:p>
        </p:txBody>
      </p:sp>
      <p:pic>
        <p:nvPicPr>
          <p:cNvPr id="242" name="Google Shape;242;g2c812bff390_0_60"/>
          <p:cNvPicPr preferRelativeResize="0"/>
          <p:nvPr/>
        </p:nvPicPr>
        <p:blipFill rotWithShape="1">
          <a:blip r:embed="rId3">
            <a:alphaModFix/>
          </a:blip>
          <a:srcRect r="38279"/>
          <a:stretch/>
        </p:blipFill>
        <p:spPr>
          <a:xfrm>
            <a:off x="629076" y="1324500"/>
            <a:ext cx="2459737" cy="2395728"/>
          </a:xfrm>
          <a:prstGeom prst="rect">
            <a:avLst/>
          </a:prstGeom>
          <a:noFill/>
          <a:ln>
            <a:noFill/>
          </a:ln>
        </p:spPr>
      </p:pic>
      <p:sp>
        <p:nvSpPr>
          <p:cNvPr id="243" name="Google Shape;243;g2c812bff390_0_60"/>
          <p:cNvSpPr txBox="1"/>
          <p:nvPr/>
        </p:nvSpPr>
        <p:spPr>
          <a:xfrm>
            <a:off x="1474975" y="3613660"/>
            <a:ext cx="768600" cy="3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3F3F3F"/>
                </a:solidFill>
                <a:latin typeface="Century Gothic"/>
                <a:ea typeface="Century Gothic"/>
                <a:cs typeface="Century Gothic"/>
                <a:sym typeface="Century Gothic"/>
              </a:rPr>
              <a:t>CRC</a:t>
            </a:r>
            <a:endParaRPr sz="1500">
              <a:solidFill>
                <a:srgbClr val="3F3F3F"/>
              </a:solidFill>
              <a:latin typeface="Century Gothic"/>
              <a:ea typeface="Century Gothic"/>
              <a:cs typeface="Century Gothic"/>
              <a:sym typeface="Century Gothic"/>
            </a:endParaRPr>
          </a:p>
        </p:txBody>
      </p:sp>
      <p:pic>
        <p:nvPicPr>
          <p:cNvPr id="244" name="Google Shape;244;g2c812bff390_0_60"/>
          <p:cNvPicPr preferRelativeResize="0"/>
          <p:nvPr/>
        </p:nvPicPr>
        <p:blipFill rotWithShape="1">
          <a:blip r:embed="rId4">
            <a:alphaModFix/>
          </a:blip>
          <a:srcRect r="38279"/>
          <a:stretch/>
        </p:blipFill>
        <p:spPr>
          <a:xfrm>
            <a:off x="629076" y="4050000"/>
            <a:ext cx="2460400" cy="2391867"/>
          </a:xfrm>
          <a:prstGeom prst="rect">
            <a:avLst/>
          </a:prstGeom>
          <a:noFill/>
          <a:ln>
            <a:noFill/>
          </a:ln>
        </p:spPr>
      </p:pic>
      <p:pic>
        <p:nvPicPr>
          <p:cNvPr id="245" name="Google Shape;245;g2c812bff390_0_60"/>
          <p:cNvPicPr preferRelativeResize="0"/>
          <p:nvPr/>
        </p:nvPicPr>
        <p:blipFill rotWithShape="1">
          <a:blip r:embed="rId5">
            <a:alphaModFix/>
          </a:blip>
          <a:srcRect r="38279"/>
          <a:stretch/>
        </p:blipFill>
        <p:spPr>
          <a:xfrm>
            <a:off x="3967842" y="2388408"/>
            <a:ext cx="2459737" cy="2395728"/>
          </a:xfrm>
          <a:prstGeom prst="rect">
            <a:avLst/>
          </a:prstGeom>
          <a:noFill/>
          <a:ln>
            <a:noFill/>
          </a:ln>
        </p:spPr>
      </p:pic>
      <p:sp>
        <p:nvSpPr>
          <p:cNvPr id="246" name="Google Shape;246;g2c812bff390_0_60"/>
          <p:cNvSpPr txBox="1"/>
          <p:nvPr/>
        </p:nvSpPr>
        <p:spPr>
          <a:xfrm>
            <a:off x="1474975" y="6441875"/>
            <a:ext cx="768600" cy="3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3F3F3F"/>
                </a:solidFill>
                <a:latin typeface="Century Gothic"/>
                <a:ea typeface="Century Gothic"/>
                <a:cs typeface="Century Gothic"/>
                <a:sym typeface="Century Gothic"/>
              </a:rPr>
              <a:t>BUMC</a:t>
            </a:r>
            <a:endParaRPr sz="1500">
              <a:solidFill>
                <a:srgbClr val="3F3F3F"/>
              </a:solidFill>
              <a:latin typeface="Century Gothic"/>
              <a:ea typeface="Century Gothic"/>
              <a:cs typeface="Century Gothic"/>
              <a:sym typeface="Century Gothic"/>
            </a:endParaRPr>
          </a:p>
        </p:txBody>
      </p:sp>
      <p:pic>
        <p:nvPicPr>
          <p:cNvPr id="247" name="Google Shape;247;g2c812bff390_0_60"/>
          <p:cNvPicPr preferRelativeResize="0"/>
          <p:nvPr/>
        </p:nvPicPr>
        <p:blipFill rotWithShape="1">
          <a:blip r:embed="rId6">
            <a:alphaModFix/>
          </a:blip>
          <a:srcRect l="60861" t="34471" b="35746"/>
          <a:stretch/>
        </p:blipFill>
        <p:spPr>
          <a:xfrm>
            <a:off x="4600350" y="5784748"/>
            <a:ext cx="1809013" cy="825900"/>
          </a:xfrm>
          <a:prstGeom prst="rect">
            <a:avLst/>
          </a:prstGeom>
          <a:noFill/>
          <a:ln>
            <a:noFill/>
          </a:ln>
        </p:spPr>
      </p:pic>
      <p:sp>
        <p:nvSpPr>
          <p:cNvPr id="248" name="Google Shape;248;g2c812bff390_0_60"/>
          <p:cNvSpPr txBox="1"/>
          <p:nvPr/>
        </p:nvSpPr>
        <p:spPr>
          <a:xfrm>
            <a:off x="5120557" y="4609686"/>
            <a:ext cx="768600" cy="3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3F3F3F"/>
                </a:solidFill>
                <a:latin typeface="Century Gothic"/>
                <a:ea typeface="Century Gothic"/>
                <a:cs typeface="Century Gothic"/>
                <a:sym typeface="Century Gothic"/>
              </a:rPr>
              <a:t>FEN</a:t>
            </a:r>
            <a:endParaRPr sz="1500">
              <a:solidFill>
                <a:srgbClr val="3F3F3F"/>
              </a:solidFill>
              <a:latin typeface="Century Gothic"/>
              <a:ea typeface="Century Gothic"/>
              <a:cs typeface="Century Gothic"/>
              <a:sym typeface="Century Gothic"/>
            </a:endParaRPr>
          </a:p>
        </p:txBody>
      </p:sp>
      <p:sp>
        <p:nvSpPr>
          <p:cNvPr id="249" name="Google Shape;249;g2c812bff390_0_60"/>
          <p:cNvSpPr txBox="1"/>
          <p:nvPr/>
        </p:nvSpPr>
        <p:spPr>
          <a:xfrm rot="-5400000">
            <a:off x="-81150" y="4933025"/>
            <a:ext cx="1357200" cy="3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rPr>
              <a:t>Average WUI  (gallons)</a:t>
            </a:r>
            <a:endParaRPr sz="800">
              <a:solidFill>
                <a:schemeClr val="dk1"/>
              </a:solidFill>
            </a:endParaRPr>
          </a:p>
        </p:txBody>
      </p:sp>
      <p:sp>
        <p:nvSpPr>
          <p:cNvPr id="250" name="Google Shape;250;g2c812bff390_0_60"/>
          <p:cNvSpPr txBox="1"/>
          <p:nvPr/>
        </p:nvSpPr>
        <p:spPr>
          <a:xfrm rot="-5400000">
            <a:off x="-49524" y="2155321"/>
            <a:ext cx="1357200" cy="3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rPr>
              <a:t>Average WUI  (gallons)</a:t>
            </a:r>
            <a:endParaRPr sz="800">
              <a:solidFill>
                <a:schemeClr val="dk1"/>
              </a:solidFill>
            </a:endParaRPr>
          </a:p>
        </p:txBody>
      </p:sp>
      <p:sp>
        <p:nvSpPr>
          <p:cNvPr id="251" name="Google Shape;251;g2c812bff390_0_60"/>
          <p:cNvSpPr txBox="1"/>
          <p:nvPr/>
        </p:nvSpPr>
        <p:spPr>
          <a:xfrm rot="-5400000">
            <a:off x="3302304" y="3249450"/>
            <a:ext cx="1357200" cy="3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dirty="0">
                <a:solidFill>
                  <a:schemeClr val="dk1"/>
                </a:solidFill>
              </a:rPr>
              <a:t>Average WUI  (gallons)</a:t>
            </a:r>
            <a:endParaRPr sz="800" dirty="0">
              <a:solidFill>
                <a:schemeClr val="dk1"/>
              </a:solidFill>
            </a:endParaRPr>
          </a:p>
        </p:txBody>
      </p:sp>
      <p:sp>
        <p:nvSpPr>
          <p:cNvPr id="252" name="Google Shape;252;g2c812bff390_0_60"/>
          <p:cNvSpPr txBox="1"/>
          <p:nvPr/>
        </p:nvSpPr>
        <p:spPr>
          <a:xfrm>
            <a:off x="8689500" y="1324500"/>
            <a:ext cx="3415500" cy="42090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rgbClr val="3F3F3F"/>
              </a:buClr>
              <a:buSzPts val="2300"/>
              <a:buFont typeface="Century Gothic"/>
              <a:buChar char="●"/>
            </a:pPr>
            <a:r>
              <a:rPr lang="en-US" sz="2300" dirty="0">
                <a:solidFill>
                  <a:srgbClr val="3F3F3F"/>
                </a:solidFill>
                <a:latin typeface="Century Gothic"/>
                <a:ea typeface="Century Gothic"/>
                <a:cs typeface="Century Gothic"/>
                <a:sym typeface="Century Gothic"/>
              </a:rPr>
              <a:t>WUI = Water usage / Total square footage of a building</a:t>
            </a:r>
            <a:endParaRPr sz="2300" dirty="0">
              <a:solidFill>
                <a:srgbClr val="3F3F3F"/>
              </a:solidFill>
              <a:latin typeface="Century Gothic"/>
              <a:ea typeface="Century Gothic"/>
              <a:cs typeface="Century Gothic"/>
              <a:sym typeface="Century Gothic"/>
            </a:endParaRPr>
          </a:p>
          <a:p>
            <a:pPr marL="457200" lvl="0" indent="0" algn="l" rtl="0">
              <a:spcBef>
                <a:spcPts val="0"/>
              </a:spcBef>
              <a:spcAft>
                <a:spcPts val="0"/>
              </a:spcAft>
              <a:buNone/>
            </a:pPr>
            <a:endParaRPr sz="2300" dirty="0">
              <a:solidFill>
                <a:srgbClr val="3F3F3F"/>
              </a:solidFill>
              <a:latin typeface="Century Gothic"/>
              <a:ea typeface="Century Gothic"/>
              <a:cs typeface="Century Gothic"/>
              <a:sym typeface="Century Gothic"/>
            </a:endParaRPr>
          </a:p>
          <a:p>
            <a:pPr marL="457200" lvl="0" indent="-374650" algn="l" rtl="0">
              <a:spcBef>
                <a:spcPts val="0"/>
              </a:spcBef>
              <a:spcAft>
                <a:spcPts val="0"/>
              </a:spcAft>
              <a:buClr>
                <a:srgbClr val="3F3F3F"/>
              </a:buClr>
              <a:buSzPts val="2300"/>
              <a:buFont typeface="Century Gothic"/>
              <a:buChar char="●"/>
            </a:pPr>
            <a:r>
              <a:rPr lang="en-US" sz="2300" dirty="0">
                <a:solidFill>
                  <a:srgbClr val="3F3F3F"/>
                </a:solidFill>
                <a:latin typeface="Century Gothic"/>
                <a:ea typeface="Century Gothic"/>
                <a:cs typeface="Century Gothic"/>
                <a:sym typeface="Century Gothic"/>
              </a:rPr>
              <a:t>Similar to the average water consumption, both BUMC and FEN experience an increase in WUI while CRC experiences a decrease in WUI</a:t>
            </a:r>
            <a:endParaRPr sz="2300" dirty="0">
              <a:solidFill>
                <a:srgbClr val="3F3F3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c812bff390_0_29"/>
          <p:cNvSpPr/>
          <p:nvPr/>
        </p:nvSpPr>
        <p:spPr>
          <a:xfrm>
            <a:off x="15450" y="215975"/>
            <a:ext cx="12192000" cy="88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261" name="Google Shape;261;g2c812bff390_0_29"/>
          <p:cNvSpPr txBox="1">
            <a:spLocks noGrp="1"/>
          </p:cNvSpPr>
          <p:nvPr>
            <p:ph type="title"/>
          </p:nvPr>
        </p:nvSpPr>
        <p:spPr>
          <a:xfrm>
            <a:off x="450295" y="312431"/>
            <a:ext cx="11179200" cy="6906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a:solidFill>
                  <a:schemeClr val="lt1"/>
                </a:solidFill>
              </a:rPr>
              <a:t>Preliminary Findings </a:t>
            </a:r>
            <a:endParaRPr>
              <a:solidFill>
                <a:schemeClr val="lt1"/>
              </a:solidFill>
            </a:endParaRPr>
          </a:p>
        </p:txBody>
      </p:sp>
      <p:sp>
        <p:nvSpPr>
          <p:cNvPr id="262" name="Google Shape;262;g2c812bff390_0_29"/>
          <p:cNvSpPr/>
          <p:nvPr/>
        </p:nvSpPr>
        <p:spPr>
          <a:xfrm>
            <a:off x="547697" y="1582460"/>
            <a:ext cx="1473000" cy="1473000"/>
          </a:xfrm>
          <a:prstGeom prst="ellipse">
            <a:avLst/>
          </a:prstGeom>
          <a:solidFill>
            <a:srgbClr val="8DA9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g2c812bff390_0_29"/>
          <p:cNvSpPr/>
          <p:nvPr/>
        </p:nvSpPr>
        <p:spPr>
          <a:xfrm>
            <a:off x="6915222" y="4230985"/>
            <a:ext cx="1473000" cy="1473000"/>
          </a:xfrm>
          <a:prstGeom prst="ellipse">
            <a:avLst/>
          </a:prstGeom>
          <a:solidFill>
            <a:srgbClr val="8DA9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g2c812bff390_0_29"/>
          <p:cNvSpPr/>
          <p:nvPr/>
        </p:nvSpPr>
        <p:spPr>
          <a:xfrm>
            <a:off x="6915222" y="1582460"/>
            <a:ext cx="1473000" cy="1473000"/>
          </a:xfrm>
          <a:prstGeom prst="ellipse">
            <a:avLst/>
          </a:prstGeom>
          <a:solidFill>
            <a:srgbClr val="8DA9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2c812bff390_0_29"/>
          <p:cNvSpPr/>
          <p:nvPr/>
        </p:nvSpPr>
        <p:spPr>
          <a:xfrm>
            <a:off x="547697" y="4230985"/>
            <a:ext cx="1473000" cy="1473000"/>
          </a:xfrm>
          <a:prstGeom prst="ellipse">
            <a:avLst/>
          </a:prstGeom>
          <a:solidFill>
            <a:srgbClr val="8DA9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2c812bff390_0_29"/>
          <p:cNvSpPr txBox="1"/>
          <p:nvPr/>
        </p:nvSpPr>
        <p:spPr>
          <a:xfrm>
            <a:off x="2322188" y="1809660"/>
            <a:ext cx="3471900" cy="14730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entury Gothic"/>
                <a:ea typeface="Century Gothic"/>
                <a:cs typeface="Century Gothic"/>
                <a:sym typeface="Century Gothic"/>
              </a:rPr>
              <a:t>Gradual increase in total water consumption at the broader BU level</a:t>
            </a:r>
            <a:endParaRPr sz="1800">
              <a:solidFill>
                <a:schemeClr val="dk1"/>
              </a:solidFill>
              <a:latin typeface="Century Gothic"/>
              <a:ea typeface="Century Gothic"/>
              <a:cs typeface="Century Gothic"/>
              <a:sym typeface="Century Gothic"/>
            </a:endParaRPr>
          </a:p>
          <a:p>
            <a:pPr marL="0" marR="0" lvl="0" indent="0" algn="l" rtl="0">
              <a:lnSpc>
                <a:spcPct val="90000"/>
              </a:lnSpc>
              <a:spcBef>
                <a:spcPts val="1200"/>
              </a:spcBef>
              <a:spcAft>
                <a:spcPts val="0"/>
              </a:spcAft>
              <a:buClr>
                <a:srgbClr val="3F3F3F"/>
              </a:buClr>
              <a:buSzPts val="2000"/>
              <a:buFont typeface="Century Gothic"/>
              <a:buNone/>
            </a:pPr>
            <a:endParaRPr sz="2000">
              <a:solidFill>
                <a:srgbClr val="3F3F3F"/>
              </a:solidFill>
              <a:latin typeface="Century Gothic"/>
              <a:ea typeface="Century Gothic"/>
              <a:cs typeface="Century Gothic"/>
              <a:sym typeface="Century Gothic"/>
            </a:endParaRPr>
          </a:p>
        </p:txBody>
      </p:sp>
      <p:sp>
        <p:nvSpPr>
          <p:cNvPr id="267" name="Google Shape;267;g2c812bff390_0_29"/>
          <p:cNvSpPr txBox="1"/>
          <p:nvPr/>
        </p:nvSpPr>
        <p:spPr>
          <a:xfrm>
            <a:off x="2413188" y="4279981"/>
            <a:ext cx="3471900" cy="14730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entury Gothic"/>
                <a:ea typeface="Century Gothic"/>
                <a:cs typeface="Century Gothic"/>
                <a:sym typeface="Century Gothic"/>
              </a:rPr>
              <a:t>CRC saw a general reduction in water consumption and water usage intensity overtime</a:t>
            </a:r>
            <a:endParaRPr sz="1800">
              <a:solidFill>
                <a:schemeClr val="dk1"/>
              </a:solidFill>
              <a:latin typeface="Century Gothic"/>
              <a:ea typeface="Century Gothic"/>
              <a:cs typeface="Century Gothic"/>
              <a:sym typeface="Century Gothic"/>
            </a:endParaRPr>
          </a:p>
          <a:p>
            <a:pPr marL="0" marR="0" lvl="0" indent="0" algn="l" rtl="0">
              <a:lnSpc>
                <a:spcPct val="90000"/>
              </a:lnSpc>
              <a:spcBef>
                <a:spcPts val="1200"/>
              </a:spcBef>
              <a:spcAft>
                <a:spcPts val="0"/>
              </a:spcAft>
              <a:buClr>
                <a:srgbClr val="3F3F3F"/>
              </a:buClr>
              <a:buSzPts val="2000"/>
              <a:buFont typeface="Century Gothic"/>
              <a:buNone/>
            </a:pPr>
            <a:endParaRPr sz="1800">
              <a:solidFill>
                <a:srgbClr val="3F3F3F"/>
              </a:solidFill>
              <a:latin typeface="Century Gothic"/>
              <a:ea typeface="Century Gothic"/>
              <a:cs typeface="Century Gothic"/>
              <a:sym typeface="Century Gothic"/>
            </a:endParaRPr>
          </a:p>
        </p:txBody>
      </p:sp>
      <p:sp>
        <p:nvSpPr>
          <p:cNvPr id="268" name="Google Shape;268;g2c812bff390_0_29"/>
          <p:cNvSpPr txBox="1"/>
          <p:nvPr/>
        </p:nvSpPr>
        <p:spPr>
          <a:xfrm>
            <a:off x="8547450" y="1582450"/>
            <a:ext cx="3471900" cy="17001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entury Gothic"/>
                <a:ea typeface="Century Gothic"/>
                <a:cs typeface="Century Gothic"/>
                <a:sym typeface="Century Gothic"/>
              </a:rPr>
              <a:t>Key building characteristics that contribute to variations in water consumption: building type, date of last renovation </a:t>
            </a:r>
            <a:endParaRPr sz="1800">
              <a:solidFill>
                <a:schemeClr val="dk1"/>
              </a:solidFill>
              <a:latin typeface="Century Gothic"/>
              <a:ea typeface="Century Gothic"/>
              <a:cs typeface="Century Gothic"/>
              <a:sym typeface="Century Gothic"/>
            </a:endParaRPr>
          </a:p>
          <a:p>
            <a:pPr marL="0" marR="0" lvl="0" indent="0" algn="l" rtl="0">
              <a:lnSpc>
                <a:spcPct val="90000"/>
              </a:lnSpc>
              <a:spcBef>
                <a:spcPts val="1200"/>
              </a:spcBef>
              <a:spcAft>
                <a:spcPts val="0"/>
              </a:spcAft>
              <a:buClr>
                <a:srgbClr val="3F3F3F"/>
              </a:buClr>
              <a:buSzPts val="2000"/>
              <a:buFont typeface="Century Gothic"/>
              <a:buNone/>
            </a:pPr>
            <a:endParaRPr sz="2000">
              <a:solidFill>
                <a:srgbClr val="3F3F3F"/>
              </a:solidFill>
              <a:latin typeface="Century Gothic"/>
              <a:ea typeface="Century Gothic"/>
              <a:cs typeface="Century Gothic"/>
              <a:sym typeface="Century Gothic"/>
            </a:endParaRPr>
          </a:p>
        </p:txBody>
      </p:sp>
      <p:sp>
        <p:nvSpPr>
          <p:cNvPr id="269" name="Google Shape;269;g2c812bff390_0_29"/>
          <p:cNvSpPr txBox="1"/>
          <p:nvPr/>
        </p:nvSpPr>
        <p:spPr>
          <a:xfrm>
            <a:off x="8735544" y="4230981"/>
            <a:ext cx="3471900" cy="14730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3F3F3F"/>
              </a:buClr>
              <a:buSzPts val="2000"/>
              <a:buFont typeface="Century Gothic"/>
              <a:buNone/>
            </a:pPr>
            <a:r>
              <a:rPr lang="en-US" sz="2000">
                <a:solidFill>
                  <a:srgbClr val="3F3F3F"/>
                </a:solidFill>
                <a:latin typeface="Century Gothic"/>
                <a:ea typeface="Century Gothic"/>
                <a:cs typeface="Century Gothic"/>
                <a:sym typeface="Century Gothic"/>
              </a:rPr>
              <a:t>Green certification and water consumption share a important relationship </a:t>
            </a:r>
            <a:endParaRPr sz="1400" b="0" i="0" u="none" strike="noStrike" cap="none">
              <a:solidFill>
                <a:srgbClr val="000000"/>
              </a:solidFill>
              <a:latin typeface="Arial"/>
              <a:ea typeface="Arial"/>
              <a:cs typeface="Arial"/>
              <a:sym typeface="Arial"/>
            </a:endParaRPr>
          </a:p>
        </p:txBody>
      </p:sp>
      <p:sp>
        <p:nvSpPr>
          <p:cNvPr id="270" name="Google Shape;270;g2c812bff390_0_29"/>
          <p:cNvSpPr/>
          <p:nvPr/>
        </p:nvSpPr>
        <p:spPr>
          <a:xfrm>
            <a:off x="842980" y="1891744"/>
            <a:ext cx="854400" cy="8544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271" name="Google Shape;271;g2c812bff390_0_29"/>
          <p:cNvSpPr/>
          <p:nvPr/>
        </p:nvSpPr>
        <p:spPr>
          <a:xfrm>
            <a:off x="7224530" y="4540264"/>
            <a:ext cx="854400" cy="8544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g2c812bff390_0_29"/>
          <p:cNvSpPr/>
          <p:nvPr/>
        </p:nvSpPr>
        <p:spPr>
          <a:xfrm>
            <a:off x="7224536" y="1891744"/>
            <a:ext cx="854400" cy="8544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2c812bff390_0_29"/>
          <p:cNvSpPr/>
          <p:nvPr/>
        </p:nvSpPr>
        <p:spPr>
          <a:xfrm>
            <a:off x="857011" y="4540264"/>
            <a:ext cx="854400" cy="8544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66"/>
          <p:cNvSpPr txBox="1">
            <a:spLocks noGrp="1"/>
          </p:cNvSpPr>
          <p:nvPr>
            <p:ph type="title"/>
          </p:nvPr>
        </p:nvSpPr>
        <p:spPr>
          <a:xfrm>
            <a:off x="1" y="256268"/>
            <a:ext cx="12239626" cy="825844"/>
          </a:xfrm>
          <a:prstGeom prst="rect">
            <a:avLst/>
          </a:prstGeom>
          <a:solidFill>
            <a:schemeClr val="accent5"/>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rmAutofit/>
          </a:bodyPr>
          <a:lstStyle/>
          <a:p>
            <a:pPr marL="502919" lvl="0" indent="0" algn="l" rtl="0">
              <a:lnSpc>
                <a:spcPct val="90000"/>
              </a:lnSpc>
              <a:spcBef>
                <a:spcPts val="0"/>
              </a:spcBef>
              <a:spcAft>
                <a:spcPts val="0"/>
              </a:spcAft>
              <a:buSzPts val="4400"/>
              <a:buNone/>
            </a:pPr>
            <a:r>
              <a:rPr lang="en-US"/>
              <a:t>Future Project Ideas</a:t>
            </a:r>
            <a:endParaRPr/>
          </a:p>
        </p:txBody>
      </p:sp>
      <p:grpSp>
        <p:nvGrpSpPr>
          <p:cNvPr id="280" name="Google Shape;280;p66"/>
          <p:cNvGrpSpPr/>
          <p:nvPr/>
        </p:nvGrpSpPr>
        <p:grpSpPr>
          <a:xfrm>
            <a:off x="506896" y="1297482"/>
            <a:ext cx="11179175" cy="5013922"/>
            <a:chOff x="0" y="2082"/>
            <a:chExt cx="11179175" cy="5013922"/>
          </a:xfrm>
        </p:grpSpPr>
        <p:sp>
          <p:nvSpPr>
            <p:cNvPr id="281" name="Google Shape;281;p66"/>
            <p:cNvSpPr/>
            <p:nvPr/>
          </p:nvSpPr>
          <p:spPr>
            <a:xfrm>
              <a:off x="0" y="2082"/>
              <a:ext cx="11179175" cy="1055562"/>
            </a:xfrm>
            <a:prstGeom prst="roundRect">
              <a:avLst>
                <a:gd name="adj" fmla="val 13361"/>
              </a:avLst>
            </a:prstGeom>
            <a:solidFill>
              <a:srgbClr val="CDD4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CDD4EA"/>
                </a:highlight>
                <a:latin typeface="Arial"/>
                <a:ea typeface="Arial"/>
                <a:cs typeface="Arial"/>
                <a:sym typeface="Arial"/>
              </a:endParaRPr>
            </a:p>
          </p:txBody>
        </p:sp>
        <p:sp>
          <p:nvSpPr>
            <p:cNvPr id="282" name="Google Shape;282;p66"/>
            <p:cNvSpPr/>
            <p:nvPr/>
          </p:nvSpPr>
          <p:spPr>
            <a:xfrm>
              <a:off x="1219174" y="2082"/>
              <a:ext cx="9960000" cy="105556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CDD4EA"/>
                </a:highlight>
                <a:latin typeface="Arial"/>
                <a:ea typeface="Arial"/>
                <a:cs typeface="Arial"/>
                <a:sym typeface="Arial"/>
              </a:endParaRPr>
            </a:p>
          </p:txBody>
        </p:sp>
        <p:sp>
          <p:nvSpPr>
            <p:cNvPr id="283" name="Google Shape;283;p66"/>
            <p:cNvSpPr txBox="1"/>
            <p:nvPr/>
          </p:nvSpPr>
          <p:spPr>
            <a:xfrm>
              <a:off x="1219174" y="2082"/>
              <a:ext cx="9960000" cy="1055562"/>
            </a:xfrm>
            <a:prstGeom prst="rect">
              <a:avLst/>
            </a:prstGeom>
            <a:noFill/>
            <a:ln>
              <a:noFill/>
            </a:ln>
          </p:spPr>
          <p:txBody>
            <a:bodyPr spcFirstLastPara="1" wrap="square" lIns="111700" tIns="111700" rIns="111700" bIns="111700" anchor="ctr" anchorCtr="0">
              <a:noAutofit/>
            </a:bodyPr>
            <a:lstStyle/>
            <a:p>
              <a:pPr marL="0" marR="0" lvl="0" indent="0" algn="l" rtl="0">
                <a:lnSpc>
                  <a:spcPct val="90000"/>
                </a:lnSpc>
                <a:spcBef>
                  <a:spcPts val="0"/>
                </a:spcBef>
                <a:spcAft>
                  <a:spcPts val="0"/>
                </a:spcAft>
                <a:buClr>
                  <a:srgbClr val="3F3F3F"/>
                </a:buClr>
                <a:buSzPts val="2200"/>
                <a:buFont typeface="Century Gothic"/>
                <a:buNone/>
              </a:pPr>
              <a:r>
                <a:rPr lang="en-US" sz="2200">
                  <a:highlight>
                    <a:srgbClr val="CDD4EA"/>
                  </a:highlight>
                  <a:latin typeface="Century Gothic"/>
                  <a:ea typeface="Century Gothic"/>
                  <a:cs typeface="Century Gothic"/>
                  <a:sym typeface="Century Gothic"/>
                </a:rPr>
                <a:t>Creating a geospatial map showcasing hotspots of water consumption across the University</a:t>
              </a:r>
              <a:endParaRPr sz="2200" i="0" u="none" strike="noStrike" cap="none">
                <a:solidFill>
                  <a:srgbClr val="000000"/>
                </a:solidFill>
                <a:highlight>
                  <a:srgbClr val="CDD4EA"/>
                </a:highlight>
                <a:latin typeface="Century Gothic"/>
                <a:ea typeface="Century Gothic"/>
                <a:cs typeface="Century Gothic"/>
                <a:sym typeface="Century Gothic"/>
              </a:endParaRPr>
            </a:p>
          </p:txBody>
        </p:sp>
        <p:sp>
          <p:nvSpPr>
            <p:cNvPr id="284" name="Google Shape;284;p66"/>
            <p:cNvSpPr/>
            <p:nvPr/>
          </p:nvSpPr>
          <p:spPr>
            <a:xfrm>
              <a:off x="0" y="1321536"/>
              <a:ext cx="11179175" cy="1055562"/>
            </a:xfrm>
            <a:prstGeom prst="roundRect">
              <a:avLst>
                <a:gd name="adj" fmla="val 10000"/>
              </a:avLst>
            </a:prstGeom>
            <a:solidFill>
              <a:srgbClr val="CDD4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CDD4EA"/>
                </a:highlight>
                <a:latin typeface="Arial"/>
                <a:ea typeface="Arial"/>
                <a:cs typeface="Arial"/>
                <a:sym typeface="Arial"/>
              </a:endParaRPr>
            </a:p>
          </p:txBody>
        </p:sp>
        <p:sp>
          <p:nvSpPr>
            <p:cNvPr id="285" name="Google Shape;285;p66"/>
            <p:cNvSpPr/>
            <p:nvPr/>
          </p:nvSpPr>
          <p:spPr>
            <a:xfrm>
              <a:off x="1219174" y="1321536"/>
              <a:ext cx="9960000" cy="105556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CDD4EA"/>
                </a:highlight>
                <a:latin typeface="Arial"/>
                <a:ea typeface="Arial"/>
                <a:cs typeface="Arial"/>
                <a:sym typeface="Arial"/>
              </a:endParaRPr>
            </a:p>
          </p:txBody>
        </p:sp>
        <p:sp>
          <p:nvSpPr>
            <p:cNvPr id="286" name="Google Shape;286;p66"/>
            <p:cNvSpPr txBox="1"/>
            <p:nvPr/>
          </p:nvSpPr>
          <p:spPr>
            <a:xfrm>
              <a:off x="1219174" y="1321536"/>
              <a:ext cx="9960000" cy="1055562"/>
            </a:xfrm>
            <a:prstGeom prst="rect">
              <a:avLst/>
            </a:prstGeom>
            <a:noFill/>
            <a:ln>
              <a:noFill/>
            </a:ln>
          </p:spPr>
          <p:txBody>
            <a:bodyPr spcFirstLastPara="1" wrap="square" lIns="111700" tIns="111700" rIns="111700" bIns="111700" anchor="ctr" anchorCtr="0">
              <a:noAutofit/>
            </a:bodyPr>
            <a:lstStyle/>
            <a:p>
              <a:pPr marL="0" marR="0" lvl="0" indent="0" algn="l" rtl="0">
                <a:lnSpc>
                  <a:spcPct val="90000"/>
                </a:lnSpc>
                <a:spcBef>
                  <a:spcPts val="0"/>
                </a:spcBef>
                <a:spcAft>
                  <a:spcPts val="0"/>
                </a:spcAft>
                <a:buClr>
                  <a:srgbClr val="3F3F3F"/>
                </a:buClr>
                <a:buSzPts val="2200"/>
                <a:buFont typeface="Century Gothic"/>
                <a:buNone/>
              </a:pPr>
              <a:r>
                <a:rPr lang="en-US" sz="2200">
                  <a:highlight>
                    <a:srgbClr val="CDD4EA"/>
                  </a:highlight>
                  <a:latin typeface="Century Gothic"/>
                  <a:ea typeface="Century Gothic"/>
                  <a:cs typeface="Century Gothic"/>
                  <a:sym typeface="Century Gothic"/>
                </a:rPr>
                <a:t>Understanding the role of human behaviour in residential buildings regarding water consumption  </a:t>
              </a:r>
              <a:endParaRPr sz="2200" i="0" u="none" strike="noStrike" cap="none">
                <a:solidFill>
                  <a:srgbClr val="000000"/>
                </a:solidFill>
                <a:highlight>
                  <a:srgbClr val="CDD4EA"/>
                </a:highlight>
                <a:latin typeface="Century Gothic"/>
                <a:ea typeface="Century Gothic"/>
                <a:cs typeface="Century Gothic"/>
                <a:sym typeface="Century Gothic"/>
              </a:endParaRPr>
            </a:p>
          </p:txBody>
        </p:sp>
        <p:sp>
          <p:nvSpPr>
            <p:cNvPr id="287" name="Google Shape;287;p66"/>
            <p:cNvSpPr/>
            <p:nvPr/>
          </p:nvSpPr>
          <p:spPr>
            <a:xfrm>
              <a:off x="0" y="2640989"/>
              <a:ext cx="11179175" cy="1055562"/>
            </a:xfrm>
            <a:prstGeom prst="roundRect">
              <a:avLst>
                <a:gd name="adj" fmla="val 10000"/>
              </a:avLst>
            </a:prstGeom>
            <a:solidFill>
              <a:srgbClr val="CDD4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CDD4EA"/>
                </a:highlight>
                <a:latin typeface="Arial"/>
                <a:ea typeface="Arial"/>
                <a:cs typeface="Arial"/>
                <a:sym typeface="Arial"/>
              </a:endParaRPr>
            </a:p>
          </p:txBody>
        </p:sp>
        <p:sp>
          <p:nvSpPr>
            <p:cNvPr id="288" name="Google Shape;288;p66"/>
            <p:cNvSpPr/>
            <p:nvPr/>
          </p:nvSpPr>
          <p:spPr>
            <a:xfrm>
              <a:off x="1219174" y="2640989"/>
              <a:ext cx="9960000" cy="105556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CDD4EA"/>
                </a:highlight>
                <a:latin typeface="Arial"/>
                <a:ea typeface="Arial"/>
                <a:cs typeface="Arial"/>
                <a:sym typeface="Arial"/>
              </a:endParaRPr>
            </a:p>
          </p:txBody>
        </p:sp>
        <p:sp>
          <p:nvSpPr>
            <p:cNvPr id="289" name="Google Shape;289;p66"/>
            <p:cNvSpPr txBox="1"/>
            <p:nvPr/>
          </p:nvSpPr>
          <p:spPr>
            <a:xfrm>
              <a:off x="1219174" y="2640989"/>
              <a:ext cx="9960000" cy="1055562"/>
            </a:xfrm>
            <a:prstGeom prst="rect">
              <a:avLst/>
            </a:prstGeom>
            <a:noFill/>
            <a:ln>
              <a:noFill/>
            </a:ln>
          </p:spPr>
          <p:txBody>
            <a:bodyPr spcFirstLastPara="1" wrap="square" lIns="111700" tIns="111700" rIns="111700" bIns="111700" anchor="ctr" anchorCtr="0">
              <a:noAutofit/>
            </a:bodyPr>
            <a:lstStyle/>
            <a:p>
              <a:pPr marL="0" marR="0" lvl="0" indent="0" algn="l" rtl="0">
                <a:lnSpc>
                  <a:spcPct val="90000"/>
                </a:lnSpc>
                <a:spcBef>
                  <a:spcPts val="0"/>
                </a:spcBef>
                <a:spcAft>
                  <a:spcPts val="0"/>
                </a:spcAft>
                <a:buClr>
                  <a:srgbClr val="3F3F3F"/>
                </a:buClr>
                <a:buSzPts val="2200"/>
                <a:buFont typeface="Century Gothic"/>
                <a:buNone/>
              </a:pPr>
              <a:r>
                <a:rPr lang="en-US" sz="2200">
                  <a:highlight>
                    <a:srgbClr val="CDD4EA"/>
                  </a:highlight>
                  <a:latin typeface="Century Gothic"/>
                  <a:ea typeface="Century Gothic"/>
                  <a:cs typeface="Century Gothic"/>
                  <a:sym typeface="Century Gothic"/>
                </a:rPr>
                <a:t>Quantifying Scope 3 emissions as related to infrastructure water consumption </a:t>
              </a:r>
              <a:endParaRPr sz="2200" i="0" u="none" strike="noStrike" cap="none">
                <a:solidFill>
                  <a:srgbClr val="000000"/>
                </a:solidFill>
                <a:highlight>
                  <a:srgbClr val="CDD4EA"/>
                </a:highlight>
                <a:latin typeface="Century Gothic"/>
                <a:ea typeface="Century Gothic"/>
                <a:cs typeface="Century Gothic"/>
                <a:sym typeface="Century Gothic"/>
              </a:endParaRPr>
            </a:p>
          </p:txBody>
        </p:sp>
        <p:sp>
          <p:nvSpPr>
            <p:cNvPr id="290" name="Google Shape;290;p66"/>
            <p:cNvSpPr/>
            <p:nvPr/>
          </p:nvSpPr>
          <p:spPr>
            <a:xfrm>
              <a:off x="0" y="3960442"/>
              <a:ext cx="11179175" cy="1055562"/>
            </a:xfrm>
            <a:prstGeom prst="roundRect">
              <a:avLst>
                <a:gd name="adj" fmla="val 10000"/>
              </a:avLst>
            </a:prstGeom>
            <a:solidFill>
              <a:srgbClr val="CDD4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CDD4EA"/>
                </a:highlight>
                <a:latin typeface="Arial"/>
                <a:ea typeface="Arial"/>
                <a:cs typeface="Arial"/>
                <a:sym typeface="Arial"/>
              </a:endParaRPr>
            </a:p>
          </p:txBody>
        </p:sp>
        <p:sp>
          <p:nvSpPr>
            <p:cNvPr id="291" name="Google Shape;291;p66"/>
            <p:cNvSpPr/>
            <p:nvPr/>
          </p:nvSpPr>
          <p:spPr>
            <a:xfrm>
              <a:off x="1219174" y="3960442"/>
              <a:ext cx="9960000" cy="105556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CDD4EA"/>
                </a:highlight>
                <a:latin typeface="Arial"/>
                <a:ea typeface="Arial"/>
                <a:cs typeface="Arial"/>
                <a:sym typeface="Arial"/>
              </a:endParaRPr>
            </a:p>
          </p:txBody>
        </p:sp>
        <p:sp>
          <p:nvSpPr>
            <p:cNvPr id="292" name="Google Shape;292;p66"/>
            <p:cNvSpPr txBox="1"/>
            <p:nvPr/>
          </p:nvSpPr>
          <p:spPr>
            <a:xfrm>
              <a:off x="1219174" y="3960442"/>
              <a:ext cx="9960000" cy="1055562"/>
            </a:xfrm>
            <a:prstGeom prst="rect">
              <a:avLst/>
            </a:prstGeom>
            <a:noFill/>
            <a:ln>
              <a:noFill/>
            </a:ln>
          </p:spPr>
          <p:txBody>
            <a:bodyPr spcFirstLastPara="1" wrap="square" lIns="111700" tIns="111700" rIns="111700" bIns="111700" anchor="ctr" anchorCtr="0">
              <a:noAutofit/>
            </a:bodyPr>
            <a:lstStyle/>
            <a:p>
              <a:pPr marL="0" marR="0" lvl="0" indent="0" algn="l" rtl="0">
                <a:lnSpc>
                  <a:spcPct val="90000"/>
                </a:lnSpc>
                <a:spcBef>
                  <a:spcPts val="0"/>
                </a:spcBef>
                <a:spcAft>
                  <a:spcPts val="0"/>
                </a:spcAft>
                <a:buClr>
                  <a:srgbClr val="3F3F3F"/>
                </a:buClr>
                <a:buSzPts val="2200"/>
                <a:buFont typeface="Century Gothic"/>
                <a:buNone/>
              </a:pPr>
              <a:r>
                <a:rPr lang="en-US" sz="2200">
                  <a:highlight>
                    <a:srgbClr val="CDD4EA"/>
                  </a:highlight>
                  <a:latin typeface="Century Gothic"/>
                  <a:ea typeface="Century Gothic"/>
                  <a:cs typeface="Century Gothic"/>
                  <a:sym typeface="Century Gothic"/>
                </a:rPr>
                <a:t>Analyzing BU’s wastewater treatment and outdoor water consumption </a:t>
              </a:r>
              <a:endParaRPr sz="2200" i="0" u="none" strike="noStrike" cap="none">
                <a:solidFill>
                  <a:srgbClr val="000000"/>
                </a:solidFill>
                <a:highlight>
                  <a:srgbClr val="CDD4EA"/>
                </a:highlight>
                <a:latin typeface="Century Gothic"/>
                <a:ea typeface="Century Gothic"/>
                <a:cs typeface="Century Gothic"/>
                <a:sym typeface="Century Gothic"/>
              </a:endParaRPr>
            </a:p>
          </p:txBody>
        </p:sp>
      </p:grpSp>
      <p:sp>
        <p:nvSpPr>
          <p:cNvPr id="293" name="Google Shape;293;p66"/>
          <p:cNvSpPr/>
          <p:nvPr/>
        </p:nvSpPr>
        <p:spPr>
          <a:xfrm>
            <a:off x="741380" y="3999944"/>
            <a:ext cx="854400" cy="8544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Arial"/>
              <a:ea typeface="Arial"/>
              <a:cs typeface="Arial"/>
              <a:sym typeface="Arial"/>
            </a:endParaRPr>
          </a:p>
        </p:txBody>
      </p:sp>
      <p:sp>
        <p:nvSpPr>
          <p:cNvPr id="294" name="Google Shape;294;p66"/>
          <p:cNvSpPr/>
          <p:nvPr/>
        </p:nvSpPr>
        <p:spPr>
          <a:xfrm>
            <a:off x="741380" y="5384589"/>
            <a:ext cx="854400" cy="8544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66"/>
          <p:cNvSpPr/>
          <p:nvPr/>
        </p:nvSpPr>
        <p:spPr>
          <a:xfrm>
            <a:off x="741386" y="1416064"/>
            <a:ext cx="854400" cy="8544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66"/>
          <p:cNvSpPr/>
          <p:nvPr/>
        </p:nvSpPr>
        <p:spPr>
          <a:xfrm>
            <a:off x="741386" y="2708006"/>
            <a:ext cx="854400" cy="8544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itl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1715</Words>
  <Application>Microsoft Office PowerPoint</Application>
  <PresentationFormat>Widescreen</PresentationFormat>
  <Paragraphs>132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Garamond</vt:lpstr>
      <vt:lpstr>Times New Roman</vt:lpstr>
      <vt:lpstr>Century Gothic</vt:lpstr>
      <vt:lpstr>Calibri</vt:lpstr>
      <vt:lpstr>Arial</vt:lpstr>
      <vt:lpstr>Title</vt:lpstr>
      <vt:lpstr>Boston University Water Consumption &amp; Mitigation Efforts</vt:lpstr>
      <vt:lpstr>Importance for BU</vt:lpstr>
      <vt:lpstr>Literature Review &amp; Objectives</vt:lpstr>
      <vt:lpstr>Data Sets, Methodology, Data Processing</vt:lpstr>
      <vt:lpstr>Results: BU Average Water Consumption &amp; Estimated Cost Per-Capita</vt:lpstr>
      <vt:lpstr>Results: Campus Average Water Consumption</vt:lpstr>
      <vt:lpstr>Results: Average Water Usage Intensity (WUI)</vt:lpstr>
      <vt:lpstr>Preliminary Findings </vt:lpstr>
      <vt:lpstr>Future Project Ideas</vt:lpstr>
      <vt:lpstr>Acknowledgement</vt:lpstr>
      <vt:lpstr>Appendix</vt:lpstr>
      <vt:lpstr>Building Type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Boston University Water Consumption &amp; Mitigation Efforts</dc:title>
  <dc:creator>Hunter, Shanise Y. (LARC-E3)[RSES]</dc:creator>
  <cp:lastModifiedBy>Manpreet Singh</cp:lastModifiedBy>
  <cp:revision>4</cp:revision>
  <dcterms:created xsi:type="dcterms:W3CDTF">2023-10-31T16:04:03Z</dcterms:created>
  <dcterms:modified xsi:type="dcterms:W3CDTF">2024-04-09T12:30:18Z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0x0101002079F8CB76D0E34B89531DCE233395D6</vt:lpwstr>
  </property>
  <property fmtid="{D5CDD505-2E9C-101B-9397-08002B2CF9AE}" pid="3" name="MediaServiceImageTags">
    <vt:lpwstr/>
  </property>
  <property fmtid="{D5CDD505-2E9C-101B-9397-08002B2CF9AE}" pid="4" name="Order">
    <vt:lpwstr>27200.0000000000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SharedFileIndex">
    <vt:lpwstr/>
  </property>
  <property fmtid="{D5CDD505-2E9C-101B-9397-08002B2CF9AE}" pid="12" name="_SourceUrl">
    <vt:lpwstr/>
  </property>
</Properties>
</file>