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2fe62616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2fe6261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2fe62616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2fe62616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2fe62616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2fe62616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2fe62616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2fe62616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2fe62616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2fe62616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2fe62616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2fe62616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gif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ookman Old Style"/>
                <a:ea typeface="Bookman Old Style"/>
                <a:cs typeface="Bookman Old Style"/>
                <a:sym typeface="Bookman Old Style"/>
              </a:rPr>
              <a:t>BU Laundry Facilities as a Source of Microplastics</a:t>
            </a:r>
            <a:endParaRPr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Project Team: Dr. Raymond Nagem, Lucas Gibbons, Yiyang Jin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Presented by: Lucas Gibbons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497" y="94525"/>
            <a:ext cx="1756644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ookman Old Style"/>
                <a:ea typeface="Bookman Old Style"/>
                <a:cs typeface="Bookman Old Style"/>
                <a:sym typeface="Bookman Old Style"/>
              </a:rPr>
              <a:t>The Problem</a:t>
            </a:r>
            <a:endParaRPr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8294">
            <a:off x="5568217" y="3496348"/>
            <a:ext cx="3406291" cy="476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0927">
            <a:off x="3063811" y="3683975"/>
            <a:ext cx="38604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08381">
            <a:off x="-89749" y="3585075"/>
            <a:ext cx="2901601" cy="39559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Microplastics (MPs) are </a:t>
            </a: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pieces of plastic less than 5 mm in diameter which have been shown to threaten the environment and human health.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Synthetic textiles used in clothing tend to shed hundreds of thousands of plastic microfibers per wash.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Wastewater treatment plants were not constructed to remove MPs.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ookman Old Style"/>
                <a:ea typeface="Bookman Old Style"/>
                <a:cs typeface="Bookman Old Style"/>
                <a:sym typeface="Bookman Old Style"/>
              </a:rPr>
              <a:t>Past Emissions</a:t>
            </a:r>
            <a:endParaRPr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Wash Cycles Between July 2018 and June 2023: 401,966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Liters of water used to wash clothes: 17,800,000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MP Emission Estimate Based on Preliminary Data: 2640 kg between 150μm and 300μm, 1560 kg between 75μm and 150μm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MP Emission Estimate Based on Existing Research*: between 224 kg and 557 kg 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1700" y="4797000"/>
            <a:ext cx="47061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*</a:t>
            </a: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https://doi.org/10.1038/s41598-019-43023-x</a:t>
            </a:r>
            <a:endParaRPr sz="900">
              <a:solidFill>
                <a:schemeClr val="dk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13837"/>
          <a:stretch/>
        </p:blipFill>
        <p:spPr>
          <a:xfrm>
            <a:off x="6403013" y="3656800"/>
            <a:ext cx="1294088" cy="14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50" y="3741276"/>
            <a:ext cx="970977" cy="9709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625875" y="3996175"/>
            <a:ext cx="14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× 23</a:t>
            </a:r>
            <a:endParaRPr b="1" sz="27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 b="18890" l="0" r="0" t="0"/>
          <a:stretch/>
        </p:blipFill>
        <p:spPr>
          <a:xfrm>
            <a:off x="7697100" y="3656800"/>
            <a:ext cx="1375125" cy="148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6">
            <a:alphaModFix/>
          </a:blip>
          <a:srcRect b="27864" l="0" r="0" t="-8724"/>
          <a:stretch/>
        </p:blipFill>
        <p:spPr>
          <a:xfrm>
            <a:off x="3417300" y="3475925"/>
            <a:ext cx="2985723" cy="16675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5"/>
          <p:cNvCxnSpPr/>
          <p:nvPr/>
        </p:nvCxnSpPr>
        <p:spPr>
          <a:xfrm>
            <a:off x="-86100" y="3655925"/>
            <a:ext cx="9316200" cy="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6959" l="0" r="0" t="14399"/>
          <a:stretch/>
        </p:blipFill>
        <p:spPr>
          <a:xfrm>
            <a:off x="6411350" y="2279100"/>
            <a:ext cx="2732650" cy="28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6285300" y="2151075"/>
            <a:ext cx="1131284" cy="989786"/>
          </a:xfrm>
          <a:custGeom>
            <a:rect b="b" l="l" r="r" t="t"/>
            <a:pathLst>
              <a:path extrusionOk="0" h="37825" w="41714">
                <a:moveTo>
                  <a:pt x="0" y="37825"/>
                </a:moveTo>
                <a:cubicBezTo>
                  <a:pt x="9314" y="21529"/>
                  <a:pt x="23391" y="4071"/>
                  <a:pt x="41714" y="0"/>
                </a:cubicBezTo>
              </a:path>
            </a:pathLst>
          </a:custGeom>
          <a:noFill/>
          <a:ln cap="flat" cmpd="sng" w="2286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ookman Old Style"/>
                <a:ea typeface="Bookman Old Style"/>
                <a:cs typeface="Bookman Old Style"/>
                <a:sym typeface="Bookman Old Style"/>
              </a:rPr>
              <a:t>Field Trial of </a:t>
            </a:r>
            <a:r>
              <a:rPr b="1" lang="en">
                <a:latin typeface="Bookman Old Style"/>
                <a:ea typeface="Bookman Old Style"/>
                <a:cs typeface="Bookman Old Style"/>
                <a:sym typeface="Bookman Old Style"/>
              </a:rPr>
              <a:t>Existing Laundry Filters</a:t>
            </a:r>
            <a:endParaRPr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6" name="Google Shape;86;p16"/>
          <p:cNvSpPr/>
          <p:nvPr/>
        </p:nvSpPr>
        <p:spPr>
          <a:xfrm rot="539198">
            <a:off x="6397866" y="2122755"/>
            <a:ext cx="441864" cy="1475838"/>
          </a:xfrm>
          <a:custGeom>
            <a:rect b="b" l="l" r="r" t="t"/>
            <a:pathLst>
              <a:path extrusionOk="0" h="59035" w="17675">
                <a:moveTo>
                  <a:pt x="17675" y="0"/>
                </a:moveTo>
                <a:cubicBezTo>
                  <a:pt x="16205" y="4410"/>
                  <a:pt x="10605" y="7371"/>
                  <a:pt x="10605" y="12019"/>
                </a:cubicBezTo>
                <a:cubicBezTo>
                  <a:pt x="10605" y="16681"/>
                  <a:pt x="7293" y="20734"/>
                  <a:pt x="5656" y="25099"/>
                </a:cubicBezTo>
                <a:cubicBezTo>
                  <a:pt x="1630" y="35837"/>
                  <a:pt x="0" y="47567"/>
                  <a:pt x="0" y="59035"/>
                </a:cubicBezTo>
              </a:path>
            </a:pathLst>
          </a:custGeom>
          <a:noFill/>
          <a:ln cap="flat" cmpd="sng" w="2286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Google Shape;87;p16"/>
          <p:cNvSpPr/>
          <p:nvPr/>
        </p:nvSpPr>
        <p:spPr>
          <a:xfrm>
            <a:off x="6347175" y="2097300"/>
            <a:ext cx="315873" cy="685052"/>
          </a:xfrm>
          <a:custGeom>
            <a:rect b="b" l="l" r="r" t="t"/>
            <a:pathLst>
              <a:path extrusionOk="0" h="10206" w="5303">
                <a:moveTo>
                  <a:pt x="0" y="1767"/>
                </a:moveTo>
                <a:cubicBezTo>
                  <a:pt x="307" y="4524"/>
                  <a:pt x="528" y="7417"/>
                  <a:pt x="1768" y="9898"/>
                </a:cubicBezTo>
                <a:cubicBezTo>
                  <a:pt x="2769" y="11901"/>
                  <a:pt x="184" y="1599"/>
                  <a:pt x="1768" y="3181"/>
                </a:cubicBezTo>
                <a:cubicBezTo>
                  <a:pt x="2855" y="4267"/>
                  <a:pt x="615" y="8078"/>
                  <a:pt x="2122" y="7777"/>
                </a:cubicBezTo>
                <a:cubicBezTo>
                  <a:pt x="4869" y="7229"/>
                  <a:pt x="4754" y="2747"/>
                  <a:pt x="5303" y="0"/>
                </a:cubicBezTo>
              </a:path>
            </a:pathLst>
          </a:custGeom>
          <a:noFill/>
          <a:ln cap="flat" cmpd="sng" w="2286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Google Shape;88;p16"/>
          <p:cNvSpPr/>
          <p:nvPr/>
        </p:nvSpPr>
        <p:spPr>
          <a:xfrm rot="-429121">
            <a:off x="6377813" y="2601310"/>
            <a:ext cx="422042" cy="518740"/>
          </a:xfrm>
          <a:custGeom>
            <a:rect b="b" l="l" r="r" t="t"/>
            <a:pathLst>
              <a:path extrusionOk="0" h="20750" w="16882">
                <a:moveTo>
                  <a:pt x="16882" y="0"/>
                </a:moveTo>
                <a:cubicBezTo>
                  <a:pt x="13975" y="4358"/>
                  <a:pt x="9665" y="7651"/>
                  <a:pt x="6683" y="11958"/>
                </a:cubicBezTo>
                <a:cubicBezTo>
                  <a:pt x="4588" y="14985"/>
                  <a:pt x="3293" y="19104"/>
                  <a:pt x="0" y="20750"/>
                </a:cubicBezTo>
              </a:path>
            </a:pathLst>
          </a:cu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Google Shape;89;p16"/>
          <p:cNvSpPr/>
          <p:nvPr/>
        </p:nvSpPr>
        <p:spPr>
          <a:xfrm rot="166457">
            <a:off x="6205484" y="3385976"/>
            <a:ext cx="87923" cy="650632"/>
          </a:xfrm>
          <a:custGeom>
            <a:rect b="b" l="l" r="r" t="t"/>
            <a:pathLst>
              <a:path extrusionOk="0" h="26026" w="3517">
                <a:moveTo>
                  <a:pt x="3517" y="0"/>
                </a:moveTo>
                <a:cubicBezTo>
                  <a:pt x="3517" y="8754"/>
                  <a:pt x="2771" y="17722"/>
                  <a:pt x="0" y="26026"/>
                </a:cubicBezTo>
              </a:path>
            </a:pathLst>
          </a:custGeom>
          <a:noFill/>
          <a:ln cap="flat" cmpd="sng" w="2286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Direct laundry filters attach to the drain hose of individual laundry machines.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Directly filter with a mesh bag which requires daily cleaning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Untreated, “wet” mass of intercepted MPs after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14 days: 258.2 g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Extrapolated to the entire Fall and Spring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Semesters: 4 kg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ookman Old Style"/>
                <a:ea typeface="Bookman Old Style"/>
                <a:cs typeface="Bookman Old Style"/>
                <a:sym typeface="Bookman Old Style"/>
              </a:rPr>
              <a:t>Student Body Microplastic Awareness</a:t>
            </a:r>
            <a:endParaRPr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11700" y="4893325"/>
            <a:ext cx="7387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*</a:t>
            </a: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https://textileexchange.org/knowledge-center/documents/materials-market-report-2023/</a:t>
            </a:r>
            <a:endParaRPr sz="900">
              <a:solidFill>
                <a:schemeClr val="dk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b="30247" l="0" r="0" t="40815"/>
          <a:stretch/>
        </p:blipFill>
        <p:spPr>
          <a:xfrm>
            <a:off x="5775075" y="3844050"/>
            <a:ext cx="3368925" cy="12994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5666550" y="3738650"/>
            <a:ext cx="1376896" cy="1475062"/>
          </a:xfrm>
          <a:custGeom>
            <a:rect b="b" l="l" r="r" t="t"/>
            <a:pathLst>
              <a:path extrusionOk="0" h="127711" w="108204">
                <a:moveTo>
                  <a:pt x="0" y="127711"/>
                </a:moveTo>
                <a:cubicBezTo>
                  <a:pt x="0" y="122277"/>
                  <a:pt x="3934" y="117578"/>
                  <a:pt x="5791" y="112471"/>
                </a:cubicBezTo>
                <a:cubicBezTo>
                  <a:pt x="8976" y="103715"/>
                  <a:pt x="13307" y="95401"/>
                  <a:pt x="17678" y="87173"/>
                </a:cubicBezTo>
                <a:cubicBezTo>
                  <a:pt x="37332" y="50178"/>
                  <a:pt x="68464" y="13254"/>
                  <a:pt x="108204" y="0"/>
                </a:cubicBezTo>
              </a:path>
            </a:pathLst>
          </a:custGeom>
          <a:noFill/>
          <a:ln cap="flat" cmpd="sng" w="2286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Google Shape;99;p17"/>
          <p:cNvSpPr/>
          <p:nvPr/>
        </p:nvSpPr>
        <p:spPr>
          <a:xfrm>
            <a:off x="5626350" y="3801454"/>
            <a:ext cx="930669" cy="1185720"/>
          </a:xfrm>
          <a:custGeom>
            <a:rect b="b" l="l" r="r" t="t"/>
            <a:pathLst>
              <a:path extrusionOk="0" h="105187" w="86594">
                <a:moveTo>
                  <a:pt x="6484" y="3657"/>
                </a:moveTo>
                <a:cubicBezTo>
                  <a:pt x="8095" y="2852"/>
                  <a:pt x="3184" y="8543"/>
                  <a:pt x="4960" y="8839"/>
                </a:cubicBezTo>
                <a:cubicBezTo>
                  <a:pt x="8909" y="9498"/>
                  <a:pt x="11335" y="3977"/>
                  <a:pt x="14713" y="1828"/>
                </a:cubicBezTo>
                <a:cubicBezTo>
                  <a:pt x="15255" y="1483"/>
                  <a:pt x="16766" y="1836"/>
                  <a:pt x="16542" y="2438"/>
                </a:cubicBezTo>
                <a:cubicBezTo>
                  <a:pt x="14659" y="7507"/>
                  <a:pt x="5034" y="14066"/>
                  <a:pt x="9532" y="17068"/>
                </a:cubicBezTo>
                <a:cubicBezTo>
                  <a:pt x="13666" y="19827"/>
                  <a:pt x="17076" y="10595"/>
                  <a:pt x="20809" y="7315"/>
                </a:cubicBezTo>
                <a:cubicBezTo>
                  <a:pt x="21765" y="6475"/>
                  <a:pt x="23593" y="4347"/>
                  <a:pt x="24162" y="5486"/>
                </a:cubicBezTo>
                <a:cubicBezTo>
                  <a:pt x="24873" y="6908"/>
                  <a:pt x="22950" y="8457"/>
                  <a:pt x="22029" y="9753"/>
                </a:cubicBezTo>
                <a:cubicBezTo>
                  <a:pt x="17319" y="16377"/>
                  <a:pt x="12475" y="22913"/>
                  <a:pt x="7398" y="29260"/>
                </a:cubicBezTo>
                <a:cubicBezTo>
                  <a:pt x="6922" y="29855"/>
                  <a:pt x="5722" y="30480"/>
                  <a:pt x="6484" y="30480"/>
                </a:cubicBezTo>
                <a:cubicBezTo>
                  <a:pt x="8927" y="30480"/>
                  <a:pt x="10031" y="27114"/>
                  <a:pt x="11665" y="25298"/>
                </a:cubicBezTo>
                <a:cubicBezTo>
                  <a:pt x="18730" y="17448"/>
                  <a:pt x="25468" y="9080"/>
                  <a:pt x="33916" y="2743"/>
                </a:cubicBezTo>
                <a:cubicBezTo>
                  <a:pt x="34844" y="2047"/>
                  <a:pt x="33624" y="3897"/>
                  <a:pt x="33001" y="4876"/>
                </a:cubicBezTo>
                <a:cubicBezTo>
                  <a:pt x="31479" y="7267"/>
                  <a:pt x="31252" y="7110"/>
                  <a:pt x="29649" y="9448"/>
                </a:cubicBezTo>
                <a:cubicBezTo>
                  <a:pt x="23848" y="17908"/>
                  <a:pt x="18270" y="26517"/>
                  <a:pt x="12580" y="35052"/>
                </a:cubicBezTo>
                <a:cubicBezTo>
                  <a:pt x="10220" y="38593"/>
                  <a:pt x="7894" y="42156"/>
                  <a:pt x="5569" y="45720"/>
                </a:cubicBezTo>
                <a:cubicBezTo>
                  <a:pt x="4853" y="46818"/>
                  <a:pt x="2873" y="48439"/>
                  <a:pt x="4045" y="47853"/>
                </a:cubicBezTo>
                <a:cubicBezTo>
                  <a:pt x="7466" y="46143"/>
                  <a:pt x="8877" y="41922"/>
                  <a:pt x="11361" y="39014"/>
                </a:cubicBezTo>
                <a:cubicBezTo>
                  <a:pt x="19298" y="29722"/>
                  <a:pt x="27713" y="20833"/>
                  <a:pt x="36354" y="12192"/>
                </a:cubicBezTo>
                <a:cubicBezTo>
                  <a:pt x="39099" y="9447"/>
                  <a:pt x="41007" y="4267"/>
                  <a:pt x="44889" y="4267"/>
                </a:cubicBezTo>
                <a:cubicBezTo>
                  <a:pt x="46531" y="4267"/>
                  <a:pt x="44614" y="5973"/>
                  <a:pt x="43669" y="7315"/>
                </a:cubicBezTo>
                <a:cubicBezTo>
                  <a:pt x="38792" y="14245"/>
                  <a:pt x="38487" y="14020"/>
                  <a:pt x="33306" y="20726"/>
                </a:cubicBezTo>
                <a:cubicBezTo>
                  <a:pt x="24994" y="31484"/>
                  <a:pt x="16225" y="41988"/>
                  <a:pt x="9227" y="53644"/>
                </a:cubicBezTo>
                <a:cubicBezTo>
                  <a:pt x="8662" y="54586"/>
                  <a:pt x="9807" y="52710"/>
                  <a:pt x="10446" y="51816"/>
                </a:cubicBezTo>
                <a:cubicBezTo>
                  <a:pt x="12856" y="48442"/>
                  <a:pt x="12728" y="48343"/>
                  <a:pt x="15323" y="45110"/>
                </a:cubicBezTo>
                <a:cubicBezTo>
                  <a:pt x="23113" y="35404"/>
                  <a:pt x="31442" y="26098"/>
                  <a:pt x="40317" y="17373"/>
                </a:cubicBezTo>
                <a:cubicBezTo>
                  <a:pt x="43963" y="13788"/>
                  <a:pt x="47497" y="9916"/>
                  <a:pt x="51899" y="7315"/>
                </a:cubicBezTo>
                <a:cubicBezTo>
                  <a:pt x="52697" y="6843"/>
                  <a:pt x="53728" y="6083"/>
                  <a:pt x="53728" y="7010"/>
                </a:cubicBezTo>
                <a:cubicBezTo>
                  <a:pt x="53728" y="15788"/>
                  <a:pt x="43351" y="21178"/>
                  <a:pt x="37878" y="28041"/>
                </a:cubicBezTo>
                <a:cubicBezTo>
                  <a:pt x="31264" y="36334"/>
                  <a:pt x="25138" y="45006"/>
                  <a:pt x="18981" y="53644"/>
                </a:cubicBezTo>
                <a:cubicBezTo>
                  <a:pt x="13839" y="60859"/>
                  <a:pt x="9276" y="68598"/>
                  <a:pt x="3131" y="74980"/>
                </a:cubicBezTo>
                <a:cubicBezTo>
                  <a:pt x="1841" y="76320"/>
                  <a:pt x="-250" y="78944"/>
                  <a:pt x="83" y="77114"/>
                </a:cubicBezTo>
                <a:cubicBezTo>
                  <a:pt x="673" y="73870"/>
                  <a:pt x="2096" y="74485"/>
                  <a:pt x="3741" y="71628"/>
                </a:cubicBezTo>
                <a:cubicBezTo>
                  <a:pt x="10525" y="59846"/>
                  <a:pt x="18675" y="48769"/>
                  <a:pt x="27820" y="38709"/>
                </a:cubicBezTo>
                <a:cubicBezTo>
                  <a:pt x="32173" y="33920"/>
                  <a:pt x="37056" y="29601"/>
                  <a:pt x="42145" y="25603"/>
                </a:cubicBezTo>
                <a:cubicBezTo>
                  <a:pt x="44591" y="23682"/>
                  <a:pt x="47020" y="21739"/>
                  <a:pt x="49461" y="19812"/>
                </a:cubicBezTo>
                <a:cubicBezTo>
                  <a:pt x="49702" y="19622"/>
                  <a:pt x="52697" y="16810"/>
                  <a:pt x="52509" y="17373"/>
                </a:cubicBezTo>
                <a:cubicBezTo>
                  <a:pt x="50887" y="22235"/>
                  <a:pt x="46091" y="25368"/>
                  <a:pt x="42755" y="29260"/>
                </a:cubicBezTo>
                <a:cubicBezTo>
                  <a:pt x="35929" y="37224"/>
                  <a:pt x="29026" y="45195"/>
                  <a:pt x="23248" y="53949"/>
                </a:cubicBezTo>
                <a:cubicBezTo>
                  <a:pt x="19714" y="59303"/>
                  <a:pt x="16326" y="64817"/>
                  <a:pt x="13799" y="70713"/>
                </a:cubicBezTo>
                <a:cubicBezTo>
                  <a:pt x="13026" y="72517"/>
                  <a:pt x="10868" y="77993"/>
                  <a:pt x="11665" y="76200"/>
                </a:cubicBezTo>
                <a:cubicBezTo>
                  <a:pt x="15856" y="66767"/>
                  <a:pt x="20875" y="57661"/>
                  <a:pt x="26601" y="49072"/>
                </a:cubicBezTo>
                <a:cubicBezTo>
                  <a:pt x="28134" y="46773"/>
                  <a:pt x="29005" y="43602"/>
                  <a:pt x="31477" y="42367"/>
                </a:cubicBezTo>
                <a:cubicBezTo>
                  <a:pt x="32306" y="41953"/>
                  <a:pt x="31490" y="43325"/>
                  <a:pt x="31173" y="44196"/>
                </a:cubicBezTo>
                <a:cubicBezTo>
                  <a:pt x="29651" y="48381"/>
                  <a:pt x="27223" y="52181"/>
                  <a:pt x="25077" y="56083"/>
                </a:cubicBezTo>
                <a:cubicBezTo>
                  <a:pt x="19996" y="65321"/>
                  <a:pt x="15161" y="74694"/>
                  <a:pt x="10446" y="84124"/>
                </a:cubicBezTo>
                <a:cubicBezTo>
                  <a:pt x="9166" y="86685"/>
                  <a:pt x="7765" y="89184"/>
                  <a:pt x="6484" y="91744"/>
                </a:cubicBezTo>
                <a:cubicBezTo>
                  <a:pt x="6117" y="92478"/>
                  <a:pt x="5419" y="93951"/>
                  <a:pt x="5874" y="93268"/>
                </a:cubicBezTo>
                <a:cubicBezTo>
                  <a:pt x="9087" y="88449"/>
                  <a:pt x="10492" y="82625"/>
                  <a:pt x="12275" y="77114"/>
                </a:cubicBezTo>
                <a:cubicBezTo>
                  <a:pt x="13358" y="73766"/>
                  <a:pt x="12879" y="73577"/>
                  <a:pt x="14409" y="70408"/>
                </a:cubicBezTo>
                <a:cubicBezTo>
                  <a:pt x="15065" y="69050"/>
                  <a:pt x="16807" y="66790"/>
                  <a:pt x="16542" y="68275"/>
                </a:cubicBezTo>
                <a:cubicBezTo>
                  <a:pt x="14276" y="80965"/>
                  <a:pt x="7535" y="92431"/>
                  <a:pt x="3131" y="104546"/>
                </a:cubicBezTo>
                <a:cubicBezTo>
                  <a:pt x="2898" y="105187"/>
                  <a:pt x="3504" y="103966"/>
                  <a:pt x="3741" y="103327"/>
                </a:cubicBezTo>
                <a:cubicBezTo>
                  <a:pt x="5030" y="99847"/>
                  <a:pt x="4965" y="99823"/>
                  <a:pt x="6179" y="96316"/>
                </a:cubicBezTo>
                <a:cubicBezTo>
                  <a:pt x="7829" y="91549"/>
                  <a:pt x="9696" y="86848"/>
                  <a:pt x="11056" y="81991"/>
                </a:cubicBezTo>
                <a:cubicBezTo>
                  <a:pt x="13462" y="73396"/>
                  <a:pt x="17118" y="65123"/>
                  <a:pt x="21419" y="57302"/>
                </a:cubicBezTo>
                <a:cubicBezTo>
                  <a:pt x="25052" y="50696"/>
                  <a:pt x="28076" y="41967"/>
                  <a:pt x="35135" y="39319"/>
                </a:cubicBezTo>
                <a:cubicBezTo>
                  <a:pt x="36221" y="38911"/>
                  <a:pt x="34818" y="40457"/>
                  <a:pt x="34221" y="41452"/>
                </a:cubicBezTo>
                <a:cubicBezTo>
                  <a:pt x="32927" y="43609"/>
                  <a:pt x="30818" y="48718"/>
                  <a:pt x="29039" y="46939"/>
                </a:cubicBezTo>
                <a:cubicBezTo>
                  <a:pt x="27394" y="45294"/>
                  <a:pt x="30020" y="44790"/>
                  <a:pt x="31477" y="42976"/>
                </a:cubicBezTo>
                <a:cubicBezTo>
                  <a:pt x="37502" y="35476"/>
                  <a:pt x="37469" y="35434"/>
                  <a:pt x="43974" y="28346"/>
                </a:cubicBezTo>
                <a:cubicBezTo>
                  <a:pt x="50669" y="21052"/>
                  <a:pt x="57802" y="13048"/>
                  <a:pt x="67139" y="9753"/>
                </a:cubicBezTo>
                <a:cubicBezTo>
                  <a:pt x="68870" y="9142"/>
                  <a:pt x="69906" y="7844"/>
                  <a:pt x="70797" y="9448"/>
                </a:cubicBezTo>
                <a:cubicBezTo>
                  <a:pt x="73541" y="14387"/>
                  <a:pt x="62230" y="16905"/>
                  <a:pt x="57385" y="19812"/>
                </a:cubicBezTo>
                <a:cubicBezTo>
                  <a:pt x="56731" y="20204"/>
                  <a:pt x="57985" y="19340"/>
                  <a:pt x="58605" y="18897"/>
                </a:cubicBezTo>
                <a:cubicBezTo>
                  <a:pt x="62252" y="16292"/>
                  <a:pt x="62237" y="16270"/>
                  <a:pt x="65920" y="13716"/>
                </a:cubicBezTo>
                <a:cubicBezTo>
                  <a:pt x="72589" y="9091"/>
                  <a:pt x="77921" y="0"/>
                  <a:pt x="86037" y="0"/>
                </a:cubicBezTo>
                <a:cubicBezTo>
                  <a:pt x="87764" y="0"/>
                  <a:pt x="84928" y="3469"/>
                  <a:pt x="83598" y="4572"/>
                </a:cubicBezTo>
                <a:cubicBezTo>
                  <a:pt x="77214" y="9866"/>
                  <a:pt x="70028" y="14462"/>
                  <a:pt x="62262" y="17373"/>
                </a:cubicBezTo>
                <a:cubicBezTo>
                  <a:pt x="60916" y="17878"/>
                  <a:pt x="63564" y="16729"/>
                  <a:pt x="64701" y="15849"/>
                </a:cubicBezTo>
                <a:cubicBezTo>
                  <a:pt x="71000" y="10972"/>
                  <a:pt x="80035" y="8344"/>
                  <a:pt x="83598" y="1219"/>
                </a:cubicBezTo>
                <a:cubicBezTo>
                  <a:pt x="84147" y="120"/>
                  <a:pt x="82572" y="1906"/>
                  <a:pt x="81465" y="2438"/>
                </a:cubicBezTo>
                <a:cubicBezTo>
                  <a:pt x="72985" y="6508"/>
                  <a:pt x="64400" y="10388"/>
                  <a:pt x="56166" y="14935"/>
                </a:cubicBezTo>
                <a:cubicBezTo>
                  <a:pt x="51979" y="17247"/>
                  <a:pt x="52106" y="17467"/>
                  <a:pt x="47937" y="19812"/>
                </a:cubicBezTo>
                <a:cubicBezTo>
                  <a:pt x="47222" y="20214"/>
                  <a:pt x="46046" y="21155"/>
                  <a:pt x="46413" y="20421"/>
                </a:cubicBezTo>
                <a:cubicBezTo>
                  <a:pt x="48982" y="15280"/>
                  <a:pt x="54497" y="12248"/>
                  <a:pt x="58605" y="8229"/>
                </a:cubicBezTo>
                <a:cubicBezTo>
                  <a:pt x="60916" y="5968"/>
                  <a:pt x="66149" y="4930"/>
                  <a:pt x="63177" y="3657"/>
                </a:cubicBezTo>
                <a:cubicBezTo>
                  <a:pt x="59666" y="2153"/>
                  <a:pt x="59591" y="5112"/>
                  <a:pt x="56471" y="7315"/>
                </a:cubicBezTo>
                <a:cubicBezTo>
                  <a:pt x="45382" y="15143"/>
                  <a:pt x="36735" y="27407"/>
                  <a:pt x="23857" y="31699"/>
                </a:cubicBezTo>
                <a:cubicBezTo>
                  <a:pt x="16445" y="34169"/>
                  <a:pt x="29009" y="16934"/>
                  <a:pt x="32087" y="9753"/>
                </a:cubicBezTo>
                <a:cubicBezTo>
                  <a:pt x="32393" y="9039"/>
                  <a:pt x="33143" y="8029"/>
                  <a:pt x="32392" y="8229"/>
                </a:cubicBezTo>
                <a:cubicBezTo>
                  <a:pt x="25502" y="10066"/>
                  <a:pt x="21329" y="17258"/>
                  <a:pt x="16237" y="22250"/>
                </a:cubicBezTo>
                <a:cubicBezTo>
                  <a:pt x="14158" y="24288"/>
                  <a:pt x="14864" y="26534"/>
                  <a:pt x="11970" y="26212"/>
                </a:cubicBezTo>
                <a:cubicBezTo>
                  <a:pt x="9718" y="25962"/>
                  <a:pt x="12615" y="24033"/>
                  <a:pt x="13494" y="21945"/>
                </a:cubicBezTo>
                <a:cubicBezTo>
                  <a:pt x="15354" y="17528"/>
                  <a:pt x="18394" y="13318"/>
                  <a:pt x="18676" y="8534"/>
                </a:cubicBezTo>
                <a:cubicBezTo>
                  <a:pt x="18794" y="6526"/>
                  <a:pt x="15573" y="11161"/>
                  <a:pt x="14409" y="12801"/>
                </a:cubicBezTo>
                <a:cubicBezTo>
                  <a:pt x="2813" y="29140"/>
                  <a:pt x="14468" y="14552"/>
                  <a:pt x="8313" y="22555"/>
                </a:cubicBezTo>
                <a:cubicBezTo>
                  <a:pt x="6781" y="24547"/>
                  <a:pt x="8415" y="16849"/>
                  <a:pt x="6484" y="15240"/>
                </a:cubicBezTo>
                <a:cubicBezTo>
                  <a:pt x="5373" y="14314"/>
                  <a:pt x="6027" y="16612"/>
                  <a:pt x="5569" y="17983"/>
                </a:cubicBezTo>
              </a:path>
            </a:pathLst>
          </a:custGeom>
          <a:noFill/>
          <a:ln cap="flat" cmpd="sng" w="2286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Google Shape;100;p17"/>
          <p:cNvSpPr/>
          <p:nvPr/>
        </p:nvSpPr>
        <p:spPr>
          <a:xfrm>
            <a:off x="5650272" y="3799429"/>
            <a:ext cx="53587" cy="1298017"/>
          </a:xfrm>
          <a:custGeom>
            <a:rect b="b" l="l" r="r" t="t"/>
            <a:pathLst>
              <a:path extrusionOk="0" h="115149" w="4986">
                <a:moveTo>
                  <a:pt x="2124" y="2313"/>
                </a:moveTo>
                <a:cubicBezTo>
                  <a:pt x="1379" y="6413"/>
                  <a:pt x="1630" y="10647"/>
                  <a:pt x="1819" y="14810"/>
                </a:cubicBezTo>
                <a:cubicBezTo>
                  <a:pt x="1881" y="16180"/>
                  <a:pt x="448" y="17553"/>
                  <a:pt x="1819" y="17553"/>
                </a:cubicBezTo>
                <a:cubicBezTo>
                  <a:pt x="7618" y="17553"/>
                  <a:pt x="-2767" y="2016"/>
                  <a:pt x="2734" y="180"/>
                </a:cubicBezTo>
                <a:cubicBezTo>
                  <a:pt x="3683" y="-137"/>
                  <a:pt x="3811" y="1933"/>
                  <a:pt x="3953" y="2923"/>
                </a:cubicBezTo>
                <a:cubicBezTo>
                  <a:pt x="4875" y="9372"/>
                  <a:pt x="5648" y="16603"/>
                  <a:pt x="2734" y="22430"/>
                </a:cubicBezTo>
                <a:cubicBezTo>
                  <a:pt x="2046" y="23805"/>
                  <a:pt x="3126" y="19380"/>
                  <a:pt x="3343" y="17858"/>
                </a:cubicBezTo>
                <a:cubicBezTo>
                  <a:pt x="4120" y="12418"/>
                  <a:pt x="4258" y="6894"/>
                  <a:pt x="4258" y="1399"/>
                </a:cubicBezTo>
                <a:cubicBezTo>
                  <a:pt x="4258" y="771"/>
                  <a:pt x="4201" y="-397"/>
                  <a:pt x="3953" y="180"/>
                </a:cubicBezTo>
                <a:cubicBezTo>
                  <a:pt x="-587" y="10764"/>
                  <a:pt x="6361" y="24321"/>
                  <a:pt x="1210" y="34622"/>
                </a:cubicBezTo>
                <a:cubicBezTo>
                  <a:pt x="572" y="35897"/>
                  <a:pt x="1453" y="31780"/>
                  <a:pt x="1515" y="30355"/>
                </a:cubicBezTo>
                <a:cubicBezTo>
                  <a:pt x="1714" y="25787"/>
                  <a:pt x="1230" y="21202"/>
                  <a:pt x="1515" y="16639"/>
                </a:cubicBezTo>
                <a:cubicBezTo>
                  <a:pt x="1675" y="14072"/>
                  <a:pt x="2370" y="6473"/>
                  <a:pt x="2734" y="9019"/>
                </a:cubicBezTo>
                <a:cubicBezTo>
                  <a:pt x="4891" y="24109"/>
                  <a:pt x="1819" y="39496"/>
                  <a:pt x="1819" y="54739"/>
                </a:cubicBezTo>
                <a:cubicBezTo>
                  <a:pt x="1819" y="56894"/>
                  <a:pt x="2539" y="50484"/>
                  <a:pt x="2734" y="48338"/>
                </a:cubicBezTo>
                <a:cubicBezTo>
                  <a:pt x="3281" y="42326"/>
                  <a:pt x="4095" y="36342"/>
                  <a:pt x="4867" y="30355"/>
                </a:cubicBezTo>
                <a:cubicBezTo>
                  <a:pt x="5040" y="29010"/>
                  <a:pt x="4416" y="25118"/>
                  <a:pt x="3953" y="26392"/>
                </a:cubicBezTo>
                <a:cubicBezTo>
                  <a:pt x="957" y="34631"/>
                  <a:pt x="2264" y="43850"/>
                  <a:pt x="1819" y="52605"/>
                </a:cubicBezTo>
                <a:cubicBezTo>
                  <a:pt x="1406" y="60723"/>
                  <a:pt x="-1687" y="69518"/>
                  <a:pt x="1515" y="76989"/>
                </a:cubicBezTo>
                <a:cubicBezTo>
                  <a:pt x="2106" y="78368"/>
                  <a:pt x="2622" y="75743"/>
                  <a:pt x="2734" y="74246"/>
                </a:cubicBezTo>
                <a:cubicBezTo>
                  <a:pt x="3087" y="69532"/>
                  <a:pt x="2429" y="69524"/>
                  <a:pt x="2429" y="64797"/>
                </a:cubicBezTo>
                <a:cubicBezTo>
                  <a:pt x="2429" y="55929"/>
                  <a:pt x="2638" y="46936"/>
                  <a:pt x="4563" y="38280"/>
                </a:cubicBezTo>
                <a:cubicBezTo>
                  <a:pt x="6025" y="31708"/>
                  <a:pt x="3133" y="51675"/>
                  <a:pt x="2734" y="58396"/>
                </a:cubicBezTo>
                <a:cubicBezTo>
                  <a:pt x="2101" y="69057"/>
                  <a:pt x="1210" y="79720"/>
                  <a:pt x="1210" y="90400"/>
                </a:cubicBezTo>
                <a:cubicBezTo>
                  <a:pt x="1210" y="93455"/>
                  <a:pt x="1774" y="84310"/>
                  <a:pt x="1819" y="81256"/>
                </a:cubicBezTo>
                <a:cubicBezTo>
                  <a:pt x="1912" y="75009"/>
                  <a:pt x="1632" y="75005"/>
                  <a:pt x="1819" y="68760"/>
                </a:cubicBezTo>
                <a:cubicBezTo>
                  <a:pt x="1938" y="64788"/>
                  <a:pt x="2429" y="64809"/>
                  <a:pt x="2429" y="60835"/>
                </a:cubicBezTo>
                <a:cubicBezTo>
                  <a:pt x="2429" y="58075"/>
                  <a:pt x="1904" y="63562"/>
                  <a:pt x="1819" y="66321"/>
                </a:cubicBezTo>
                <a:cubicBezTo>
                  <a:pt x="1513" y="76274"/>
                  <a:pt x="2284" y="86236"/>
                  <a:pt x="2124" y="96192"/>
                </a:cubicBezTo>
                <a:cubicBezTo>
                  <a:pt x="2086" y="98583"/>
                  <a:pt x="600" y="105593"/>
                  <a:pt x="600" y="103202"/>
                </a:cubicBezTo>
                <a:cubicBezTo>
                  <a:pt x="600" y="95988"/>
                  <a:pt x="2471" y="88603"/>
                  <a:pt x="905" y="81561"/>
                </a:cubicBezTo>
                <a:cubicBezTo>
                  <a:pt x="-72" y="77169"/>
                  <a:pt x="1770" y="90521"/>
                  <a:pt x="2429" y="94972"/>
                </a:cubicBezTo>
                <a:cubicBezTo>
                  <a:pt x="3399" y="101517"/>
                  <a:pt x="5466" y="108422"/>
                  <a:pt x="3648" y="114784"/>
                </a:cubicBezTo>
                <a:cubicBezTo>
                  <a:pt x="3171" y="116453"/>
                  <a:pt x="1976" y="111637"/>
                  <a:pt x="1819" y="109908"/>
                </a:cubicBezTo>
              </a:path>
            </a:pathLst>
          </a:custGeom>
          <a:noFill/>
          <a:ln cap="flat" cmpd="sng" w="2286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Google Shape;101;p17"/>
          <p:cNvSpPr/>
          <p:nvPr/>
        </p:nvSpPr>
        <p:spPr>
          <a:xfrm>
            <a:off x="5807415" y="3784002"/>
            <a:ext cx="846022" cy="917638"/>
          </a:xfrm>
          <a:custGeom>
            <a:rect b="b" l="l" r="r" t="t"/>
            <a:pathLst>
              <a:path extrusionOk="0" h="81405" w="78718">
                <a:moveTo>
                  <a:pt x="2743" y="81405"/>
                </a:moveTo>
                <a:cubicBezTo>
                  <a:pt x="12591" y="61725"/>
                  <a:pt x="23754" y="40582"/>
                  <a:pt x="42062" y="28370"/>
                </a:cubicBezTo>
                <a:cubicBezTo>
                  <a:pt x="51732" y="21920"/>
                  <a:pt x="60248" y="13805"/>
                  <a:pt x="70104" y="7644"/>
                </a:cubicBezTo>
                <a:cubicBezTo>
                  <a:pt x="72882" y="5907"/>
                  <a:pt x="79281" y="5980"/>
                  <a:pt x="78638" y="2767"/>
                </a:cubicBezTo>
                <a:cubicBezTo>
                  <a:pt x="78119" y="175"/>
                  <a:pt x="73357" y="2462"/>
                  <a:pt x="70714" y="2462"/>
                </a:cubicBezTo>
                <a:cubicBezTo>
                  <a:pt x="64072" y="2462"/>
                  <a:pt x="57544" y="328"/>
                  <a:pt x="50902" y="328"/>
                </a:cubicBezTo>
                <a:cubicBezTo>
                  <a:pt x="33898" y="328"/>
                  <a:pt x="16351" y="-985"/>
                  <a:pt x="0" y="3681"/>
                </a:cubicBezTo>
              </a:path>
            </a:pathLst>
          </a:custGeom>
          <a:noFill/>
          <a:ln cap="flat" cmpd="sng" w="2286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Google Shape;102;p17"/>
          <p:cNvSpPr/>
          <p:nvPr/>
        </p:nvSpPr>
        <p:spPr>
          <a:xfrm>
            <a:off x="5777935" y="4014452"/>
            <a:ext cx="514300" cy="790247"/>
          </a:xfrm>
          <a:custGeom>
            <a:rect b="b" l="l" r="r" t="t"/>
            <a:pathLst>
              <a:path extrusionOk="0" h="70104" w="47853">
                <a:moveTo>
                  <a:pt x="0" y="70104"/>
                </a:moveTo>
                <a:cubicBezTo>
                  <a:pt x="3781" y="54992"/>
                  <a:pt x="16808" y="43804"/>
                  <a:pt x="23774" y="29871"/>
                </a:cubicBezTo>
                <a:cubicBezTo>
                  <a:pt x="27373" y="22673"/>
                  <a:pt x="32715" y="16358"/>
                  <a:pt x="38405" y="10668"/>
                </a:cubicBezTo>
                <a:cubicBezTo>
                  <a:pt x="41764" y="7309"/>
                  <a:pt x="43347" y="1504"/>
                  <a:pt x="47853" y="0"/>
                </a:cubicBezTo>
              </a:path>
            </a:pathLst>
          </a:custGeom>
          <a:noFill/>
          <a:ln cap="flat" cmpd="sng" w="2286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 a small survey of students (n=12), a third of respondents did not know what microplastics are.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Current analysis indicates that around 64% of all new textiles are synthetic*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One third of respondents guessed that their wardrobe contained less than 60% synthetic material, and a sixth had no clue.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Only a third of respondents cold wash their laundry, which has been shown to decrease MP shedding.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ookman Old Style"/>
                <a:ea typeface="Bookman Old Style"/>
                <a:cs typeface="Bookman Old Style"/>
                <a:sym typeface="Bookman Old Style"/>
              </a:rPr>
              <a:t>Filtration of the Future</a:t>
            </a:r>
            <a:endParaRPr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650" y="2359150"/>
            <a:ext cx="3295351" cy="278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0" y="1152475"/>
            <a:ext cx="622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Ultrasound has been explored as an active filtration solution for MPs.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Current research focuses on unmodulated waves used in microfluidic applications.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Amplitude modulation allows for increased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cross-sectional area and throughput.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For a 10 cm section of pipe, this simulation predicts a flow rate of about 39.4 mL/min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2750" y="0"/>
            <a:ext cx="2961250" cy="22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59625"/>
          <a:stretch/>
        </p:blipFill>
        <p:spPr>
          <a:xfrm>
            <a:off x="0" y="3984175"/>
            <a:ext cx="9144003" cy="115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ookman Old Style"/>
                <a:ea typeface="Bookman Old Style"/>
                <a:cs typeface="Bookman Old Style"/>
                <a:sym typeface="Bookman Old Style"/>
              </a:rPr>
              <a:t>Conclusion</a:t>
            </a:r>
            <a:endParaRPr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Preliminary data indicate that annually, BU emits between 40 kg and 600 kg of MPs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Initial student survey results indicate the need for an MP education campaign.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Laundry filters could be an</a:t>
            </a: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immediate intervention</a:t>
            </a: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to curb MP emissions.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Ultrasound as a method of filtration represents a promising path for further research.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119" name="Google Shape;119;p19"/>
          <p:cNvCxnSpPr/>
          <p:nvPr/>
        </p:nvCxnSpPr>
        <p:spPr>
          <a:xfrm>
            <a:off x="-172200" y="3984175"/>
            <a:ext cx="9316200" cy="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