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5715000" type="screen16x10"/>
  <p:notesSz cx="6858000" cy="9144000"/>
  <p:embeddedFontLst>
    <p:embeddedFont>
      <p:font typeface="Merriweather" panose="000005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4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/>
              <a:t>Our project is called Decision Support for climate mitigation Decision-making.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3" name="Google Shape;2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f51559644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f51559644f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1f51559644f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Pag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4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143000" y="3236976"/>
            <a:ext cx="6858000" cy="1225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dt" idx="10"/>
          </p:nvPr>
        </p:nvSpPr>
        <p:spPr>
          <a:xfrm>
            <a:off x="64579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206779" y="5279477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age">
  <p:cSld name="Blank page"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ldNum" idx="12"/>
          </p:nvPr>
        </p:nvSpPr>
        <p:spPr>
          <a:xfrm>
            <a:off x="206779" y="5279477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1"/>
          </p:nvPr>
        </p:nvSpPr>
        <p:spPr>
          <a:xfrm>
            <a:off x="3887391" y="985837"/>
            <a:ext cx="4629150" cy="3898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2"/>
          </p:nvPr>
        </p:nvSpPr>
        <p:spPr>
          <a:xfrm>
            <a:off x="629841" y="1714500"/>
            <a:ext cx="2949178" cy="31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64579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206779" y="5279477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>
            <a:spLocks noGrp="1"/>
          </p:cNvSpPr>
          <p:nvPr>
            <p:ph type="pic" idx="2"/>
          </p:nvPr>
        </p:nvSpPr>
        <p:spPr>
          <a:xfrm>
            <a:off x="3887392" y="987552"/>
            <a:ext cx="4439931" cy="3895344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>
            <a:off x="629841" y="1714500"/>
            <a:ext cx="2949178" cy="31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dt" idx="10"/>
          </p:nvPr>
        </p:nvSpPr>
        <p:spPr>
          <a:xfrm>
            <a:off x="64579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206779" y="5279477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628650" y="834866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 rot="5400000">
            <a:off x="3083560" y="-402590"/>
            <a:ext cx="297688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dt" idx="10"/>
          </p:nvPr>
        </p:nvSpPr>
        <p:spPr>
          <a:xfrm>
            <a:off x="64579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ldNum" idx="12"/>
          </p:nvPr>
        </p:nvSpPr>
        <p:spPr>
          <a:xfrm>
            <a:off x="206779" y="5279477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 rot="5400000">
            <a:off x="5543550" y="1943100"/>
            <a:ext cx="3971925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body" idx="1"/>
          </p:nvPr>
        </p:nvSpPr>
        <p:spPr>
          <a:xfrm rot="5400000">
            <a:off x="1543050" y="28575"/>
            <a:ext cx="3971925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dt" idx="10"/>
          </p:nvPr>
        </p:nvSpPr>
        <p:spPr>
          <a:xfrm>
            <a:off x="64579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206779" y="5279477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623888" y="1424782"/>
            <a:ext cx="7886700" cy="1804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4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26208" y="96315"/>
            <a:ext cx="8520600" cy="63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3" descr="Text&#10;&#10;Description automatically generated with medium confidence"/>
          <p:cNvPicPr preferRelativeResize="0"/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203636" y="5181353"/>
            <a:ext cx="2182118" cy="512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628650" y="834866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628650" y="2052320"/>
            <a:ext cx="7886700" cy="297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64579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206779" y="5279477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/>
        </p:nvSpPr>
        <p:spPr>
          <a:xfrm>
            <a:off x="628650" y="888218"/>
            <a:ext cx="2484873" cy="3938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3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" name="Google Shape;30;p5"/>
          <p:cNvCxnSpPr/>
          <p:nvPr/>
        </p:nvCxnSpPr>
        <p:spPr>
          <a:xfrm>
            <a:off x="3457575" y="1850231"/>
            <a:ext cx="0" cy="2014537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" name="Google Shape;31;p5"/>
          <p:cNvSpPr txBox="1"/>
          <p:nvPr/>
        </p:nvSpPr>
        <p:spPr>
          <a:xfrm>
            <a:off x="3867912" y="889622"/>
            <a:ext cx="4306824" cy="3937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73736" marR="0" lvl="0" indent="-4673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867912" y="886968"/>
            <a:ext cx="4306824" cy="394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28650" y="834866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28650" y="2052320"/>
            <a:ext cx="7886700" cy="297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dt" idx="10"/>
          </p:nvPr>
        </p:nvSpPr>
        <p:spPr>
          <a:xfrm>
            <a:off x="64579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206779" y="5279477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64579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206779" y="5279477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628650" y="834866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628650" y="2088992"/>
            <a:ext cx="3886200" cy="292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4629150" y="2088992"/>
            <a:ext cx="3886200" cy="292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64579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206779" y="5279477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629841" y="832104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629842" y="2045463"/>
            <a:ext cx="386834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629842" y="2543175"/>
            <a:ext cx="3868340" cy="247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3"/>
          </p:nvPr>
        </p:nvSpPr>
        <p:spPr>
          <a:xfrm>
            <a:off x="4629150" y="2045463"/>
            <a:ext cx="3887391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4"/>
          </p:nvPr>
        </p:nvSpPr>
        <p:spPr>
          <a:xfrm>
            <a:off x="4629150" y="2543175"/>
            <a:ext cx="3887391" cy="247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4579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206779" y="5279477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28650" y="834866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dt" idx="10"/>
          </p:nvPr>
        </p:nvSpPr>
        <p:spPr>
          <a:xfrm>
            <a:off x="64579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206779" y="5279477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834866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2052320"/>
            <a:ext cx="7886700" cy="297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206779" y="5279477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ctrTitle"/>
          </p:nvPr>
        </p:nvSpPr>
        <p:spPr>
          <a:xfrm>
            <a:off x="365446" y="2386238"/>
            <a:ext cx="8712052" cy="68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Decision Support for Climate Mitigation Decision Making</a:t>
            </a:r>
            <a:br>
              <a:rPr lang="en-US" sz="2800">
                <a:latin typeface="Calibri"/>
                <a:ea typeface="Calibri"/>
                <a:cs typeface="Calibri"/>
                <a:sym typeface="Calibri"/>
              </a:rPr>
            </a:br>
            <a:endParaRPr sz="2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8"/>
          <p:cNvSpPr txBox="1">
            <a:spLocks noGrp="1"/>
          </p:cNvSpPr>
          <p:nvPr>
            <p:ph type="subTitle" idx="1"/>
          </p:nvPr>
        </p:nvSpPr>
        <p:spPr>
          <a:xfrm>
            <a:off x="24938" y="3398097"/>
            <a:ext cx="9143999" cy="1611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15"/>
              <a:buNone/>
            </a:pPr>
            <a:r>
              <a:rPr lang="en-US" sz="2400"/>
              <a:t>Yura Gao, Anu Dande, Kelly Srivichaiin</a:t>
            </a:r>
            <a:endParaRPr sz="2400"/>
          </a:p>
          <a:p>
            <a:pPr marL="0" lvl="0" indent="0" algn="ctr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15"/>
              <a:buNone/>
            </a:pPr>
            <a:r>
              <a:rPr lang="en-US" sz="2015"/>
              <a:t>Supervised by Prof. Weidman &amp; Prof. Maleyeff</a:t>
            </a:r>
            <a:endParaRPr sz="2015"/>
          </a:p>
          <a:p>
            <a:pPr marL="0" lvl="0" indent="0" algn="ctr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15"/>
              <a:buNone/>
            </a:pPr>
            <a:endParaRPr sz="2015"/>
          </a:p>
          <a:p>
            <a:pPr marL="0" lvl="0" indent="0" algn="ctr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15"/>
              <a:buNone/>
            </a:pPr>
            <a:endParaRPr sz="2015"/>
          </a:p>
          <a:p>
            <a:pPr marL="0" lvl="0" indent="0" algn="ctr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15"/>
              <a:buNone/>
            </a:pPr>
            <a:endParaRPr sz="2015">
              <a:solidFill>
                <a:srgbClr val="CCCCCC"/>
              </a:solidFill>
            </a:endParaRPr>
          </a:p>
        </p:txBody>
      </p:sp>
      <p:pic>
        <p:nvPicPr>
          <p:cNvPr id="107" name="Google Shape;107;p18" descr="Logo, company name&#10;&#10;Description automatically generated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45" t="15064" r="4396" b="37040"/>
          <a:stretch/>
        </p:blipFill>
        <p:spPr>
          <a:xfrm>
            <a:off x="8001000" y="4560120"/>
            <a:ext cx="1432633" cy="741107"/>
          </a:xfrm>
          <a:prstGeom prst="rect">
            <a:avLst/>
          </a:prstGeom>
        </p:spPr>
      </p:pic>
      <p:pic>
        <p:nvPicPr>
          <p:cNvPr id="108" name="Google Shape;108;p18"/>
          <p:cNvPicPr preferRelativeResize="0"/>
          <p:nvPr/>
        </p:nvPicPr>
        <p:blipFill rotWithShape="1">
          <a:blip r:embed="rId4">
            <a:alphaModFix/>
          </a:blip>
          <a:srcRect l="20128"/>
          <a:stretch/>
        </p:blipFill>
        <p:spPr>
          <a:xfrm>
            <a:off x="1143000" y="5134540"/>
            <a:ext cx="1917132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 descr="Logo, company name&#10;&#10;Description automatically generated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3745" t="76572" r="4396" b="11703"/>
          <a:stretch/>
        </p:blipFill>
        <p:spPr>
          <a:xfrm>
            <a:off x="5850993" y="5171543"/>
            <a:ext cx="3293007" cy="41702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/>
        </p:nvSpPr>
        <p:spPr>
          <a:xfrm>
            <a:off x="658762" y="106249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2387324" y="613306"/>
            <a:ext cx="4495613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 Campus Climate Lab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 April 2024</a:t>
            </a: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7"/>
          <p:cNvSpPr txBox="1">
            <a:spLocks noGrp="1"/>
          </p:cNvSpPr>
          <p:nvPr>
            <p:ph type="title"/>
          </p:nvPr>
        </p:nvSpPr>
        <p:spPr>
          <a:xfrm>
            <a:off x="226208" y="96315"/>
            <a:ext cx="8520600" cy="63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sz="2800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Example Pairwise Comparison - 3</a:t>
            </a:r>
            <a:endParaRPr sz="2800" dirty="0"/>
          </a:p>
        </p:txBody>
      </p:sp>
      <p:sp>
        <p:nvSpPr>
          <p:cNvPr id="225" name="Google Shape;225;p2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226" name="Google Shape;22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9778" y="842458"/>
            <a:ext cx="6724444" cy="4229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"/>
          <p:cNvSpPr txBox="1">
            <a:spLocks noGrp="1"/>
          </p:cNvSpPr>
          <p:nvPr>
            <p:ph type="title"/>
          </p:nvPr>
        </p:nvSpPr>
        <p:spPr>
          <a:xfrm>
            <a:off x="226208" y="96315"/>
            <a:ext cx="8520600" cy="63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sz="2800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Example Pairwise Comparison - 4</a:t>
            </a:r>
            <a:endParaRPr sz="2800" dirty="0"/>
          </a:p>
        </p:txBody>
      </p:sp>
      <p:sp>
        <p:nvSpPr>
          <p:cNvPr id="232" name="Google Shape;232;p28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233" name="Google Shape;23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841397"/>
            <a:ext cx="6487658" cy="4288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0"/>
          <p:cNvSpPr txBox="1">
            <a:spLocks noGrp="1"/>
          </p:cNvSpPr>
          <p:nvPr>
            <p:ph type="title"/>
          </p:nvPr>
        </p:nvSpPr>
        <p:spPr>
          <a:xfrm>
            <a:off x="226208" y="96315"/>
            <a:ext cx="8520600" cy="63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sz="2800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Example Pairwise Comparison - 5 </a:t>
            </a:r>
            <a:endParaRPr sz="2800" dirty="0"/>
          </a:p>
        </p:txBody>
      </p:sp>
      <p:sp>
        <p:nvSpPr>
          <p:cNvPr id="246" name="Google Shape;246;p30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11C348A-1E88-039D-1D21-530845F192EF}"/>
              </a:ext>
            </a:extLst>
          </p:cNvPr>
          <p:cNvGrpSpPr/>
          <p:nvPr/>
        </p:nvGrpSpPr>
        <p:grpSpPr>
          <a:xfrm>
            <a:off x="1148158" y="818865"/>
            <a:ext cx="6847684" cy="4235273"/>
            <a:chOff x="1148158" y="818865"/>
            <a:chExt cx="6847684" cy="4235273"/>
          </a:xfrm>
        </p:grpSpPr>
        <p:pic>
          <p:nvPicPr>
            <p:cNvPr id="247" name="Google Shape;247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48158" y="818865"/>
              <a:ext cx="6847684" cy="42352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61FF1FD-7397-33D1-178B-03291F5FC7BD}"/>
                </a:ext>
              </a:extLst>
            </p:cNvPr>
            <p:cNvSpPr/>
            <p:nvPr/>
          </p:nvSpPr>
          <p:spPr>
            <a:xfrm>
              <a:off x="4205057" y="4725880"/>
              <a:ext cx="840419" cy="316637"/>
            </a:xfrm>
            <a:prstGeom prst="rect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1"/>
          <p:cNvSpPr txBox="1">
            <a:spLocks noGrp="1"/>
          </p:cNvSpPr>
          <p:nvPr>
            <p:ph type="title"/>
          </p:nvPr>
        </p:nvSpPr>
        <p:spPr>
          <a:xfrm>
            <a:off x="226208" y="96315"/>
            <a:ext cx="8520600" cy="63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Response Options Ranking</a:t>
            </a:r>
            <a:endParaRPr sz="2800"/>
          </a:p>
        </p:txBody>
      </p:sp>
      <p:sp>
        <p:nvSpPr>
          <p:cNvPr id="253" name="Google Shape;253;p31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254" name="Google Shape;254;p31"/>
          <p:cNvPicPr preferRelativeResize="0"/>
          <p:nvPr/>
        </p:nvPicPr>
        <p:blipFill rotWithShape="1">
          <a:blip r:embed="rId3">
            <a:alphaModFix/>
          </a:blip>
          <a:srcRect l="8076" t="13136" r="4342"/>
          <a:stretch/>
        </p:blipFill>
        <p:spPr>
          <a:xfrm>
            <a:off x="1978430" y="1807000"/>
            <a:ext cx="6417216" cy="282374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1"/>
          <p:cNvSpPr txBox="1"/>
          <p:nvPr/>
        </p:nvSpPr>
        <p:spPr>
          <a:xfrm>
            <a:off x="2194560" y="1084255"/>
            <a:ext cx="47548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Best Option is: DP50 Windows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1"/>
          <p:cNvSpPr txBox="1"/>
          <p:nvPr/>
        </p:nvSpPr>
        <p:spPr>
          <a:xfrm>
            <a:off x="515390" y="2027686"/>
            <a:ext cx="146304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DP50 Windows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1"/>
          <p:cNvSpPr txBox="1"/>
          <p:nvPr/>
        </p:nvSpPr>
        <p:spPr>
          <a:xfrm>
            <a:off x="515390" y="2619478"/>
            <a:ext cx="146304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DP40 Windows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1"/>
          <p:cNvSpPr txBox="1"/>
          <p:nvPr/>
        </p:nvSpPr>
        <p:spPr>
          <a:xfrm>
            <a:off x="515390" y="3218872"/>
            <a:ext cx="146304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DP30 Windows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1"/>
          <p:cNvSpPr txBox="1"/>
          <p:nvPr/>
        </p:nvSpPr>
        <p:spPr>
          <a:xfrm>
            <a:off x="515390" y="3877463"/>
            <a:ext cx="146304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Accept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118" name="Google Shape;118;p19"/>
          <p:cNvPicPr preferRelativeResize="0"/>
          <p:nvPr/>
        </p:nvPicPr>
        <p:blipFill rotWithShape="1">
          <a:blip r:embed="rId3">
            <a:alphaModFix/>
          </a:blip>
          <a:srcRect t="18433"/>
          <a:stretch/>
        </p:blipFill>
        <p:spPr>
          <a:xfrm>
            <a:off x="1061063" y="814275"/>
            <a:ext cx="6939475" cy="43339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/>
          <p:nvPr/>
        </p:nvSpPr>
        <p:spPr>
          <a:xfrm>
            <a:off x="260923" y="130603"/>
            <a:ext cx="5715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Project Motivation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1567542" y="1129581"/>
            <a:ext cx="5816814" cy="140615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“decision-making as a process incorporating both rational economics and other aspects of institutional behavior can be both a generator of information and an object of study in its own right.”</a:t>
            </a:r>
            <a:endParaRPr sz="2000" dirty="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/>
        </p:nvSpPr>
        <p:spPr>
          <a:xfrm>
            <a:off x="260923" y="130603"/>
            <a:ext cx="57150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Objective and Methodology 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575600" y="1315675"/>
            <a:ext cx="5920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589925" y="1253625"/>
            <a:ext cx="7079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589925" y="1253625"/>
            <a:ext cx="7079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260923" y="1090126"/>
            <a:ext cx="8229934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aim to create a decision support system to assist a BU facility manager with making risk response choices in the presence of climate change risks. 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1893011" y="2859651"/>
            <a:ext cx="63093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Analytical Hierarchy Process (AHP) with pairwise comparisons to rank numerous mitigation options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0"/>
          <p:cNvSpPr/>
          <p:nvPr/>
        </p:nvSpPr>
        <p:spPr>
          <a:xfrm>
            <a:off x="965300" y="2202539"/>
            <a:ext cx="647700" cy="4419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0"/>
          <p:cNvSpPr/>
          <p:nvPr/>
        </p:nvSpPr>
        <p:spPr>
          <a:xfrm>
            <a:off x="965300" y="3038795"/>
            <a:ext cx="647700" cy="4419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0"/>
          <p:cNvSpPr/>
          <p:nvPr/>
        </p:nvSpPr>
        <p:spPr>
          <a:xfrm>
            <a:off x="965300" y="3900401"/>
            <a:ext cx="647700" cy="4419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1893011" y="2023395"/>
            <a:ext cx="5776014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Indifference analysis to estimate economic utility of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 activities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disruption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1893011" y="3875051"/>
            <a:ext cx="6309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Color-coded decision aids to illustrate uncertainty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168019" y="467072"/>
            <a:ext cx="8520600" cy="369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sz="2800" b="1" i="0" u="none" strike="noStrik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Example: BU Innovation Center</a:t>
            </a:r>
            <a:br>
              <a:rPr lang="en-US" sz="2800">
                <a:latin typeface="Merriweather"/>
                <a:ea typeface="Merriweather"/>
                <a:cs typeface="Merriweather"/>
                <a:sym typeface="Merriweather"/>
              </a:rPr>
            </a:br>
            <a:endParaRPr sz="2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42" name="Google Shape;142;p21"/>
          <p:cNvSpPr txBox="1"/>
          <p:nvPr/>
        </p:nvSpPr>
        <p:spPr>
          <a:xfrm>
            <a:off x="2286000" y="2701533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208" y="1395282"/>
            <a:ext cx="8688895" cy="292027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 txBox="1"/>
          <p:nvPr/>
        </p:nvSpPr>
        <p:spPr>
          <a:xfrm>
            <a:off x="1167973" y="4588625"/>
            <a:ext cx="686212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Concern: Window façade on windy Commonwealth Avenue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226208" y="96315"/>
            <a:ext cx="8520600" cy="63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sz="2800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Decision Support System</a:t>
            </a:r>
            <a:endParaRPr sz="2800" dirty="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51" name="Google Shape;151;p22"/>
          <p:cNvPicPr preferRelativeResize="0"/>
          <p:nvPr/>
        </p:nvPicPr>
        <p:blipFill rotWithShape="1">
          <a:blip r:embed="rId3">
            <a:alphaModFix/>
          </a:blip>
          <a:srcRect r="39823"/>
          <a:stretch/>
        </p:blipFill>
        <p:spPr>
          <a:xfrm>
            <a:off x="711955" y="967912"/>
            <a:ext cx="4405611" cy="181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955" y="2924583"/>
            <a:ext cx="3441796" cy="181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2"/>
          <p:cNvPicPr preferRelativeResize="0"/>
          <p:nvPr/>
        </p:nvPicPr>
        <p:blipFill rotWithShape="1">
          <a:blip r:embed="rId5">
            <a:alphaModFix/>
          </a:blip>
          <a:srcRect l="4904"/>
          <a:stretch/>
        </p:blipFill>
        <p:spPr>
          <a:xfrm>
            <a:off x="3275214" y="3494266"/>
            <a:ext cx="3017744" cy="762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2"/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21655" y="3334872"/>
            <a:ext cx="3036099" cy="905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51;p22">
            <a:extLst>
              <a:ext uri="{FF2B5EF4-FFF2-40B4-BE49-F238E27FC236}">
                <a16:creationId xmlns:a16="http://schemas.microsoft.com/office/drawing/2014/main" id="{82630365-AAAB-780F-CD3C-D9D04F011B6A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61769" t="14165" b="23670"/>
          <a:stretch/>
        </p:blipFill>
        <p:spPr>
          <a:xfrm>
            <a:off x="3888120" y="1490201"/>
            <a:ext cx="3749040" cy="1583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>
            <a:spLocks noGrp="1"/>
          </p:cNvSpPr>
          <p:nvPr>
            <p:ph type="title"/>
          </p:nvPr>
        </p:nvSpPr>
        <p:spPr>
          <a:xfrm>
            <a:off x="226208" y="96315"/>
            <a:ext cx="8520600" cy="63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sz="2800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Innovation Center Example</a:t>
            </a:r>
            <a:endParaRPr sz="2800" dirty="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0" name="Google Shape;160;p23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61" name="Google Shape;161;p23"/>
          <p:cNvPicPr preferRelativeResize="0"/>
          <p:nvPr/>
        </p:nvPicPr>
        <p:blipFill rotWithShape="1">
          <a:blip r:embed="rId3">
            <a:alphaModFix/>
          </a:blip>
          <a:srcRect b="11536"/>
          <a:stretch/>
        </p:blipFill>
        <p:spPr>
          <a:xfrm>
            <a:off x="292710" y="813422"/>
            <a:ext cx="3274423" cy="4307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3"/>
          <p:cNvPicPr preferRelativeResize="0"/>
          <p:nvPr/>
        </p:nvPicPr>
        <p:blipFill rotWithShape="1">
          <a:blip r:embed="rId4">
            <a:alphaModFix/>
          </a:blip>
          <a:srcRect l="10539" r="13365" b="7144"/>
          <a:stretch/>
        </p:blipFill>
        <p:spPr>
          <a:xfrm>
            <a:off x="3220254" y="1294895"/>
            <a:ext cx="2888945" cy="3701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09199" y="1469302"/>
            <a:ext cx="2808592" cy="3526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147550" y="82722"/>
            <a:ext cx="8520600" cy="63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sz="2400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Pairwise Indifference Comparisons</a:t>
            </a:r>
            <a:endParaRPr sz="2400" dirty="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9" name="Google Shape;169;p2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70" name="Google Shape;170;p24"/>
          <p:cNvSpPr/>
          <p:nvPr/>
        </p:nvSpPr>
        <p:spPr>
          <a:xfrm>
            <a:off x="1003163" y="977729"/>
            <a:ext cx="1091381" cy="619433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6B65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 1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4"/>
          <p:cNvSpPr/>
          <p:nvPr/>
        </p:nvSpPr>
        <p:spPr>
          <a:xfrm>
            <a:off x="2561576" y="977728"/>
            <a:ext cx="1091381" cy="619433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6B65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 2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4"/>
          <p:cNvSpPr/>
          <p:nvPr/>
        </p:nvSpPr>
        <p:spPr>
          <a:xfrm>
            <a:off x="1003163" y="2413569"/>
            <a:ext cx="1091381" cy="619433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6B65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 1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4"/>
          <p:cNvSpPr/>
          <p:nvPr/>
        </p:nvSpPr>
        <p:spPr>
          <a:xfrm>
            <a:off x="2561576" y="2413567"/>
            <a:ext cx="1091381" cy="619433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6B65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 3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4"/>
          <p:cNvSpPr/>
          <p:nvPr/>
        </p:nvSpPr>
        <p:spPr>
          <a:xfrm>
            <a:off x="1003164" y="3765505"/>
            <a:ext cx="1091381" cy="619433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6B65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 1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4"/>
          <p:cNvSpPr/>
          <p:nvPr/>
        </p:nvSpPr>
        <p:spPr>
          <a:xfrm>
            <a:off x="2561576" y="3765502"/>
            <a:ext cx="1091381" cy="619433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6B65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Accept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4"/>
          <p:cNvSpPr/>
          <p:nvPr/>
        </p:nvSpPr>
        <p:spPr>
          <a:xfrm>
            <a:off x="5164933" y="996829"/>
            <a:ext cx="1091381" cy="619433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6B65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 2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4"/>
          <p:cNvSpPr/>
          <p:nvPr/>
        </p:nvSpPr>
        <p:spPr>
          <a:xfrm>
            <a:off x="6826584" y="996829"/>
            <a:ext cx="1091381" cy="619433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6B65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 3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4"/>
          <p:cNvSpPr/>
          <p:nvPr/>
        </p:nvSpPr>
        <p:spPr>
          <a:xfrm>
            <a:off x="5179682" y="2416950"/>
            <a:ext cx="1091381" cy="619433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6B65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 2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4"/>
          <p:cNvSpPr/>
          <p:nvPr/>
        </p:nvSpPr>
        <p:spPr>
          <a:xfrm>
            <a:off x="6841333" y="2416950"/>
            <a:ext cx="1091381" cy="619433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6B65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Accept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4"/>
          <p:cNvSpPr/>
          <p:nvPr/>
        </p:nvSpPr>
        <p:spPr>
          <a:xfrm>
            <a:off x="5179682" y="3765502"/>
            <a:ext cx="1091381" cy="619433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6B65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 3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4"/>
          <p:cNvSpPr/>
          <p:nvPr/>
        </p:nvSpPr>
        <p:spPr>
          <a:xfrm>
            <a:off x="6826585" y="3765502"/>
            <a:ext cx="1091381" cy="619433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6B65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Accept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4"/>
          <p:cNvSpPr txBox="1"/>
          <p:nvPr/>
        </p:nvSpPr>
        <p:spPr>
          <a:xfrm>
            <a:off x="2175660" y="1194040"/>
            <a:ext cx="38591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VS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4"/>
          <p:cNvSpPr txBox="1"/>
          <p:nvPr/>
        </p:nvSpPr>
        <p:spPr>
          <a:xfrm>
            <a:off x="2135103" y="2592478"/>
            <a:ext cx="38591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VS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4"/>
          <p:cNvSpPr txBox="1"/>
          <p:nvPr/>
        </p:nvSpPr>
        <p:spPr>
          <a:xfrm>
            <a:off x="2135103" y="3944413"/>
            <a:ext cx="38591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VS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4"/>
          <p:cNvSpPr txBox="1"/>
          <p:nvPr/>
        </p:nvSpPr>
        <p:spPr>
          <a:xfrm>
            <a:off x="6363237" y="1175740"/>
            <a:ext cx="38591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VS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4"/>
          <p:cNvSpPr txBox="1"/>
          <p:nvPr/>
        </p:nvSpPr>
        <p:spPr>
          <a:xfrm>
            <a:off x="6377986" y="2595860"/>
            <a:ext cx="38591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VS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4"/>
          <p:cNvSpPr txBox="1"/>
          <p:nvPr/>
        </p:nvSpPr>
        <p:spPr>
          <a:xfrm>
            <a:off x="6363238" y="3944411"/>
            <a:ext cx="38591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VS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4"/>
          <p:cNvSpPr/>
          <p:nvPr/>
        </p:nvSpPr>
        <p:spPr>
          <a:xfrm>
            <a:off x="502405" y="1777508"/>
            <a:ext cx="1202532" cy="188190"/>
          </a:xfrm>
          <a:prstGeom prst="rect">
            <a:avLst/>
          </a:prstGeom>
          <a:solidFill>
            <a:srgbClr val="D5E3FF"/>
          </a:solidFill>
          <a:ln w="25400" cap="flat" cmpd="sng">
            <a:solidFill>
              <a:srgbClr val="6B65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Option 1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1771725" y="1775197"/>
            <a:ext cx="1202532" cy="188190"/>
          </a:xfrm>
          <a:prstGeom prst="rect">
            <a:avLst/>
          </a:prstGeom>
          <a:solidFill>
            <a:srgbClr val="D5E3FF"/>
          </a:solidFill>
          <a:ln w="25400" cap="flat" cmpd="sng">
            <a:solidFill>
              <a:srgbClr val="6B65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Option 2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4"/>
          <p:cNvSpPr/>
          <p:nvPr/>
        </p:nvSpPr>
        <p:spPr>
          <a:xfrm>
            <a:off x="3051691" y="1775197"/>
            <a:ext cx="1202533" cy="197850"/>
          </a:xfrm>
          <a:prstGeom prst="rect">
            <a:avLst/>
          </a:prstGeom>
          <a:solidFill>
            <a:srgbClr val="D5E3FF"/>
          </a:solidFill>
          <a:ln w="25400" cap="flat" cmpd="sng">
            <a:solidFill>
              <a:srgbClr val="6B65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Indifference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502405" y="3211089"/>
            <a:ext cx="1202532" cy="188190"/>
          </a:xfrm>
          <a:prstGeom prst="rect">
            <a:avLst/>
          </a:prstGeom>
          <a:solidFill>
            <a:srgbClr val="D5E3FF"/>
          </a:solidFill>
          <a:ln w="25400" cap="flat" cmpd="sng">
            <a:solidFill>
              <a:srgbClr val="6B65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Option 1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4"/>
          <p:cNvSpPr/>
          <p:nvPr/>
        </p:nvSpPr>
        <p:spPr>
          <a:xfrm>
            <a:off x="1771725" y="3208778"/>
            <a:ext cx="1202532" cy="188190"/>
          </a:xfrm>
          <a:prstGeom prst="rect">
            <a:avLst/>
          </a:prstGeom>
          <a:solidFill>
            <a:srgbClr val="D5E3FF"/>
          </a:solidFill>
          <a:ln w="25400" cap="flat" cmpd="sng">
            <a:solidFill>
              <a:srgbClr val="6B65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Option 3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3051691" y="3208778"/>
            <a:ext cx="1202533" cy="197850"/>
          </a:xfrm>
          <a:prstGeom prst="rect">
            <a:avLst/>
          </a:prstGeom>
          <a:solidFill>
            <a:srgbClr val="D5E3FF"/>
          </a:solidFill>
          <a:ln w="25400" cap="flat" cmpd="sng">
            <a:solidFill>
              <a:srgbClr val="6B65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Indifference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4"/>
          <p:cNvSpPr/>
          <p:nvPr/>
        </p:nvSpPr>
        <p:spPr>
          <a:xfrm>
            <a:off x="502404" y="4545745"/>
            <a:ext cx="1202532" cy="188190"/>
          </a:xfrm>
          <a:prstGeom prst="rect">
            <a:avLst/>
          </a:prstGeom>
          <a:solidFill>
            <a:srgbClr val="D5E3FF"/>
          </a:solidFill>
          <a:ln w="25400" cap="flat" cmpd="sng">
            <a:solidFill>
              <a:srgbClr val="6B65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Option 1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4"/>
          <p:cNvSpPr/>
          <p:nvPr/>
        </p:nvSpPr>
        <p:spPr>
          <a:xfrm>
            <a:off x="1771724" y="4543434"/>
            <a:ext cx="1202532" cy="188190"/>
          </a:xfrm>
          <a:prstGeom prst="rect">
            <a:avLst/>
          </a:prstGeom>
          <a:solidFill>
            <a:srgbClr val="D5E3FF"/>
          </a:solidFill>
          <a:ln w="25400" cap="flat" cmpd="sng">
            <a:solidFill>
              <a:srgbClr val="6B65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Accept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4"/>
          <p:cNvSpPr/>
          <p:nvPr/>
        </p:nvSpPr>
        <p:spPr>
          <a:xfrm>
            <a:off x="3051690" y="4543434"/>
            <a:ext cx="1202533" cy="197850"/>
          </a:xfrm>
          <a:prstGeom prst="rect">
            <a:avLst/>
          </a:prstGeom>
          <a:solidFill>
            <a:srgbClr val="D5E3FF"/>
          </a:solidFill>
          <a:ln w="25400" cap="flat" cmpd="sng">
            <a:solidFill>
              <a:srgbClr val="6B65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Indifference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4"/>
          <p:cNvSpPr/>
          <p:nvPr/>
        </p:nvSpPr>
        <p:spPr>
          <a:xfrm>
            <a:off x="4767412" y="1764728"/>
            <a:ext cx="1202532" cy="188190"/>
          </a:xfrm>
          <a:prstGeom prst="rect">
            <a:avLst/>
          </a:prstGeom>
          <a:solidFill>
            <a:srgbClr val="D5E3FF"/>
          </a:solidFill>
          <a:ln w="25400" cap="flat" cmpd="sng">
            <a:solidFill>
              <a:srgbClr val="6B65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Option 2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4"/>
          <p:cNvSpPr/>
          <p:nvPr/>
        </p:nvSpPr>
        <p:spPr>
          <a:xfrm>
            <a:off x="6036732" y="1762417"/>
            <a:ext cx="1202532" cy="188190"/>
          </a:xfrm>
          <a:prstGeom prst="rect">
            <a:avLst/>
          </a:prstGeom>
          <a:solidFill>
            <a:srgbClr val="D5E3FF"/>
          </a:solidFill>
          <a:ln w="25400" cap="flat" cmpd="sng">
            <a:solidFill>
              <a:srgbClr val="6B65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Option 3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4"/>
          <p:cNvSpPr/>
          <p:nvPr/>
        </p:nvSpPr>
        <p:spPr>
          <a:xfrm>
            <a:off x="7316698" y="1762417"/>
            <a:ext cx="1202533" cy="197850"/>
          </a:xfrm>
          <a:prstGeom prst="rect">
            <a:avLst/>
          </a:prstGeom>
          <a:solidFill>
            <a:srgbClr val="D5E3FF"/>
          </a:solidFill>
          <a:ln w="25400" cap="flat" cmpd="sng">
            <a:solidFill>
              <a:srgbClr val="6B65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Indifference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4"/>
          <p:cNvSpPr/>
          <p:nvPr/>
        </p:nvSpPr>
        <p:spPr>
          <a:xfrm>
            <a:off x="4782161" y="3219690"/>
            <a:ext cx="1202532" cy="188190"/>
          </a:xfrm>
          <a:prstGeom prst="rect">
            <a:avLst/>
          </a:prstGeom>
          <a:solidFill>
            <a:srgbClr val="D5E3FF"/>
          </a:solidFill>
          <a:ln w="25400" cap="flat" cmpd="sng">
            <a:solidFill>
              <a:srgbClr val="6B65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Option 2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4"/>
          <p:cNvSpPr/>
          <p:nvPr/>
        </p:nvSpPr>
        <p:spPr>
          <a:xfrm>
            <a:off x="6051481" y="3217379"/>
            <a:ext cx="1202532" cy="188190"/>
          </a:xfrm>
          <a:prstGeom prst="rect">
            <a:avLst/>
          </a:prstGeom>
          <a:solidFill>
            <a:srgbClr val="D5E3FF"/>
          </a:solidFill>
          <a:ln w="25400" cap="flat" cmpd="sng">
            <a:solidFill>
              <a:srgbClr val="6B65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Accept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4"/>
          <p:cNvSpPr/>
          <p:nvPr/>
        </p:nvSpPr>
        <p:spPr>
          <a:xfrm>
            <a:off x="7331447" y="3217379"/>
            <a:ext cx="1202533" cy="197850"/>
          </a:xfrm>
          <a:prstGeom prst="rect">
            <a:avLst/>
          </a:prstGeom>
          <a:solidFill>
            <a:srgbClr val="D5E3FF"/>
          </a:solidFill>
          <a:ln w="25400" cap="flat" cmpd="sng">
            <a:solidFill>
              <a:srgbClr val="6B65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Indifference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4"/>
          <p:cNvSpPr/>
          <p:nvPr/>
        </p:nvSpPr>
        <p:spPr>
          <a:xfrm>
            <a:off x="4822990" y="4537247"/>
            <a:ext cx="1202532" cy="188190"/>
          </a:xfrm>
          <a:prstGeom prst="rect">
            <a:avLst/>
          </a:prstGeom>
          <a:solidFill>
            <a:srgbClr val="D5E3FF"/>
          </a:solidFill>
          <a:ln w="25400" cap="flat" cmpd="sng">
            <a:solidFill>
              <a:srgbClr val="6B65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Option 3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4"/>
          <p:cNvSpPr/>
          <p:nvPr/>
        </p:nvSpPr>
        <p:spPr>
          <a:xfrm>
            <a:off x="6092310" y="4534936"/>
            <a:ext cx="1202532" cy="188190"/>
          </a:xfrm>
          <a:prstGeom prst="rect">
            <a:avLst/>
          </a:prstGeom>
          <a:solidFill>
            <a:srgbClr val="D5E3FF"/>
          </a:solidFill>
          <a:ln w="25400" cap="flat" cmpd="sng">
            <a:solidFill>
              <a:srgbClr val="6B65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Accept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4"/>
          <p:cNvSpPr/>
          <p:nvPr/>
        </p:nvSpPr>
        <p:spPr>
          <a:xfrm>
            <a:off x="7372276" y="4534936"/>
            <a:ext cx="1202533" cy="197850"/>
          </a:xfrm>
          <a:prstGeom prst="rect">
            <a:avLst/>
          </a:prstGeom>
          <a:solidFill>
            <a:srgbClr val="D5E3FF"/>
          </a:solidFill>
          <a:ln w="25400" cap="flat" cmpd="sng">
            <a:solidFill>
              <a:srgbClr val="6B65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Indifference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 txBox="1">
            <a:spLocks noGrp="1"/>
          </p:cNvSpPr>
          <p:nvPr>
            <p:ph type="title"/>
          </p:nvPr>
        </p:nvSpPr>
        <p:spPr>
          <a:xfrm>
            <a:off x="226208" y="96315"/>
            <a:ext cx="8520600" cy="63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sz="2800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Example Pairwise Comparison - 1</a:t>
            </a:r>
            <a:endParaRPr sz="2800" dirty="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1" name="Google Shape;211;p2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212" name="Google Shape;21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3099" y="847674"/>
            <a:ext cx="6877802" cy="4218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 txBox="1">
            <a:spLocks noGrp="1"/>
          </p:cNvSpPr>
          <p:nvPr>
            <p:ph type="title"/>
          </p:nvPr>
        </p:nvSpPr>
        <p:spPr>
          <a:xfrm>
            <a:off x="226208" y="96315"/>
            <a:ext cx="8520600" cy="63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sz="2800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Example Pairwise Comparison - 2</a:t>
            </a:r>
            <a:endParaRPr sz="2800" dirty="0">
              <a:solidFill>
                <a:schemeClr val="lt1"/>
              </a:solidFill>
            </a:endParaRPr>
          </a:p>
        </p:txBody>
      </p:sp>
      <p:sp>
        <p:nvSpPr>
          <p:cNvPr id="218" name="Google Shape;218;p26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219" name="Google Shape;21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9113" y="827414"/>
            <a:ext cx="7325774" cy="4259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681019"/>
      </a:dk2>
      <a:lt2>
        <a:srgbClr val="A7313B"/>
      </a:lt2>
      <a:accent1>
        <a:srgbClr val="FFF1CE"/>
      </a:accent1>
      <a:accent2>
        <a:srgbClr val="02225E"/>
      </a:accent2>
      <a:accent3>
        <a:srgbClr val="7F7F7F"/>
      </a:accent3>
      <a:accent4>
        <a:srgbClr val="72AC4D"/>
      </a:accent4>
      <a:accent5>
        <a:srgbClr val="262626"/>
      </a:accent5>
      <a:accent6>
        <a:srgbClr val="FFE69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281</Words>
  <Application>Microsoft Office PowerPoint</Application>
  <PresentationFormat>On-screen Show (16:10)</PresentationFormat>
  <Paragraphs>80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Merriweather</vt:lpstr>
      <vt:lpstr>Office Theme</vt:lpstr>
      <vt:lpstr>Decision Support for Climate Mitigation Decision Making </vt:lpstr>
      <vt:lpstr>PowerPoint Presentation</vt:lpstr>
      <vt:lpstr>PowerPoint Presentation</vt:lpstr>
      <vt:lpstr>Example: BU Innovation Center </vt:lpstr>
      <vt:lpstr>Decision Support System</vt:lpstr>
      <vt:lpstr>Innovation Center Example</vt:lpstr>
      <vt:lpstr>Pairwise Indifference Comparisons</vt:lpstr>
      <vt:lpstr>Example Pairwise Comparison - 1</vt:lpstr>
      <vt:lpstr>Example Pairwise Comparison - 2</vt:lpstr>
      <vt:lpstr>Example Pairwise Comparison - 3</vt:lpstr>
      <vt:lpstr>Example Pairwise Comparison - 4</vt:lpstr>
      <vt:lpstr>Example Pairwise Comparison - 5 </vt:lpstr>
      <vt:lpstr>Response Options Ranking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 Support for Climate Mitigation Decision Making </dc:title>
  <dc:creator>Maleyeff, John</dc:creator>
  <cp:lastModifiedBy>Maleyeff, John</cp:lastModifiedBy>
  <cp:revision>6</cp:revision>
  <dcterms:modified xsi:type="dcterms:W3CDTF">2024-04-03T10:27:37Z</dcterms:modified>
</cp:coreProperties>
</file>