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8" r:id="rId2"/>
    <p:sldId id="269" r:id="rId3"/>
    <p:sldId id="270" r:id="rId4"/>
    <p:sldId id="271" r:id="rId5"/>
    <p:sldId id="274" r:id="rId6"/>
    <p:sldId id="275" r:id="rId7"/>
    <p:sldId id="276" r:id="rId8"/>
    <p:sldId id="27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82092FC-E030-F1F3-3D90-55FEDFD408B8}" name="Smith, Ian Andrew" initials="SIA" userId="S::iasmith@bu.edu::7a0d5ca5-2813-4921-9848-981b3812ed5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50"/>
    <p:restoredTop sz="94720"/>
  </p:normalViewPr>
  <p:slideViewPr>
    <p:cSldViewPr snapToGrid="0">
      <p:cViewPr varScale="1">
        <p:scale>
          <a:sx n="102" d="100"/>
          <a:sy n="102" d="100"/>
        </p:scale>
        <p:origin x="3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8/10/relationships/authors" Target="author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D0855-5E5E-1A44-842D-5804AF33D4A9}" type="datetimeFigureOut">
              <a:rPr lang="en-US" smtClean="0"/>
              <a:t>4/5/24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130D6-B21A-A94D-BA93-EBCF9B19E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22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868B9-8602-F940-83C4-F3AF167C07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439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4BDE1-05F0-6E08-CAE5-47B7C4DDA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7B07FA-D146-9318-576E-BC8A7C3667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EB07C-1732-CECD-A03F-6587FD368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202F-8100-4D42-89B7-9B22F7A120B5}" type="datetimeFigureOut">
              <a:rPr lang="en-US" smtClean="0"/>
              <a:t>4/5/24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B8427-CB62-C172-1FA5-F81E20080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83835-94DA-544D-F8B7-8AF3653B5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91F9-41D2-4144-BF72-0A9F70D24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97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9926-CFA3-9A2D-1EBB-CEF999E9D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BE11F8-405F-B922-1C6A-20429E3B87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2C3F5-EFD7-1DCE-810E-F89C882F1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202F-8100-4D42-89B7-9B22F7A120B5}" type="datetimeFigureOut">
              <a:rPr lang="en-US" smtClean="0"/>
              <a:t>4/5/24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7FE19-B78E-B9EE-E865-01F60759E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B1F15-3F30-E6DA-3139-2DD700BF6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91F9-41D2-4144-BF72-0A9F70D24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24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D54667-6FFA-B498-5F0D-24A173B0E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8AFA80-2428-2D29-1CD2-20916EFB6B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6F5C5-A394-F324-B3C4-B793D7423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202F-8100-4D42-89B7-9B22F7A120B5}" type="datetimeFigureOut">
              <a:rPr lang="en-US" smtClean="0"/>
              <a:t>4/5/24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08ACB-B8CD-CA44-DC58-427E7B15F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3C4EA-ECD1-6FC1-4FCB-389D7FBDA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91F9-41D2-4144-BF72-0A9F70D24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68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77C9C-2424-A1D7-49F6-2C012A913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0D561-2F40-C261-CB12-ADD3631B9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DC6B0-9D17-FC9A-E251-E69854070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202F-8100-4D42-89B7-9B22F7A120B5}" type="datetimeFigureOut">
              <a:rPr lang="en-US" smtClean="0"/>
              <a:t>4/5/24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908EE-64F9-2381-F4D5-639403D8E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E3ACD-B3BC-E98C-9975-A98532855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91F9-41D2-4144-BF72-0A9F70D24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64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6B54E-E15C-E369-8ADE-6BF2C93DB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7374EF-15FA-F982-8D94-53941A179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6E7A-69B4-A739-4E04-9CBF8954D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202F-8100-4D42-89B7-9B22F7A120B5}" type="datetimeFigureOut">
              <a:rPr lang="en-US" smtClean="0"/>
              <a:t>4/5/24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0DA92-33DA-23DD-37D6-6EE5618A0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66C89-3967-B90B-8A10-1DDF6ED3A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91F9-41D2-4144-BF72-0A9F70D24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04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9658-1B37-07ED-8B34-1AA5A735B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FB840-1C15-4638-5C94-F3118B2433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1C118-504F-9051-860F-2B3557A36E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AF53F1-6EEA-0356-93FB-3176431D4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202F-8100-4D42-89B7-9B22F7A120B5}" type="datetimeFigureOut">
              <a:rPr lang="en-US" smtClean="0"/>
              <a:t>4/5/24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9E793-A3C8-AD51-0A40-5E5A6B805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FD852-2C93-9459-3A5F-4C7AE9BBA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91F9-41D2-4144-BF72-0A9F70D24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62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5633B-E95E-032C-93C8-2E15E0C18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3E2C4-B2CB-9E0C-59ED-2D326B54E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4E16E-1213-395F-B8FB-74CE7AF3B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A3C96B-9BD9-81BC-91CF-380E5B74BC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9B8CB8-060C-DF51-C95D-E05EF699DB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FFA0F7-06D2-1EB5-55D4-41F94736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202F-8100-4D42-89B7-9B22F7A120B5}" type="datetimeFigureOut">
              <a:rPr lang="en-US" smtClean="0"/>
              <a:t>4/5/24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AB2824-1B29-F915-56C3-EDFBF94E5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CB6F5A-08C9-7948-F4C1-D53ACBC0E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91F9-41D2-4144-BF72-0A9F70D24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55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2A35F-21E1-DDC7-8333-81929C980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9443B7-75E6-1540-F776-307839A00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202F-8100-4D42-89B7-9B22F7A120B5}" type="datetimeFigureOut">
              <a:rPr lang="en-US" smtClean="0"/>
              <a:t>4/5/24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67827E-D006-7A80-01BA-96E6B7B71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5775CB-0886-22F5-E276-C34DF2296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91F9-41D2-4144-BF72-0A9F70D24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370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76130E-B9C2-674A-C5F7-D52DAD06F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202F-8100-4D42-89B7-9B22F7A120B5}" type="datetimeFigureOut">
              <a:rPr lang="en-US" smtClean="0"/>
              <a:t>4/5/24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F1513E-B9A2-D2CC-FD4D-A55DFED48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0710F4-2ACD-1FBF-CD05-1B13E9F48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91F9-41D2-4144-BF72-0A9F70D24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70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054E3-D370-D46E-3247-AB1F92DD8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966DA-FD73-1FB6-0D10-FC6B61FA7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3A2F42-5114-6A5B-1AAB-9D222B2B07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9269A-861C-8032-9267-A47FF3E94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202F-8100-4D42-89B7-9B22F7A120B5}" type="datetimeFigureOut">
              <a:rPr lang="en-US" smtClean="0"/>
              <a:t>4/5/24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6AA4D2-F804-4F07-65F0-98ECBB813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4D1646-203A-6913-9252-98C6ABEEE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91F9-41D2-4144-BF72-0A9F70D24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06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4B5E9-5E06-A7BF-AABE-0227E4BA4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30F598-4277-69FC-19A8-5AA14113F3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B35695-7F61-44B6-ECDD-2A0281146F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4E3BC5-E988-4F56-494B-771EB24B7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202F-8100-4D42-89B7-9B22F7A120B5}" type="datetimeFigureOut">
              <a:rPr lang="en-US" smtClean="0"/>
              <a:t>4/5/24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EB939-0424-EEFE-B1F9-6020006AF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0D3985-06BA-652D-173A-E603AE37F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91F9-41D2-4144-BF72-0A9F70D24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94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B3C9DB-D01C-A3D5-B57F-78F697F18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D60C6-231D-45B5-085B-DF7CD55C0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763DD-D685-C1C0-3070-0730ADDE6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05202F-8100-4D42-89B7-9B22F7A120B5}" type="datetimeFigureOut">
              <a:rPr lang="en-US" smtClean="0"/>
              <a:t>4/5/24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A541D-9561-D792-3E72-249CE059BD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E9B9B-62B1-032C-7464-6B7830436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EB91F9-41D2-4144-BF72-0A9F70D24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43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BD493-1007-6E49-90DD-A7E3DBF9E5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-81232"/>
            <a:ext cx="9067800" cy="2387600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Tw Cen MT Condensed Extra Bold" panose="020B0602020104020603" pitchFamily="34" charset="77"/>
              </a:rPr>
              <a:t>INDEXING BU’S GREEN SPACE UTILIZATION FOR EQUITABLE DISTRIBUTION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61E282-4113-3643-9CDF-61BFBF501A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41198"/>
            <a:ext cx="9144000" cy="3321670"/>
          </a:xfrm>
        </p:spPr>
        <p:txBody>
          <a:bodyPr>
            <a:normAutofit fontScale="70000" lnSpcReduction="20000"/>
          </a:bodyPr>
          <a:lstStyle/>
          <a:p>
            <a:pPr algn="l">
              <a:spcBef>
                <a:spcPts val="0"/>
              </a:spcBef>
            </a:pPr>
            <a:endParaRPr lang="en-US" sz="3500" b="1" dirty="0">
              <a:latin typeface="Tw Cen MT" panose="020B0602020104020603" pitchFamily="34" charset="77"/>
            </a:endParaRPr>
          </a:p>
          <a:p>
            <a:pPr algn="l">
              <a:spcBef>
                <a:spcPts val="0"/>
              </a:spcBef>
            </a:pPr>
            <a:r>
              <a:rPr lang="en-US" sz="6000" b="1" dirty="0">
                <a:latin typeface="Tw Cen MT Condensed" panose="020B0606020104020203" pitchFamily="34" charset="77"/>
              </a:rPr>
              <a:t>Mya Briones (CAS </a:t>
            </a:r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lang="en-US" sz="6000" b="1" dirty="0">
                <a:latin typeface="Tw Cen MT Condensed" panose="020B0606020104020203" pitchFamily="34" charset="77"/>
              </a:rPr>
              <a:t>23)</a:t>
            </a:r>
          </a:p>
          <a:p>
            <a:pPr algn="l">
              <a:spcBef>
                <a:spcPts val="0"/>
              </a:spcBef>
            </a:pPr>
            <a:endParaRPr lang="en-US" sz="1700" b="1" dirty="0">
              <a:latin typeface="Tw Cen MT Condensed" panose="020B0606020104020203" pitchFamily="34" charset="77"/>
            </a:endParaRPr>
          </a:p>
          <a:p>
            <a:pPr algn="l">
              <a:spcBef>
                <a:spcPts val="0"/>
              </a:spcBef>
            </a:pPr>
            <a:r>
              <a:rPr lang="en-US" sz="6000" b="1" dirty="0">
                <a:latin typeface="Tw Cen MT Condensed" panose="020B0606020104020203" pitchFamily="34" charset="77"/>
              </a:rPr>
              <a:t>Jessica Schwarz (CAS </a:t>
            </a:r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lang="en-US" sz="6000" b="1" dirty="0">
                <a:latin typeface="Tw Cen MT Condensed" panose="020B0606020104020203" pitchFamily="34" charset="77"/>
              </a:rPr>
              <a:t>25)</a:t>
            </a:r>
          </a:p>
          <a:p>
            <a:pPr algn="l">
              <a:spcBef>
                <a:spcPts val="0"/>
              </a:spcBef>
            </a:pPr>
            <a:endParaRPr lang="en-US" sz="1700" b="1" dirty="0">
              <a:latin typeface="Tw Cen MT Condensed" panose="020B0606020104020203" pitchFamily="34" charset="77"/>
            </a:endParaRPr>
          </a:p>
          <a:p>
            <a:pPr algn="l">
              <a:spcBef>
                <a:spcPts val="0"/>
              </a:spcBef>
            </a:pPr>
            <a:r>
              <a:rPr lang="en-US" sz="6000" b="1" dirty="0">
                <a:latin typeface="Tw Cen MT Condensed" panose="020B0606020104020203" pitchFamily="34" charset="77"/>
              </a:rPr>
              <a:t>Ian Smith (CAS </a:t>
            </a:r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lang="en-US" sz="6000" b="1" dirty="0">
                <a:latin typeface="Tw Cen MT Condensed" panose="020B0606020104020203" pitchFamily="34" charset="77"/>
              </a:rPr>
              <a:t>17/GRS </a:t>
            </a:r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lang="en-US" sz="6000" b="1" dirty="0">
                <a:latin typeface="Tw Cen MT Condensed" panose="020B0606020104020203" pitchFamily="34" charset="77"/>
              </a:rPr>
              <a:t>23)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4300" dirty="0">
              <a:latin typeface="Tw Cen MT Condensed" panose="020B0606020104020203" pitchFamily="34" charset="77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4300" dirty="0">
                <a:latin typeface="Tw Cen MT Condensed" panose="020B0606020104020203" pitchFamily="34" charset="77"/>
              </a:rPr>
              <a:t>Department of Earth and Environment, Boston University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4300" i="1" dirty="0">
              <a:latin typeface="Tw Cen MT" panose="020B0602020104020603" pitchFamily="34" charset="77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400" i="1" dirty="0">
              <a:latin typeface="Tw Cen MT" panose="020B0602020104020603" pitchFamily="34" charset="77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400" i="1" baseline="30000" dirty="0">
                <a:solidFill>
                  <a:schemeClr val="bg1"/>
                </a:solidFill>
                <a:latin typeface="Tw Cen MT" panose="020B0602020104020603" pitchFamily="34" charset="77"/>
              </a:rPr>
              <a:t>2</a:t>
            </a:r>
            <a:r>
              <a:rPr lang="en-US" sz="1400" i="1" dirty="0">
                <a:solidFill>
                  <a:schemeClr val="bg1"/>
                </a:solidFill>
                <a:latin typeface="Tw Cen MT" panose="020B0602020104020603" pitchFamily="34" charset="77"/>
              </a:rPr>
              <a:t>Department of Environmental Health, Boston University</a:t>
            </a:r>
          </a:p>
          <a:p>
            <a:pPr algn="l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9BC099-8DA7-8C43-9212-416915033290}"/>
              </a:ext>
            </a:extLst>
          </p:cNvPr>
          <p:cNvCxnSpPr/>
          <p:nvPr/>
        </p:nvCxnSpPr>
        <p:spPr>
          <a:xfrm>
            <a:off x="1600200" y="2629876"/>
            <a:ext cx="9067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A71F7CB-2D8F-C141-8036-D0987965F0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312" y="5639362"/>
            <a:ext cx="1951688" cy="13716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EC64EC9-836F-F244-AD33-3EDCEBC2B5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546" y="5749978"/>
            <a:ext cx="2032000" cy="91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D8156E-EC1B-2747-A764-D7F1D591ABFC}"/>
              </a:ext>
            </a:extLst>
          </p:cNvPr>
          <p:cNvSpPr txBox="1"/>
          <p:nvPr/>
        </p:nvSpPr>
        <p:spPr>
          <a:xfrm>
            <a:off x="4336418" y="6022512"/>
            <a:ext cx="3818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w Cen MT Condensed" panose="020B0606020104020203" pitchFamily="34" charset="77"/>
              </a:rPr>
              <a:t>April 10, 2024</a:t>
            </a:r>
          </a:p>
        </p:txBody>
      </p:sp>
    </p:spTree>
    <p:extLst>
      <p:ext uri="{BB962C8B-B14F-4D97-AF65-F5344CB8AC3E}">
        <p14:creationId xmlns:p14="http://schemas.microsoft.com/office/powerpoint/2010/main" val="3302523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4EFD97-9750-9909-5FC2-BFD49F7709B8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latin typeface="Tw Cen MT" panose="020B0602020104020603" pitchFamily="34" charset="77"/>
              </a:rPr>
              <a:t>Introduction</a:t>
            </a:r>
            <a:r>
              <a:rPr lang="en-US" sz="4000" b="1" dirty="0">
                <a:latin typeface="Tw Cen MT" panose="020B0602020104020603" pitchFamily="34" charset="77"/>
              </a:rPr>
              <a:t>: </a:t>
            </a:r>
            <a:r>
              <a:rPr lang="en-US" sz="4000" dirty="0">
                <a:latin typeface="Tw Cen MT" panose="020B0602020104020603" pitchFamily="34" charset="77"/>
              </a:rPr>
              <a:t>Green Space Trends on an Urban Campus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E2B5449-8844-F2F1-11BE-F97B5B251773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1117775"/>
            <a:ext cx="4999076" cy="4937760"/>
            <a:chOff x="3050399" y="457200"/>
            <a:chExt cx="6017401" cy="5943600"/>
          </a:xfrm>
        </p:grpSpPr>
        <p:pic>
          <p:nvPicPr>
            <p:cNvPr id="4" name="Picture 3" descr="A map of a city&#10;&#10;Description automatically generated">
              <a:extLst>
                <a:ext uri="{FF2B5EF4-FFF2-40B4-BE49-F238E27FC236}">
                  <a16:creationId xmlns:a16="http://schemas.microsoft.com/office/drawing/2014/main" id="{EF729750-D6CB-5B5B-4752-9FD259018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4200" y="457200"/>
              <a:ext cx="5943600" cy="5943600"/>
            </a:xfrm>
            <a:prstGeom prst="rect">
              <a:avLst/>
            </a:prstGeom>
          </p:spPr>
        </p:pic>
        <p:pic>
          <p:nvPicPr>
            <p:cNvPr id="5" name="Picture 4" descr="A screen shot of a cell phone&#10;&#10;Description automatically generated">
              <a:extLst>
                <a:ext uri="{FF2B5EF4-FFF2-40B4-BE49-F238E27FC236}">
                  <a16:creationId xmlns:a16="http://schemas.microsoft.com/office/drawing/2014/main" id="{8F375910-49FA-01EB-7D47-92F17B718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3399221" y="4487916"/>
              <a:ext cx="742275" cy="164592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2DE544E-92E0-F31F-A50A-829CDE8DEE41}"/>
                </a:ext>
              </a:extLst>
            </p:cNvPr>
            <p:cNvSpPr txBox="1"/>
            <p:nvPr/>
          </p:nvSpPr>
          <p:spPr>
            <a:xfrm>
              <a:off x="4141496" y="4466894"/>
              <a:ext cx="1439918" cy="370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Helvetica" pitchFamily="2" charset="0"/>
                </a:rPr>
                <a:t>More Green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6D95BA-1981-707D-9D7E-76D1B1511ED8}"/>
                </a:ext>
              </a:extLst>
            </p:cNvPr>
            <p:cNvSpPr txBox="1"/>
            <p:nvPr/>
          </p:nvSpPr>
          <p:spPr>
            <a:xfrm>
              <a:off x="4141496" y="5817057"/>
              <a:ext cx="1439918" cy="370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Helvetica" pitchFamily="2" charset="0"/>
                </a:rPr>
                <a:t>Less Green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FE0521-1FF3-8070-1D7C-3DB1A361CEC5}"/>
                </a:ext>
              </a:extLst>
            </p:cNvPr>
            <p:cNvSpPr txBox="1"/>
            <p:nvPr/>
          </p:nvSpPr>
          <p:spPr>
            <a:xfrm>
              <a:off x="3050399" y="3441476"/>
              <a:ext cx="1439918" cy="1000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Helvetica" pitchFamily="2" charset="0"/>
                </a:rPr>
                <a:t>CRC Greenness Trend </a:t>
              </a:r>
            </a:p>
            <a:p>
              <a:pPr algn="ctr"/>
              <a:r>
                <a:rPr lang="en-US" sz="1100" b="1" dirty="0">
                  <a:latin typeface="Helvetica" pitchFamily="2" charset="0"/>
                </a:rPr>
                <a:t>(2013 – 2023)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5D89D1A-8647-ABF3-2BB6-28F91B78CCA3}"/>
              </a:ext>
            </a:extLst>
          </p:cNvPr>
          <p:cNvGrpSpPr/>
          <p:nvPr/>
        </p:nvGrpSpPr>
        <p:grpSpPr>
          <a:xfrm>
            <a:off x="2930317" y="960120"/>
            <a:ext cx="8971893" cy="2496241"/>
            <a:chOff x="2930317" y="960120"/>
            <a:chExt cx="8971893" cy="2496241"/>
          </a:xfrm>
        </p:grpSpPr>
        <p:pic>
          <p:nvPicPr>
            <p:cNvPr id="10" name="Picture 9" descr="A park with benches and trees&#10;&#10;Description automatically generated">
              <a:extLst>
                <a:ext uri="{FF2B5EF4-FFF2-40B4-BE49-F238E27FC236}">
                  <a16:creationId xmlns:a16="http://schemas.microsoft.com/office/drawing/2014/main" id="{1A971366-1509-E64C-1B60-CD59EE20EBDA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0388" y="960120"/>
              <a:ext cx="3200400" cy="166346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11" descr="A blue forklift parked on a concrete surface&#10;&#10;Description automatically generated">
              <a:extLst>
                <a:ext uri="{FF2B5EF4-FFF2-40B4-BE49-F238E27FC236}">
                  <a16:creationId xmlns:a16="http://schemas.microsoft.com/office/drawing/2014/main" id="{7813E84D-8594-C1EB-F326-51ABFB0A12D6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01810" y="960120"/>
              <a:ext cx="3200400" cy="16642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98E201E-9A2B-39B6-3BB1-0C4F7B869779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 flipV="1">
              <a:off x="2930317" y="1791851"/>
              <a:ext cx="2130071" cy="166451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81752F7-8B21-B802-D871-D910A027F016}"/>
              </a:ext>
            </a:extLst>
          </p:cNvPr>
          <p:cNvGrpSpPr/>
          <p:nvPr/>
        </p:nvGrpSpPr>
        <p:grpSpPr>
          <a:xfrm>
            <a:off x="3313786" y="2724992"/>
            <a:ext cx="8588424" cy="1664208"/>
            <a:chOff x="3313786" y="2724992"/>
            <a:chExt cx="8588424" cy="1664208"/>
          </a:xfrm>
        </p:grpSpPr>
        <p:pic>
          <p:nvPicPr>
            <p:cNvPr id="14" name="Picture 13" descr="A tree in a grassy area&#10;&#10;Description automatically generated">
              <a:extLst>
                <a:ext uri="{FF2B5EF4-FFF2-40B4-BE49-F238E27FC236}">
                  <a16:creationId xmlns:a16="http://schemas.microsoft.com/office/drawing/2014/main" id="{334ECDDD-A69A-6988-2571-A6D346415C4F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0388" y="2724992"/>
              <a:ext cx="3200400" cy="16642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" name="Picture 15" descr="A person walking on the sidewalk&#10;&#10;Description automatically generated">
              <a:extLst>
                <a:ext uri="{FF2B5EF4-FFF2-40B4-BE49-F238E27FC236}">
                  <a16:creationId xmlns:a16="http://schemas.microsoft.com/office/drawing/2014/main" id="{A6008157-BD43-9764-1503-6E59614AE3A2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01810" y="2724992"/>
              <a:ext cx="3200400" cy="16642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626FB9D-CEA9-CF53-D1C3-0245B97904B4}"/>
                </a:ext>
              </a:extLst>
            </p:cNvPr>
            <p:cNvCxnSpPr>
              <a:cxnSpLocks/>
              <a:endCxn id="14" idx="1"/>
            </p:cNvCxnSpPr>
            <p:nvPr/>
          </p:nvCxnSpPr>
          <p:spPr>
            <a:xfrm>
              <a:off x="3313786" y="3557096"/>
              <a:ext cx="174660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CECF966-A88E-B8CF-289B-D944C8699BCF}"/>
              </a:ext>
            </a:extLst>
          </p:cNvPr>
          <p:cNvGrpSpPr/>
          <p:nvPr/>
        </p:nvGrpSpPr>
        <p:grpSpPr>
          <a:xfrm>
            <a:off x="2370125" y="3774643"/>
            <a:ext cx="9532085" cy="2380176"/>
            <a:chOff x="2370125" y="3774643"/>
            <a:chExt cx="9532085" cy="2380176"/>
          </a:xfrm>
        </p:grpSpPr>
        <p:pic>
          <p:nvPicPr>
            <p:cNvPr id="18" name="Picture 17" descr="A house with a lawn and bushes&#10;&#10;Description automatically generated">
              <a:extLst>
                <a:ext uri="{FF2B5EF4-FFF2-40B4-BE49-F238E27FC236}">
                  <a16:creationId xmlns:a16="http://schemas.microsoft.com/office/drawing/2014/main" id="{798AA54A-FF3F-AA28-E28C-0BB98F7C2D92}"/>
                </a:ext>
              </a:extLst>
            </p:cNvPr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0388" y="4490611"/>
              <a:ext cx="3200400" cy="16642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" name="Picture 19" descr="A parking lot with a building in the background&#10;&#10;Description automatically generated">
              <a:extLst>
                <a:ext uri="{FF2B5EF4-FFF2-40B4-BE49-F238E27FC236}">
                  <a16:creationId xmlns:a16="http://schemas.microsoft.com/office/drawing/2014/main" id="{6653DFB0-1995-A7D8-6F64-725846EA6B8F}"/>
                </a:ext>
              </a:extLst>
            </p:cNvPr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01810" y="4490611"/>
              <a:ext cx="3200400" cy="16642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E50EBDE-5B5D-760E-5C1A-00A97B0E99A6}"/>
                </a:ext>
              </a:extLst>
            </p:cNvPr>
            <p:cNvCxnSpPr>
              <a:cxnSpLocks/>
              <a:endCxn id="18" idx="1"/>
            </p:cNvCxnSpPr>
            <p:nvPr/>
          </p:nvCxnSpPr>
          <p:spPr>
            <a:xfrm>
              <a:off x="2370125" y="3774643"/>
              <a:ext cx="2690263" cy="15480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63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4EFD97-9750-9909-5FC2-BFD49F7709B8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latin typeface="Tw Cen MT" panose="020B0602020104020603" pitchFamily="34" charset="77"/>
              </a:rPr>
              <a:t>Motivation:</a:t>
            </a:r>
            <a:endParaRPr lang="en-US" sz="4000" dirty="0">
              <a:latin typeface="Tw Cen MT" panose="020B0602020104020603" pitchFamily="34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991189-2C1F-E1FB-92A3-93D0F8371E11}"/>
              </a:ext>
            </a:extLst>
          </p:cNvPr>
          <p:cNvSpPr txBox="1"/>
          <p:nvPr/>
        </p:nvSpPr>
        <p:spPr>
          <a:xfrm>
            <a:off x="92765" y="707886"/>
            <a:ext cx="483704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w Cen MT" panose="020B0602020104020603" pitchFamily="34" charset="77"/>
              </a:rPr>
              <a:t>Benefits of Urban Green Spaces</a:t>
            </a:r>
          </a:p>
          <a:p>
            <a:pPr algn="ctr"/>
            <a:endParaRPr lang="en-US" sz="2400" dirty="0">
              <a:latin typeface="Tw Cen MT" panose="020B0602020104020603" pitchFamily="34" charset="77"/>
            </a:endParaRPr>
          </a:p>
          <a:p>
            <a:pPr marL="457200" indent="-457200">
              <a:buAutoNum type="arabicParenR"/>
            </a:pPr>
            <a:r>
              <a:rPr lang="en-US" sz="2400" b="1" dirty="0">
                <a:latin typeface="Tw Cen MT" panose="020B0602020104020603" pitchFamily="34" charset="77"/>
              </a:rPr>
              <a:t>Reducing Harm</a:t>
            </a:r>
          </a:p>
          <a:p>
            <a:pPr marL="800100" lvl="1" indent="-342900">
              <a:buFontTx/>
              <a:buChar char="-"/>
            </a:pPr>
            <a:r>
              <a:rPr lang="en-US" sz="2400" dirty="0">
                <a:latin typeface="Tw Cen MT" panose="020B0602020104020603" pitchFamily="34" charset="77"/>
              </a:rPr>
              <a:t>Exposure reduction to environmental stressors such as heat &amp; flooding</a:t>
            </a:r>
          </a:p>
          <a:p>
            <a:pPr marL="800100" lvl="1" indent="-342900">
              <a:buFontTx/>
              <a:buChar char="-"/>
            </a:pPr>
            <a:endParaRPr lang="en-US" sz="2400" dirty="0">
              <a:latin typeface="Tw Cen MT" panose="020B0602020104020603" pitchFamily="34" charset="77"/>
            </a:endParaRPr>
          </a:p>
          <a:p>
            <a:pPr marL="457200" indent="-457200">
              <a:buAutoNum type="arabicParenR"/>
            </a:pPr>
            <a:r>
              <a:rPr lang="en-US" sz="2400" b="1" dirty="0">
                <a:latin typeface="Tw Cen MT" panose="020B0602020104020603" pitchFamily="34" charset="77"/>
              </a:rPr>
              <a:t>Restoring Capacities</a:t>
            </a:r>
          </a:p>
          <a:p>
            <a:pPr marL="800100" lvl="1" indent="-342900">
              <a:buFontTx/>
              <a:buChar char="-"/>
            </a:pPr>
            <a:r>
              <a:rPr lang="en-US" sz="2400" dirty="0">
                <a:latin typeface="Tw Cen MT" panose="020B0602020104020603" pitchFamily="34" charset="77"/>
              </a:rPr>
              <a:t>Attention restoration and psychophysiological stress recovery</a:t>
            </a:r>
          </a:p>
          <a:p>
            <a:pPr lvl="1"/>
            <a:endParaRPr lang="en-US" sz="2400" dirty="0">
              <a:latin typeface="Tw Cen MT" panose="020B0602020104020603" pitchFamily="34" charset="77"/>
            </a:endParaRPr>
          </a:p>
          <a:p>
            <a:pPr marL="457200" indent="-457200">
              <a:buAutoNum type="arabicParenR"/>
            </a:pPr>
            <a:r>
              <a:rPr lang="en-US" sz="2400" b="1" dirty="0">
                <a:latin typeface="Tw Cen MT" panose="020B0602020104020603" pitchFamily="34" charset="77"/>
              </a:rPr>
              <a:t>Building Capacities</a:t>
            </a:r>
          </a:p>
          <a:p>
            <a:pPr marL="800100" lvl="1" indent="-342900">
              <a:buFontTx/>
              <a:buChar char="-"/>
            </a:pPr>
            <a:r>
              <a:rPr lang="en-US" sz="2400" dirty="0">
                <a:latin typeface="Tw Cen MT" panose="020B0602020104020603" pitchFamily="34" charset="77"/>
              </a:rPr>
              <a:t>Encouragement of physical activity and facilitation of social cohesion</a:t>
            </a:r>
          </a:p>
          <a:p>
            <a:pPr lvl="1"/>
            <a:endParaRPr lang="en-US" sz="2400" dirty="0">
              <a:latin typeface="Tw Cen MT" panose="020B0602020104020603" pitchFamily="34" charset="77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FC2E3D8-C915-990B-D0C1-596AF489F6D3}"/>
              </a:ext>
            </a:extLst>
          </p:cNvPr>
          <p:cNvGrpSpPr/>
          <p:nvPr/>
        </p:nvGrpSpPr>
        <p:grpSpPr>
          <a:xfrm>
            <a:off x="5071606" y="225287"/>
            <a:ext cx="7120393" cy="6493565"/>
            <a:chOff x="5071606" y="225287"/>
            <a:chExt cx="7120393" cy="64935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2EE2CFA-1A8C-6986-F839-FE7913CD1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1606" y="784691"/>
              <a:ext cx="7120393" cy="1356698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237906A-9EA7-C8CE-0409-2AF4B436C148}"/>
                </a:ext>
              </a:extLst>
            </p:cNvPr>
            <p:cNvCxnSpPr/>
            <p:nvPr/>
          </p:nvCxnSpPr>
          <p:spPr>
            <a:xfrm>
              <a:off x="5071607" y="225287"/>
              <a:ext cx="0" cy="64935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 descr="A graphic of a road and trees&#10;&#10;Description automatically generated">
              <a:extLst>
                <a:ext uri="{FF2B5EF4-FFF2-40B4-BE49-F238E27FC236}">
                  <a16:creationId xmlns:a16="http://schemas.microsoft.com/office/drawing/2014/main" id="{C949B159-05C2-8893-AF60-412BD8D10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0156" y="2148840"/>
              <a:ext cx="6883294" cy="25603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4BE8C5A-AFA0-674A-84BC-C495BFBDBAD2}"/>
                </a:ext>
              </a:extLst>
            </p:cNvPr>
            <p:cNvSpPr txBox="1"/>
            <p:nvPr/>
          </p:nvSpPr>
          <p:spPr>
            <a:xfrm>
              <a:off x="5190155" y="5126653"/>
              <a:ext cx="688329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Tw Cen MT" panose="020B0602020104020603" pitchFamily="34" charset="77"/>
                </a:rPr>
                <a:t>To what extent does BU’s green space distribution comply with the 3-30-300 rule?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43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4EFD97-9750-9909-5FC2-BFD49F7709B8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latin typeface="Tw Cen MT" panose="020B0602020104020603" pitchFamily="34" charset="77"/>
              </a:rPr>
              <a:t>Results: 3 Trees from Every Residence</a:t>
            </a:r>
            <a:endParaRPr lang="en-US" sz="4000" dirty="0">
              <a:latin typeface="Tw Cen MT" panose="020B0602020104020603" pitchFamily="34" charset="77"/>
            </a:endParaRPr>
          </a:p>
        </p:txBody>
      </p:sp>
      <p:pic>
        <p:nvPicPr>
          <p:cNvPr id="4" name="Picture 3" descr="A map of a city&#10;&#10;Description automatically generated">
            <a:extLst>
              <a:ext uri="{FF2B5EF4-FFF2-40B4-BE49-F238E27FC236}">
                <a16:creationId xmlns:a16="http://schemas.microsoft.com/office/drawing/2014/main" id="{B9D21BCE-CF54-2C6A-79BD-5A8C1BCCE3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594" y="707886"/>
            <a:ext cx="8400955" cy="5943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FE1159-4934-230A-52E7-149DEDB0F389}"/>
              </a:ext>
            </a:extLst>
          </p:cNvPr>
          <p:cNvSpPr txBox="1"/>
          <p:nvPr/>
        </p:nvSpPr>
        <p:spPr>
          <a:xfrm>
            <a:off x="-1" y="1402915"/>
            <a:ext cx="3269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w Cen MT" panose="020B0602020104020603" pitchFamily="34" charset="77"/>
              </a:rPr>
              <a:t>Compliance in 118 out of 126 student residences (93.6%)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407DB7-2A5C-6C21-BF17-F296F093416A}"/>
              </a:ext>
            </a:extLst>
          </p:cNvPr>
          <p:cNvSpPr txBox="1"/>
          <p:nvPr/>
        </p:nvSpPr>
        <p:spPr>
          <a:xfrm>
            <a:off x="-2" y="2451887"/>
            <a:ext cx="3269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w Cen MT" panose="020B0602020104020603" pitchFamily="34" charset="77"/>
              </a:rPr>
              <a:t>Improvements could be made in part of </a:t>
            </a:r>
            <a:r>
              <a:rPr lang="en-US" sz="2000" b="1" dirty="0">
                <a:latin typeface="Tw Cen MT" panose="020B0602020104020603" pitchFamily="34" charset="77"/>
              </a:rPr>
              <a:t>West Campus, South Campus, and East Campus Residences</a:t>
            </a:r>
            <a:endParaRPr lang="en-US" sz="2000" dirty="0">
              <a:latin typeface="Tw Cen MT" panose="020B06020201040206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3630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4EFD97-9750-9909-5FC2-BFD49F7709B8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latin typeface="Tw Cen MT" panose="020B0602020104020603" pitchFamily="34" charset="77"/>
              </a:rPr>
              <a:t>Results: 30% Canopy Cover in Each Neighborhood</a:t>
            </a:r>
            <a:endParaRPr lang="en-US" sz="4000" dirty="0">
              <a:latin typeface="Tw Cen MT" panose="020B0602020104020603" pitchFamily="34" charset="77"/>
            </a:endParaRPr>
          </a:p>
        </p:txBody>
      </p:sp>
      <p:pic>
        <p:nvPicPr>
          <p:cNvPr id="4" name="Picture 3" descr="A map of a city&#10;&#10;Description automatically generated">
            <a:extLst>
              <a:ext uri="{FF2B5EF4-FFF2-40B4-BE49-F238E27FC236}">
                <a16:creationId xmlns:a16="http://schemas.microsoft.com/office/drawing/2014/main" id="{CFD0B0E7-FF92-2520-B5C2-3C8EA7D533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593" y="707886"/>
            <a:ext cx="8400955" cy="5943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0B29A9-E977-AEEB-E911-9935EB49DCDA}"/>
              </a:ext>
            </a:extLst>
          </p:cNvPr>
          <p:cNvSpPr txBox="1"/>
          <p:nvPr/>
        </p:nvSpPr>
        <p:spPr>
          <a:xfrm>
            <a:off x="1" y="1055400"/>
            <a:ext cx="3269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w Cen MT" panose="020B0602020104020603" pitchFamily="34" charset="77"/>
              </a:rPr>
              <a:t>Compliance in 0 out of 126 student residences (0.0%)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65AAAA-328C-4A4E-F4F9-D08294709728}"/>
              </a:ext>
            </a:extLst>
          </p:cNvPr>
          <p:cNvSpPr txBox="1"/>
          <p:nvPr/>
        </p:nvSpPr>
        <p:spPr>
          <a:xfrm>
            <a:off x="0" y="2104372"/>
            <a:ext cx="32692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w Cen MT" panose="020B0602020104020603" pitchFamily="34" charset="77"/>
              </a:rPr>
              <a:t>Lack of tree cover is primarily driven by the size/age of street trees</a:t>
            </a:r>
          </a:p>
        </p:txBody>
      </p:sp>
      <p:pic>
        <p:nvPicPr>
          <p:cNvPr id="7" name="Picture 6" descr="A tree on the sidewalk&#10;&#10;Description automatically generated">
            <a:extLst>
              <a:ext uri="{FF2B5EF4-FFF2-40B4-BE49-F238E27FC236}">
                <a16:creationId xmlns:a16="http://schemas.microsoft.com/office/drawing/2014/main" id="{FB7A6476-2216-C91B-115B-BBD5E98BC1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98" y="3467550"/>
            <a:ext cx="2329891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6394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4EFD97-9750-9909-5FC2-BFD49F7709B8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latin typeface="Tw Cen MT" panose="020B0602020104020603" pitchFamily="34" charset="77"/>
              </a:rPr>
              <a:t>Results: Green Spaces within 300m of Each Residence</a:t>
            </a:r>
            <a:endParaRPr lang="en-US" sz="4000" dirty="0">
              <a:latin typeface="Tw Cen MT" panose="020B0602020104020603" pitchFamily="34" charset="77"/>
            </a:endParaRPr>
          </a:p>
        </p:txBody>
      </p:sp>
      <p:pic>
        <p:nvPicPr>
          <p:cNvPr id="7" name="Picture 6" descr="A map of a city&#10;&#10;Description automatically generated">
            <a:extLst>
              <a:ext uri="{FF2B5EF4-FFF2-40B4-BE49-F238E27FC236}">
                <a16:creationId xmlns:a16="http://schemas.microsoft.com/office/drawing/2014/main" id="{FC75D761-36FD-A84C-8E5D-8F529B2AE1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593" y="707886"/>
            <a:ext cx="8400955" cy="5943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C668BB-7774-629E-4BE9-128ABDAB0B76}"/>
              </a:ext>
            </a:extLst>
          </p:cNvPr>
          <p:cNvSpPr txBox="1"/>
          <p:nvPr/>
        </p:nvSpPr>
        <p:spPr>
          <a:xfrm>
            <a:off x="-1" y="1402915"/>
            <a:ext cx="3269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w Cen MT" panose="020B0602020104020603" pitchFamily="34" charset="77"/>
              </a:rPr>
              <a:t>Compliance in 126 out of 126 student residences (100.0%)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1AF538-1F7B-9F91-07B7-9065518163D5}"/>
              </a:ext>
            </a:extLst>
          </p:cNvPr>
          <p:cNvSpPr txBox="1"/>
          <p:nvPr/>
        </p:nvSpPr>
        <p:spPr>
          <a:xfrm>
            <a:off x="-2" y="2451887"/>
            <a:ext cx="32692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w Cen MT" panose="020B0602020104020603" pitchFamily="34" charset="77"/>
              </a:rPr>
              <a:t>Furthest student residences from green spaces are concentrated in South Campus</a:t>
            </a:r>
          </a:p>
        </p:txBody>
      </p:sp>
    </p:spTree>
    <p:extLst>
      <p:ext uri="{BB962C8B-B14F-4D97-AF65-F5344CB8AC3E}">
        <p14:creationId xmlns:p14="http://schemas.microsoft.com/office/powerpoint/2010/main" val="3654614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4EFD97-9750-9909-5FC2-BFD49F7709B8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latin typeface="Tw Cen MT" panose="020B0602020104020603" pitchFamily="34" charset="77"/>
              </a:rPr>
              <a:t>Results: Most Accessible Green Spaces on Campus</a:t>
            </a:r>
            <a:endParaRPr lang="en-US" sz="4000" dirty="0">
              <a:latin typeface="Tw Cen MT" panose="020B0602020104020603" pitchFamily="34" charset="77"/>
            </a:endParaRPr>
          </a:p>
        </p:txBody>
      </p:sp>
      <p:pic>
        <p:nvPicPr>
          <p:cNvPr id="4" name="Picture 3" descr="A map of a city&#10;&#10;Description automatically generated">
            <a:extLst>
              <a:ext uri="{FF2B5EF4-FFF2-40B4-BE49-F238E27FC236}">
                <a16:creationId xmlns:a16="http://schemas.microsoft.com/office/drawing/2014/main" id="{0BFD5052-2C62-8008-59F0-2169DBC76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593" y="707886"/>
            <a:ext cx="8400955" cy="5943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62DEFB-8697-82EE-3EEF-A39740A95205}"/>
              </a:ext>
            </a:extLst>
          </p:cNvPr>
          <p:cNvSpPr txBox="1"/>
          <p:nvPr/>
        </p:nvSpPr>
        <p:spPr>
          <a:xfrm>
            <a:off x="-1" y="1402915"/>
            <a:ext cx="32692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w Cen MT" panose="020B0602020104020603" pitchFamily="34" charset="77"/>
              </a:rPr>
              <a:t>The most accessible green spaces from student residences are </a:t>
            </a:r>
            <a:r>
              <a:rPr lang="en-US" sz="2000" b="1" dirty="0">
                <a:latin typeface="Tw Cen MT" panose="020B0602020104020603" pitchFamily="34" charset="77"/>
              </a:rPr>
              <a:t>COMM Lawn (on-campus)</a:t>
            </a:r>
            <a:r>
              <a:rPr lang="en-US" sz="2000" dirty="0">
                <a:latin typeface="Tw Cen MT" panose="020B0602020104020603" pitchFamily="34" charset="77"/>
              </a:rPr>
              <a:t> and </a:t>
            </a:r>
            <a:r>
              <a:rPr lang="en-US" sz="2000" b="1" dirty="0">
                <a:latin typeface="Tw Cen MT" panose="020B0602020104020603" pitchFamily="34" charset="77"/>
              </a:rPr>
              <a:t>The Esplanade (off-campus)</a:t>
            </a:r>
            <a:endParaRPr lang="en-US" sz="2000" dirty="0">
              <a:latin typeface="Tw Cen MT" panose="020B06020201040206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1765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4EFD97-9750-9909-5FC2-BFD49F7709B8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w Cen MT" panose="020B0602020104020603" pitchFamily="34" charset="77"/>
              </a:rPr>
              <a:t>Recommendations: </a:t>
            </a:r>
          </a:p>
        </p:txBody>
      </p:sp>
      <p:pic>
        <p:nvPicPr>
          <p:cNvPr id="3" name="image1.png">
            <a:extLst>
              <a:ext uri="{FF2B5EF4-FFF2-40B4-BE49-F238E27FC236}">
                <a16:creationId xmlns:a16="http://schemas.microsoft.com/office/drawing/2014/main" id="{421A3A41-2A4D-A419-7D75-CB4C7E5503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8349" y="1727124"/>
            <a:ext cx="5557651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F0D7C4-54D3-2E3C-E8F0-A6AA515D3574}"/>
              </a:ext>
            </a:extLst>
          </p:cNvPr>
          <p:cNvSpPr txBox="1"/>
          <p:nvPr/>
        </p:nvSpPr>
        <p:spPr>
          <a:xfrm>
            <a:off x="0" y="864296"/>
            <a:ext cx="1075985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w Cen MT" panose="020B0602020104020603" pitchFamily="34" charset="77"/>
              </a:rPr>
              <a:t>1) Support/maintain young trees to increase tree canopy In densely populated neighborhoods</a:t>
            </a:r>
            <a:endParaRPr lang="en-US" sz="2000" dirty="0">
              <a:latin typeface="Tw Cen MT" panose="020B0602020104020603" pitchFamily="34" charset="77"/>
            </a:endParaRPr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E9528F-0167-A50D-DE94-142A9DF396E3}"/>
              </a:ext>
            </a:extLst>
          </p:cNvPr>
          <p:cNvGrpSpPr/>
          <p:nvPr/>
        </p:nvGrpSpPr>
        <p:grpSpPr>
          <a:xfrm>
            <a:off x="-1" y="2132753"/>
            <a:ext cx="10759858" cy="4572000"/>
            <a:chOff x="-1" y="2132753"/>
            <a:chExt cx="10759858" cy="45720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5C4D305-6393-88B9-D6DD-43AE9E933550}"/>
                </a:ext>
              </a:extLst>
            </p:cNvPr>
            <p:cNvSpPr txBox="1"/>
            <p:nvPr/>
          </p:nvSpPr>
          <p:spPr>
            <a:xfrm>
              <a:off x="-1" y="3772422"/>
              <a:ext cx="107598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w Cen MT" panose="020B0602020104020603" pitchFamily="34" charset="77"/>
                </a:rPr>
                <a:t>2) Preserve existing green spaces during new construction </a:t>
              </a:r>
            </a:p>
            <a:p>
              <a:r>
                <a:rPr lang="en-US" sz="2000" b="1" dirty="0">
                  <a:latin typeface="Tw Cen MT" panose="020B0602020104020603" pitchFamily="34" charset="77"/>
                </a:rPr>
                <a:t>and integrate green building infrastructure</a:t>
              </a:r>
              <a:endParaRPr lang="en-US" sz="2000" dirty="0"/>
            </a:p>
          </p:txBody>
        </p:sp>
        <p:pic>
          <p:nvPicPr>
            <p:cNvPr id="7" name="Picture 6" descr="A rooftop terrace overlooking a city&#10;&#10;Description automatically generated">
              <a:extLst>
                <a:ext uri="{FF2B5EF4-FFF2-40B4-BE49-F238E27FC236}">
                  <a16:creationId xmlns:a16="http://schemas.microsoft.com/office/drawing/2014/main" id="{98C3D4E4-C624-99E3-4EA4-B2204FC0D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9482" y="2132753"/>
              <a:ext cx="3050375" cy="4572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36CD7E2-FFF4-C90E-8A7C-634ED391FF07}"/>
              </a:ext>
            </a:extLst>
          </p:cNvPr>
          <p:cNvSpPr txBox="1"/>
          <p:nvPr/>
        </p:nvSpPr>
        <p:spPr>
          <a:xfrm>
            <a:off x="2104237" y="4961588"/>
            <a:ext cx="2425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w Cen MT" panose="020B0602020104020603" pitchFamily="34" charset="77"/>
              </a:rPr>
              <a:t>Thank you!</a:t>
            </a:r>
          </a:p>
          <a:p>
            <a:pPr algn="ctr"/>
            <a:r>
              <a:rPr lang="en-US" sz="3600" b="1" dirty="0">
                <a:latin typeface="Tw Cen MT" panose="020B0602020104020603" pitchFamily="34" charset="77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14036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291</Words>
  <Application>Microsoft Macintosh PowerPoint</Application>
  <PresentationFormat>Widescreen</PresentationFormat>
  <Paragraphs>48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Helvetica</vt:lpstr>
      <vt:lpstr>Tw Cen MT</vt:lpstr>
      <vt:lpstr>Tw Cen MT Condensed</vt:lpstr>
      <vt:lpstr>Tw Cen MT Condensed Extra Bold</vt:lpstr>
      <vt:lpstr>Office Theme</vt:lpstr>
      <vt:lpstr>INDEXING BU’S GREEN SPACE UTILIZATION FOR EQUITABLE DISTRIBUTION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INDEXING BU’S GREEN SPACE UTILIZATION FOR EQUITABLE DISTRIBUTION</dc:title>
  <dc:creator>Smith, Ian</dc:creator>
  <cp:lastModifiedBy>Smith, Ian</cp:lastModifiedBy>
  <cp:revision>17</cp:revision>
  <dcterms:created xsi:type="dcterms:W3CDTF">2024-03-29T13:37:50Z</dcterms:created>
  <dcterms:modified xsi:type="dcterms:W3CDTF">2024-04-05T12:49:21Z</dcterms:modified>
</cp:coreProperties>
</file>