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3" roundtripDataSignature="AMtx7mjqDdq2LRsoasgPDXRjR4qoOyCa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c9f3523b5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" name="Google Shape;60;g2c9f3523b57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c9f3523b5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g2c9f3523b5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2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2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p2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p2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" name="Google Shape;1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/>
          <p:nvPr>
            <p:ph type="title"/>
          </p:nvPr>
        </p:nvSpPr>
        <p:spPr>
          <a:xfrm>
            <a:off x="311700" y="149750"/>
            <a:ext cx="7905021" cy="8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Evaluating Storage Systems for Decarbonized All-electric Buildings to reduce Peak Loads:  CCDS Bldg</a:t>
            </a:r>
            <a:br>
              <a:rPr lang="en" sz="2400">
                <a:latin typeface="Calibri"/>
                <a:ea typeface="Calibri"/>
                <a:cs typeface="Calibri"/>
                <a:sym typeface="Calibri"/>
              </a:rPr>
            </a:b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"/>
          <p:cNvSpPr txBox="1"/>
          <p:nvPr>
            <p:ph idx="1" type="body"/>
          </p:nvPr>
        </p:nvSpPr>
        <p:spPr>
          <a:xfrm>
            <a:off x="108725" y="4156750"/>
            <a:ext cx="8789400" cy="8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: James Roberts (ENG ME ‘25)    Faculty advisor: Michael Gevelber </a:t>
            </a:r>
            <a:endParaRPr b="1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b="1"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 Staff collaborators : Joe Kajunski, Mike Pieroni (CCDS bldg. manager)  Multi Stack:  Greg Furst</a:t>
            </a:r>
            <a:endParaRPr b="1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"/>
          <p:cNvSpPr txBox="1"/>
          <p:nvPr/>
        </p:nvSpPr>
        <p:spPr>
          <a:xfrm>
            <a:off x="192500" y="1002325"/>
            <a:ext cx="6692400" cy="29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libri"/>
              <a:buAutoNum type="arabicPeriod"/>
            </a:pPr>
            <a:r>
              <a:rPr b="0" i="0" lang="en" sz="1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problem: observe large peaks in CCDS.   Impacts grid &amp; create high demand charges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AutoNum type="arabicPeriod"/>
            </a:pPr>
            <a:r>
              <a:rPr b="1" i="0" lang="en" sz="1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Two solutions</a:t>
            </a:r>
            <a:r>
              <a:rPr b="0" i="0" lang="en" sz="1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Electrical &amp; thermal storage.  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libri"/>
              <a:buAutoNum type="arabicPeriod"/>
            </a:pPr>
            <a:r>
              <a:rPr b="0" i="0" lang="en" sz="1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causes the large electrical peaks?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libri"/>
              <a:buAutoNum type="arabicPeriod"/>
            </a:pPr>
            <a:r>
              <a:rPr b="0" i="0" lang="en" sz="1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Comparative performance: CCDS  to other large BU building </a:t>
            </a:r>
            <a:endParaRPr b="0" i="0" sz="19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libri"/>
              <a:buAutoNum type="arabicPeriod"/>
            </a:pPr>
            <a:r>
              <a:rPr b="0" i="0" lang="en" sz="1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Implications &amp; Next Steps </a:t>
            </a:r>
            <a:endParaRPr b="0" i="0" sz="19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2"/>
          <p:cNvPicPr preferRelativeResize="0"/>
          <p:nvPr/>
        </p:nvPicPr>
        <p:blipFill rotWithShape="1">
          <a:blip r:embed="rId3">
            <a:alphaModFix/>
          </a:blip>
          <a:srcRect b="0" l="23290" r="24997" t="0"/>
          <a:stretch/>
        </p:blipFill>
        <p:spPr>
          <a:xfrm>
            <a:off x="7152238" y="1173807"/>
            <a:ext cx="1799257" cy="2795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c9f3523b57_0_35"/>
          <p:cNvSpPr txBox="1"/>
          <p:nvPr>
            <p:ph type="ctrTitle"/>
          </p:nvPr>
        </p:nvSpPr>
        <p:spPr>
          <a:xfrm>
            <a:off x="156900" y="0"/>
            <a:ext cx="8742300" cy="67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3100" u="sng">
                <a:latin typeface="Calibri"/>
                <a:ea typeface="Calibri"/>
                <a:cs typeface="Calibri"/>
                <a:sym typeface="Calibri"/>
              </a:rPr>
              <a:t>Overview of All-Electric Decarbonized CCDS Building</a:t>
            </a:r>
            <a:endParaRPr b="1" sz="4700" u="sng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g2c9f3523b57_0_35"/>
          <p:cNvSpPr txBox="1"/>
          <p:nvPr>
            <p:ph idx="1" type="subTitle"/>
          </p:nvPr>
        </p:nvSpPr>
        <p:spPr>
          <a:xfrm>
            <a:off x="311700" y="2959125"/>
            <a:ext cx="8520600" cy="20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ct val="151350"/>
              <a:buNone/>
            </a:pPr>
            <a:r>
              <a:rPr lang="en" sz="74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74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2380"/>
              <a:buNone/>
            </a:pPr>
            <a:r>
              <a:rPr b="1" lang="en" sz="7350" u="sng">
                <a:latin typeface="Calibri"/>
                <a:ea typeface="Calibri"/>
                <a:cs typeface="Calibri"/>
                <a:sym typeface="Calibri"/>
              </a:rPr>
              <a:t>All Electric Building:  Zero CO</a:t>
            </a:r>
            <a:r>
              <a:rPr b="1" baseline="-25000" lang="en" sz="7350" u="sng"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b="1" lang="en" sz="7350" u="sng">
                <a:latin typeface="Calibri"/>
                <a:ea typeface="Calibri"/>
                <a:cs typeface="Calibri"/>
                <a:sym typeface="Calibri"/>
              </a:rPr>
              <a:t>emissions!</a:t>
            </a:r>
            <a:endParaRPr b="1" sz="7350" u="sng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2380"/>
              <a:buNone/>
            </a:pPr>
            <a:r>
              <a:t/>
            </a:r>
            <a:endParaRPr b="1" sz="7350" u="sng">
              <a:latin typeface="Calibri"/>
              <a:ea typeface="Calibri"/>
              <a:cs typeface="Calibri"/>
              <a:sym typeface="Calibri"/>
            </a:endParaRPr>
          </a:p>
          <a:p>
            <a:pPr indent="-396081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•"/>
            </a:pPr>
            <a:r>
              <a:rPr lang="en" sz="7350">
                <a:latin typeface="Calibri"/>
                <a:ea typeface="Calibri"/>
                <a:cs typeface="Calibri"/>
                <a:sym typeface="Calibri"/>
              </a:rPr>
              <a:t>Use Ground Source Heat Pumps (very efficient) to heat/cool building</a:t>
            </a:r>
            <a:endParaRPr sz="735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350">
              <a:latin typeface="Calibri"/>
              <a:ea typeface="Calibri"/>
              <a:cs typeface="Calibri"/>
              <a:sym typeface="Calibri"/>
            </a:endParaRPr>
          </a:p>
          <a:p>
            <a:pPr indent="-396081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•"/>
            </a:pPr>
            <a:r>
              <a:rPr lang="en" sz="7350">
                <a:latin typeface="Calibri"/>
                <a:ea typeface="Calibri"/>
                <a:cs typeface="Calibri"/>
                <a:sym typeface="Calibri"/>
              </a:rPr>
              <a:t>When Heat Pump can not meet heating load, Electric Boilers turn on</a:t>
            </a:r>
            <a:endParaRPr sz="735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50"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350">
                <a:latin typeface="Calibri"/>
                <a:ea typeface="Calibri"/>
                <a:cs typeface="Calibri"/>
                <a:sym typeface="Calibri"/>
              </a:rPr>
              <a:t>Results in large increase in electrical demand</a:t>
            </a:r>
            <a:endParaRPr b="1" sz="7350"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2380"/>
              <a:buNone/>
            </a:pPr>
            <a:r>
              <a:t/>
            </a:r>
            <a:endParaRPr sz="7350"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2380"/>
              <a:buNone/>
            </a:pPr>
            <a:r>
              <a:t/>
            </a:r>
            <a:endParaRPr sz="7350"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2380"/>
              <a:buNone/>
            </a:pPr>
            <a:r>
              <a:t/>
            </a:r>
            <a:endParaRPr sz="735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1351"/>
              <a:buNone/>
            </a:pPr>
            <a:r>
              <a:t/>
            </a:r>
            <a:endParaRPr sz="7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g2c9f3523b57_0_35"/>
          <p:cNvPicPr preferRelativeResize="0"/>
          <p:nvPr/>
        </p:nvPicPr>
        <p:blipFill rotWithShape="1">
          <a:blip r:embed="rId3">
            <a:alphaModFix/>
          </a:blip>
          <a:srcRect b="18193" l="47498" r="26818" t="32247"/>
          <a:stretch/>
        </p:blipFill>
        <p:spPr>
          <a:xfrm>
            <a:off x="311700" y="751423"/>
            <a:ext cx="2011775" cy="229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g2c9f3523b57_0_35"/>
          <p:cNvPicPr preferRelativeResize="0"/>
          <p:nvPr/>
        </p:nvPicPr>
        <p:blipFill rotWithShape="1">
          <a:blip r:embed="rId4">
            <a:alphaModFix/>
          </a:blip>
          <a:srcRect b="20496" l="23957" r="43125" t="23069"/>
          <a:stretch/>
        </p:blipFill>
        <p:spPr>
          <a:xfrm>
            <a:off x="6863600" y="924500"/>
            <a:ext cx="1869750" cy="213825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g2c9f3523b57_0_35"/>
          <p:cNvSpPr txBox="1"/>
          <p:nvPr/>
        </p:nvSpPr>
        <p:spPr>
          <a:xfrm>
            <a:off x="5038125" y="1340388"/>
            <a:ext cx="18696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sng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6 Electric boilers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Each 324 KW!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(&amp; 50% of total heating capacity).</a:t>
            </a:r>
            <a:endParaRPr b="0" i="0" sz="1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g2c9f3523b57_0_35"/>
          <p:cNvSpPr txBox="1"/>
          <p:nvPr/>
        </p:nvSpPr>
        <p:spPr>
          <a:xfrm>
            <a:off x="2450675" y="1645625"/>
            <a:ext cx="1869600" cy="6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Ground source Heat Pump</a:t>
            </a:r>
            <a:endParaRPr b="0" i="0" sz="1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g2c9f3523b57_0_15"/>
          <p:cNvPicPr preferRelativeResize="0"/>
          <p:nvPr/>
        </p:nvPicPr>
        <p:blipFill rotWithShape="1">
          <a:blip r:embed="rId3">
            <a:alphaModFix/>
          </a:blip>
          <a:srcRect b="6692" l="8969" r="6813" t="5596"/>
          <a:stretch/>
        </p:blipFill>
        <p:spPr>
          <a:xfrm>
            <a:off x="2157026" y="1788375"/>
            <a:ext cx="6366600" cy="332574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g2c9f3523b57_0_15"/>
          <p:cNvSpPr txBox="1"/>
          <p:nvPr>
            <p:ph type="ctrTitle"/>
          </p:nvPr>
        </p:nvSpPr>
        <p:spPr>
          <a:xfrm>
            <a:off x="251125" y="5"/>
            <a:ext cx="85206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2900">
                <a:latin typeface="Calibri"/>
                <a:ea typeface="Calibri"/>
                <a:cs typeface="Calibri"/>
                <a:sym typeface="Calibri"/>
              </a:rPr>
              <a:t>Current Performance (electrical demand) of CCDS Bldg</a:t>
            </a:r>
            <a:endParaRPr b="1"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g2c9f3523b57_0_15"/>
          <p:cNvSpPr txBox="1"/>
          <p:nvPr>
            <p:ph idx="1" type="subTitle"/>
          </p:nvPr>
        </p:nvSpPr>
        <p:spPr>
          <a:xfrm>
            <a:off x="0" y="822651"/>
            <a:ext cx="8520600" cy="14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b="1" lang="en" sz="1600">
                <a:latin typeface="Calibri"/>
                <a:ea typeface="Calibri"/>
                <a:cs typeface="Calibri"/>
                <a:sym typeface="Calibri"/>
              </a:rPr>
              <a:t>Demand on Grid: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As more heat pumps are used in Boston, expect they will spike together on    	    	            coldest days:  huge grid demand!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12351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19"/>
              <a:buFont typeface="Calibri"/>
              <a:buChar char="•"/>
            </a:pPr>
            <a:r>
              <a:rPr b="1" lang="en" sz="1600">
                <a:latin typeface="Calibri"/>
                <a:ea typeface="Calibri"/>
                <a:cs typeface="Calibri"/>
                <a:sym typeface="Calibri"/>
              </a:rPr>
              <a:t>Cost: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 for 1 spike, pay large demand charge for whole month.  ~40-50% of electrical charges 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12351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19"/>
              <a:buFont typeface="Calibri"/>
              <a:buChar char="•"/>
            </a:pPr>
            <a:r>
              <a:rPr b="1" lang="en" sz="1600">
                <a:latin typeface="Calibri"/>
                <a:ea typeface="Calibri"/>
                <a:cs typeface="Calibri"/>
                <a:sym typeface="Calibri"/>
              </a:rPr>
              <a:t>Solutions? 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g2c9f3523b57_0_15"/>
          <p:cNvSpPr txBox="1"/>
          <p:nvPr/>
        </p:nvSpPr>
        <p:spPr>
          <a:xfrm rot="-5400000">
            <a:off x="285925" y="3131350"/>
            <a:ext cx="3258600" cy="5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Hourly Electricity demand (kW)</a:t>
            </a:r>
            <a:endParaRPr b="0" i="0" sz="1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" name="Google Shape;76;g2c9f3523b57_0_15"/>
          <p:cNvCxnSpPr/>
          <p:nvPr/>
        </p:nvCxnSpPr>
        <p:spPr>
          <a:xfrm>
            <a:off x="2470725" y="3480169"/>
            <a:ext cx="4896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" name="Google Shape;77;g2c9f3523b57_0_15"/>
          <p:cNvCxnSpPr/>
          <p:nvPr/>
        </p:nvCxnSpPr>
        <p:spPr>
          <a:xfrm>
            <a:off x="2957225" y="3695946"/>
            <a:ext cx="7878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" name="Google Shape;78;g2c9f3523b57_0_15"/>
          <p:cNvCxnSpPr/>
          <p:nvPr/>
        </p:nvCxnSpPr>
        <p:spPr>
          <a:xfrm>
            <a:off x="3746650" y="3605732"/>
            <a:ext cx="5781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" name="Google Shape;79;g2c9f3523b57_0_15"/>
          <p:cNvCxnSpPr/>
          <p:nvPr/>
        </p:nvCxnSpPr>
        <p:spPr>
          <a:xfrm>
            <a:off x="4282938" y="3605732"/>
            <a:ext cx="7362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0" name="Google Shape;80;g2c9f3523b57_0_15"/>
          <p:cNvCxnSpPr/>
          <p:nvPr/>
        </p:nvCxnSpPr>
        <p:spPr>
          <a:xfrm>
            <a:off x="5026964" y="3433594"/>
            <a:ext cx="6042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" name="Google Shape;81;g2c9f3523b57_0_15"/>
          <p:cNvCxnSpPr/>
          <p:nvPr/>
        </p:nvCxnSpPr>
        <p:spPr>
          <a:xfrm>
            <a:off x="5652223" y="3186780"/>
            <a:ext cx="6333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" name="Google Shape;82;g2c9f3523b57_0_15"/>
          <p:cNvCxnSpPr/>
          <p:nvPr/>
        </p:nvCxnSpPr>
        <p:spPr>
          <a:xfrm>
            <a:off x="6290206" y="3410089"/>
            <a:ext cx="6249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" name="Google Shape;83;g2c9f3523b57_0_15"/>
          <p:cNvCxnSpPr/>
          <p:nvPr/>
        </p:nvCxnSpPr>
        <p:spPr>
          <a:xfrm>
            <a:off x="6884663" y="1996278"/>
            <a:ext cx="6753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4" name="Google Shape;84;g2c9f3523b57_0_15"/>
          <p:cNvCxnSpPr/>
          <p:nvPr/>
        </p:nvCxnSpPr>
        <p:spPr>
          <a:xfrm>
            <a:off x="7549851" y="2657228"/>
            <a:ext cx="6471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" name="Google Shape;85;g2c9f3523b57_0_15"/>
          <p:cNvSpPr txBox="1"/>
          <p:nvPr/>
        </p:nvSpPr>
        <p:spPr>
          <a:xfrm>
            <a:off x="2342650" y="2991913"/>
            <a:ext cx="2991300" cy="3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Monthly peak demand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2c9f3523b57_0_15"/>
          <p:cNvSpPr txBox="1"/>
          <p:nvPr/>
        </p:nvSpPr>
        <p:spPr>
          <a:xfrm>
            <a:off x="7909850" y="3194650"/>
            <a:ext cx="1541700" cy="10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Electricity Demand</a:t>
            </a:r>
            <a:endParaRPr b="1" i="0" sz="18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/>
          <p:nvPr>
            <p:ph type="ctrTitle"/>
          </p:nvPr>
        </p:nvSpPr>
        <p:spPr>
          <a:xfrm>
            <a:off x="-292700" y="104170"/>
            <a:ext cx="8520600" cy="71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998"/>
              <a:buNone/>
            </a:pPr>
            <a:r>
              <a:rPr b="1" lang="en" sz="4000">
                <a:latin typeface="Calibri"/>
                <a:ea typeface="Calibri"/>
                <a:cs typeface="Calibri"/>
                <a:sym typeface="Calibri"/>
              </a:rPr>
              <a:t>Solutions:  Thermal &amp; Electrical Storage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3"/>
          <p:cNvSpPr txBox="1"/>
          <p:nvPr>
            <p:ph idx="1" type="subTitle"/>
          </p:nvPr>
        </p:nvSpPr>
        <p:spPr>
          <a:xfrm>
            <a:off x="-42800" y="1148550"/>
            <a:ext cx="7198500" cy="3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279400" lvl="0" marL="5715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5715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b="1" lang="en" sz="2400" u="sng">
                <a:latin typeface="Calibri"/>
                <a:ea typeface="Calibri"/>
                <a:cs typeface="Calibri"/>
                <a:sym typeface="Calibri"/>
              </a:rPr>
              <a:t>Equivalent “capacity”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: 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- 890 kWH of Li-ion batteries 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- 9000 gallons of Hot water (150F)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5715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b="1" lang="en" sz="2400" u="sng">
                <a:latin typeface="Calibri"/>
                <a:ea typeface="Calibri"/>
                <a:cs typeface="Calibri"/>
                <a:sym typeface="Calibri"/>
              </a:rPr>
              <a:t>Cost: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 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Electric Battery:  $155,000 &amp; fire issues.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   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Thermal Storage:  $60,000. (includes heat pump)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91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23"/>
          <p:cNvPicPr preferRelativeResize="0"/>
          <p:nvPr/>
        </p:nvPicPr>
        <p:blipFill rotWithShape="1">
          <a:blip r:embed="rId3">
            <a:alphaModFix/>
          </a:blip>
          <a:srcRect b="17593" l="20473" r="24871" t="0"/>
          <a:stretch/>
        </p:blipFill>
        <p:spPr>
          <a:xfrm>
            <a:off x="7237300" y="3256450"/>
            <a:ext cx="1648701" cy="165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3"/>
          <p:cNvPicPr preferRelativeResize="0"/>
          <p:nvPr/>
        </p:nvPicPr>
        <p:blipFill rotWithShape="1">
          <a:blip r:embed="rId4">
            <a:alphaModFix/>
          </a:blip>
          <a:srcRect b="0" l="50850" r="14484" t="3128"/>
          <a:stretch/>
        </p:blipFill>
        <p:spPr>
          <a:xfrm>
            <a:off x="7525325" y="915275"/>
            <a:ext cx="1322849" cy="22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type="ctrTitle"/>
          </p:nvPr>
        </p:nvSpPr>
        <p:spPr>
          <a:xfrm>
            <a:off x="697233" y="-56725"/>
            <a:ext cx="8153400" cy="130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9310"/>
              <a:buNone/>
            </a:pPr>
            <a:r>
              <a:rPr b="1" lang="en" sz="3222">
                <a:solidFill>
                  <a:schemeClr val="dk2"/>
                </a:solidFill>
              </a:rPr>
              <a:t>What creates large CCDS electrical spikes?</a:t>
            </a:r>
            <a:br>
              <a:rPr b="1" lang="en" sz="4000">
                <a:solidFill>
                  <a:schemeClr val="dk2"/>
                </a:solidFill>
              </a:rPr>
            </a:br>
            <a:endParaRPr b="1" sz="4000"/>
          </a:p>
        </p:txBody>
      </p:sp>
      <p:sp>
        <p:nvSpPr>
          <p:cNvPr id="100" name="Google Shape;100;p24"/>
          <p:cNvSpPr txBox="1"/>
          <p:nvPr>
            <p:ph idx="1" type="subTitle"/>
          </p:nvPr>
        </p:nvSpPr>
        <p:spPr>
          <a:xfrm>
            <a:off x="367350" y="814475"/>
            <a:ext cx="86784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9135"/>
              <a:buNone/>
            </a:pPr>
            <a:r>
              <a:rPr b="1" lang="en" sz="2190"/>
              <a:t>Question:</a:t>
            </a:r>
            <a:r>
              <a:rPr lang="en" sz="2190"/>
              <a:t>  what drives spikes if not outside temperature?</a:t>
            </a:r>
            <a:endParaRPr sz="219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9135"/>
              <a:buNone/>
            </a:pPr>
            <a:r>
              <a:t/>
            </a:r>
            <a:endParaRPr sz="219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9135"/>
              <a:buNone/>
            </a:pPr>
            <a:r>
              <a:rPr b="1" lang="en" sz="2190"/>
              <a:t>Hunch:</a:t>
            </a:r>
            <a:r>
              <a:rPr lang="en" sz="2190"/>
              <a:t>   better building HVAC program can reduce those spikes</a:t>
            </a:r>
            <a:endParaRPr sz="2190"/>
          </a:p>
        </p:txBody>
      </p:sp>
      <p:cxnSp>
        <p:nvCxnSpPr>
          <p:cNvPr id="101" name="Google Shape;101;p24"/>
          <p:cNvCxnSpPr/>
          <p:nvPr/>
        </p:nvCxnSpPr>
        <p:spPr>
          <a:xfrm>
            <a:off x="4279225" y="2227050"/>
            <a:ext cx="0" cy="2927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02" name="Google Shape;102;p24"/>
          <p:cNvGrpSpPr/>
          <p:nvPr/>
        </p:nvGrpSpPr>
        <p:grpSpPr>
          <a:xfrm>
            <a:off x="-37825" y="2157400"/>
            <a:ext cx="4367750" cy="2946900"/>
            <a:chOff x="-37825" y="2157400"/>
            <a:chExt cx="4367750" cy="2946900"/>
          </a:xfrm>
        </p:grpSpPr>
        <p:pic>
          <p:nvPicPr>
            <p:cNvPr id="103" name="Google Shape;103;p24"/>
            <p:cNvPicPr preferRelativeResize="0"/>
            <p:nvPr/>
          </p:nvPicPr>
          <p:blipFill rotWithShape="1">
            <a:blip r:embed="rId3">
              <a:alphaModFix/>
            </a:blip>
            <a:srcRect b="0" l="7597" r="7606" t="0"/>
            <a:stretch/>
          </p:blipFill>
          <p:spPr>
            <a:xfrm>
              <a:off x="209775" y="2428400"/>
              <a:ext cx="4065926" cy="24049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24"/>
            <p:cNvSpPr txBox="1"/>
            <p:nvPr/>
          </p:nvSpPr>
          <p:spPr>
            <a:xfrm>
              <a:off x="126025" y="4713800"/>
              <a:ext cx="42039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" sz="19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Outside air temperature (F)</a:t>
              </a:r>
              <a:endPara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4"/>
            <p:cNvSpPr txBox="1"/>
            <p:nvPr/>
          </p:nvSpPr>
          <p:spPr>
            <a:xfrm rot="-5400000">
              <a:off x="-1329775" y="3449350"/>
              <a:ext cx="2946900" cy="36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" sz="18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Electricity demand (kW)</a:t>
              </a:r>
              <a:endPara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6" name="Google Shape;106;p24"/>
            <p:cNvCxnSpPr/>
            <p:nvPr/>
          </p:nvCxnSpPr>
          <p:spPr>
            <a:xfrm>
              <a:off x="517975" y="4000475"/>
              <a:ext cx="3420000" cy="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107" name="Google Shape;107;p24"/>
            <p:cNvSpPr txBox="1"/>
            <p:nvPr/>
          </p:nvSpPr>
          <p:spPr>
            <a:xfrm>
              <a:off x="2059425" y="2407475"/>
              <a:ext cx="1945500" cy="98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" sz="15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Opportunities to decrease peak demand charges</a:t>
              </a:r>
              <a:endPara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8" name="Google Shape;108;p24"/>
            <p:cNvCxnSpPr/>
            <p:nvPr/>
          </p:nvCxnSpPr>
          <p:spPr>
            <a:xfrm>
              <a:off x="3762400" y="2609450"/>
              <a:ext cx="0" cy="13143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</p:grpSp>
      <p:grpSp>
        <p:nvGrpSpPr>
          <p:cNvPr id="109" name="Google Shape;109;p24"/>
          <p:cNvGrpSpPr/>
          <p:nvPr/>
        </p:nvGrpSpPr>
        <p:grpSpPr>
          <a:xfrm>
            <a:off x="4329925" y="1917288"/>
            <a:ext cx="4883700" cy="3573387"/>
            <a:chOff x="4329925" y="1917288"/>
            <a:chExt cx="4883700" cy="3573387"/>
          </a:xfrm>
        </p:grpSpPr>
        <p:pic>
          <p:nvPicPr>
            <p:cNvPr id="110" name="Google Shape;110;p24"/>
            <p:cNvPicPr preferRelativeResize="0"/>
            <p:nvPr/>
          </p:nvPicPr>
          <p:blipFill rotWithShape="1">
            <a:blip r:embed="rId4">
              <a:alphaModFix/>
            </a:blip>
            <a:srcRect b="0" l="4187" r="4178" t="0"/>
            <a:stretch/>
          </p:blipFill>
          <p:spPr>
            <a:xfrm>
              <a:off x="4473650" y="2456763"/>
              <a:ext cx="4509302" cy="2468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24"/>
            <p:cNvSpPr txBox="1"/>
            <p:nvPr/>
          </p:nvSpPr>
          <p:spPr>
            <a:xfrm rot="-5400000">
              <a:off x="2789125" y="3586875"/>
              <a:ext cx="3444600" cy="36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" sz="18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Electricity demand (kW)</a:t>
              </a:r>
              <a:endPara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4"/>
            <p:cNvSpPr txBox="1"/>
            <p:nvPr/>
          </p:nvSpPr>
          <p:spPr>
            <a:xfrm rot="5400000">
              <a:off x="7309825" y="3458088"/>
              <a:ext cx="3444600" cy="36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" sz="18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Outside air Temp (F)</a:t>
              </a:r>
              <a:endPara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4"/>
            <p:cNvSpPr/>
            <p:nvPr/>
          </p:nvSpPr>
          <p:spPr>
            <a:xfrm>
              <a:off x="6395022" y="2630675"/>
              <a:ext cx="646500" cy="646500"/>
            </a:xfrm>
            <a:prstGeom prst="ellipse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4"/>
            <p:cNvSpPr txBox="1"/>
            <p:nvPr/>
          </p:nvSpPr>
          <p:spPr>
            <a:xfrm>
              <a:off x="4971675" y="2095876"/>
              <a:ext cx="4203900" cy="5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" sz="18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What drives peak demand? 1MW</a:t>
              </a:r>
              <a:endParaRPr b="1" i="0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4"/>
            <p:cNvSpPr txBox="1"/>
            <p:nvPr/>
          </p:nvSpPr>
          <p:spPr>
            <a:xfrm>
              <a:off x="5409200" y="3387175"/>
              <a:ext cx="1541700" cy="67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" sz="1800" u="none" cap="none" strike="noStrike">
                  <a:solidFill>
                    <a:srgbClr val="4A86E8"/>
                  </a:solidFill>
                  <a:latin typeface="Arial"/>
                  <a:ea typeface="Arial"/>
                  <a:cs typeface="Arial"/>
                  <a:sym typeface="Arial"/>
                </a:rPr>
                <a:t>Elec Demand</a:t>
              </a:r>
              <a:endParaRPr b="1" i="0" sz="1800" u="none" cap="none" strike="noStrike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4"/>
            <p:cNvSpPr txBox="1"/>
            <p:nvPr/>
          </p:nvSpPr>
          <p:spPr>
            <a:xfrm>
              <a:off x="5017850" y="2428400"/>
              <a:ext cx="1308300" cy="3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T outside</a:t>
              </a:r>
              <a:endParaRPr b="0" i="0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4"/>
            <p:cNvSpPr txBox="1"/>
            <p:nvPr/>
          </p:nvSpPr>
          <p:spPr>
            <a:xfrm>
              <a:off x="7110400" y="2747375"/>
              <a:ext cx="1063800" cy="52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T min 27 F</a:t>
              </a:r>
              <a:endParaRPr b="0" i="0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8" name="Google Shape;118;p24"/>
            <p:cNvCxnSpPr/>
            <p:nvPr/>
          </p:nvCxnSpPr>
          <p:spPr>
            <a:xfrm>
              <a:off x="7474690" y="3387175"/>
              <a:ext cx="0" cy="7542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type="ctrTitle"/>
          </p:nvPr>
        </p:nvSpPr>
        <p:spPr>
          <a:xfrm>
            <a:off x="-383075" y="-40400"/>
            <a:ext cx="10569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Comparative Large building performance:   CCDS to Hariri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5"/>
          <p:cNvSpPr txBox="1"/>
          <p:nvPr>
            <p:ph idx="1" type="subTitle"/>
          </p:nvPr>
        </p:nvSpPr>
        <p:spPr>
          <a:xfrm>
            <a:off x="-182450" y="1456275"/>
            <a:ext cx="4335600" cy="3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44500" lvl="0" marL="5715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b="1" lang="en" sz="260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Great Performance</a:t>
            </a: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260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of CCDS</a:t>
            </a: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 (includes heating!) ~3.0+X better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5715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Reason:  great HVAC design , right-size airflow, GSHP, all-glass exterior.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25"/>
          <p:cNvPicPr preferRelativeResize="0"/>
          <p:nvPr/>
        </p:nvPicPr>
        <p:blipFill rotWithShape="1">
          <a:blip r:embed="rId3">
            <a:alphaModFix/>
          </a:blip>
          <a:srcRect b="0" l="6673" r="6664" t="0"/>
          <a:stretch/>
        </p:blipFill>
        <p:spPr>
          <a:xfrm>
            <a:off x="3801425" y="1880225"/>
            <a:ext cx="5422301" cy="313825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5"/>
          <p:cNvSpPr txBox="1"/>
          <p:nvPr/>
        </p:nvSpPr>
        <p:spPr>
          <a:xfrm>
            <a:off x="4572000" y="2168000"/>
            <a:ext cx="1299300" cy="3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6D9EEB"/>
                </a:solidFill>
                <a:latin typeface="Arial"/>
                <a:ea typeface="Arial"/>
                <a:cs typeface="Arial"/>
                <a:sym typeface="Arial"/>
              </a:rPr>
              <a:t>Hariri</a:t>
            </a:r>
            <a:r>
              <a:rPr b="1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1" i="0" sz="1800" u="none" cap="none" strike="noStrike">
              <a:solidFill>
                <a:srgbClr val="F9CB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5"/>
          <p:cNvSpPr txBox="1"/>
          <p:nvPr/>
        </p:nvSpPr>
        <p:spPr>
          <a:xfrm>
            <a:off x="4031950" y="4772850"/>
            <a:ext cx="51048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*demand normalized per 1000 sq ft</a:t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8" name="Google Shape;128;p25"/>
          <p:cNvCxnSpPr/>
          <p:nvPr/>
        </p:nvCxnSpPr>
        <p:spPr>
          <a:xfrm>
            <a:off x="1386025" y="3861075"/>
            <a:ext cx="22641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9" name="Google Shape;129;p25"/>
          <p:cNvSpPr txBox="1"/>
          <p:nvPr/>
        </p:nvSpPr>
        <p:spPr>
          <a:xfrm>
            <a:off x="4079150" y="4326963"/>
            <a:ext cx="11454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CCDS 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5"/>
          <p:cNvSpPr/>
          <p:nvPr/>
        </p:nvSpPr>
        <p:spPr>
          <a:xfrm>
            <a:off x="5977625" y="1788100"/>
            <a:ext cx="1299300" cy="37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ctrTitle"/>
          </p:nvPr>
        </p:nvSpPr>
        <p:spPr>
          <a:xfrm>
            <a:off x="311708" y="373386"/>
            <a:ext cx="8214106" cy="7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Implications &amp; Next Steps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6"/>
          <p:cNvSpPr txBox="1"/>
          <p:nvPr>
            <p:ph idx="1" type="subTitle"/>
          </p:nvPr>
        </p:nvSpPr>
        <p:spPr>
          <a:xfrm>
            <a:off x="278075" y="1288075"/>
            <a:ext cx="8587800" cy="3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447351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935"/>
              <a:buFont typeface="Calibri"/>
              <a:buChar char="•"/>
            </a:pPr>
            <a:r>
              <a:rPr b="1" lang="en" sz="2917">
                <a:latin typeface="Calibri"/>
                <a:ea typeface="Calibri"/>
                <a:cs typeface="Calibri"/>
                <a:sym typeface="Calibri"/>
              </a:rPr>
              <a:t>Building Operations:</a:t>
            </a:r>
            <a:r>
              <a:rPr lang="en" sz="2917">
                <a:latin typeface="Calibri"/>
                <a:ea typeface="Calibri"/>
                <a:cs typeface="Calibri"/>
                <a:sym typeface="Calibri"/>
              </a:rPr>
              <a:t>   How to change the building software to reduce CCDS peaks.  Continue working with facilities.</a:t>
            </a:r>
            <a:endParaRPr sz="2917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3856"/>
              <a:buNone/>
            </a:pPr>
            <a:r>
              <a:t/>
            </a:r>
            <a:endParaRPr b="1" sz="2917">
              <a:latin typeface="Calibri"/>
              <a:ea typeface="Calibri"/>
              <a:cs typeface="Calibri"/>
              <a:sym typeface="Calibri"/>
            </a:endParaRPr>
          </a:p>
          <a:p>
            <a:pPr indent="-447351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935"/>
              <a:buFont typeface="Calibri"/>
              <a:buChar char="•"/>
            </a:pPr>
            <a:r>
              <a:rPr b="1" lang="en" sz="2917">
                <a:latin typeface="Calibri"/>
                <a:ea typeface="Calibri"/>
                <a:cs typeface="Calibri"/>
                <a:sym typeface="Calibri"/>
              </a:rPr>
              <a:t>Question:</a:t>
            </a:r>
            <a:r>
              <a:rPr lang="en" sz="2917">
                <a:latin typeface="Calibri"/>
                <a:ea typeface="Calibri"/>
                <a:cs typeface="Calibri"/>
                <a:sym typeface="Calibri"/>
              </a:rPr>
              <a:t> What do we expect for the relation of large peaks to outside temperature, especially with air source heat pumps?</a:t>
            </a:r>
            <a:endParaRPr sz="2917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3856"/>
              <a:buNone/>
            </a:pPr>
            <a:r>
              <a:t/>
            </a:r>
            <a:endParaRPr sz="2917">
              <a:latin typeface="Calibri"/>
              <a:ea typeface="Calibri"/>
              <a:cs typeface="Calibri"/>
              <a:sym typeface="Calibri"/>
            </a:endParaRPr>
          </a:p>
          <a:p>
            <a:pPr indent="-447351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935"/>
              <a:buFont typeface="Calibri"/>
              <a:buChar char="•"/>
            </a:pPr>
            <a:r>
              <a:rPr b="1" lang="en" sz="2917">
                <a:latin typeface="Calibri"/>
                <a:ea typeface="Calibri"/>
                <a:cs typeface="Calibri"/>
                <a:sym typeface="Calibri"/>
              </a:rPr>
              <a:t>New technical approach:</a:t>
            </a:r>
            <a:r>
              <a:rPr lang="en" sz="2917">
                <a:latin typeface="Calibri"/>
                <a:ea typeface="Calibri"/>
                <a:cs typeface="Calibri"/>
                <a:sym typeface="Calibri"/>
              </a:rPr>
              <a:t> to what extent can we reduce peaks further with </a:t>
            </a:r>
            <a:r>
              <a:rPr b="1" lang="en" sz="2917">
                <a:latin typeface="Calibri"/>
                <a:ea typeface="Calibri"/>
                <a:cs typeface="Calibri"/>
                <a:sym typeface="Calibri"/>
              </a:rPr>
              <a:t>thermal storage</a:t>
            </a:r>
            <a:r>
              <a:rPr lang="en" sz="2917">
                <a:latin typeface="Calibri"/>
                <a:ea typeface="Calibri"/>
                <a:cs typeface="Calibri"/>
                <a:sym typeface="Calibri"/>
              </a:rPr>
              <a:t>?</a:t>
            </a:r>
            <a:endParaRPr sz="2917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3856"/>
              <a:buNone/>
            </a:pPr>
            <a:r>
              <a:t/>
            </a:r>
            <a:endParaRPr sz="2917">
              <a:latin typeface="Calibri"/>
              <a:ea typeface="Calibri"/>
              <a:cs typeface="Calibri"/>
              <a:sym typeface="Calibri"/>
            </a:endParaRPr>
          </a:p>
          <a:p>
            <a:pPr indent="-447351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935"/>
              <a:buFont typeface="Calibri"/>
              <a:buChar char="•"/>
            </a:pPr>
            <a:r>
              <a:rPr b="1" lang="en" sz="2917">
                <a:latin typeface="Calibri"/>
                <a:ea typeface="Calibri"/>
                <a:cs typeface="Calibri"/>
                <a:sym typeface="Calibri"/>
              </a:rPr>
              <a:t>Implications</a:t>
            </a:r>
            <a:r>
              <a:rPr lang="en" sz="2917">
                <a:latin typeface="Calibri"/>
                <a:ea typeface="Calibri"/>
                <a:cs typeface="Calibri"/>
                <a:sym typeface="Calibri"/>
              </a:rPr>
              <a:t> for how existing building air source heat pumps will perform as we roll-out  BU decarbonization plan.</a:t>
            </a:r>
            <a:endParaRPr sz="2917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