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8" r:id="rId3"/>
    <p:sldId id="259" r:id="rId4"/>
    <p:sldId id="270" r:id="rId5"/>
    <p:sldId id="271" r:id="rId6"/>
    <p:sldId id="272" r:id="rId7"/>
    <p:sldId id="261" r:id="rId8"/>
    <p:sldId id="262" r:id="rId9"/>
    <p:sldId id="263" r:id="rId10"/>
    <p:sldId id="264" r:id="rId11"/>
    <p:sldId id="269" r:id="rId12"/>
    <p:sldId id="267" r:id="rId13"/>
    <p:sldId id="2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DCA"/>
    <a:srgbClr val="FF9DA2"/>
    <a:srgbClr val="E7E6E6"/>
    <a:srgbClr val="E519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06"/>
    <p:restoredTop sz="95884"/>
  </p:normalViewPr>
  <p:slideViewPr>
    <p:cSldViewPr snapToGrid="0" snapToObjects="1">
      <p:cViewPr varScale="1">
        <p:scale>
          <a:sx n="73" d="100"/>
          <a:sy n="73" d="100"/>
        </p:scale>
        <p:origin x="192" y="9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F3AB24-C048-244F-A790-3649DBEEE799}" type="datetimeFigureOut">
              <a:rPr lang="en-US" smtClean="0"/>
              <a:t>4/10/23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B077E-B62A-2F4C-832B-8F8933EBEA3A}" type="slidenum">
              <a:rPr lang="en-US" smtClean="0"/>
              <a:t>‹#›</a:t>
            </a:fld>
            <a:endParaRPr lang="en-US"/>
          </a:p>
        </p:txBody>
      </p:sp>
    </p:spTree>
    <p:extLst>
      <p:ext uri="{BB962C8B-B14F-4D97-AF65-F5344CB8AC3E}">
        <p14:creationId xmlns:p14="http://schemas.microsoft.com/office/powerpoint/2010/main" val="1169944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Lora" pitchFamily="2" charset="77"/>
              </a:rPr>
              <a:t>Thank you, the title of the presentation I will be giving today is, </a:t>
            </a:r>
            <a:r>
              <a:rPr lang="en-US" sz="1800" b="0" i="1" u="none" strike="noStrike" dirty="0">
                <a:solidFill>
                  <a:srgbClr val="000000"/>
                </a:solidFill>
                <a:effectLst/>
                <a:latin typeface="Lora" pitchFamily="2" charset="77"/>
              </a:rPr>
              <a:t>Establishing Sustainable Laboratory Practices and Standard Operating Procedures That Offset Waste Production in Biomedical Research. </a:t>
            </a:r>
            <a:r>
              <a:rPr lang="en-US" sz="1800" b="0" i="0" u="none" strike="noStrike" dirty="0">
                <a:solidFill>
                  <a:srgbClr val="000000"/>
                </a:solidFill>
                <a:effectLst/>
                <a:latin typeface="Lora" pitchFamily="2" charset="77"/>
              </a:rPr>
              <a:t>I want to acknowledge that Carly, Angie, and Greg are working on this project with me, and it would not be possible without the collaboration of everyone.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1</a:t>
            </a:fld>
            <a:endParaRPr lang="en-US"/>
          </a:p>
        </p:txBody>
      </p:sp>
    </p:spTree>
    <p:extLst>
      <p:ext uri="{BB962C8B-B14F-4D97-AF65-F5344CB8AC3E}">
        <p14:creationId xmlns:p14="http://schemas.microsoft.com/office/powerpoint/2010/main" val="294861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Lora" pitchFamily="2" charset="77"/>
              </a:rPr>
              <a:t>Research laboratories rely on numerous energy sources to function day to day, such as energy, plastics, and water. Research laboratories produce 12 billion pounds of plastic waste a year, making biomedical single-use plastics one of the driving factors of plastic waste production worldwide.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A huge amount of waste can also be generated by the gloves that scientists use daily to perform their experiments. To put it in perspective, here is a picture of graduate students from MIT collecting gloves to recycle through the Kimberly Clark </a:t>
            </a:r>
            <a:r>
              <a:rPr lang="en-US" sz="1800" b="0" i="0" u="none" strike="noStrike" dirty="0" err="1">
                <a:solidFill>
                  <a:srgbClr val="000000"/>
                </a:solidFill>
                <a:effectLst/>
                <a:latin typeface="Lora" pitchFamily="2" charset="77"/>
              </a:rPr>
              <a:t>RightCycle</a:t>
            </a:r>
            <a:r>
              <a:rPr lang="en-US" sz="1800" b="0" i="0" u="none" strike="noStrike" dirty="0">
                <a:solidFill>
                  <a:srgbClr val="000000"/>
                </a:solidFill>
                <a:effectLst/>
                <a:latin typeface="Lora" pitchFamily="2" charset="77"/>
              </a:rPr>
              <a:t> Program. It is easy to forget the amount of waste that we can generate on a daily, weekly, or yearly basis.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The Serrano Lab is a newly established lab at the Center for Regenerative Medicine (</a:t>
            </a:r>
            <a:r>
              <a:rPr lang="en-US" sz="1800" b="0" i="0" u="none" strike="noStrike" dirty="0" err="1">
                <a:solidFill>
                  <a:srgbClr val="000000"/>
                </a:solidFill>
                <a:effectLst/>
                <a:latin typeface="Lora" pitchFamily="2" charset="77"/>
              </a:rPr>
              <a:t>CReM</a:t>
            </a:r>
            <a:r>
              <a:rPr lang="en-US" sz="1800" b="0" i="0" u="none" strike="noStrike" dirty="0">
                <a:solidFill>
                  <a:srgbClr val="000000"/>
                </a:solidFill>
                <a:effectLst/>
                <a:latin typeface="Lora" pitchFamily="2" charset="77"/>
              </a:rPr>
              <a:t>) and we wanted to incorporate laboratory sustainability into our mission as a lab. With us being a new lab, we were at the unique position where we could implement sustainability from the very beginning and adapt changes as our lab evolves.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2</a:t>
            </a:fld>
            <a:endParaRPr lang="en-US"/>
          </a:p>
        </p:txBody>
      </p:sp>
    </p:spTree>
    <p:extLst>
      <p:ext uri="{BB962C8B-B14F-4D97-AF65-F5344CB8AC3E}">
        <p14:creationId xmlns:p14="http://schemas.microsoft.com/office/powerpoint/2010/main" val="1277904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Lora" pitchFamily="2" charset="77"/>
              </a:rPr>
              <a:t>This led us to our project for the Campus Climate Lab, where we wanted to look at the different ways research laboratories produce waste, such as plastic use and energy, and see how we can offset the impact they have on the environment. Our overall goal is to essentially create an SOP that can be used by any lab that outlines various sustainable practices, the financial commitment, and the impact they will have on the environment.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We have implemented different recycling programs at the Center for </a:t>
            </a:r>
            <a:r>
              <a:rPr lang="en-US" sz="1800" b="0" i="0" u="none" strike="noStrike" dirty="0" err="1">
                <a:solidFill>
                  <a:srgbClr val="000000"/>
                </a:solidFill>
                <a:effectLst/>
                <a:latin typeface="Lora" pitchFamily="2" charset="77"/>
              </a:rPr>
              <a:t>Regerneative</a:t>
            </a:r>
            <a:r>
              <a:rPr lang="en-US" sz="1800" b="0" i="0" u="none" strike="noStrike" dirty="0">
                <a:solidFill>
                  <a:srgbClr val="000000"/>
                </a:solidFill>
                <a:effectLst/>
                <a:latin typeface="Lora" pitchFamily="2" charset="77"/>
              </a:rPr>
              <a:t> Medicine were not only our lab, but the 8 other labs at the Center have been able to participate in. I’m going to share our progress so far. </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3</a:t>
            </a:fld>
            <a:endParaRPr lang="en-US"/>
          </a:p>
        </p:txBody>
      </p:sp>
    </p:spTree>
    <p:extLst>
      <p:ext uri="{BB962C8B-B14F-4D97-AF65-F5344CB8AC3E}">
        <p14:creationId xmlns:p14="http://schemas.microsoft.com/office/powerpoint/2010/main" val="2986388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January 17</a:t>
            </a:r>
            <a:r>
              <a:rPr lang="en-US" baseline="30000" dirty="0"/>
              <a:t>th </a:t>
            </a:r>
            <a:r>
              <a:rPr lang="en-US" dirty="0"/>
              <a:t> </a:t>
            </a:r>
            <a:r>
              <a:rPr lang="en-US" dirty="0" err="1"/>
              <a:t>Polycarbin</a:t>
            </a:r>
            <a:r>
              <a:rPr lang="en-US" dirty="0"/>
              <a:t> boxes were put out across the </a:t>
            </a:r>
            <a:r>
              <a:rPr lang="en-US" dirty="0" err="1"/>
              <a:t>CReM</a:t>
            </a:r>
            <a:r>
              <a:rPr lang="en-US" dirty="0"/>
              <a:t> </a:t>
            </a:r>
          </a:p>
          <a:p>
            <a:r>
              <a:rPr lang="en-US" dirty="0"/>
              <a:t>186 </a:t>
            </a:r>
            <a:r>
              <a:rPr lang="en-US" dirty="0" err="1"/>
              <a:t>lbs</a:t>
            </a:r>
            <a:r>
              <a:rPr lang="en-US" dirty="0"/>
              <a:t> of plastic a month </a:t>
            </a:r>
          </a:p>
          <a:p>
            <a:pPr rtl="0">
              <a:spcBef>
                <a:spcPts val="0"/>
              </a:spcBef>
              <a:spcAft>
                <a:spcPts val="0"/>
              </a:spcAft>
            </a:pPr>
            <a:r>
              <a:rPr lang="en-US" sz="1800" b="0" i="0" u="none" strike="noStrike" dirty="0">
                <a:solidFill>
                  <a:srgbClr val="000000"/>
                </a:solidFill>
                <a:effectLst/>
                <a:latin typeface="Lora" pitchFamily="2" charset="77"/>
              </a:rPr>
              <a:t>The first sustainable practice we implemented was recycling single-use plastic. We are working with </a:t>
            </a:r>
            <a:r>
              <a:rPr lang="en-US" sz="1800" b="0" i="0" u="none" strike="noStrike" dirty="0" err="1">
                <a:solidFill>
                  <a:srgbClr val="000000"/>
                </a:solidFill>
                <a:effectLst/>
                <a:latin typeface="Lora" pitchFamily="2" charset="77"/>
              </a:rPr>
              <a:t>Polycarbin</a:t>
            </a:r>
            <a:r>
              <a:rPr lang="en-US" sz="1800" b="0" i="0" u="none" strike="noStrike" dirty="0">
                <a:solidFill>
                  <a:srgbClr val="000000"/>
                </a:solidFill>
                <a:effectLst/>
                <a:latin typeface="Lora" pitchFamily="2" charset="77"/>
              </a:rPr>
              <a:t>, which is dedicated to not only recycling research plastic, but closing the loop by circulating the plastic they recycle back into research products.</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 In January we placed recycling bins in 4 places at the Center for Regenerative Medicine for all of the different labs to use to recycle any plastic that did not come in contact with hazardous materials. Since </a:t>
            </a:r>
            <a:r>
              <a:rPr lang="en-US" sz="1800" b="0" i="0" u="none" strike="noStrike" dirty="0" err="1">
                <a:solidFill>
                  <a:srgbClr val="000000"/>
                </a:solidFill>
                <a:effectLst/>
                <a:latin typeface="Lora" pitchFamily="2" charset="77"/>
              </a:rPr>
              <a:t>Janurary</a:t>
            </a:r>
            <a:r>
              <a:rPr lang="en-US" sz="1800" b="0" i="0" u="none" strike="noStrike" dirty="0">
                <a:solidFill>
                  <a:srgbClr val="000000"/>
                </a:solidFill>
                <a:effectLst/>
                <a:latin typeface="Lora" pitchFamily="2" charset="77"/>
              </a:rPr>
              <a:t> we have recycling 557 </a:t>
            </a:r>
            <a:r>
              <a:rPr lang="en-US" sz="1800" b="0" i="0" u="none" strike="noStrike" dirty="0" err="1">
                <a:solidFill>
                  <a:srgbClr val="000000"/>
                </a:solidFill>
                <a:effectLst/>
                <a:latin typeface="Lora" pitchFamily="2" charset="77"/>
              </a:rPr>
              <a:t>lbs</a:t>
            </a:r>
            <a:r>
              <a:rPr lang="en-US" sz="1800" b="0" i="0" u="none" strike="noStrike" dirty="0">
                <a:solidFill>
                  <a:srgbClr val="000000"/>
                </a:solidFill>
                <a:effectLst/>
                <a:latin typeface="Lora" pitchFamily="2" charset="77"/>
              </a:rPr>
              <a:t> of plastic, which is roughly equivalent to 185 </a:t>
            </a:r>
            <a:r>
              <a:rPr lang="en-US" sz="1800" b="0" i="0" u="none" strike="noStrike" dirty="0" err="1">
                <a:solidFill>
                  <a:srgbClr val="000000"/>
                </a:solidFill>
                <a:effectLst/>
                <a:latin typeface="Lora" pitchFamily="2" charset="77"/>
              </a:rPr>
              <a:t>lbs</a:t>
            </a:r>
            <a:r>
              <a:rPr lang="en-US" sz="1800" b="0" i="0" u="none" strike="noStrike" dirty="0">
                <a:solidFill>
                  <a:srgbClr val="000000"/>
                </a:solidFill>
                <a:effectLst/>
                <a:latin typeface="Lora" pitchFamily="2" charset="77"/>
              </a:rPr>
              <a:t> of plastic per month.. Of this 557 pounds, 418 pounds have been circulated and were made into research products.</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One feature of </a:t>
            </a:r>
            <a:r>
              <a:rPr lang="en-US" sz="1800" b="0" i="0" u="none" strike="noStrike" dirty="0" err="1">
                <a:solidFill>
                  <a:srgbClr val="000000"/>
                </a:solidFill>
                <a:effectLst/>
                <a:latin typeface="Lora" pitchFamily="2" charset="77"/>
              </a:rPr>
              <a:t>Polycarbin</a:t>
            </a:r>
            <a:r>
              <a:rPr lang="en-US" sz="1800" b="0" i="0" u="none" strike="noStrike" dirty="0">
                <a:solidFill>
                  <a:srgbClr val="000000"/>
                </a:solidFill>
                <a:effectLst/>
                <a:latin typeface="Lora" pitchFamily="2" charset="77"/>
              </a:rPr>
              <a:t> that I really like, is that they track the impact that your recycling has. For example, we can see that through this program we have saved .40 acres of forest, 37.1 gallons of gasoline, and 364.6 pounds of coal. </a:t>
            </a:r>
            <a:endParaRPr lang="en-US" b="0" dirty="0">
              <a:effectLst/>
            </a:endParaRPr>
          </a:p>
          <a:p>
            <a:br>
              <a:rPr lang="en-US" dirty="0"/>
            </a:br>
            <a:endParaRPr lang="en-US" dirty="0"/>
          </a:p>
          <a:p>
            <a:pPr rtl="0">
              <a:spcBef>
                <a:spcPts val="0"/>
              </a:spcBef>
              <a:spcAft>
                <a:spcPts val="0"/>
              </a:spcAft>
            </a:pPr>
            <a:r>
              <a:rPr lang="en-US" sz="1800" b="0" i="0" u="none" strike="noStrike" dirty="0">
                <a:solidFill>
                  <a:srgbClr val="000000"/>
                </a:solidFill>
                <a:effectLst/>
                <a:latin typeface="Lora" pitchFamily="2" charset="77"/>
              </a:rPr>
              <a:t>The first sustainable practice we implemented was recycling single-use plastic. We are working with </a:t>
            </a:r>
            <a:r>
              <a:rPr lang="en-US" sz="1800" b="0" i="0" u="none" strike="noStrike" dirty="0" err="1">
                <a:solidFill>
                  <a:srgbClr val="000000"/>
                </a:solidFill>
                <a:effectLst/>
                <a:latin typeface="Lora" pitchFamily="2" charset="77"/>
              </a:rPr>
              <a:t>Polycarbin</a:t>
            </a:r>
            <a:r>
              <a:rPr lang="en-US" sz="1800" b="0" i="0" u="none" strike="noStrike" dirty="0">
                <a:solidFill>
                  <a:srgbClr val="000000"/>
                </a:solidFill>
                <a:effectLst/>
                <a:latin typeface="Lora" pitchFamily="2" charset="77"/>
              </a:rPr>
              <a:t>, which is dedicated to not only recycling research plastic, but closing the loop by circulating the plastic they recycle back into research products.</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 In January we placed recycling bins in 4 places at the Center for Regenerative Medicine for all of the different labs to use to recycle any plastic that did not come in contact with hazardous materials. Since </a:t>
            </a:r>
            <a:r>
              <a:rPr lang="en-US" sz="1800" b="0" i="0" u="none" strike="noStrike" dirty="0" err="1">
                <a:solidFill>
                  <a:srgbClr val="000000"/>
                </a:solidFill>
                <a:effectLst/>
                <a:latin typeface="Lora" pitchFamily="2" charset="77"/>
              </a:rPr>
              <a:t>Janurary</a:t>
            </a:r>
            <a:r>
              <a:rPr lang="en-US" sz="1800" b="0" i="0" u="none" strike="noStrike" dirty="0">
                <a:solidFill>
                  <a:srgbClr val="000000"/>
                </a:solidFill>
                <a:effectLst/>
                <a:latin typeface="Lora" pitchFamily="2" charset="77"/>
              </a:rPr>
              <a:t> we have recycling 557 </a:t>
            </a:r>
            <a:r>
              <a:rPr lang="en-US" sz="1800" b="0" i="0" u="none" strike="noStrike" dirty="0" err="1">
                <a:solidFill>
                  <a:srgbClr val="000000"/>
                </a:solidFill>
                <a:effectLst/>
                <a:latin typeface="Lora" pitchFamily="2" charset="77"/>
              </a:rPr>
              <a:t>lbs</a:t>
            </a:r>
            <a:r>
              <a:rPr lang="en-US" sz="1800" b="0" i="0" u="none" strike="noStrike" dirty="0">
                <a:solidFill>
                  <a:srgbClr val="000000"/>
                </a:solidFill>
                <a:effectLst/>
                <a:latin typeface="Lora" pitchFamily="2" charset="77"/>
              </a:rPr>
              <a:t> of plastic, which is roughly equivalent to 185 </a:t>
            </a:r>
            <a:r>
              <a:rPr lang="en-US" sz="1800" b="0" i="0" u="none" strike="noStrike" dirty="0" err="1">
                <a:solidFill>
                  <a:srgbClr val="000000"/>
                </a:solidFill>
                <a:effectLst/>
                <a:latin typeface="Lora" pitchFamily="2" charset="77"/>
              </a:rPr>
              <a:t>lbs</a:t>
            </a:r>
            <a:r>
              <a:rPr lang="en-US" sz="1800" b="0" i="0" u="none" strike="noStrike" dirty="0">
                <a:solidFill>
                  <a:srgbClr val="000000"/>
                </a:solidFill>
                <a:effectLst/>
                <a:latin typeface="Lora" pitchFamily="2" charset="77"/>
              </a:rPr>
              <a:t> of plastic per month.. Of this 557 pounds, 418 pounds have been circulated and were made into research products.</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One feature of </a:t>
            </a:r>
            <a:r>
              <a:rPr lang="en-US" sz="1800" b="0" i="0" u="none" strike="noStrike" dirty="0" err="1">
                <a:solidFill>
                  <a:srgbClr val="000000"/>
                </a:solidFill>
                <a:effectLst/>
                <a:latin typeface="Lora" pitchFamily="2" charset="77"/>
              </a:rPr>
              <a:t>Polycarbin</a:t>
            </a:r>
            <a:r>
              <a:rPr lang="en-US" sz="1800" b="0" i="0" u="none" strike="noStrike" dirty="0">
                <a:solidFill>
                  <a:srgbClr val="000000"/>
                </a:solidFill>
                <a:effectLst/>
                <a:latin typeface="Lora" pitchFamily="2" charset="77"/>
              </a:rPr>
              <a:t> that I really like, is that they track the impact that your recycling has. For example, we can see that through this program we have saved .40 acres of forest, 37.1 gallons of gasoline, and 364.6 pounds of coal. </a:t>
            </a:r>
          </a:p>
          <a:p>
            <a:pPr rtl="0">
              <a:spcBef>
                <a:spcPts val="0"/>
              </a:spcBef>
              <a:spcAft>
                <a:spcPts val="0"/>
              </a:spcAft>
            </a:pPr>
            <a:endParaRPr lang="en-US" sz="1800" b="0" i="0" u="none" strike="noStrike" dirty="0">
              <a:solidFill>
                <a:srgbClr val="000000"/>
              </a:solidFill>
              <a:effectLst/>
              <a:latin typeface="Lora" pitchFamily="2" charset="77"/>
            </a:endParaRPr>
          </a:p>
          <a:p>
            <a:pPr rtl="0">
              <a:spcBef>
                <a:spcPts val="0"/>
              </a:spcBef>
              <a:spcAft>
                <a:spcPts val="0"/>
              </a:spcAft>
            </a:pPr>
            <a:r>
              <a:rPr lang="en-US" sz="1800" b="1" i="0" u="none" strike="noStrike" dirty="0">
                <a:solidFill>
                  <a:srgbClr val="000000"/>
                </a:solidFill>
                <a:effectLst/>
                <a:latin typeface="Lora" pitchFamily="2" charset="77"/>
              </a:rPr>
              <a:t>Serrano Lab</a:t>
            </a:r>
            <a:endParaRPr lang="en-US" b="0" dirty="0">
              <a:effectLst/>
            </a:endParaRPr>
          </a:p>
          <a:p>
            <a:pPr rtl="0">
              <a:spcBef>
                <a:spcPts val="0"/>
              </a:spcBef>
              <a:spcAft>
                <a:spcPts val="0"/>
              </a:spcAft>
            </a:pPr>
            <a:r>
              <a:rPr lang="en-US" sz="1800" b="0" i="0" u="none" strike="noStrike" dirty="0">
                <a:solidFill>
                  <a:srgbClr val="000000"/>
                </a:solidFill>
                <a:effectLst/>
                <a:latin typeface="Lora" pitchFamily="2" charset="77"/>
              </a:rPr>
              <a:t>Our lab has filled up 5 recycling boxes since last November. 3 of those boxes were for clear plastics and 2 of them were for colored.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Our lab starting using the recycling a few months before we introduced it to the rest of the </a:t>
            </a:r>
            <a:r>
              <a:rPr lang="en-US" sz="1800" b="0" i="0" u="none" strike="noStrike" dirty="0" err="1">
                <a:solidFill>
                  <a:srgbClr val="000000"/>
                </a:solidFill>
                <a:effectLst/>
                <a:latin typeface="Lora" pitchFamily="2" charset="77"/>
              </a:rPr>
              <a:t>CReM</a:t>
            </a:r>
            <a:r>
              <a:rPr lang="en-US" sz="1800" b="0" i="0" u="none" strike="noStrike" dirty="0">
                <a:solidFill>
                  <a:srgbClr val="000000"/>
                </a:solidFill>
                <a:effectLst/>
                <a:latin typeface="Lora" pitchFamily="2" charset="77"/>
              </a:rPr>
              <a:t>.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We are averaging 1 box a month for our lab. We are a very small lab with only 2 full time members doing bench work.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For </a:t>
            </a:r>
            <a:r>
              <a:rPr lang="en-US" sz="1800" b="0" i="0" u="none" strike="noStrike" dirty="0" err="1">
                <a:solidFill>
                  <a:srgbClr val="000000"/>
                </a:solidFill>
                <a:effectLst/>
                <a:latin typeface="Lora" pitchFamily="2" charset="77"/>
              </a:rPr>
              <a:t>styrofoam</a:t>
            </a:r>
            <a:r>
              <a:rPr lang="en-US" sz="1800" b="0" i="0" u="none" strike="noStrike" dirty="0">
                <a:solidFill>
                  <a:srgbClr val="000000"/>
                </a:solidFill>
                <a:effectLst/>
                <a:latin typeface="Lora" pitchFamily="2" charset="77"/>
              </a:rPr>
              <a:t> we typically average roughly 10 boxes a month. This does vary depending on how much we need to order </a:t>
            </a:r>
            <a:endParaRPr lang="en-US" b="0" dirty="0">
              <a:effectLst/>
            </a:endParaRPr>
          </a:p>
          <a:p>
            <a:br>
              <a:rPr lang="en-US" dirty="0"/>
            </a:b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4</a:t>
            </a:fld>
            <a:endParaRPr lang="en-US"/>
          </a:p>
        </p:txBody>
      </p:sp>
    </p:spTree>
    <p:extLst>
      <p:ext uri="{BB962C8B-B14F-4D97-AF65-F5344CB8AC3E}">
        <p14:creationId xmlns:p14="http://schemas.microsoft.com/office/powerpoint/2010/main" val="211510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112 Styrofoam Boxes Since January 17</a:t>
            </a:r>
            <a:r>
              <a:rPr lang="en-US" baseline="30000" dirty="0"/>
              <a:t>th</a:t>
            </a:r>
            <a:r>
              <a:rPr lang="en-US" dirty="0"/>
              <a:t> </a:t>
            </a:r>
          </a:p>
          <a:p>
            <a:r>
              <a:rPr lang="en-US" dirty="0"/>
              <a:t>Filled 4 Small Boxes </a:t>
            </a:r>
          </a:p>
          <a:p>
            <a:endParaRPr lang="en-US" dirty="0"/>
          </a:p>
          <a:p>
            <a:pPr rtl="0">
              <a:spcBef>
                <a:spcPts val="0"/>
              </a:spcBef>
              <a:spcAft>
                <a:spcPts val="0"/>
              </a:spcAft>
            </a:pPr>
            <a:r>
              <a:rPr lang="en-US" sz="1800" b="0" i="0" u="none" strike="noStrike" dirty="0">
                <a:solidFill>
                  <a:srgbClr val="000000"/>
                </a:solidFill>
                <a:effectLst/>
                <a:latin typeface="Lora" pitchFamily="2" charset="77"/>
              </a:rPr>
              <a:t>In collaboration with BU Facilities, we are able to recycle our </a:t>
            </a:r>
            <a:r>
              <a:rPr lang="en-US" sz="1800" b="0" i="0" u="none" strike="noStrike" dirty="0" err="1">
                <a:solidFill>
                  <a:srgbClr val="000000"/>
                </a:solidFill>
                <a:effectLst/>
                <a:latin typeface="Lora" pitchFamily="2" charset="77"/>
              </a:rPr>
              <a:t>styrofoam</a:t>
            </a:r>
            <a:r>
              <a:rPr lang="en-US" sz="1800" b="0" i="0" u="none" strike="noStrike" dirty="0">
                <a:solidFill>
                  <a:srgbClr val="000000"/>
                </a:solidFill>
                <a:effectLst/>
                <a:latin typeface="Lora" pitchFamily="2" charset="77"/>
              </a:rPr>
              <a:t> boxes. We have a designated place where we collect the boxes. This also works really well for when a lab is in need of a box for shipping materials or for something else. Since starting this in </a:t>
            </a:r>
            <a:r>
              <a:rPr lang="en-US" sz="1800" b="0" i="0" u="none" strike="noStrike" dirty="0" err="1">
                <a:solidFill>
                  <a:srgbClr val="000000"/>
                </a:solidFill>
                <a:effectLst/>
                <a:latin typeface="Lora" pitchFamily="2" charset="77"/>
              </a:rPr>
              <a:t>Janurary</a:t>
            </a:r>
            <a:r>
              <a:rPr lang="en-US" sz="1800" b="0" i="0" u="none" strike="noStrike" dirty="0">
                <a:solidFill>
                  <a:srgbClr val="000000"/>
                </a:solidFill>
                <a:effectLst/>
                <a:latin typeface="Lora" pitchFamily="2" charset="77"/>
              </a:rPr>
              <a:t> we have collected 112 boxes, which is equivalent to to roughly 40 boxes of </a:t>
            </a:r>
            <a:r>
              <a:rPr lang="en-US" sz="1800" b="0" i="0" u="none" strike="noStrike" dirty="0" err="1">
                <a:solidFill>
                  <a:srgbClr val="000000"/>
                </a:solidFill>
                <a:effectLst/>
                <a:latin typeface="Lora" pitchFamily="2" charset="77"/>
              </a:rPr>
              <a:t>styrofoam</a:t>
            </a:r>
            <a:r>
              <a:rPr lang="en-US" sz="1800" b="0" i="0" u="none" strike="noStrike" dirty="0">
                <a:solidFill>
                  <a:srgbClr val="000000"/>
                </a:solidFill>
                <a:effectLst/>
                <a:latin typeface="Lora" pitchFamily="2" charset="77"/>
              </a:rPr>
              <a:t> a month.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5</a:t>
            </a:fld>
            <a:endParaRPr lang="en-US"/>
          </a:p>
        </p:txBody>
      </p:sp>
    </p:spTree>
    <p:extLst>
      <p:ext uri="{BB962C8B-B14F-4D97-AF65-F5344CB8AC3E}">
        <p14:creationId xmlns:p14="http://schemas.microsoft.com/office/powerpoint/2010/main" val="1852430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Filled 4 Small Boxes </a:t>
            </a:r>
          </a:p>
          <a:p>
            <a:endParaRPr lang="en-US" dirty="0"/>
          </a:p>
          <a:p>
            <a:pPr rtl="0">
              <a:spcBef>
                <a:spcPts val="0"/>
              </a:spcBef>
              <a:spcAft>
                <a:spcPts val="0"/>
              </a:spcAft>
            </a:pPr>
            <a:r>
              <a:rPr lang="en-US" sz="1800" b="0" i="0" u="none" strike="noStrike" dirty="0">
                <a:solidFill>
                  <a:srgbClr val="000000"/>
                </a:solidFill>
                <a:effectLst/>
                <a:latin typeface="Lora" pitchFamily="2" charset="77"/>
              </a:rPr>
              <a:t>Two more, recycling programs we have implemented, is recycling </a:t>
            </a:r>
            <a:r>
              <a:rPr lang="en-US" sz="1800" b="0" i="0" u="none" strike="noStrike" dirty="0" err="1">
                <a:solidFill>
                  <a:srgbClr val="000000"/>
                </a:solidFill>
                <a:effectLst/>
                <a:latin typeface="Lora" pitchFamily="2" charset="77"/>
              </a:rPr>
              <a:t>keurig</a:t>
            </a:r>
            <a:r>
              <a:rPr lang="en-US" sz="1800" b="0" i="0" u="none" strike="noStrike" dirty="0">
                <a:solidFill>
                  <a:srgbClr val="000000"/>
                </a:solidFill>
                <a:effectLst/>
                <a:latin typeface="Lora" pitchFamily="2" charset="77"/>
              </a:rPr>
              <a:t> cups and gloves. We have filled 4 boxes of the K-Cycle over the course of 3 months which is equivalent to roughly 700 K pods not going into the landfill. Last presentation, someone suggested using biodegradable k-Cups which is something we are looking into.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Our lab specifically, the Serrano Lab, started collecting Kimberly gloves to recycle through the K right Cycle program. We are still in the process of collecting gloves in our collection boxes, so we don’t have specific numbers about our recycling, but are hoping to very soon.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6</a:t>
            </a:fld>
            <a:endParaRPr lang="en-US"/>
          </a:p>
        </p:txBody>
      </p:sp>
    </p:spTree>
    <p:extLst>
      <p:ext uri="{BB962C8B-B14F-4D97-AF65-F5344CB8AC3E}">
        <p14:creationId xmlns:p14="http://schemas.microsoft.com/office/powerpoint/2010/main" val="2286518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Lora" pitchFamily="2" charset="77"/>
              </a:rPr>
              <a:t>Recently, we received feedback from the my green lab certification program about our sustainability efforts. We are in the process of going through the feedback and implementing changes.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Lora" pitchFamily="2" charset="77"/>
              </a:rPr>
              <a:t>We are going to continue recycling and collecting data from all of out recycling programs. At the end of our project, we will summarize all the information that we have into an SOP for other labs. </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7</a:t>
            </a:fld>
            <a:endParaRPr lang="en-US"/>
          </a:p>
        </p:txBody>
      </p:sp>
    </p:spTree>
    <p:extLst>
      <p:ext uri="{BB962C8B-B14F-4D97-AF65-F5344CB8AC3E}">
        <p14:creationId xmlns:p14="http://schemas.microsoft.com/office/powerpoint/2010/main" val="1073818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Lora" pitchFamily="2" charset="77"/>
              </a:rPr>
              <a:t>I would like to thank and acknowledge everyone who is supporting and participating in the project such as the Serrano Lab and the other lab’s at the center for regenerative medicine. Thank you to BU Sustainability and CLL for funding this project and supporting us. I’m happy to answer any questions </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C6CB077E-B62A-2F4C-832B-8F8933EBEA3A}" type="slidenum">
              <a:rPr lang="en-US" smtClean="0"/>
              <a:t>8</a:t>
            </a:fld>
            <a:endParaRPr lang="en-US"/>
          </a:p>
        </p:txBody>
      </p:sp>
    </p:spTree>
    <p:extLst>
      <p:ext uri="{BB962C8B-B14F-4D97-AF65-F5344CB8AC3E}">
        <p14:creationId xmlns:p14="http://schemas.microsoft.com/office/powerpoint/2010/main" val="4264153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FE98-73CA-F8F5-D7D8-2555FB4BAC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81C979-901B-38C5-7318-6D7D0DFB4D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6CF6FF-ECC1-8327-EDA6-8D59C07FDB32}"/>
              </a:ext>
            </a:extLst>
          </p:cNvPr>
          <p:cNvSpPr>
            <a:spLocks noGrp="1"/>
          </p:cNvSpPr>
          <p:nvPr>
            <p:ph type="dt" sz="half" idx="10"/>
          </p:nvPr>
        </p:nvSpPr>
        <p:spPr/>
        <p:txBody>
          <a:bodyPr/>
          <a:lstStyle/>
          <a:p>
            <a:fld id="{A44763B2-4219-8940-A584-461A460327DC}" type="datetime1">
              <a:rPr lang="en-US" smtClean="0"/>
              <a:t>4/10/23</a:t>
            </a:fld>
            <a:endParaRPr lang="en-US"/>
          </a:p>
        </p:txBody>
      </p:sp>
      <p:sp>
        <p:nvSpPr>
          <p:cNvPr id="5" name="Footer Placeholder 4">
            <a:extLst>
              <a:ext uri="{FF2B5EF4-FFF2-40B4-BE49-F238E27FC236}">
                <a16:creationId xmlns:a16="http://schemas.microsoft.com/office/drawing/2014/main" id="{0F1DC0F6-2107-DB7D-13CC-CD75E1EF3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C5C100-F0F1-DD9D-9DCF-5D2F732F0AB8}"/>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2475880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5E069-E9C9-AAAA-51E9-02D370A3F7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A533F4-3557-E0D5-0A2E-5CA8DFCEC1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DBF966-97B5-04C6-2DC5-3614D7D9779C}"/>
              </a:ext>
            </a:extLst>
          </p:cNvPr>
          <p:cNvSpPr>
            <a:spLocks noGrp="1"/>
          </p:cNvSpPr>
          <p:nvPr>
            <p:ph type="dt" sz="half" idx="10"/>
          </p:nvPr>
        </p:nvSpPr>
        <p:spPr/>
        <p:txBody>
          <a:bodyPr/>
          <a:lstStyle/>
          <a:p>
            <a:fld id="{5AF4ECD0-3E25-3841-B510-85FC9E10AA69}" type="datetime1">
              <a:rPr lang="en-US" smtClean="0"/>
              <a:t>4/10/23</a:t>
            </a:fld>
            <a:endParaRPr lang="en-US"/>
          </a:p>
        </p:txBody>
      </p:sp>
      <p:sp>
        <p:nvSpPr>
          <p:cNvPr id="5" name="Footer Placeholder 4">
            <a:extLst>
              <a:ext uri="{FF2B5EF4-FFF2-40B4-BE49-F238E27FC236}">
                <a16:creationId xmlns:a16="http://schemas.microsoft.com/office/drawing/2014/main" id="{42C84131-7D6D-96F2-E691-EEE512EE47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0CD0A-63A9-FDA5-7D17-816152E35855}"/>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752780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0E09A-DBD0-6479-E1D3-2974347C9F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658A08-B2EF-9CBB-2559-75998F99A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8FC694-5578-48BE-4696-9FCDBC901D5E}"/>
              </a:ext>
            </a:extLst>
          </p:cNvPr>
          <p:cNvSpPr>
            <a:spLocks noGrp="1"/>
          </p:cNvSpPr>
          <p:nvPr>
            <p:ph type="dt" sz="half" idx="10"/>
          </p:nvPr>
        </p:nvSpPr>
        <p:spPr/>
        <p:txBody>
          <a:bodyPr/>
          <a:lstStyle/>
          <a:p>
            <a:fld id="{53851F78-CC09-AA4A-ACFD-558798C63BF3}" type="datetime1">
              <a:rPr lang="en-US" smtClean="0"/>
              <a:t>4/10/23</a:t>
            </a:fld>
            <a:endParaRPr lang="en-US"/>
          </a:p>
        </p:txBody>
      </p:sp>
      <p:sp>
        <p:nvSpPr>
          <p:cNvPr id="5" name="Footer Placeholder 4">
            <a:extLst>
              <a:ext uri="{FF2B5EF4-FFF2-40B4-BE49-F238E27FC236}">
                <a16:creationId xmlns:a16="http://schemas.microsoft.com/office/drawing/2014/main" id="{70AFE3D1-E96B-D9AC-8944-6DA99C440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A47EB5-85EB-6E81-C42E-457F561B7B89}"/>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3560796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B78C3-EF4F-3512-01E5-551A0FFCFE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342C34-A8DD-49B7-EF03-9B49FEC5CB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0A5913-7EB2-DFF6-ABB5-0BE18958F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369A44-7DE5-DA92-B0C5-2A16ACC8A701}"/>
              </a:ext>
            </a:extLst>
          </p:cNvPr>
          <p:cNvSpPr>
            <a:spLocks noGrp="1"/>
          </p:cNvSpPr>
          <p:nvPr>
            <p:ph type="dt" sz="half" idx="10"/>
          </p:nvPr>
        </p:nvSpPr>
        <p:spPr/>
        <p:txBody>
          <a:bodyPr/>
          <a:lstStyle/>
          <a:p>
            <a:fld id="{5FDCFA49-8792-5A4B-9885-96FE86C26676}" type="datetime1">
              <a:rPr lang="en-US" smtClean="0"/>
              <a:t>4/10/23</a:t>
            </a:fld>
            <a:endParaRPr lang="en-US"/>
          </a:p>
        </p:txBody>
      </p:sp>
      <p:sp>
        <p:nvSpPr>
          <p:cNvPr id="6" name="Footer Placeholder 5">
            <a:extLst>
              <a:ext uri="{FF2B5EF4-FFF2-40B4-BE49-F238E27FC236}">
                <a16:creationId xmlns:a16="http://schemas.microsoft.com/office/drawing/2014/main" id="{209713FF-B302-7025-F5AA-C30BDBE22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DF6A00-C8DA-4E53-C371-D624D4287B61}"/>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4151046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5583-7C24-B2F4-C5A8-6D7EA2A5BD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5860E2-AFA1-4541-3E95-456E102E4C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0E3BE3-F607-8BC5-2A09-938986FD49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501668-5B9D-4ABD-729C-297ADD7FC4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43DFD6-8E78-864A-7795-6A99A06D51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F0BA54-1C27-1E64-C07D-AF123A94B0E7}"/>
              </a:ext>
            </a:extLst>
          </p:cNvPr>
          <p:cNvSpPr>
            <a:spLocks noGrp="1"/>
          </p:cNvSpPr>
          <p:nvPr>
            <p:ph type="dt" sz="half" idx="10"/>
          </p:nvPr>
        </p:nvSpPr>
        <p:spPr/>
        <p:txBody>
          <a:bodyPr/>
          <a:lstStyle/>
          <a:p>
            <a:fld id="{2C366B49-9A1A-7A41-9BE0-8E5874B9F4D2}" type="datetime1">
              <a:rPr lang="en-US" smtClean="0"/>
              <a:t>4/10/23</a:t>
            </a:fld>
            <a:endParaRPr lang="en-US"/>
          </a:p>
        </p:txBody>
      </p:sp>
      <p:sp>
        <p:nvSpPr>
          <p:cNvPr id="8" name="Footer Placeholder 7">
            <a:extLst>
              <a:ext uri="{FF2B5EF4-FFF2-40B4-BE49-F238E27FC236}">
                <a16:creationId xmlns:a16="http://schemas.microsoft.com/office/drawing/2014/main" id="{295CE132-1833-F820-95BF-2C436F98E7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F87247-8C16-490B-63A4-98E851C7146F}"/>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209864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1BC6E-A309-C137-AF05-AC4F3EFEB3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43B79A-FD55-4B7A-6D4E-ED22EE86FA6E}"/>
              </a:ext>
            </a:extLst>
          </p:cNvPr>
          <p:cNvSpPr>
            <a:spLocks noGrp="1"/>
          </p:cNvSpPr>
          <p:nvPr>
            <p:ph type="dt" sz="half" idx="10"/>
          </p:nvPr>
        </p:nvSpPr>
        <p:spPr/>
        <p:txBody>
          <a:bodyPr/>
          <a:lstStyle/>
          <a:p>
            <a:fld id="{F3A87698-5263-8A4F-814D-7BE7E22B0DE8}" type="datetime1">
              <a:rPr lang="en-US" smtClean="0"/>
              <a:t>4/10/23</a:t>
            </a:fld>
            <a:endParaRPr lang="en-US"/>
          </a:p>
        </p:txBody>
      </p:sp>
      <p:sp>
        <p:nvSpPr>
          <p:cNvPr id="4" name="Footer Placeholder 3">
            <a:extLst>
              <a:ext uri="{FF2B5EF4-FFF2-40B4-BE49-F238E27FC236}">
                <a16:creationId xmlns:a16="http://schemas.microsoft.com/office/drawing/2014/main" id="{C54E9020-3444-1CCB-EEBB-751FB1ED82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4D86C5-FF19-4690-16E9-8F1F254C2EDD}"/>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975331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D7D450-2149-C994-90B0-26285F5A3317}"/>
              </a:ext>
            </a:extLst>
          </p:cNvPr>
          <p:cNvSpPr>
            <a:spLocks noGrp="1"/>
          </p:cNvSpPr>
          <p:nvPr>
            <p:ph type="dt" sz="half" idx="10"/>
          </p:nvPr>
        </p:nvSpPr>
        <p:spPr/>
        <p:txBody>
          <a:bodyPr/>
          <a:lstStyle/>
          <a:p>
            <a:fld id="{97B62873-E659-6749-867C-46487B352038}" type="datetime1">
              <a:rPr lang="en-US" smtClean="0"/>
              <a:t>4/10/23</a:t>
            </a:fld>
            <a:endParaRPr lang="en-US"/>
          </a:p>
        </p:txBody>
      </p:sp>
      <p:sp>
        <p:nvSpPr>
          <p:cNvPr id="3" name="Footer Placeholder 2">
            <a:extLst>
              <a:ext uri="{FF2B5EF4-FFF2-40B4-BE49-F238E27FC236}">
                <a16:creationId xmlns:a16="http://schemas.microsoft.com/office/drawing/2014/main" id="{9A979433-06D7-59E3-7FA4-024DB00F46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2CF6C1-44A2-F8F4-12BD-A570F591D30E}"/>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3379259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669D-8EE5-18F8-0472-E395B94DEB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E73EBD-1204-76DE-52DF-27A8B3031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6324E6-2BBB-475B-D2BA-1E360803F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25E1A6-A4C4-77E5-4D6C-FDDF73542243}"/>
              </a:ext>
            </a:extLst>
          </p:cNvPr>
          <p:cNvSpPr>
            <a:spLocks noGrp="1"/>
          </p:cNvSpPr>
          <p:nvPr>
            <p:ph type="dt" sz="half" idx="10"/>
          </p:nvPr>
        </p:nvSpPr>
        <p:spPr/>
        <p:txBody>
          <a:bodyPr/>
          <a:lstStyle/>
          <a:p>
            <a:fld id="{B3F9A6B8-E100-E947-B465-BA8BBDE1CCD6}" type="datetime1">
              <a:rPr lang="en-US" smtClean="0"/>
              <a:t>4/10/23</a:t>
            </a:fld>
            <a:endParaRPr lang="en-US"/>
          </a:p>
        </p:txBody>
      </p:sp>
      <p:sp>
        <p:nvSpPr>
          <p:cNvPr id="6" name="Footer Placeholder 5">
            <a:extLst>
              <a:ext uri="{FF2B5EF4-FFF2-40B4-BE49-F238E27FC236}">
                <a16:creationId xmlns:a16="http://schemas.microsoft.com/office/drawing/2014/main" id="{CE23A9F1-26B7-276B-8781-292D940B6B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291046-D8E3-E7CB-7DE5-CB554620E66E}"/>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226507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D3688-B5A1-CE7F-3846-34AC349DD4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FDB384-AD87-B659-06A5-575D8A7D24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A083EA-96D7-1DDC-8A5B-31E80CF8B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B4FE4F-487A-444F-4961-D7B5431777D4}"/>
              </a:ext>
            </a:extLst>
          </p:cNvPr>
          <p:cNvSpPr>
            <a:spLocks noGrp="1"/>
          </p:cNvSpPr>
          <p:nvPr>
            <p:ph type="dt" sz="half" idx="10"/>
          </p:nvPr>
        </p:nvSpPr>
        <p:spPr/>
        <p:txBody>
          <a:bodyPr/>
          <a:lstStyle/>
          <a:p>
            <a:fld id="{0C8B7769-4292-9D4A-A288-442B33E20340}" type="datetime1">
              <a:rPr lang="en-US" smtClean="0"/>
              <a:t>4/10/23</a:t>
            </a:fld>
            <a:endParaRPr lang="en-US"/>
          </a:p>
        </p:txBody>
      </p:sp>
      <p:sp>
        <p:nvSpPr>
          <p:cNvPr id="6" name="Footer Placeholder 5">
            <a:extLst>
              <a:ext uri="{FF2B5EF4-FFF2-40B4-BE49-F238E27FC236}">
                <a16:creationId xmlns:a16="http://schemas.microsoft.com/office/drawing/2014/main" id="{6956A766-D475-04DA-E5C3-C64ADE7D7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5D4D44-6585-A85D-5E8B-2F66C002E3CF}"/>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913654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1281E-EB3C-14E2-7EC4-29E520B730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A74B84-74BE-325F-545E-6A12A81CB8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5FD8FD-0460-8DB7-FC75-D6988F0488F9}"/>
              </a:ext>
            </a:extLst>
          </p:cNvPr>
          <p:cNvSpPr>
            <a:spLocks noGrp="1"/>
          </p:cNvSpPr>
          <p:nvPr>
            <p:ph type="dt" sz="half" idx="10"/>
          </p:nvPr>
        </p:nvSpPr>
        <p:spPr/>
        <p:txBody>
          <a:bodyPr/>
          <a:lstStyle/>
          <a:p>
            <a:fld id="{749C264C-63D5-0E4B-9740-721492D6E538}" type="datetime1">
              <a:rPr lang="en-US" smtClean="0"/>
              <a:t>4/10/23</a:t>
            </a:fld>
            <a:endParaRPr lang="en-US"/>
          </a:p>
        </p:txBody>
      </p:sp>
      <p:sp>
        <p:nvSpPr>
          <p:cNvPr id="5" name="Footer Placeholder 4">
            <a:extLst>
              <a:ext uri="{FF2B5EF4-FFF2-40B4-BE49-F238E27FC236}">
                <a16:creationId xmlns:a16="http://schemas.microsoft.com/office/drawing/2014/main" id="{3E162E5E-6CDA-64B9-24A6-8331AAE72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35C25-FC3B-3309-D356-61C0AA21F959}"/>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2320892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9BF283-DE1C-182A-659D-8E8F8DC76D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04C9AE-C5B7-A1F2-D1E3-A2177A881A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EBCE1B-0E4B-6236-CC8D-F7D2A0EFE06A}"/>
              </a:ext>
            </a:extLst>
          </p:cNvPr>
          <p:cNvSpPr>
            <a:spLocks noGrp="1"/>
          </p:cNvSpPr>
          <p:nvPr>
            <p:ph type="dt" sz="half" idx="10"/>
          </p:nvPr>
        </p:nvSpPr>
        <p:spPr/>
        <p:txBody>
          <a:bodyPr/>
          <a:lstStyle/>
          <a:p>
            <a:fld id="{D4A0A4B5-CB7E-ED45-9580-19DE92C73398}" type="datetime1">
              <a:rPr lang="en-US" smtClean="0"/>
              <a:t>4/10/23</a:t>
            </a:fld>
            <a:endParaRPr lang="en-US"/>
          </a:p>
        </p:txBody>
      </p:sp>
      <p:sp>
        <p:nvSpPr>
          <p:cNvPr id="5" name="Footer Placeholder 4">
            <a:extLst>
              <a:ext uri="{FF2B5EF4-FFF2-40B4-BE49-F238E27FC236}">
                <a16:creationId xmlns:a16="http://schemas.microsoft.com/office/drawing/2014/main" id="{A07DA63B-3BD9-967D-DB32-933882F97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0BD3F6-2A79-8C3C-F6B5-82AFE96020D5}"/>
              </a:ext>
            </a:extLst>
          </p:cNvPr>
          <p:cNvSpPr>
            <a:spLocks noGrp="1"/>
          </p:cNvSpPr>
          <p:nvPr>
            <p:ph type="sldNum" sz="quarter" idx="12"/>
          </p:nvPr>
        </p:nvSpPr>
        <p:spPr/>
        <p:txBody>
          <a:bodyPr/>
          <a:lstStyle/>
          <a:p>
            <a:fld id="{270CA2BD-8BCE-CB4F-AADA-4486FFF4413B}" type="slidenum">
              <a:rPr lang="en-US" smtClean="0"/>
              <a:t>‹#›</a:t>
            </a:fld>
            <a:endParaRPr lang="en-US"/>
          </a:p>
        </p:txBody>
      </p:sp>
    </p:spTree>
    <p:extLst>
      <p:ext uri="{BB962C8B-B14F-4D97-AF65-F5344CB8AC3E}">
        <p14:creationId xmlns:p14="http://schemas.microsoft.com/office/powerpoint/2010/main" val="3839208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D4BC9E-4963-75EB-0D23-1DF6325D27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E9C8CB-63D7-3B3A-A9DF-79EC8A0425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ECD9CB-73FE-2FFD-8D3B-822F29CC14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516886-EABF-C14B-B0E5-F8AC9297CF3A}" type="datetime1">
              <a:rPr lang="en-US" smtClean="0"/>
              <a:t>4/10/23</a:t>
            </a:fld>
            <a:endParaRPr lang="en-US"/>
          </a:p>
        </p:txBody>
      </p:sp>
      <p:sp>
        <p:nvSpPr>
          <p:cNvPr id="5" name="Footer Placeholder 4">
            <a:extLst>
              <a:ext uri="{FF2B5EF4-FFF2-40B4-BE49-F238E27FC236}">
                <a16:creationId xmlns:a16="http://schemas.microsoft.com/office/drawing/2014/main" id="{57112B87-C1C3-318B-8C04-3FC134E63C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3AC136-DDCB-422A-C87D-6B4678C23A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0CA2BD-8BCE-CB4F-AADA-4486FFF4413B}" type="slidenum">
              <a:rPr lang="en-US" smtClean="0"/>
              <a:t>‹#›</a:t>
            </a:fld>
            <a:endParaRPr lang="en-US"/>
          </a:p>
        </p:txBody>
      </p:sp>
    </p:spTree>
    <p:extLst>
      <p:ext uri="{BB962C8B-B14F-4D97-AF65-F5344CB8AC3E}">
        <p14:creationId xmlns:p14="http://schemas.microsoft.com/office/powerpoint/2010/main" val="1375621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www.nature.com/articles/d41586-020-01368-8" TargetMode="External"/><Relationship Id="rId7" Type="http://schemas.openxmlformats.org/officeDocument/2006/relationships/hyperlink" Target="http://www.integra-biosciences.com/" TargetMode="External"/><Relationship Id="rId2" Type="http://schemas.openxmlformats.org/officeDocument/2006/relationships/hyperlink" Target="http://www.mygreenlab.org/" TargetMode="External"/><Relationship Id="rId1" Type="http://schemas.openxmlformats.org/officeDocument/2006/relationships/slideLayout" Target="../slideLayouts/slideLayout2.xml"/><Relationship Id="rId6" Type="http://schemas.openxmlformats.org/officeDocument/2006/relationships/hyperlink" Target="http://www.polycarbin.com/" TargetMode="External"/><Relationship Id="rId5" Type="http://schemas.openxmlformats.org/officeDocument/2006/relationships/hyperlink" Target="http://www.bu.edu/sustainability/vision-progress/" TargetMode="External"/><Relationship Id="rId4" Type="http://schemas.openxmlformats.org/officeDocument/2006/relationships/hyperlink" Target="http://www.kcprofessional.com/en-us/products/scientific-and-research/lab-environment#numberOfResults=30"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25.jp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6.png"/><Relationship Id="rId4" Type="http://schemas.openxmlformats.org/officeDocument/2006/relationships/image" Target="../media/image14.png"/><Relationship Id="rId9"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285141B-42D2-B304-CCAE-9420F4A5B3FE}"/>
              </a:ext>
            </a:extLst>
          </p:cNvPr>
          <p:cNvSpPr/>
          <p:nvPr/>
        </p:nvSpPr>
        <p:spPr>
          <a:xfrm>
            <a:off x="0" y="1724385"/>
            <a:ext cx="12192000" cy="1613836"/>
          </a:xfrm>
          <a:prstGeom prst="rect">
            <a:avLst/>
          </a:prstGeom>
          <a:solidFill>
            <a:srgbClr val="E5193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82CE6D-3C3C-3F45-AB58-BCB4E54780EA}"/>
              </a:ext>
            </a:extLst>
          </p:cNvPr>
          <p:cNvSpPr>
            <a:spLocks noGrp="1"/>
          </p:cNvSpPr>
          <p:nvPr>
            <p:ph type="ctrTitle"/>
          </p:nvPr>
        </p:nvSpPr>
        <p:spPr>
          <a:xfrm>
            <a:off x="706191" y="1694182"/>
            <a:ext cx="10779617" cy="1644039"/>
          </a:xfrm>
        </p:spPr>
        <p:txBody>
          <a:bodyPr anchor="ctr">
            <a:normAutofit fontScale="90000"/>
          </a:bodyPr>
          <a:lstStyle/>
          <a:p>
            <a:r>
              <a:rPr lang="en-US" sz="4400" b="1" dirty="0">
                <a:solidFill>
                  <a:schemeClr val="bg1"/>
                </a:solidFill>
                <a:latin typeface="Angsana New" panose="02020603050405020304" pitchFamily="18" charset="-34"/>
                <a:cs typeface="Angsana New" panose="02020603050405020304" pitchFamily="18" charset="-34"/>
              </a:rPr>
              <a:t>Establishing Sustainable Laboratory Practices and Standard Operating Procedures That Offset Waste Production in Biomedical Research</a:t>
            </a:r>
          </a:p>
        </p:txBody>
      </p:sp>
      <p:sp>
        <p:nvSpPr>
          <p:cNvPr id="5" name="TextBox 4">
            <a:extLst>
              <a:ext uri="{FF2B5EF4-FFF2-40B4-BE49-F238E27FC236}">
                <a16:creationId xmlns:a16="http://schemas.microsoft.com/office/drawing/2014/main" id="{D4A2E92F-EE4B-6A7A-BF34-C76D20EA90BE}"/>
              </a:ext>
            </a:extLst>
          </p:cNvPr>
          <p:cNvSpPr txBox="1"/>
          <p:nvPr/>
        </p:nvSpPr>
        <p:spPr>
          <a:xfrm>
            <a:off x="706191" y="5127995"/>
            <a:ext cx="2445148" cy="1641760"/>
          </a:xfrm>
          <a:prstGeom prst="rect">
            <a:avLst/>
          </a:prstGeom>
          <a:noFill/>
        </p:spPr>
        <p:txBody>
          <a:bodyPr wrap="none" lIns="101882" tIns="50941" rIns="101882" bIns="50941" rtlCol="0">
            <a:spAutoFit/>
          </a:bodyPr>
          <a:lstStyle/>
          <a:p>
            <a:pPr algn="r"/>
            <a:r>
              <a:rPr lang="en-US" sz="2800" b="1" dirty="0">
                <a:latin typeface="Angsana New" panose="02020603050405020304" pitchFamily="18" charset="-34"/>
                <a:cs typeface="Angsana New" panose="02020603050405020304" pitchFamily="18" charset="-34"/>
              </a:rPr>
              <a:t>Carly Golden</a:t>
            </a:r>
          </a:p>
          <a:p>
            <a:pPr algn="r"/>
            <a:r>
              <a:rPr lang="en-US" dirty="0">
                <a:latin typeface="Angsana New" panose="02020603050405020304" pitchFamily="18" charset="-34"/>
                <a:cs typeface="Angsana New" panose="02020603050405020304" pitchFamily="18" charset="-34"/>
              </a:rPr>
              <a:t>PhD Student </a:t>
            </a:r>
          </a:p>
          <a:p>
            <a:pPr algn="r"/>
            <a:r>
              <a:rPr lang="en-US" dirty="0">
                <a:latin typeface="Angsana New" panose="02020603050405020304" pitchFamily="18" charset="-34"/>
                <a:cs typeface="Angsana New" panose="02020603050405020304" pitchFamily="18" charset="-34"/>
              </a:rPr>
              <a:t>Molecular &amp; Translational Medicine</a:t>
            </a:r>
          </a:p>
          <a:p>
            <a:pPr algn="r"/>
            <a:r>
              <a:rPr lang="en-US" dirty="0">
                <a:latin typeface="Angsana New" panose="02020603050405020304" pitchFamily="18" charset="-34"/>
                <a:cs typeface="Angsana New" panose="02020603050405020304" pitchFamily="18" charset="-34"/>
              </a:rPr>
              <a:t>Center for Regenerative Medicine</a:t>
            </a:r>
          </a:p>
          <a:p>
            <a:pPr algn="r"/>
            <a:r>
              <a:rPr lang="en-US" dirty="0" err="1">
                <a:latin typeface="Angsana New" panose="02020603050405020304" pitchFamily="18" charset="-34"/>
                <a:cs typeface="Angsana New" panose="02020603050405020304" pitchFamily="18" charset="-34"/>
              </a:rPr>
              <a:t>csgolden@bu.edu</a:t>
            </a:r>
            <a:endParaRPr lang="en-US" dirty="0">
              <a:latin typeface="Angsana New" panose="02020603050405020304" pitchFamily="18" charset="-34"/>
              <a:cs typeface="Angsana New" panose="02020603050405020304" pitchFamily="18" charset="-34"/>
            </a:endParaRPr>
          </a:p>
        </p:txBody>
      </p:sp>
      <p:sp>
        <p:nvSpPr>
          <p:cNvPr id="8" name="TextBox 7">
            <a:extLst>
              <a:ext uri="{FF2B5EF4-FFF2-40B4-BE49-F238E27FC236}">
                <a16:creationId xmlns:a16="http://schemas.microsoft.com/office/drawing/2014/main" id="{7BCCBA3F-4156-C74C-F781-1F06D8DADD43}"/>
              </a:ext>
            </a:extLst>
          </p:cNvPr>
          <p:cNvSpPr txBox="1"/>
          <p:nvPr/>
        </p:nvSpPr>
        <p:spPr>
          <a:xfrm>
            <a:off x="4451769" y="5127995"/>
            <a:ext cx="2284913" cy="1364761"/>
          </a:xfrm>
          <a:prstGeom prst="rect">
            <a:avLst/>
          </a:prstGeom>
          <a:noFill/>
        </p:spPr>
        <p:txBody>
          <a:bodyPr wrap="none" lIns="101882" tIns="50941" rIns="101882" bIns="50941" rtlCol="0">
            <a:spAutoFit/>
          </a:bodyPr>
          <a:lstStyle/>
          <a:p>
            <a:pPr algn="r"/>
            <a:r>
              <a:rPr lang="en-US" sz="2800" b="1" dirty="0">
                <a:latin typeface="Angsana New" panose="02020603050405020304" pitchFamily="18" charset="-34"/>
                <a:cs typeface="Angsana New" panose="02020603050405020304" pitchFamily="18" charset="-34"/>
              </a:rPr>
              <a:t>Greg Miller, PhD</a:t>
            </a:r>
          </a:p>
          <a:p>
            <a:pPr algn="r"/>
            <a:r>
              <a:rPr lang="en-US" dirty="0" err="1">
                <a:latin typeface="Angsana New" panose="02020603050405020304" pitchFamily="18" charset="-34"/>
                <a:cs typeface="Angsana New" panose="02020603050405020304" pitchFamily="18" charset="-34"/>
              </a:rPr>
              <a:t>CReM</a:t>
            </a:r>
            <a:r>
              <a:rPr lang="en-US" dirty="0">
                <a:latin typeface="Angsana New" panose="02020603050405020304" pitchFamily="18" charset="-34"/>
                <a:cs typeface="Angsana New" panose="02020603050405020304" pitchFamily="18" charset="-34"/>
              </a:rPr>
              <a:t> Lab Manager</a:t>
            </a:r>
          </a:p>
          <a:p>
            <a:pPr algn="r"/>
            <a:r>
              <a:rPr lang="en-US" dirty="0">
                <a:latin typeface="Angsana New" panose="02020603050405020304" pitchFamily="18" charset="-34"/>
                <a:cs typeface="Angsana New" panose="02020603050405020304" pitchFamily="18" charset="-34"/>
              </a:rPr>
              <a:t>Center for Regenerative Medicine</a:t>
            </a:r>
          </a:p>
          <a:p>
            <a:pPr algn="r"/>
            <a:r>
              <a:rPr lang="en-US" dirty="0" err="1">
                <a:latin typeface="Angsana New" panose="02020603050405020304" pitchFamily="18" charset="-34"/>
                <a:cs typeface="Angsana New" panose="02020603050405020304" pitchFamily="18" charset="-34"/>
              </a:rPr>
              <a:t>millergr@bu.edu</a:t>
            </a:r>
            <a:endParaRPr lang="en-US" dirty="0">
              <a:latin typeface="Angsana New" panose="02020603050405020304" pitchFamily="18" charset="-34"/>
              <a:cs typeface="Angsana New" panose="02020603050405020304" pitchFamily="18" charset="-34"/>
            </a:endParaRPr>
          </a:p>
        </p:txBody>
      </p:sp>
      <p:sp>
        <p:nvSpPr>
          <p:cNvPr id="9" name="TextBox 8">
            <a:extLst>
              <a:ext uri="{FF2B5EF4-FFF2-40B4-BE49-F238E27FC236}">
                <a16:creationId xmlns:a16="http://schemas.microsoft.com/office/drawing/2014/main" id="{E96EB20A-52F7-D191-367D-7C4559EEF591}"/>
              </a:ext>
            </a:extLst>
          </p:cNvPr>
          <p:cNvSpPr txBox="1"/>
          <p:nvPr/>
        </p:nvSpPr>
        <p:spPr>
          <a:xfrm>
            <a:off x="8037112" y="5127995"/>
            <a:ext cx="2284913" cy="1364761"/>
          </a:xfrm>
          <a:prstGeom prst="rect">
            <a:avLst/>
          </a:prstGeom>
          <a:noFill/>
        </p:spPr>
        <p:txBody>
          <a:bodyPr wrap="none" lIns="101882" tIns="50941" rIns="101882" bIns="50941" rtlCol="0">
            <a:spAutoFit/>
          </a:bodyPr>
          <a:lstStyle/>
          <a:p>
            <a:pPr algn="r"/>
            <a:r>
              <a:rPr lang="en-US" sz="2800" b="1" dirty="0">
                <a:latin typeface="Angsana New" panose="02020603050405020304" pitchFamily="18" charset="-34"/>
                <a:cs typeface="Angsana New" panose="02020603050405020304" pitchFamily="18" charset="-34"/>
              </a:rPr>
              <a:t>Angie Serrano, PhD</a:t>
            </a:r>
          </a:p>
          <a:p>
            <a:pPr algn="r"/>
            <a:r>
              <a:rPr lang="en-US" dirty="0">
                <a:latin typeface="Angsana New" panose="02020603050405020304" pitchFamily="18" charset="-34"/>
                <a:cs typeface="Angsana New" panose="02020603050405020304" pitchFamily="18" charset="-34"/>
              </a:rPr>
              <a:t>Mentor &amp; PI</a:t>
            </a:r>
          </a:p>
          <a:p>
            <a:pPr algn="r"/>
            <a:r>
              <a:rPr lang="en-US" dirty="0">
                <a:latin typeface="Angsana New" panose="02020603050405020304" pitchFamily="18" charset="-34"/>
                <a:cs typeface="Angsana New" panose="02020603050405020304" pitchFamily="18" charset="-34"/>
              </a:rPr>
              <a:t>Center for Regenerative Medicine</a:t>
            </a:r>
          </a:p>
          <a:p>
            <a:pPr algn="r"/>
            <a:r>
              <a:rPr lang="en-US" dirty="0" err="1">
                <a:latin typeface="Angsana New" panose="02020603050405020304" pitchFamily="18" charset="-34"/>
                <a:cs typeface="Angsana New" panose="02020603050405020304" pitchFamily="18" charset="-34"/>
              </a:rPr>
              <a:t>masser@bu.edu</a:t>
            </a:r>
            <a:endParaRPr lang="en-US" dirty="0">
              <a:latin typeface="Angsana New" panose="02020603050405020304" pitchFamily="18" charset="-34"/>
              <a:cs typeface="Angsana New" panose="02020603050405020304" pitchFamily="18" charset="-34"/>
            </a:endParaRPr>
          </a:p>
        </p:txBody>
      </p:sp>
      <p:pic>
        <p:nvPicPr>
          <p:cNvPr id="11" name="Picture 10">
            <a:extLst>
              <a:ext uri="{FF2B5EF4-FFF2-40B4-BE49-F238E27FC236}">
                <a16:creationId xmlns:a16="http://schemas.microsoft.com/office/drawing/2014/main" id="{38A8164E-BDDB-717B-FDB8-F04B83CBCA44}"/>
              </a:ext>
            </a:extLst>
          </p:cNvPr>
          <p:cNvPicPr>
            <a:picLocks noChangeAspect="1"/>
          </p:cNvPicPr>
          <p:nvPr/>
        </p:nvPicPr>
        <p:blipFill>
          <a:blip r:embed="rId3"/>
          <a:stretch>
            <a:fillRect/>
          </a:stretch>
        </p:blipFill>
        <p:spPr>
          <a:xfrm>
            <a:off x="9691461" y="165604"/>
            <a:ext cx="2292126" cy="1099504"/>
          </a:xfrm>
          <a:prstGeom prst="rect">
            <a:avLst/>
          </a:prstGeom>
        </p:spPr>
      </p:pic>
      <p:pic>
        <p:nvPicPr>
          <p:cNvPr id="12" name="Picture 11">
            <a:extLst>
              <a:ext uri="{FF2B5EF4-FFF2-40B4-BE49-F238E27FC236}">
                <a16:creationId xmlns:a16="http://schemas.microsoft.com/office/drawing/2014/main" id="{5B12833E-B368-1BA5-64AA-8190AD747E63}"/>
              </a:ext>
            </a:extLst>
          </p:cNvPr>
          <p:cNvPicPr>
            <a:picLocks noChangeAspect="1"/>
          </p:cNvPicPr>
          <p:nvPr/>
        </p:nvPicPr>
        <p:blipFill>
          <a:blip r:embed="rId4"/>
          <a:stretch>
            <a:fillRect/>
          </a:stretch>
        </p:blipFill>
        <p:spPr>
          <a:xfrm>
            <a:off x="208413" y="460980"/>
            <a:ext cx="3716215" cy="600920"/>
          </a:xfrm>
          <a:prstGeom prst="rect">
            <a:avLst/>
          </a:prstGeom>
        </p:spPr>
      </p:pic>
      <p:sp>
        <p:nvSpPr>
          <p:cNvPr id="13" name="TextBox 12">
            <a:extLst>
              <a:ext uri="{FF2B5EF4-FFF2-40B4-BE49-F238E27FC236}">
                <a16:creationId xmlns:a16="http://schemas.microsoft.com/office/drawing/2014/main" id="{34C8DA55-547F-DBAC-4EA8-E4358851926E}"/>
              </a:ext>
            </a:extLst>
          </p:cNvPr>
          <p:cNvSpPr txBox="1"/>
          <p:nvPr/>
        </p:nvSpPr>
        <p:spPr>
          <a:xfrm>
            <a:off x="4488872" y="3396379"/>
            <a:ext cx="2284848" cy="1364761"/>
          </a:xfrm>
          <a:prstGeom prst="rect">
            <a:avLst/>
          </a:prstGeom>
          <a:noFill/>
        </p:spPr>
        <p:txBody>
          <a:bodyPr wrap="none" lIns="101882" tIns="50941" rIns="101882" bIns="50941" rtlCol="0">
            <a:spAutoFit/>
          </a:bodyPr>
          <a:lstStyle/>
          <a:p>
            <a:pPr algn="r"/>
            <a:r>
              <a:rPr lang="en-US" sz="2800" b="1" dirty="0">
                <a:latin typeface="Angsana New" panose="02020603050405020304" pitchFamily="18" charset="-34"/>
                <a:cs typeface="Angsana New" panose="02020603050405020304" pitchFamily="18" charset="-34"/>
              </a:rPr>
              <a:t>Saylor Williams</a:t>
            </a:r>
          </a:p>
          <a:p>
            <a:pPr algn="r"/>
            <a:r>
              <a:rPr lang="en-US" dirty="0" err="1">
                <a:latin typeface="Angsana New" panose="02020603050405020304" pitchFamily="18" charset="-34"/>
                <a:cs typeface="Angsana New" panose="02020603050405020304" pitchFamily="18" charset="-34"/>
              </a:rPr>
              <a:t>Serano</a:t>
            </a:r>
            <a:r>
              <a:rPr lang="en-US" dirty="0">
                <a:latin typeface="Angsana New" panose="02020603050405020304" pitchFamily="18" charset="-34"/>
                <a:cs typeface="Angsana New" panose="02020603050405020304" pitchFamily="18" charset="-34"/>
              </a:rPr>
              <a:t> Lab Manager</a:t>
            </a:r>
          </a:p>
          <a:p>
            <a:pPr algn="r"/>
            <a:r>
              <a:rPr lang="en-US" dirty="0">
                <a:latin typeface="Angsana New" panose="02020603050405020304" pitchFamily="18" charset="-34"/>
                <a:cs typeface="Angsana New" panose="02020603050405020304" pitchFamily="18" charset="-34"/>
              </a:rPr>
              <a:t>Center for Regenerative Medicine</a:t>
            </a:r>
          </a:p>
          <a:p>
            <a:pPr algn="r"/>
            <a:r>
              <a:rPr lang="en-US" dirty="0" err="1">
                <a:latin typeface="Angsana New" panose="02020603050405020304" pitchFamily="18" charset="-34"/>
                <a:cs typeface="Angsana New" panose="02020603050405020304" pitchFamily="18" charset="-34"/>
              </a:rPr>
              <a:t>saylorw@bu.edu</a:t>
            </a:r>
            <a:endParaRPr lang="en-US" dirty="0">
              <a:latin typeface="Angsana New" panose="02020603050405020304" pitchFamily="18" charset="-34"/>
              <a:cs typeface="Angsana New" panose="02020603050405020304" pitchFamily="18" charset="-34"/>
            </a:endParaRPr>
          </a:p>
        </p:txBody>
      </p:sp>
      <p:pic>
        <p:nvPicPr>
          <p:cNvPr id="10" name="Picture 9">
            <a:extLst>
              <a:ext uri="{FF2B5EF4-FFF2-40B4-BE49-F238E27FC236}">
                <a16:creationId xmlns:a16="http://schemas.microsoft.com/office/drawing/2014/main" id="{EEB4984D-98B0-7912-DE52-257F93B61691}"/>
              </a:ext>
            </a:extLst>
          </p:cNvPr>
          <p:cNvPicPr>
            <a:picLocks noChangeAspect="1"/>
          </p:cNvPicPr>
          <p:nvPr/>
        </p:nvPicPr>
        <p:blipFill>
          <a:blip r:embed="rId5"/>
          <a:stretch>
            <a:fillRect/>
          </a:stretch>
        </p:blipFill>
        <p:spPr>
          <a:xfrm>
            <a:off x="3747035" y="-65389"/>
            <a:ext cx="3026685" cy="1513343"/>
          </a:xfrm>
          <a:prstGeom prst="rect">
            <a:avLst/>
          </a:prstGeom>
        </p:spPr>
      </p:pic>
      <p:sp>
        <p:nvSpPr>
          <p:cNvPr id="15" name="Slide Number Placeholder 14">
            <a:extLst>
              <a:ext uri="{FF2B5EF4-FFF2-40B4-BE49-F238E27FC236}">
                <a16:creationId xmlns:a16="http://schemas.microsoft.com/office/drawing/2014/main" id="{6CA94D1D-2C28-E06C-0C68-4256E2879B17}"/>
              </a:ext>
            </a:extLst>
          </p:cNvPr>
          <p:cNvSpPr>
            <a:spLocks noGrp="1"/>
          </p:cNvSpPr>
          <p:nvPr>
            <p:ph type="sldNum" sz="quarter" idx="12"/>
          </p:nvPr>
        </p:nvSpPr>
        <p:spPr/>
        <p:txBody>
          <a:bodyPr/>
          <a:lstStyle/>
          <a:p>
            <a:fld id="{270CA2BD-8BCE-CB4F-AADA-4486FFF4413B}" type="slidenum">
              <a:rPr lang="en-US" smtClean="0"/>
              <a:t>1</a:t>
            </a:fld>
            <a:endParaRPr lang="en-US"/>
          </a:p>
        </p:txBody>
      </p:sp>
      <p:pic>
        <p:nvPicPr>
          <p:cNvPr id="3" name="Picture 2">
            <a:extLst>
              <a:ext uri="{FF2B5EF4-FFF2-40B4-BE49-F238E27FC236}">
                <a16:creationId xmlns:a16="http://schemas.microsoft.com/office/drawing/2014/main" id="{DA3E1932-C6E2-9080-FD67-39CFD7B98E41}"/>
              </a:ext>
            </a:extLst>
          </p:cNvPr>
          <p:cNvPicPr>
            <a:picLocks noChangeAspect="1"/>
          </p:cNvPicPr>
          <p:nvPr/>
        </p:nvPicPr>
        <p:blipFill>
          <a:blip r:embed="rId6"/>
          <a:stretch>
            <a:fillRect/>
          </a:stretch>
        </p:blipFill>
        <p:spPr>
          <a:xfrm>
            <a:off x="6585053" y="207135"/>
            <a:ext cx="2904117" cy="1016442"/>
          </a:xfrm>
          <a:prstGeom prst="rect">
            <a:avLst/>
          </a:prstGeom>
        </p:spPr>
      </p:pic>
    </p:spTree>
    <p:extLst>
      <p:ext uri="{BB962C8B-B14F-4D97-AF65-F5344CB8AC3E}">
        <p14:creationId xmlns:p14="http://schemas.microsoft.com/office/powerpoint/2010/main" val="1340195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76B81-914F-85BC-A265-359E74E28489}"/>
              </a:ext>
            </a:extLst>
          </p:cNvPr>
          <p:cNvSpPr>
            <a:spLocks noGrp="1"/>
          </p:cNvSpPr>
          <p:nvPr>
            <p:ph type="title"/>
          </p:nvPr>
        </p:nvSpPr>
        <p:spPr>
          <a:xfrm>
            <a:off x="838200" y="0"/>
            <a:ext cx="10515600" cy="1325563"/>
          </a:xfrm>
        </p:spPr>
        <p:txBody>
          <a:bodyPr>
            <a:normAutofit/>
          </a:bodyPr>
          <a:lstStyle/>
          <a:p>
            <a:pPr algn="ctr"/>
            <a:r>
              <a:rPr lang="en-US" sz="4000" dirty="0">
                <a:latin typeface="Angsana New" panose="02020603050405020304" pitchFamily="18" charset="-34"/>
                <a:cs typeface="Angsana New" panose="02020603050405020304" pitchFamily="18" charset="-34"/>
              </a:rPr>
              <a:t>Research labs produce 12 billion </a:t>
            </a:r>
            <a:r>
              <a:rPr lang="en-US" sz="4000" dirty="0" err="1">
                <a:latin typeface="Angsana New" panose="02020603050405020304" pitchFamily="18" charset="-34"/>
                <a:cs typeface="Angsana New" panose="02020603050405020304" pitchFamily="18" charset="-34"/>
              </a:rPr>
              <a:t>lbs</a:t>
            </a:r>
            <a:r>
              <a:rPr lang="en-US" sz="4000" dirty="0">
                <a:latin typeface="Angsana New" panose="02020603050405020304" pitchFamily="18" charset="-34"/>
                <a:cs typeface="Angsana New" panose="02020603050405020304" pitchFamily="18" charset="-34"/>
              </a:rPr>
              <a:t> of plastic/</a:t>
            </a:r>
            <a:r>
              <a:rPr lang="en-US" sz="4000" dirty="0" err="1">
                <a:latin typeface="Angsana New" panose="02020603050405020304" pitchFamily="18" charset="-34"/>
                <a:cs typeface="Angsana New" panose="02020603050405020304" pitchFamily="18" charset="-34"/>
              </a:rPr>
              <a:t>yr</a:t>
            </a:r>
            <a:endParaRPr lang="en-US" sz="4000" dirty="0">
              <a:latin typeface="Angsana New" panose="02020603050405020304" pitchFamily="18" charset="-34"/>
              <a:cs typeface="Angsana New" panose="02020603050405020304" pitchFamily="18" charset="-34"/>
            </a:endParaRPr>
          </a:p>
        </p:txBody>
      </p:sp>
      <p:sp>
        <p:nvSpPr>
          <p:cNvPr id="3" name="Content Placeholder 2">
            <a:extLst>
              <a:ext uri="{FF2B5EF4-FFF2-40B4-BE49-F238E27FC236}">
                <a16:creationId xmlns:a16="http://schemas.microsoft.com/office/drawing/2014/main" id="{2EB7A826-75F0-1F0B-3DC5-9E04EEB14F98}"/>
              </a:ext>
            </a:extLst>
          </p:cNvPr>
          <p:cNvSpPr>
            <a:spLocks noGrp="1"/>
          </p:cNvSpPr>
          <p:nvPr>
            <p:ph idx="1"/>
          </p:nvPr>
        </p:nvSpPr>
        <p:spPr>
          <a:xfrm>
            <a:off x="159327" y="5880597"/>
            <a:ext cx="9779242" cy="977403"/>
          </a:xfrm>
        </p:spPr>
        <p:txBody>
          <a:bodyPr>
            <a:normAutofit/>
          </a:bodyPr>
          <a:lstStyle/>
          <a:p>
            <a:pPr marL="457200" lvl="1" indent="0">
              <a:buNone/>
            </a:pPr>
            <a:endParaRPr lang="en-US" dirty="0">
              <a:latin typeface="Angsana New" panose="02020603050405020304" pitchFamily="18" charset="-34"/>
              <a:cs typeface="Angsana New" panose="02020603050405020304" pitchFamily="18" charset="-34"/>
            </a:endParaRPr>
          </a:p>
          <a:p>
            <a:pPr marL="457200" lvl="1" indent="0">
              <a:buNone/>
            </a:pPr>
            <a:endParaRPr lang="en-US" dirty="0">
              <a:latin typeface="Angsana New" panose="02020603050405020304" pitchFamily="18" charset="-34"/>
              <a:cs typeface="Angsana New" panose="02020603050405020304" pitchFamily="18" charset="-34"/>
            </a:endParaRPr>
          </a:p>
          <a:p>
            <a:endParaRPr lang="en-US" dirty="0"/>
          </a:p>
        </p:txBody>
      </p:sp>
      <p:pic>
        <p:nvPicPr>
          <p:cNvPr id="9" name="Picture 8">
            <a:extLst>
              <a:ext uri="{FF2B5EF4-FFF2-40B4-BE49-F238E27FC236}">
                <a16:creationId xmlns:a16="http://schemas.microsoft.com/office/drawing/2014/main" id="{E8878BF0-3C81-D782-79F7-3BFD055E10B8}"/>
              </a:ext>
            </a:extLst>
          </p:cNvPr>
          <p:cNvPicPr>
            <a:picLocks noChangeAspect="1"/>
          </p:cNvPicPr>
          <p:nvPr/>
        </p:nvPicPr>
        <p:blipFill rotWithShape="1">
          <a:blip r:embed="rId3"/>
          <a:srcRect r="33910"/>
          <a:stretch/>
        </p:blipFill>
        <p:spPr>
          <a:xfrm>
            <a:off x="731425" y="1690688"/>
            <a:ext cx="4317712" cy="2487374"/>
          </a:xfrm>
          <a:prstGeom prst="rect">
            <a:avLst/>
          </a:prstGeom>
        </p:spPr>
      </p:pic>
      <p:pic>
        <p:nvPicPr>
          <p:cNvPr id="1028" name="Picture 4">
            <a:extLst>
              <a:ext uri="{FF2B5EF4-FFF2-40B4-BE49-F238E27FC236}">
                <a16:creationId xmlns:a16="http://schemas.microsoft.com/office/drawing/2014/main" id="{FF5702E3-A533-056D-41AF-8F75DC67A5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621" y="1690688"/>
            <a:ext cx="4626572" cy="31273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3326FBC-210E-66F0-76AB-5D9F9D4698A6}"/>
              </a:ext>
            </a:extLst>
          </p:cNvPr>
          <p:cNvPicPr>
            <a:picLocks noChangeAspect="1"/>
          </p:cNvPicPr>
          <p:nvPr/>
        </p:nvPicPr>
        <p:blipFill rotWithShape="1">
          <a:blip r:embed="rId3"/>
          <a:srcRect l="66950"/>
          <a:stretch/>
        </p:blipFill>
        <p:spPr>
          <a:xfrm>
            <a:off x="1821076" y="4178062"/>
            <a:ext cx="1830019" cy="2108200"/>
          </a:xfrm>
          <a:prstGeom prst="rect">
            <a:avLst/>
          </a:prstGeom>
        </p:spPr>
      </p:pic>
      <p:sp>
        <p:nvSpPr>
          <p:cNvPr id="13" name="TextBox 12">
            <a:extLst>
              <a:ext uri="{FF2B5EF4-FFF2-40B4-BE49-F238E27FC236}">
                <a16:creationId xmlns:a16="http://schemas.microsoft.com/office/drawing/2014/main" id="{F13E2589-2CB9-9AA3-9E39-92C5D426396E}"/>
              </a:ext>
            </a:extLst>
          </p:cNvPr>
          <p:cNvSpPr txBox="1"/>
          <p:nvPr/>
        </p:nvSpPr>
        <p:spPr>
          <a:xfrm>
            <a:off x="9558571" y="6382238"/>
            <a:ext cx="3363954" cy="307777"/>
          </a:xfrm>
          <a:prstGeom prst="rect">
            <a:avLst/>
          </a:prstGeom>
          <a:noFill/>
        </p:spPr>
        <p:txBody>
          <a:bodyPr wrap="square" rtlCol="0">
            <a:spAutoFit/>
          </a:bodyPr>
          <a:lstStyle/>
          <a:p>
            <a:r>
              <a:rPr lang="en-US" sz="1400" dirty="0" err="1">
                <a:latin typeface="Angsana New" panose="02020603050405020304" pitchFamily="18" charset="-34"/>
                <a:cs typeface="Angsana New" panose="02020603050405020304" pitchFamily="18" charset="-34"/>
              </a:rPr>
              <a:t>MyGreenLabs.org</a:t>
            </a:r>
            <a:r>
              <a:rPr lang="en-US" sz="1400" dirty="0">
                <a:latin typeface="Angsana New" panose="02020603050405020304" pitchFamily="18" charset="-34"/>
                <a:cs typeface="Angsana New" panose="02020603050405020304" pitchFamily="18" charset="-34"/>
              </a:rPr>
              <a:t>, MIT </a:t>
            </a:r>
          </a:p>
        </p:txBody>
      </p:sp>
      <p:sp>
        <p:nvSpPr>
          <p:cNvPr id="6" name="Slide Number Placeholder 5">
            <a:extLst>
              <a:ext uri="{FF2B5EF4-FFF2-40B4-BE49-F238E27FC236}">
                <a16:creationId xmlns:a16="http://schemas.microsoft.com/office/drawing/2014/main" id="{1EC86C99-1EFA-769C-A76D-5A2ADBDB62C5}"/>
              </a:ext>
            </a:extLst>
          </p:cNvPr>
          <p:cNvSpPr>
            <a:spLocks noGrp="1"/>
          </p:cNvSpPr>
          <p:nvPr>
            <p:ph type="sldNum" sz="quarter" idx="12"/>
          </p:nvPr>
        </p:nvSpPr>
        <p:spPr/>
        <p:txBody>
          <a:bodyPr/>
          <a:lstStyle/>
          <a:p>
            <a:fld id="{270CA2BD-8BCE-CB4F-AADA-4486FFF4413B}" type="slidenum">
              <a:rPr lang="en-US" smtClean="0"/>
              <a:t>2</a:t>
            </a:fld>
            <a:endParaRPr lang="en-US"/>
          </a:p>
        </p:txBody>
      </p:sp>
    </p:spTree>
    <p:extLst>
      <p:ext uri="{BB962C8B-B14F-4D97-AF65-F5344CB8AC3E}">
        <p14:creationId xmlns:p14="http://schemas.microsoft.com/office/powerpoint/2010/main" val="7458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4755300-8603-AEA3-1726-F73A31FA7731}"/>
              </a:ext>
            </a:extLst>
          </p:cNvPr>
          <p:cNvSpPr>
            <a:spLocks noGrp="1"/>
          </p:cNvSpPr>
          <p:nvPr>
            <p:ph type="sldNum" sz="quarter" idx="12"/>
          </p:nvPr>
        </p:nvSpPr>
        <p:spPr/>
        <p:txBody>
          <a:bodyPr/>
          <a:lstStyle/>
          <a:p>
            <a:fld id="{270CA2BD-8BCE-CB4F-AADA-4486FFF4413B}" type="slidenum">
              <a:rPr lang="en-US" smtClean="0"/>
              <a:t>3</a:t>
            </a:fld>
            <a:endParaRPr lang="en-US"/>
          </a:p>
        </p:txBody>
      </p:sp>
      <p:sp>
        <p:nvSpPr>
          <p:cNvPr id="10" name="TextBox 9">
            <a:extLst>
              <a:ext uri="{FF2B5EF4-FFF2-40B4-BE49-F238E27FC236}">
                <a16:creationId xmlns:a16="http://schemas.microsoft.com/office/drawing/2014/main" id="{172F3E5F-2004-6689-2C0F-D6EF58DCC9CE}"/>
              </a:ext>
            </a:extLst>
          </p:cNvPr>
          <p:cNvSpPr txBox="1"/>
          <p:nvPr/>
        </p:nvSpPr>
        <p:spPr>
          <a:xfrm>
            <a:off x="2316510" y="4376258"/>
            <a:ext cx="8420763" cy="991041"/>
          </a:xfrm>
          <a:prstGeom prst="rect">
            <a:avLst/>
          </a:prstGeom>
          <a:noFill/>
        </p:spPr>
        <p:txBody>
          <a:bodyPr wrap="square">
            <a:spAutoFit/>
          </a:bodyPr>
          <a:lstStyle/>
          <a:p>
            <a:pPr>
              <a:lnSpc>
                <a:spcPct val="90000"/>
              </a:lnSpc>
              <a:spcBef>
                <a:spcPts val="1000"/>
              </a:spcBef>
            </a:pPr>
            <a:r>
              <a:rPr lang="en-US" sz="3200" b="1" dirty="0">
                <a:solidFill>
                  <a:srgbClr val="000000"/>
                </a:solidFill>
                <a:latin typeface="Angsana New" panose="02020603050405020304" pitchFamily="18" charset="-34"/>
                <a:cs typeface="Angsana New" panose="02020603050405020304" pitchFamily="18" charset="-34"/>
              </a:rPr>
              <a:t>Goal: </a:t>
            </a:r>
            <a:r>
              <a:rPr lang="en-US" sz="3200" dirty="0">
                <a:solidFill>
                  <a:srgbClr val="000000"/>
                </a:solidFill>
                <a:latin typeface="Angsana New" panose="02020603050405020304" pitchFamily="18" charset="-34"/>
                <a:cs typeface="Angsana New" panose="02020603050405020304" pitchFamily="18" charset="-34"/>
              </a:rPr>
              <a:t>Provide BU with valuable knowledge about waste produced in their research labs and with clear SOPs that sustainably manage it.</a:t>
            </a:r>
          </a:p>
        </p:txBody>
      </p:sp>
      <p:sp>
        <p:nvSpPr>
          <p:cNvPr id="13" name="Content Placeholder 2">
            <a:extLst>
              <a:ext uri="{FF2B5EF4-FFF2-40B4-BE49-F238E27FC236}">
                <a16:creationId xmlns:a16="http://schemas.microsoft.com/office/drawing/2014/main" id="{C307D2E6-6BA3-1C73-2820-22F72D18C34E}"/>
              </a:ext>
            </a:extLst>
          </p:cNvPr>
          <p:cNvSpPr txBox="1">
            <a:spLocks/>
          </p:cNvSpPr>
          <p:nvPr/>
        </p:nvSpPr>
        <p:spPr>
          <a:xfrm>
            <a:off x="8218125" y="907383"/>
            <a:ext cx="2258443" cy="9525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u="sng" dirty="0">
                <a:latin typeface="Angsana New" panose="02020603050405020304" pitchFamily="18" charset="-34"/>
                <a:cs typeface="Angsana New" panose="02020603050405020304" pitchFamily="18" charset="-34"/>
              </a:rPr>
              <a:t>Indirect Emissions</a:t>
            </a:r>
            <a:endParaRPr lang="en-US" sz="3600" dirty="0">
              <a:latin typeface="Angsana New" panose="02020603050405020304" pitchFamily="18" charset="-34"/>
              <a:cs typeface="Angsana New" panose="02020603050405020304" pitchFamily="18" charset="-34"/>
            </a:endParaRPr>
          </a:p>
        </p:txBody>
      </p:sp>
      <p:sp>
        <p:nvSpPr>
          <p:cNvPr id="2" name="Down Arrow 1">
            <a:extLst>
              <a:ext uri="{FF2B5EF4-FFF2-40B4-BE49-F238E27FC236}">
                <a16:creationId xmlns:a16="http://schemas.microsoft.com/office/drawing/2014/main" id="{41E2C305-54D3-1962-3109-5512C769F576}"/>
              </a:ext>
            </a:extLst>
          </p:cNvPr>
          <p:cNvSpPr/>
          <p:nvPr/>
        </p:nvSpPr>
        <p:spPr>
          <a:xfrm rot="2987673">
            <a:off x="7736781" y="2123652"/>
            <a:ext cx="337525" cy="1429191"/>
          </a:xfrm>
          <a:prstGeom prst="downArrow">
            <a:avLst/>
          </a:prstGeom>
          <a:gradFill flip="none" rotWithShape="1">
            <a:gsLst>
              <a:gs pos="0">
                <a:schemeClr val="accent6">
                  <a:tint val="66000"/>
                  <a:satMod val="160000"/>
                  <a:lumMod val="16000"/>
                </a:schemeClr>
              </a:gs>
              <a:gs pos="58000">
                <a:schemeClr val="accent6">
                  <a:lumMod val="50000"/>
                  <a:tint val="44500"/>
                  <a:satMod val="160000"/>
                </a:schemeClr>
              </a:gs>
              <a:gs pos="100000">
                <a:schemeClr val="accent6">
                  <a:lumMod val="50000"/>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00D5596-85D2-26A2-3409-FF99893C619B}"/>
              </a:ext>
            </a:extLst>
          </p:cNvPr>
          <p:cNvSpPr txBox="1"/>
          <p:nvPr/>
        </p:nvSpPr>
        <p:spPr>
          <a:xfrm>
            <a:off x="786067" y="634948"/>
            <a:ext cx="4374815" cy="1769715"/>
          </a:xfrm>
          <a:prstGeom prst="rect">
            <a:avLst/>
          </a:prstGeom>
          <a:noFill/>
        </p:spPr>
        <p:txBody>
          <a:bodyPr wrap="square">
            <a:spAutoFit/>
          </a:bodyPr>
          <a:lstStyle/>
          <a:p>
            <a:pPr algn="ctr">
              <a:lnSpc>
                <a:spcPct val="90000"/>
              </a:lnSpc>
              <a:spcBef>
                <a:spcPts val="1000"/>
              </a:spcBef>
            </a:pPr>
            <a:r>
              <a:rPr lang="en-US" sz="4000" dirty="0">
                <a:solidFill>
                  <a:srgbClr val="000000"/>
                </a:solidFill>
                <a:latin typeface="Angsana New" panose="02020603050405020304" pitchFamily="18" charset="-34"/>
                <a:cs typeface="Angsana New" panose="02020603050405020304" pitchFamily="18" charset="-34"/>
              </a:rPr>
              <a:t>How can research laboratories decrease the amount of waste generated?  </a:t>
            </a:r>
          </a:p>
        </p:txBody>
      </p:sp>
      <p:sp>
        <p:nvSpPr>
          <p:cNvPr id="3" name="Down Arrow 2">
            <a:extLst>
              <a:ext uri="{FF2B5EF4-FFF2-40B4-BE49-F238E27FC236}">
                <a16:creationId xmlns:a16="http://schemas.microsoft.com/office/drawing/2014/main" id="{DF5ADFF1-D7CA-BBD6-4447-532542F6FE1E}"/>
              </a:ext>
            </a:extLst>
          </p:cNvPr>
          <p:cNvSpPr/>
          <p:nvPr/>
        </p:nvSpPr>
        <p:spPr>
          <a:xfrm rot="16200000">
            <a:off x="6673141" y="821465"/>
            <a:ext cx="337525" cy="1429191"/>
          </a:xfrm>
          <a:prstGeom prst="downArrow">
            <a:avLst/>
          </a:prstGeom>
          <a:gradFill flip="none" rotWithShape="1">
            <a:gsLst>
              <a:gs pos="0">
                <a:schemeClr val="accent6">
                  <a:tint val="66000"/>
                  <a:satMod val="160000"/>
                  <a:lumMod val="16000"/>
                </a:schemeClr>
              </a:gs>
              <a:gs pos="58000">
                <a:schemeClr val="accent6">
                  <a:lumMod val="50000"/>
                  <a:tint val="44500"/>
                  <a:satMod val="160000"/>
                </a:schemeClr>
              </a:gs>
              <a:gs pos="100000">
                <a:schemeClr val="accent6">
                  <a:lumMod val="50000"/>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a:extLst>
              <a:ext uri="{FF2B5EF4-FFF2-40B4-BE49-F238E27FC236}">
                <a16:creationId xmlns:a16="http://schemas.microsoft.com/office/drawing/2014/main" id="{1590C664-BFD4-6E09-8A8C-DCCC177F93D0}"/>
              </a:ext>
            </a:extLst>
          </p:cNvPr>
          <p:cNvSpPr/>
          <p:nvPr/>
        </p:nvSpPr>
        <p:spPr>
          <a:xfrm rot="18509412">
            <a:off x="4992120" y="2139163"/>
            <a:ext cx="337525" cy="1429191"/>
          </a:xfrm>
          <a:prstGeom prst="downArrow">
            <a:avLst/>
          </a:prstGeom>
          <a:gradFill flip="none" rotWithShape="1">
            <a:gsLst>
              <a:gs pos="0">
                <a:schemeClr val="accent6">
                  <a:tint val="66000"/>
                  <a:satMod val="160000"/>
                  <a:lumMod val="16000"/>
                </a:schemeClr>
              </a:gs>
              <a:gs pos="58000">
                <a:schemeClr val="accent6">
                  <a:lumMod val="50000"/>
                  <a:tint val="44500"/>
                  <a:satMod val="160000"/>
                </a:schemeClr>
              </a:gs>
              <a:gs pos="100000">
                <a:schemeClr val="accent6">
                  <a:lumMod val="50000"/>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140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69C4E2-FAB0-CE2A-68F2-7C83087AC0CF}"/>
              </a:ext>
            </a:extLst>
          </p:cNvPr>
          <p:cNvSpPr>
            <a:spLocks noGrp="1"/>
          </p:cNvSpPr>
          <p:nvPr>
            <p:ph type="sldNum" sz="quarter" idx="12"/>
          </p:nvPr>
        </p:nvSpPr>
        <p:spPr/>
        <p:txBody>
          <a:bodyPr/>
          <a:lstStyle/>
          <a:p>
            <a:fld id="{270CA2BD-8BCE-CB4F-AADA-4486FFF4413B}" type="slidenum">
              <a:rPr lang="en-US" smtClean="0"/>
              <a:t>4</a:t>
            </a:fld>
            <a:endParaRPr lang="en-US"/>
          </a:p>
        </p:txBody>
      </p:sp>
      <p:pic>
        <p:nvPicPr>
          <p:cNvPr id="1026" name="Picture 2">
            <a:extLst>
              <a:ext uri="{FF2B5EF4-FFF2-40B4-BE49-F238E27FC236}">
                <a16:creationId xmlns:a16="http://schemas.microsoft.com/office/drawing/2014/main" id="{A7625BCA-65CE-8E90-09BA-D7A8C9EE1B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22" y="338667"/>
            <a:ext cx="4075288" cy="5231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ext, application, chat or text message&#10;&#10;Description automatically generated">
            <a:extLst>
              <a:ext uri="{FF2B5EF4-FFF2-40B4-BE49-F238E27FC236}">
                <a16:creationId xmlns:a16="http://schemas.microsoft.com/office/drawing/2014/main" id="{043FDF96-8173-334B-3F93-54D51A298BE3}"/>
              </a:ext>
            </a:extLst>
          </p:cNvPr>
          <p:cNvPicPr>
            <a:picLocks noChangeAspect="1"/>
          </p:cNvPicPr>
          <p:nvPr/>
        </p:nvPicPr>
        <p:blipFill>
          <a:blip r:embed="rId4"/>
          <a:stretch>
            <a:fillRect/>
          </a:stretch>
        </p:blipFill>
        <p:spPr>
          <a:xfrm>
            <a:off x="1708839" y="4442555"/>
            <a:ext cx="2106413" cy="2278920"/>
          </a:xfrm>
          <a:prstGeom prst="rect">
            <a:avLst/>
          </a:prstGeom>
        </p:spPr>
      </p:pic>
      <p:sp>
        <p:nvSpPr>
          <p:cNvPr id="6" name="Terminator 5">
            <a:extLst>
              <a:ext uri="{FF2B5EF4-FFF2-40B4-BE49-F238E27FC236}">
                <a16:creationId xmlns:a16="http://schemas.microsoft.com/office/drawing/2014/main" id="{7CE2DABB-046F-EDBC-74F2-8A5B9EF59284}"/>
              </a:ext>
            </a:extLst>
          </p:cNvPr>
          <p:cNvSpPr/>
          <p:nvPr/>
        </p:nvSpPr>
        <p:spPr>
          <a:xfrm>
            <a:off x="810783" y="1286181"/>
            <a:ext cx="2351315" cy="748146"/>
          </a:xfrm>
          <a:prstGeom prst="flowChartTerminator">
            <a:avLst/>
          </a:prstGeom>
          <a:solidFill>
            <a:schemeClr val="accent1">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ngsana New" panose="02020603050405020304" pitchFamily="18" charset="-34"/>
                <a:cs typeface="Angsana New" panose="02020603050405020304" pitchFamily="18" charset="-34"/>
              </a:rPr>
              <a:t>557 </a:t>
            </a:r>
            <a:r>
              <a:rPr lang="en-US" sz="3600" dirty="0" err="1">
                <a:latin typeface="Angsana New" panose="02020603050405020304" pitchFamily="18" charset="-34"/>
                <a:cs typeface="Angsana New" panose="02020603050405020304" pitchFamily="18" charset="-34"/>
              </a:rPr>
              <a:t>lbs</a:t>
            </a:r>
            <a:endParaRPr lang="en-US" sz="3600" dirty="0">
              <a:latin typeface="Angsana New" panose="02020603050405020304" pitchFamily="18" charset="-34"/>
              <a:cs typeface="Angsana New" panose="02020603050405020304" pitchFamily="18" charset="-34"/>
            </a:endParaRPr>
          </a:p>
        </p:txBody>
      </p:sp>
      <p:sp>
        <p:nvSpPr>
          <p:cNvPr id="10" name="Terminator 9">
            <a:extLst>
              <a:ext uri="{FF2B5EF4-FFF2-40B4-BE49-F238E27FC236}">
                <a16:creationId xmlns:a16="http://schemas.microsoft.com/office/drawing/2014/main" id="{EB369DBE-2B14-DE5D-DB40-E05657AAE944}"/>
              </a:ext>
            </a:extLst>
          </p:cNvPr>
          <p:cNvSpPr/>
          <p:nvPr/>
        </p:nvSpPr>
        <p:spPr>
          <a:xfrm>
            <a:off x="977036" y="2415445"/>
            <a:ext cx="2018807" cy="748146"/>
          </a:xfrm>
          <a:prstGeom prst="flowChartTerminator">
            <a:avLst/>
          </a:prstGeom>
          <a:solidFill>
            <a:schemeClr val="accent1">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ngsana New" panose="02020603050405020304" pitchFamily="18" charset="-34"/>
                <a:cs typeface="Angsana New" panose="02020603050405020304" pitchFamily="18" charset="-34"/>
              </a:rPr>
              <a:t>418 </a:t>
            </a:r>
            <a:r>
              <a:rPr lang="en-US" sz="3600" dirty="0" err="1">
                <a:latin typeface="Angsana New" panose="02020603050405020304" pitchFamily="18" charset="-34"/>
                <a:cs typeface="Angsana New" panose="02020603050405020304" pitchFamily="18" charset="-34"/>
              </a:rPr>
              <a:t>lbs</a:t>
            </a:r>
            <a:endParaRPr lang="en-US" sz="3600" dirty="0">
              <a:latin typeface="Angsana New" panose="02020603050405020304" pitchFamily="18" charset="-34"/>
              <a:cs typeface="Angsana New" panose="02020603050405020304" pitchFamily="18" charset="-34"/>
            </a:endParaRPr>
          </a:p>
        </p:txBody>
      </p:sp>
      <p:pic>
        <p:nvPicPr>
          <p:cNvPr id="13" name="Picture 12" descr="Graphical user interface, text, application, chat or text message&#10;&#10;Description automatically generated">
            <a:extLst>
              <a:ext uri="{FF2B5EF4-FFF2-40B4-BE49-F238E27FC236}">
                <a16:creationId xmlns:a16="http://schemas.microsoft.com/office/drawing/2014/main" id="{DC72755E-D3FC-CE4F-91EA-EB90C172F388}"/>
              </a:ext>
            </a:extLst>
          </p:cNvPr>
          <p:cNvPicPr>
            <a:picLocks noChangeAspect="1"/>
          </p:cNvPicPr>
          <p:nvPr/>
        </p:nvPicPr>
        <p:blipFill>
          <a:blip r:embed="rId5"/>
          <a:stretch>
            <a:fillRect/>
          </a:stretch>
        </p:blipFill>
        <p:spPr>
          <a:xfrm>
            <a:off x="4419600" y="1596408"/>
            <a:ext cx="7772400" cy="3665183"/>
          </a:xfrm>
          <a:prstGeom prst="rect">
            <a:avLst/>
          </a:prstGeom>
        </p:spPr>
      </p:pic>
    </p:spTree>
    <p:extLst>
      <p:ext uri="{BB962C8B-B14F-4D97-AF65-F5344CB8AC3E}">
        <p14:creationId xmlns:p14="http://schemas.microsoft.com/office/powerpoint/2010/main" val="1907620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6362D3-6596-92AD-EEB8-F08C76274CC9}"/>
              </a:ext>
            </a:extLst>
          </p:cNvPr>
          <p:cNvSpPr>
            <a:spLocks noGrp="1"/>
          </p:cNvSpPr>
          <p:nvPr>
            <p:ph type="sldNum" sz="quarter" idx="12"/>
          </p:nvPr>
        </p:nvSpPr>
        <p:spPr/>
        <p:txBody>
          <a:bodyPr/>
          <a:lstStyle/>
          <a:p>
            <a:fld id="{270CA2BD-8BCE-CB4F-AADA-4486FFF4413B}" type="slidenum">
              <a:rPr lang="en-US" smtClean="0"/>
              <a:t>5</a:t>
            </a:fld>
            <a:endParaRPr lang="en-US"/>
          </a:p>
        </p:txBody>
      </p:sp>
      <p:pic>
        <p:nvPicPr>
          <p:cNvPr id="5" name="Content Placeholder 4" descr="A green sign with white text&#10;&#10;Description automatically generated with medium confidence">
            <a:extLst>
              <a:ext uri="{FF2B5EF4-FFF2-40B4-BE49-F238E27FC236}">
                <a16:creationId xmlns:a16="http://schemas.microsoft.com/office/drawing/2014/main" id="{18DAEECB-B3BC-85EE-8766-7F8482DE7E09}"/>
              </a:ext>
            </a:extLst>
          </p:cNvPr>
          <p:cNvPicPr>
            <a:picLocks noGrp="1" noChangeAspect="1"/>
          </p:cNvPicPr>
          <p:nvPr>
            <p:ph idx="1"/>
          </p:nvPr>
        </p:nvPicPr>
        <p:blipFill>
          <a:blip r:embed="rId3"/>
          <a:stretch>
            <a:fillRect/>
          </a:stretch>
        </p:blipFill>
        <p:spPr>
          <a:xfrm>
            <a:off x="1" y="0"/>
            <a:ext cx="2005882" cy="2674509"/>
          </a:xfrm>
        </p:spPr>
      </p:pic>
      <p:pic>
        <p:nvPicPr>
          <p:cNvPr id="7" name="Picture 6" descr="A picture containing indoor&#10;&#10;Description automatically generated">
            <a:extLst>
              <a:ext uri="{FF2B5EF4-FFF2-40B4-BE49-F238E27FC236}">
                <a16:creationId xmlns:a16="http://schemas.microsoft.com/office/drawing/2014/main" id="{EBAED2AA-1602-C3FE-76E1-6CD894D217FB}"/>
              </a:ext>
            </a:extLst>
          </p:cNvPr>
          <p:cNvPicPr>
            <a:picLocks noChangeAspect="1"/>
          </p:cNvPicPr>
          <p:nvPr/>
        </p:nvPicPr>
        <p:blipFill>
          <a:blip r:embed="rId4"/>
          <a:stretch>
            <a:fillRect/>
          </a:stretch>
        </p:blipFill>
        <p:spPr>
          <a:xfrm rot="5400000">
            <a:off x="3934954" y="820291"/>
            <a:ext cx="3834893" cy="2876170"/>
          </a:xfrm>
          <a:prstGeom prst="rect">
            <a:avLst/>
          </a:prstGeom>
        </p:spPr>
      </p:pic>
      <p:pic>
        <p:nvPicPr>
          <p:cNvPr id="9" name="Picture 8" descr="A picture containing indoor, floor, tiled&#10;&#10;Description automatically generated">
            <a:extLst>
              <a:ext uri="{FF2B5EF4-FFF2-40B4-BE49-F238E27FC236}">
                <a16:creationId xmlns:a16="http://schemas.microsoft.com/office/drawing/2014/main" id="{8F61ECAB-D62C-B1C6-1697-BFF6996B7099}"/>
              </a:ext>
            </a:extLst>
          </p:cNvPr>
          <p:cNvPicPr>
            <a:picLocks noChangeAspect="1"/>
          </p:cNvPicPr>
          <p:nvPr/>
        </p:nvPicPr>
        <p:blipFill>
          <a:blip r:embed="rId5"/>
          <a:stretch>
            <a:fillRect/>
          </a:stretch>
        </p:blipFill>
        <p:spPr>
          <a:xfrm rot="5400000">
            <a:off x="754435" y="3417669"/>
            <a:ext cx="3657600" cy="2743200"/>
          </a:xfrm>
          <a:prstGeom prst="rect">
            <a:avLst/>
          </a:prstGeom>
        </p:spPr>
      </p:pic>
      <p:sp>
        <p:nvSpPr>
          <p:cNvPr id="10" name="Rounded Rectangle 9">
            <a:extLst>
              <a:ext uri="{FF2B5EF4-FFF2-40B4-BE49-F238E27FC236}">
                <a16:creationId xmlns:a16="http://schemas.microsoft.com/office/drawing/2014/main" id="{6692DD13-DAEB-FA30-0F13-DA79B8169FD4}"/>
              </a:ext>
            </a:extLst>
          </p:cNvPr>
          <p:cNvSpPr/>
          <p:nvPr/>
        </p:nvSpPr>
        <p:spPr>
          <a:xfrm>
            <a:off x="7733329" y="674550"/>
            <a:ext cx="3979223" cy="950026"/>
          </a:xfrm>
          <a:prstGeom prst="roundRect">
            <a:avLst/>
          </a:prstGeom>
          <a:gradFill flip="none" rotWithShape="1">
            <a:gsLst>
              <a:gs pos="0">
                <a:schemeClr val="accent6">
                  <a:lumMod val="60000"/>
                  <a:lumOff val="40000"/>
                  <a:shade val="30000"/>
                  <a:satMod val="115000"/>
                </a:schemeClr>
              </a:gs>
              <a:gs pos="97000">
                <a:schemeClr val="accent6">
                  <a:lumMod val="60000"/>
                  <a:lumOff val="40000"/>
                  <a:shade val="67500"/>
                  <a:satMod val="115000"/>
                </a:schemeClr>
              </a:gs>
              <a:gs pos="100000">
                <a:schemeClr val="accent6">
                  <a:lumMod val="60000"/>
                  <a:lumOff val="40000"/>
                  <a:shade val="100000"/>
                  <a:satMod val="115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latin typeface="Angsana New" panose="02020603050405020304" pitchFamily="18" charset="-34"/>
                <a:cs typeface="Angsana New" panose="02020603050405020304" pitchFamily="18" charset="-34"/>
              </a:rPr>
              <a:t>40 boxes per month</a:t>
            </a:r>
          </a:p>
        </p:txBody>
      </p:sp>
      <p:pic>
        <p:nvPicPr>
          <p:cNvPr id="3" name="Picture 2" descr="A picture containing indoor, tiled&#10;&#10;Description automatically generated">
            <a:extLst>
              <a:ext uri="{FF2B5EF4-FFF2-40B4-BE49-F238E27FC236}">
                <a16:creationId xmlns:a16="http://schemas.microsoft.com/office/drawing/2014/main" id="{A5E91E1B-1F94-4EE8-BBCC-DE9107411051}"/>
              </a:ext>
            </a:extLst>
          </p:cNvPr>
          <p:cNvPicPr>
            <a:picLocks noChangeAspect="1"/>
          </p:cNvPicPr>
          <p:nvPr/>
        </p:nvPicPr>
        <p:blipFill>
          <a:blip r:embed="rId6"/>
          <a:stretch>
            <a:fillRect/>
          </a:stretch>
        </p:blipFill>
        <p:spPr>
          <a:xfrm rot="5400000">
            <a:off x="7484167" y="3006928"/>
            <a:ext cx="3834893" cy="2876170"/>
          </a:xfrm>
          <a:prstGeom prst="rect">
            <a:avLst/>
          </a:prstGeom>
        </p:spPr>
      </p:pic>
    </p:spTree>
    <p:extLst>
      <p:ext uri="{BB962C8B-B14F-4D97-AF65-F5344CB8AC3E}">
        <p14:creationId xmlns:p14="http://schemas.microsoft.com/office/powerpoint/2010/main" val="358812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0B4144-9ED7-5372-3DCE-780883706844}"/>
              </a:ext>
            </a:extLst>
          </p:cNvPr>
          <p:cNvSpPr>
            <a:spLocks noGrp="1"/>
          </p:cNvSpPr>
          <p:nvPr>
            <p:ph type="sldNum" sz="quarter" idx="12"/>
          </p:nvPr>
        </p:nvSpPr>
        <p:spPr/>
        <p:txBody>
          <a:bodyPr/>
          <a:lstStyle/>
          <a:p>
            <a:fld id="{270CA2BD-8BCE-CB4F-AADA-4486FFF4413B}" type="slidenum">
              <a:rPr lang="en-US" smtClean="0"/>
              <a:t>6</a:t>
            </a:fld>
            <a:endParaRPr lang="en-US"/>
          </a:p>
        </p:txBody>
      </p:sp>
      <p:pic>
        <p:nvPicPr>
          <p:cNvPr id="5" name="Picture 4" descr="Graphical user interface, application&#10;&#10;Description automatically generated">
            <a:extLst>
              <a:ext uri="{FF2B5EF4-FFF2-40B4-BE49-F238E27FC236}">
                <a16:creationId xmlns:a16="http://schemas.microsoft.com/office/drawing/2014/main" id="{01487D71-8DCC-5C7B-43AD-4D7B9C5FD61D}"/>
              </a:ext>
            </a:extLst>
          </p:cNvPr>
          <p:cNvPicPr>
            <a:picLocks noChangeAspect="1"/>
          </p:cNvPicPr>
          <p:nvPr/>
        </p:nvPicPr>
        <p:blipFill>
          <a:blip r:embed="rId3"/>
          <a:stretch>
            <a:fillRect/>
          </a:stretch>
        </p:blipFill>
        <p:spPr>
          <a:xfrm>
            <a:off x="2977758" y="292418"/>
            <a:ext cx="1528909" cy="3072241"/>
          </a:xfrm>
          <a:prstGeom prst="rect">
            <a:avLst/>
          </a:prstGeom>
        </p:spPr>
      </p:pic>
      <p:pic>
        <p:nvPicPr>
          <p:cNvPr id="7" name="Picture 6" descr="Graphical user interface, text&#10;&#10;Description automatically generated">
            <a:extLst>
              <a:ext uri="{FF2B5EF4-FFF2-40B4-BE49-F238E27FC236}">
                <a16:creationId xmlns:a16="http://schemas.microsoft.com/office/drawing/2014/main" id="{4F04B31E-1430-C72B-F5C3-BC903DE12DB2}"/>
              </a:ext>
            </a:extLst>
          </p:cNvPr>
          <p:cNvPicPr>
            <a:picLocks noChangeAspect="1"/>
          </p:cNvPicPr>
          <p:nvPr/>
        </p:nvPicPr>
        <p:blipFill>
          <a:blip r:embed="rId4"/>
          <a:stretch>
            <a:fillRect/>
          </a:stretch>
        </p:blipFill>
        <p:spPr>
          <a:xfrm>
            <a:off x="230578" y="4131167"/>
            <a:ext cx="7772400" cy="1411276"/>
          </a:xfrm>
          <a:prstGeom prst="rect">
            <a:avLst/>
          </a:prstGeom>
        </p:spPr>
      </p:pic>
      <p:pic>
        <p:nvPicPr>
          <p:cNvPr id="8" name="Picture 2" descr="Kimberly-Clark Professional Kimtech Purple Nitrile Gloves">
            <a:extLst>
              <a:ext uri="{FF2B5EF4-FFF2-40B4-BE49-F238E27FC236}">
                <a16:creationId xmlns:a16="http://schemas.microsoft.com/office/drawing/2014/main" id="{D046B151-ECD9-CDB1-780C-70F61C1D95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49788" y="510409"/>
            <a:ext cx="2314072" cy="23140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icture containing text&#10;&#10;Description automatically generated">
            <a:extLst>
              <a:ext uri="{FF2B5EF4-FFF2-40B4-BE49-F238E27FC236}">
                <a16:creationId xmlns:a16="http://schemas.microsoft.com/office/drawing/2014/main" id="{B02E6477-6D86-8331-13E3-55B2D5EC773C}"/>
              </a:ext>
            </a:extLst>
          </p:cNvPr>
          <p:cNvPicPr>
            <a:picLocks noChangeAspect="1"/>
          </p:cNvPicPr>
          <p:nvPr/>
        </p:nvPicPr>
        <p:blipFill>
          <a:blip r:embed="rId6"/>
          <a:stretch>
            <a:fillRect/>
          </a:stretch>
        </p:blipFill>
        <p:spPr>
          <a:xfrm rot="5400000">
            <a:off x="8242563" y="3732696"/>
            <a:ext cx="2944292" cy="2208219"/>
          </a:xfrm>
          <a:prstGeom prst="rect">
            <a:avLst/>
          </a:prstGeom>
        </p:spPr>
      </p:pic>
    </p:spTree>
    <p:extLst>
      <p:ext uri="{BB962C8B-B14F-4D97-AF65-F5344CB8AC3E}">
        <p14:creationId xmlns:p14="http://schemas.microsoft.com/office/powerpoint/2010/main" val="321241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7E3D42CE-C0A9-D0F4-5C6D-B75C24556FCB}"/>
              </a:ext>
            </a:extLst>
          </p:cNvPr>
          <p:cNvSpPr/>
          <p:nvPr/>
        </p:nvSpPr>
        <p:spPr>
          <a:xfrm>
            <a:off x="4120931" y="1780674"/>
            <a:ext cx="3903247" cy="3898231"/>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a:extLst>
              <a:ext uri="{FF2B5EF4-FFF2-40B4-BE49-F238E27FC236}">
                <a16:creationId xmlns:a16="http://schemas.microsoft.com/office/drawing/2014/main" id="{48AE1E3C-22D4-4E6A-5C03-31A882F7FD2C}"/>
              </a:ext>
            </a:extLst>
          </p:cNvPr>
          <p:cNvSpPr/>
          <p:nvPr/>
        </p:nvSpPr>
        <p:spPr>
          <a:xfrm>
            <a:off x="128954" y="1780674"/>
            <a:ext cx="3903247" cy="3898231"/>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a:extLst>
              <a:ext uri="{FF2B5EF4-FFF2-40B4-BE49-F238E27FC236}">
                <a16:creationId xmlns:a16="http://schemas.microsoft.com/office/drawing/2014/main" id="{3FB4960D-AA83-CDFB-5536-83BD3DBAD0E4}"/>
              </a:ext>
            </a:extLst>
          </p:cNvPr>
          <p:cNvSpPr/>
          <p:nvPr/>
        </p:nvSpPr>
        <p:spPr>
          <a:xfrm>
            <a:off x="8124631" y="1780674"/>
            <a:ext cx="3903247" cy="3898231"/>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CFB6DF84-EB2E-F433-D981-30B4BAE11C64}"/>
              </a:ext>
            </a:extLst>
          </p:cNvPr>
          <p:cNvSpPr>
            <a:spLocks noGrp="1"/>
          </p:cNvSpPr>
          <p:nvPr>
            <p:ph type="title"/>
          </p:nvPr>
        </p:nvSpPr>
        <p:spPr>
          <a:xfrm>
            <a:off x="2961470" y="18345"/>
            <a:ext cx="6222167" cy="1325563"/>
          </a:xfrm>
        </p:spPr>
        <p:txBody>
          <a:bodyPr>
            <a:normAutofit/>
          </a:bodyPr>
          <a:lstStyle/>
          <a:p>
            <a:pPr algn="ctr"/>
            <a:r>
              <a:rPr lang="en-US" sz="6000" dirty="0">
                <a:latin typeface="Angsana New" panose="02020603050405020304" pitchFamily="18" charset="-34"/>
                <a:cs typeface="Angsana New" panose="02020603050405020304" pitchFamily="18" charset="-34"/>
              </a:rPr>
              <a:t>Future Directions</a:t>
            </a:r>
          </a:p>
        </p:txBody>
      </p:sp>
      <p:sp>
        <p:nvSpPr>
          <p:cNvPr id="5" name="Slide Number Placeholder 4">
            <a:extLst>
              <a:ext uri="{FF2B5EF4-FFF2-40B4-BE49-F238E27FC236}">
                <a16:creationId xmlns:a16="http://schemas.microsoft.com/office/drawing/2014/main" id="{4B09598D-2414-8EBE-FC65-9F5324F2E36C}"/>
              </a:ext>
            </a:extLst>
          </p:cNvPr>
          <p:cNvSpPr>
            <a:spLocks noGrp="1"/>
          </p:cNvSpPr>
          <p:nvPr>
            <p:ph type="sldNum" sz="quarter" idx="12"/>
          </p:nvPr>
        </p:nvSpPr>
        <p:spPr/>
        <p:txBody>
          <a:bodyPr/>
          <a:lstStyle/>
          <a:p>
            <a:fld id="{270CA2BD-8BCE-CB4F-AADA-4486FFF4413B}" type="slidenum">
              <a:rPr lang="en-US" smtClean="0"/>
              <a:t>7</a:t>
            </a:fld>
            <a:endParaRPr lang="en-US"/>
          </a:p>
        </p:txBody>
      </p:sp>
      <p:pic>
        <p:nvPicPr>
          <p:cNvPr id="2" name="Picture 8" descr="Kimberly-Clark Professional Celebrates Decade of Innovation Through The  RightCycle Program">
            <a:extLst>
              <a:ext uri="{FF2B5EF4-FFF2-40B4-BE49-F238E27FC236}">
                <a16:creationId xmlns:a16="http://schemas.microsoft.com/office/drawing/2014/main" id="{4BBE3210-7858-B31D-EC4D-7E702F7B9CE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5884" y="1896804"/>
            <a:ext cx="2428693" cy="12691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Polycarbin">
            <a:extLst>
              <a:ext uri="{FF2B5EF4-FFF2-40B4-BE49-F238E27FC236}">
                <a16:creationId xmlns:a16="http://schemas.microsoft.com/office/drawing/2014/main" id="{639ACC9F-6985-246F-3FB3-E8DD452C831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592369" y="3384375"/>
            <a:ext cx="2800650" cy="34541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Logo, company name&#10;&#10;Description automatically generated">
            <a:extLst>
              <a:ext uri="{FF2B5EF4-FFF2-40B4-BE49-F238E27FC236}">
                <a16:creationId xmlns:a16="http://schemas.microsoft.com/office/drawing/2014/main" id="{8DE70C78-529E-86DE-618E-2E7780C7FD41}"/>
              </a:ext>
            </a:extLst>
          </p:cNvPr>
          <p:cNvPicPr>
            <a:picLocks noChangeAspect="1"/>
          </p:cNvPicPr>
          <p:nvPr/>
        </p:nvPicPr>
        <p:blipFill rotWithShape="1">
          <a:blip r:embed="rId5">
            <a:alphaModFix/>
          </a:blip>
          <a:srcRect l="9752" t="18257" r="9270" b="28059"/>
          <a:stretch/>
        </p:blipFill>
        <p:spPr>
          <a:xfrm>
            <a:off x="5106283" y="4004252"/>
            <a:ext cx="1717122" cy="1517815"/>
          </a:xfrm>
          <a:prstGeom prst="rect">
            <a:avLst/>
          </a:prstGeom>
        </p:spPr>
      </p:pic>
      <p:pic>
        <p:nvPicPr>
          <p:cNvPr id="16" name="Picture 15">
            <a:extLst>
              <a:ext uri="{FF2B5EF4-FFF2-40B4-BE49-F238E27FC236}">
                <a16:creationId xmlns:a16="http://schemas.microsoft.com/office/drawing/2014/main" id="{3844F038-1C3E-D32D-72A2-5A7BB2631182}"/>
              </a:ext>
            </a:extLst>
          </p:cNvPr>
          <p:cNvPicPr>
            <a:picLocks noChangeAspect="1"/>
          </p:cNvPicPr>
          <p:nvPr/>
        </p:nvPicPr>
        <p:blipFill>
          <a:blip r:embed="rId6"/>
          <a:stretch>
            <a:fillRect/>
          </a:stretch>
        </p:blipFill>
        <p:spPr>
          <a:xfrm>
            <a:off x="580482" y="2868248"/>
            <a:ext cx="3000190" cy="1723082"/>
          </a:xfrm>
          <a:prstGeom prst="rect">
            <a:avLst/>
          </a:prstGeom>
        </p:spPr>
      </p:pic>
      <p:sp>
        <p:nvSpPr>
          <p:cNvPr id="19" name="TextBox 18">
            <a:extLst>
              <a:ext uri="{FF2B5EF4-FFF2-40B4-BE49-F238E27FC236}">
                <a16:creationId xmlns:a16="http://schemas.microsoft.com/office/drawing/2014/main" id="{02B69EE3-CED5-182D-E644-D94F89BE86FA}"/>
              </a:ext>
            </a:extLst>
          </p:cNvPr>
          <p:cNvSpPr txBox="1"/>
          <p:nvPr/>
        </p:nvSpPr>
        <p:spPr>
          <a:xfrm>
            <a:off x="9664528" y="1232984"/>
            <a:ext cx="3160184" cy="646331"/>
          </a:xfrm>
          <a:prstGeom prst="rect">
            <a:avLst/>
          </a:prstGeom>
          <a:noFill/>
        </p:spPr>
        <p:txBody>
          <a:bodyPr wrap="square" rtlCol="0">
            <a:spAutoFit/>
          </a:bodyPr>
          <a:lstStyle/>
          <a:p>
            <a:r>
              <a:rPr lang="en-US" sz="3600" dirty="0">
                <a:latin typeface="Angsana New" panose="02020603050405020304" pitchFamily="18" charset="-34"/>
                <a:cs typeface="Angsana New" panose="02020603050405020304" pitchFamily="18" charset="-34"/>
              </a:rPr>
              <a:t>SOP</a:t>
            </a:r>
          </a:p>
        </p:txBody>
      </p:sp>
      <p:sp>
        <p:nvSpPr>
          <p:cNvPr id="20" name="TextBox 19">
            <a:extLst>
              <a:ext uri="{FF2B5EF4-FFF2-40B4-BE49-F238E27FC236}">
                <a16:creationId xmlns:a16="http://schemas.microsoft.com/office/drawing/2014/main" id="{226F7B5D-AE55-7C46-F615-199204E6FB74}"/>
              </a:ext>
            </a:extLst>
          </p:cNvPr>
          <p:cNvSpPr txBox="1"/>
          <p:nvPr/>
        </p:nvSpPr>
        <p:spPr>
          <a:xfrm>
            <a:off x="5073718" y="1232984"/>
            <a:ext cx="3160184" cy="646331"/>
          </a:xfrm>
          <a:prstGeom prst="rect">
            <a:avLst/>
          </a:prstGeom>
          <a:noFill/>
        </p:spPr>
        <p:txBody>
          <a:bodyPr wrap="square" rtlCol="0">
            <a:spAutoFit/>
          </a:bodyPr>
          <a:lstStyle/>
          <a:p>
            <a:r>
              <a:rPr lang="en-US" sz="3600" dirty="0">
                <a:latin typeface="Angsana New" panose="02020603050405020304" pitchFamily="18" charset="-34"/>
                <a:cs typeface="Angsana New" panose="02020603050405020304" pitchFamily="18" charset="-34"/>
              </a:rPr>
              <a:t>Data Collection</a:t>
            </a:r>
          </a:p>
        </p:txBody>
      </p:sp>
      <p:sp>
        <p:nvSpPr>
          <p:cNvPr id="21" name="TextBox 20">
            <a:extLst>
              <a:ext uri="{FF2B5EF4-FFF2-40B4-BE49-F238E27FC236}">
                <a16:creationId xmlns:a16="http://schemas.microsoft.com/office/drawing/2014/main" id="{A5308E3A-727F-8F72-A832-AAD3C9C2607A}"/>
              </a:ext>
            </a:extLst>
          </p:cNvPr>
          <p:cNvSpPr txBox="1"/>
          <p:nvPr/>
        </p:nvSpPr>
        <p:spPr>
          <a:xfrm>
            <a:off x="1188913" y="1232984"/>
            <a:ext cx="3160184" cy="646331"/>
          </a:xfrm>
          <a:prstGeom prst="rect">
            <a:avLst/>
          </a:prstGeom>
          <a:noFill/>
        </p:spPr>
        <p:txBody>
          <a:bodyPr wrap="square" rtlCol="0">
            <a:spAutoFit/>
          </a:bodyPr>
          <a:lstStyle/>
          <a:p>
            <a:r>
              <a:rPr lang="en-US" sz="3600" dirty="0">
                <a:latin typeface="Angsana New" panose="02020603050405020304" pitchFamily="18" charset="-34"/>
                <a:cs typeface="Angsana New" panose="02020603050405020304" pitchFamily="18" charset="-34"/>
              </a:rPr>
              <a:t>Certification</a:t>
            </a:r>
            <a:r>
              <a:rPr lang="en-US" dirty="0"/>
              <a:t> </a:t>
            </a:r>
          </a:p>
        </p:txBody>
      </p:sp>
      <p:pic>
        <p:nvPicPr>
          <p:cNvPr id="11" name="Picture 10">
            <a:extLst>
              <a:ext uri="{FF2B5EF4-FFF2-40B4-BE49-F238E27FC236}">
                <a16:creationId xmlns:a16="http://schemas.microsoft.com/office/drawing/2014/main" id="{4A761459-8A43-00D9-0E41-EF1308774E5D}"/>
              </a:ext>
            </a:extLst>
          </p:cNvPr>
          <p:cNvPicPr>
            <a:picLocks noChangeAspect="1"/>
          </p:cNvPicPr>
          <p:nvPr/>
        </p:nvPicPr>
        <p:blipFill rotWithShape="1">
          <a:blip r:embed="rId7"/>
          <a:srcRect t="15442"/>
          <a:stretch/>
        </p:blipFill>
        <p:spPr>
          <a:xfrm>
            <a:off x="8332423" y="2206315"/>
            <a:ext cx="2729248" cy="1613962"/>
          </a:xfrm>
          <a:prstGeom prst="rect">
            <a:avLst/>
          </a:prstGeom>
        </p:spPr>
      </p:pic>
      <p:pic>
        <p:nvPicPr>
          <p:cNvPr id="14" name="Picture 13">
            <a:extLst>
              <a:ext uri="{FF2B5EF4-FFF2-40B4-BE49-F238E27FC236}">
                <a16:creationId xmlns:a16="http://schemas.microsoft.com/office/drawing/2014/main" id="{37E95F7F-F013-837B-2D64-2AA71332BC22}"/>
              </a:ext>
            </a:extLst>
          </p:cNvPr>
          <p:cNvPicPr>
            <a:picLocks noChangeAspect="1"/>
          </p:cNvPicPr>
          <p:nvPr/>
        </p:nvPicPr>
        <p:blipFill>
          <a:blip r:embed="rId8"/>
          <a:stretch>
            <a:fillRect/>
          </a:stretch>
        </p:blipFill>
        <p:spPr>
          <a:xfrm>
            <a:off x="9664528" y="3393225"/>
            <a:ext cx="2210974" cy="2210974"/>
          </a:xfrm>
          <a:prstGeom prst="rect">
            <a:avLst/>
          </a:prstGeom>
        </p:spPr>
      </p:pic>
    </p:spTree>
    <p:extLst>
      <p:ext uri="{BB962C8B-B14F-4D97-AF65-F5344CB8AC3E}">
        <p14:creationId xmlns:p14="http://schemas.microsoft.com/office/powerpoint/2010/main" val="1538903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E9247F-8011-1E9D-0E82-50A7CE123255}"/>
              </a:ext>
            </a:extLst>
          </p:cNvPr>
          <p:cNvSpPr>
            <a:spLocks noGrp="1"/>
          </p:cNvSpPr>
          <p:nvPr>
            <p:ph idx="1"/>
          </p:nvPr>
        </p:nvSpPr>
        <p:spPr>
          <a:xfrm>
            <a:off x="505025" y="2778610"/>
            <a:ext cx="2635140" cy="3157537"/>
          </a:xfrm>
        </p:spPr>
        <p:txBody>
          <a:bodyPr>
            <a:normAutofit lnSpcReduction="10000"/>
          </a:bodyPr>
          <a:lstStyle/>
          <a:p>
            <a:pPr marL="0" indent="0" algn="ctr">
              <a:buNone/>
            </a:pPr>
            <a:r>
              <a:rPr lang="en-US" b="1" u="sng" dirty="0">
                <a:latin typeface="Angsana New" panose="02020603050405020304" pitchFamily="18" charset="-34"/>
                <a:cs typeface="Angsana New" panose="02020603050405020304" pitchFamily="18" charset="-34"/>
              </a:rPr>
              <a:t>Serrano Lab</a:t>
            </a:r>
          </a:p>
          <a:p>
            <a:pPr marL="0" indent="0" algn="ctr">
              <a:buNone/>
            </a:pPr>
            <a:r>
              <a:rPr lang="en-US" sz="2400" b="1" dirty="0">
                <a:latin typeface="Angsana New" panose="02020603050405020304" pitchFamily="18" charset="-34"/>
                <a:cs typeface="Angsana New" panose="02020603050405020304" pitchFamily="18" charset="-34"/>
              </a:rPr>
              <a:t>Carly Golden </a:t>
            </a:r>
          </a:p>
          <a:p>
            <a:pPr marL="0" indent="0" algn="ctr">
              <a:buNone/>
            </a:pPr>
            <a:r>
              <a:rPr lang="en-US" sz="2400" dirty="0">
                <a:latin typeface="Angsana New" panose="02020603050405020304" pitchFamily="18" charset="-34"/>
                <a:cs typeface="Angsana New" panose="02020603050405020304" pitchFamily="18" charset="-34"/>
              </a:rPr>
              <a:t>Jessica </a:t>
            </a:r>
            <a:r>
              <a:rPr lang="en-US" sz="2400" dirty="0" err="1">
                <a:latin typeface="Angsana New" panose="02020603050405020304" pitchFamily="18" charset="-34"/>
                <a:cs typeface="Angsana New" panose="02020603050405020304" pitchFamily="18" charset="-34"/>
              </a:rPr>
              <a:t>Chern</a:t>
            </a:r>
            <a:endParaRPr lang="en-US" sz="2400" dirty="0">
              <a:latin typeface="Angsana New" panose="02020603050405020304" pitchFamily="18" charset="-34"/>
              <a:cs typeface="Angsana New" panose="02020603050405020304" pitchFamily="18" charset="-34"/>
            </a:endParaRPr>
          </a:p>
          <a:p>
            <a:pPr marL="0" indent="0" algn="ctr">
              <a:buNone/>
            </a:pPr>
            <a:r>
              <a:rPr lang="en-US" sz="2400" dirty="0">
                <a:latin typeface="Angsana New" panose="02020603050405020304" pitchFamily="18" charset="-34"/>
                <a:cs typeface="Angsana New" panose="02020603050405020304" pitchFamily="18" charset="-34"/>
              </a:rPr>
              <a:t>Sandeep </a:t>
            </a:r>
            <a:r>
              <a:rPr lang="en-US" sz="2400" dirty="0" err="1">
                <a:latin typeface="Angsana New" panose="02020603050405020304" pitchFamily="18" charset="-34"/>
                <a:cs typeface="Angsana New" panose="02020603050405020304" pitchFamily="18" charset="-34"/>
              </a:rPr>
              <a:t>Sreerama</a:t>
            </a:r>
            <a:endParaRPr lang="en-US" sz="2400" dirty="0">
              <a:latin typeface="Angsana New" panose="02020603050405020304" pitchFamily="18" charset="-34"/>
              <a:cs typeface="Angsana New" panose="02020603050405020304" pitchFamily="18" charset="-34"/>
            </a:endParaRPr>
          </a:p>
          <a:p>
            <a:pPr marL="0" indent="0" algn="ctr">
              <a:buNone/>
            </a:pPr>
            <a:r>
              <a:rPr lang="en-US" sz="2400" dirty="0">
                <a:latin typeface="Angsana New" panose="02020603050405020304" pitchFamily="18" charset="-34"/>
                <a:cs typeface="Angsana New" panose="02020603050405020304" pitchFamily="18" charset="-34"/>
              </a:rPr>
              <a:t>Zoe Hoffmann </a:t>
            </a:r>
            <a:r>
              <a:rPr lang="en-US" sz="2400" dirty="0" err="1">
                <a:latin typeface="Angsana New" panose="02020603050405020304" pitchFamily="18" charset="-34"/>
                <a:cs typeface="Angsana New" panose="02020603050405020304" pitchFamily="18" charset="-34"/>
              </a:rPr>
              <a:t>Kamrat</a:t>
            </a:r>
            <a:endParaRPr lang="en-US" sz="2400" dirty="0">
              <a:latin typeface="Angsana New" panose="02020603050405020304" pitchFamily="18" charset="-34"/>
              <a:cs typeface="Angsana New" panose="02020603050405020304" pitchFamily="18" charset="-34"/>
            </a:endParaRPr>
          </a:p>
          <a:p>
            <a:pPr marL="0" indent="0" algn="ctr">
              <a:buNone/>
            </a:pPr>
            <a:r>
              <a:rPr lang="en-US" sz="2400" dirty="0">
                <a:latin typeface="Angsana New" panose="02020603050405020304" pitchFamily="18" charset="-34"/>
                <a:cs typeface="Angsana New" panose="02020603050405020304" pitchFamily="18" charset="-34"/>
              </a:rPr>
              <a:t>Christopher </a:t>
            </a:r>
            <a:r>
              <a:rPr lang="en-US" sz="2400" dirty="0" err="1">
                <a:latin typeface="Angsana New" panose="02020603050405020304" pitchFamily="18" charset="-34"/>
                <a:cs typeface="Angsana New" panose="02020603050405020304" pitchFamily="18" charset="-34"/>
              </a:rPr>
              <a:t>Buie</a:t>
            </a:r>
            <a:endParaRPr lang="en-US" sz="2400" dirty="0">
              <a:latin typeface="Angsana New" panose="02020603050405020304" pitchFamily="18" charset="-34"/>
              <a:cs typeface="Angsana New" panose="02020603050405020304" pitchFamily="18" charset="-34"/>
            </a:endParaRPr>
          </a:p>
          <a:p>
            <a:pPr marL="0" indent="0" algn="ctr">
              <a:buNone/>
            </a:pPr>
            <a:r>
              <a:rPr lang="en-US" sz="2400" b="1" dirty="0">
                <a:latin typeface="Angsana New" panose="02020603050405020304" pitchFamily="18" charset="-34"/>
                <a:cs typeface="Angsana New" panose="02020603050405020304" pitchFamily="18" charset="-34"/>
              </a:rPr>
              <a:t>Angie Serrano</a:t>
            </a:r>
          </a:p>
        </p:txBody>
      </p:sp>
      <p:sp>
        <p:nvSpPr>
          <p:cNvPr id="4" name="TextBox 3">
            <a:extLst>
              <a:ext uri="{FF2B5EF4-FFF2-40B4-BE49-F238E27FC236}">
                <a16:creationId xmlns:a16="http://schemas.microsoft.com/office/drawing/2014/main" id="{FE2B6303-894F-2514-5BD2-88065ED7FE83}"/>
              </a:ext>
            </a:extLst>
          </p:cNvPr>
          <p:cNvSpPr txBox="1"/>
          <p:nvPr/>
        </p:nvSpPr>
        <p:spPr>
          <a:xfrm>
            <a:off x="3784755" y="1726442"/>
            <a:ext cx="3716215" cy="6426888"/>
          </a:xfrm>
          <a:prstGeom prst="rect">
            <a:avLst/>
          </a:prstGeom>
        </p:spPr>
        <p:txBody>
          <a:bodyPr vert="horz" lIns="91440" tIns="45720" rIns="91440" bIns="45720" rtlCol="0">
            <a:normAutofit/>
          </a:bodyPr>
          <a:lstStyle>
            <a:defPPr>
              <a:defRPr lang="en-US"/>
            </a:defPPr>
            <a:lvl1pPr indent="0" algn="ctr">
              <a:lnSpc>
                <a:spcPct val="90000"/>
              </a:lnSpc>
              <a:spcBef>
                <a:spcPts val="1000"/>
              </a:spcBef>
              <a:buFont typeface="Arial" panose="020B0604020202020204" pitchFamily="34" charset="0"/>
              <a:buNone/>
              <a:defRPr sz="2800" b="1">
                <a:latin typeface="Angsana New" panose="02020603050405020304" pitchFamily="18" charset="-34"/>
                <a:cs typeface="Angsana New" panose="02020603050405020304" pitchFamily="18" charset="-34"/>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en-US" u="sng" dirty="0"/>
              <a:t>Center for Regenerative Medicine</a:t>
            </a:r>
          </a:p>
          <a:p>
            <a:pPr>
              <a:lnSpc>
                <a:spcPct val="100000"/>
              </a:lnSpc>
            </a:pPr>
            <a:r>
              <a:rPr lang="en-US" sz="2400" dirty="0"/>
              <a:t>Meenakshi </a:t>
            </a:r>
            <a:r>
              <a:rPr lang="en-US" sz="2400" dirty="0" err="1"/>
              <a:t>Lakshminarayanan</a:t>
            </a:r>
            <a:endParaRPr lang="en-US" sz="2400" dirty="0"/>
          </a:p>
          <a:p>
            <a:pPr>
              <a:lnSpc>
                <a:spcPct val="100000"/>
              </a:lnSpc>
            </a:pPr>
            <a:r>
              <a:rPr lang="en-US" sz="2400" dirty="0"/>
              <a:t>Gabrielle Cockerham</a:t>
            </a:r>
          </a:p>
          <a:p>
            <a:pPr>
              <a:lnSpc>
                <a:spcPct val="100000"/>
              </a:lnSpc>
            </a:pPr>
            <a:r>
              <a:rPr lang="en-US" sz="2400" dirty="0"/>
              <a:t>Greg Miller </a:t>
            </a:r>
          </a:p>
          <a:p>
            <a:pPr>
              <a:lnSpc>
                <a:spcPct val="100000"/>
              </a:lnSpc>
            </a:pPr>
            <a:r>
              <a:rPr lang="en-US" sz="2400" b="0" dirty="0" err="1"/>
              <a:t>Kotton</a:t>
            </a:r>
            <a:r>
              <a:rPr lang="en-US" sz="2400" b="0" dirty="0"/>
              <a:t> Lab</a:t>
            </a:r>
          </a:p>
          <a:p>
            <a:pPr>
              <a:lnSpc>
                <a:spcPct val="100000"/>
              </a:lnSpc>
            </a:pPr>
            <a:r>
              <a:rPr lang="en-US" sz="2400" b="0" dirty="0"/>
              <a:t>Hawkins Lab</a:t>
            </a:r>
          </a:p>
          <a:p>
            <a:pPr>
              <a:lnSpc>
                <a:spcPct val="100000"/>
              </a:lnSpc>
            </a:pPr>
            <a:r>
              <a:rPr lang="en-US" sz="2400" b="0" dirty="0"/>
              <a:t>Wilson Lab</a:t>
            </a:r>
          </a:p>
          <a:p>
            <a:pPr>
              <a:lnSpc>
                <a:spcPct val="100000"/>
              </a:lnSpc>
            </a:pPr>
            <a:r>
              <a:rPr lang="en-US" sz="2400" b="0" dirty="0" err="1"/>
              <a:t>Mostoslavsky</a:t>
            </a:r>
            <a:r>
              <a:rPr lang="en-US" sz="2400" b="0" dirty="0"/>
              <a:t> Lab</a:t>
            </a:r>
          </a:p>
          <a:p>
            <a:pPr>
              <a:lnSpc>
                <a:spcPct val="100000"/>
              </a:lnSpc>
            </a:pPr>
            <a:r>
              <a:rPr lang="en-US" sz="2400" b="0" dirty="0"/>
              <a:t>Murphy Lab</a:t>
            </a:r>
          </a:p>
          <a:p>
            <a:pPr>
              <a:lnSpc>
                <a:spcPct val="100000"/>
              </a:lnSpc>
            </a:pPr>
            <a:r>
              <a:rPr lang="en-US" sz="2400" b="0" dirty="0" err="1"/>
              <a:t>Gouon</a:t>
            </a:r>
            <a:r>
              <a:rPr lang="en-US" sz="2400" b="0" dirty="0"/>
              <a:t>-Evans Lab</a:t>
            </a:r>
          </a:p>
          <a:p>
            <a:pPr>
              <a:lnSpc>
                <a:spcPct val="100000"/>
              </a:lnSpc>
            </a:pPr>
            <a:r>
              <a:rPr lang="en-US" dirty="0"/>
              <a:t> </a:t>
            </a:r>
          </a:p>
        </p:txBody>
      </p:sp>
      <p:sp>
        <p:nvSpPr>
          <p:cNvPr id="5" name="TextBox 4">
            <a:extLst>
              <a:ext uri="{FF2B5EF4-FFF2-40B4-BE49-F238E27FC236}">
                <a16:creationId xmlns:a16="http://schemas.microsoft.com/office/drawing/2014/main" id="{4491340A-8A35-913F-AA65-3DDD3A08E1BA}"/>
              </a:ext>
            </a:extLst>
          </p:cNvPr>
          <p:cNvSpPr txBox="1"/>
          <p:nvPr/>
        </p:nvSpPr>
        <p:spPr>
          <a:xfrm>
            <a:off x="7702062" y="2346120"/>
            <a:ext cx="4392222" cy="4362733"/>
          </a:xfrm>
          <a:prstGeom prst="rect">
            <a:avLst/>
          </a:prstGeom>
        </p:spPr>
        <p:txBody>
          <a:bodyPr vert="horz" lIns="91440" tIns="45720" rIns="91440" bIns="45720" rtlCol="0">
            <a:normAutofit/>
          </a:bodyPr>
          <a:lstStyle>
            <a:lvl1pPr indent="0" algn="ctr">
              <a:lnSpc>
                <a:spcPct val="90000"/>
              </a:lnSpc>
              <a:spcBef>
                <a:spcPts val="1000"/>
              </a:spcBef>
              <a:buFont typeface="Arial" panose="020B0604020202020204" pitchFamily="34" charset="0"/>
              <a:buNone/>
              <a:defRPr sz="2800" b="1">
                <a:latin typeface="Angsana New" panose="02020603050405020304" pitchFamily="18" charset="-34"/>
                <a:cs typeface="Angsana New" panose="02020603050405020304" pitchFamily="18" charset="-34"/>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Institute for Global Sustainability Campus Climate Lab   </a:t>
            </a:r>
          </a:p>
          <a:p>
            <a:r>
              <a:rPr lang="en-US" dirty="0"/>
              <a:t>BU Sustainability Department</a:t>
            </a:r>
          </a:p>
          <a:p>
            <a:r>
              <a:rPr lang="en-US" dirty="0"/>
              <a:t>BU Facilities Department</a:t>
            </a:r>
          </a:p>
          <a:p>
            <a:r>
              <a:rPr lang="en-US" dirty="0"/>
              <a:t>BU </a:t>
            </a:r>
            <a:r>
              <a:rPr lang="en-US" dirty="0" err="1"/>
              <a:t>Chobanian</a:t>
            </a:r>
            <a:r>
              <a:rPr lang="en-US" dirty="0"/>
              <a:t> &amp; Avedisian School of Medicine</a:t>
            </a:r>
          </a:p>
        </p:txBody>
      </p:sp>
      <p:pic>
        <p:nvPicPr>
          <p:cNvPr id="12" name="Picture 11">
            <a:extLst>
              <a:ext uri="{FF2B5EF4-FFF2-40B4-BE49-F238E27FC236}">
                <a16:creationId xmlns:a16="http://schemas.microsoft.com/office/drawing/2014/main" id="{70BFEC5D-4558-CBD8-A3EB-A7E690ECD8CE}"/>
              </a:ext>
            </a:extLst>
          </p:cNvPr>
          <p:cNvPicPr>
            <a:picLocks noChangeAspect="1"/>
          </p:cNvPicPr>
          <p:nvPr/>
        </p:nvPicPr>
        <p:blipFill>
          <a:blip r:embed="rId3"/>
          <a:stretch>
            <a:fillRect/>
          </a:stretch>
        </p:blipFill>
        <p:spPr>
          <a:xfrm>
            <a:off x="4129521" y="100811"/>
            <a:ext cx="3026685" cy="1513343"/>
          </a:xfrm>
          <a:prstGeom prst="rect">
            <a:avLst/>
          </a:prstGeom>
        </p:spPr>
      </p:pic>
      <p:pic>
        <p:nvPicPr>
          <p:cNvPr id="7" name="Picture 6">
            <a:extLst>
              <a:ext uri="{FF2B5EF4-FFF2-40B4-BE49-F238E27FC236}">
                <a16:creationId xmlns:a16="http://schemas.microsoft.com/office/drawing/2014/main" id="{EAA6FA14-A1D6-9487-58F2-75AD5B2DE826}"/>
              </a:ext>
            </a:extLst>
          </p:cNvPr>
          <p:cNvPicPr>
            <a:picLocks noChangeAspect="1"/>
          </p:cNvPicPr>
          <p:nvPr/>
        </p:nvPicPr>
        <p:blipFill>
          <a:blip r:embed="rId4"/>
          <a:stretch>
            <a:fillRect/>
          </a:stretch>
        </p:blipFill>
        <p:spPr>
          <a:xfrm>
            <a:off x="676532" y="1215613"/>
            <a:ext cx="2292126" cy="1099504"/>
          </a:xfrm>
          <a:prstGeom prst="rect">
            <a:avLst/>
          </a:prstGeom>
        </p:spPr>
      </p:pic>
      <p:pic>
        <p:nvPicPr>
          <p:cNvPr id="15" name="Picture 14">
            <a:extLst>
              <a:ext uri="{FF2B5EF4-FFF2-40B4-BE49-F238E27FC236}">
                <a16:creationId xmlns:a16="http://schemas.microsoft.com/office/drawing/2014/main" id="{738B0869-B8FA-A63D-5218-DF826972915E}"/>
              </a:ext>
            </a:extLst>
          </p:cNvPr>
          <p:cNvPicPr>
            <a:picLocks noChangeAspect="1"/>
          </p:cNvPicPr>
          <p:nvPr/>
        </p:nvPicPr>
        <p:blipFill>
          <a:blip r:embed="rId5"/>
          <a:stretch>
            <a:fillRect/>
          </a:stretch>
        </p:blipFill>
        <p:spPr>
          <a:xfrm>
            <a:off x="246185" y="382947"/>
            <a:ext cx="3716215" cy="600920"/>
          </a:xfrm>
          <a:prstGeom prst="rect">
            <a:avLst/>
          </a:prstGeom>
        </p:spPr>
      </p:pic>
      <p:pic>
        <p:nvPicPr>
          <p:cNvPr id="17" name="Picture 16">
            <a:extLst>
              <a:ext uri="{FF2B5EF4-FFF2-40B4-BE49-F238E27FC236}">
                <a16:creationId xmlns:a16="http://schemas.microsoft.com/office/drawing/2014/main" id="{BD4A44F8-AB54-551D-834E-D8DDA39D450E}"/>
              </a:ext>
            </a:extLst>
          </p:cNvPr>
          <p:cNvPicPr>
            <a:picLocks noChangeAspect="1"/>
          </p:cNvPicPr>
          <p:nvPr/>
        </p:nvPicPr>
        <p:blipFill>
          <a:blip r:embed="rId6"/>
          <a:stretch>
            <a:fillRect/>
          </a:stretch>
        </p:blipFill>
        <p:spPr>
          <a:xfrm>
            <a:off x="8911481" y="100811"/>
            <a:ext cx="1973384" cy="1973384"/>
          </a:xfrm>
          <a:prstGeom prst="rect">
            <a:avLst/>
          </a:prstGeom>
        </p:spPr>
      </p:pic>
      <p:sp>
        <p:nvSpPr>
          <p:cNvPr id="18" name="Slide Number Placeholder 17">
            <a:extLst>
              <a:ext uri="{FF2B5EF4-FFF2-40B4-BE49-F238E27FC236}">
                <a16:creationId xmlns:a16="http://schemas.microsoft.com/office/drawing/2014/main" id="{1EB2FAFF-CD04-FE9D-FF71-C900D7B5A11A}"/>
              </a:ext>
            </a:extLst>
          </p:cNvPr>
          <p:cNvSpPr>
            <a:spLocks noGrp="1"/>
          </p:cNvSpPr>
          <p:nvPr>
            <p:ph type="sldNum" sz="quarter" idx="12"/>
          </p:nvPr>
        </p:nvSpPr>
        <p:spPr/>
        <p:txBody>
          <a:bodyPr/>
          <a:lstStyle/>
          <a:p>
            <a:fld id="{270CA2BD-8BCE-CB4F-AADA-4486FFF4413B}" type="slidenum">
              <a:rPr lang="en-US" smtClean="0"/>
              <a:t>8</a:t>
            </a:fld>
            <a:endParaRPr lang="en-US"/>
          </a:p>
        </p:txBody>
      </p:sp>
    </p:spTree>
    <p:extLst>
      <p:ext uri="{BB962C8B-B14F-4D97-AF65-F5344CB8AC3E}">
        <p14:creationId xmlns:p14="http://schemas.microsoft.com/office/powerpoint/2010/main" val="2760361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F420-8BB0-CEEC-C4A9-391F54E8DDB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5530AAC-FD17-7031-1160-42457838FEDF}"/>
              </a:ext>
            </a:extLst>
          </p:cNvPr>
          <p:cNvSpPr>
            <a:spLocks noGrp="1"/>
          </p:cNvSpPr>
          <p:nvPr>
            <p:ph idx="1"/>
          </p:nvPr>
        </p:nvSpPr>
        <p:spPr>
          <a:xfrm>
            <a:off x="838200" y="1825624"/>
            <a:ext cx="10515600" cy="4895851"/>
          </a:xfrm>
        </p:spPr>
        <p:txBody>
          <a:bodyPr>
            <a:normAutofit/>
          </a:bodyPr>
          <a:lstStyle/>
          <a:p>
            <a:pPr marL="0" indent="0">
              <a:buNone/>
            </a:pPr>
            <a:r>
              <a:rPr lang="en-US" sz="3500" b="0" i="0" u="none" strike="noStrike" dirty="0">
                <a:solidFill>
                  <a:srgbClr val="000000"/>
                </a:solidFill>
                <a:effectLst/>
                <a:latin typeface="Angsana New" panose="02020603050405020304" pitchFamily="18" charset="-34"/>
                <a:cs typeface="Angsana New" panose="02020603050405020304" pitchFamily="18" charset="-34"/>
                <a:hlinkClick r:id="rId2"/>
              </a:rPr>
              <a:t>www.mygreenlab.org</a:t>
            </a:r>
            <a:endParaRPr lang="en-US" sz="3500" dirty="0">
              <a:solidFill>
                <a:srgbClr val="000000"/>
              </a:solidFill>
              <a:latin typeface="Angsana New" panose="02020603050405020304" pitchFamily="18" charset="-34"/>
              <a:cs typeface="Angsana New" panose="02020603050405020304" pitchFamily="18" charset="-34"/>
            </a:endParaRPr>
          </a:p>
          <a:p>
            <a:pPr marL="0" indent="0">
              <a:buNone/>
            </a:pPr>
            <a:r>
              <a:rPr lang="en-US" sz="3500" b="0" i="0" u="none" strike="noStrike" dirty="0">
                <a:solidFill>
                  <a:srgbClr val="000000"/>
                </a:solidFill>
                <a:effectLst/>
                <a:latin typeface="Angsana New" panose="02020603050405020304" pitchFamily="18" charset="-34"/>
                <a:cs typeface="Angsana New" panose="02020603050405020304" pitchFamily="18" charset="-34"/>
                <a:hlinkClick r:id="rId3"/>
              </a:rPr>
              <a:t>www.nature.com/articles/d41586-020-01368-8</a:t>
            </a:r>
            <a:endParaRPr lang="en-US" sz="3500" b="0" i="0" u="none" strike="noStrike" dirty="0">
              <a:solidFill>
                <a:srgbClr val="000000"/>
              </a:solidFill>
              <a:effectLst/>
              <a:latin typeface="Angsana New" panose="02020603050405020304" pitchFamily="18" charset="-34"/>
              <a:cs typeface="Angsana New" panose="02020603050405020304" pitchFamily="18" charset="-34"/>
            </a:endParaRPr>
          </a:p>
          <a:p>
            <a:pPr marL="0" indent="0">
              <a:buNone/>
            </a:pPr>
            <a:r>
              <a:rPr lang="en-US" sz="3500" b="0" i="0" u="none" strike="noStrike" dirty="0">
                <a:solidFill>
                  <a:srgbClr val="000000"/>
                </a:solidFill>
                <a:effectLst/>
                <a:latin typeface="Angsana New" panose="02020603050405020304" pitchFamily="18" charset="-34"/>
                <a:cs typeface="Angsana New" panose="02020603050405020304" pitchFamily="18" charset="-34"/>
                <a:hlinkClick r:id="rId4"/>
              </a:rPr>
              <a:t>www.kcprofessional.com/en-us/products/scientific-and-research/lab-environment#numberOfResults=30</a:t>
            </a:r>
            <a:endParaRPr lang="en-US" sz="3500" b="0" i="0" u="none" strike="noStrike" dirty="0">
              <a:solidFill>
                <a:srgbClr val="000000"/>
              </a:solidFill>
              <a:effectLst/>
              <a:latin typeface="Angsana New" panose="02020603050405020304" pitchFamily="18" charset="-34"/>
              <a:cs typeface="Angsana New" panose="02020603050405020304" pitchFamily="18" charset="-34"/>
            </a:endParaRPr>
          </a:p>
          <a:p>
            <a:pPr marL="0" indent="0">
              <a:buNone/>
            </a:pPr>
            <a:r>
              <a:rPr lang="en-US" sz="3500" b="0" i="0" u="none" strike="noStrike" dirty="0">
                <a:solidFill>
                  <a:srgbClr val="000000"/>
                </a:solidFill>
                <a:effectLst/>
                <a:latin typeface="Angsana New" panose="02020603050405020304" pitchFamily="18" charset="-34"/>
                <a:cs typeface="Angsana New" panose="02020603050405020304" pitchFamily="18" charset="-34"/>
                <a:hlinkClick r:id="rId5"/>
              </a:rPr>
              <a:t>www.bu.edu/sustainability/vision-progress/</a:t>
            </a:r>
            <a:endParaRPr lang="en-US" sz="3500" b="0" i="0" u="none" strike="noStrike" dirty="0">
              <a:solidFill>
                <a:srgbClr val="000000"/>
              </a:solidFill>
              <a:effectLst/>
              <a:latin typeface="Angsana New" panose="02020603050405020304" pitchFamily="18" charset="-34"/>
              <a:cs typeface="Angsana New" panose="02020603050405020304" pitchFamily="18" charset="-34"/>
            </a:endParaRPr>
          </a:p>
          <a:p>
            <a:pPr marL="0" indent="0">
              <a:buNone/>
            </a:pPr>
            <a:r>
              <a:rPr lang="en-US" sz="3500" dirty="0">
                <a:solidFill>
                  <a:srgbClr val="000000"/>
                </a:solidFill>
                <a:latin typeface="Angsana New" panose="02020603050405020304" pitchFamily="18" charset="-34"/>
                <a:cs typeface="Angsana New" panose="02020603050405020304" pitchFamily="18" charset="-34"/>
                <a:hlinkClick r:id="rId6"/>
              </a:rPr>
              <a:t>www.polycarbin.com</a:t>
            </a:r>
            <a:endParaRPr lang="en-US" sz="3500" dirty="0">
              <a:solidFill>
                <a:srgbClr val="000000"/>
              </a:solidFill>
              <a:latin typeface="Angsana New" panose="02020603050405020304" pitchFamily="18" charset="-34"/>
              <a:cs typeface="Angsana New" panose="02020603050405020304" pitchFamily="18" charset="-34"/>
            </a:endParaRPr>
          </a:p>
          <a:p>
            <a:pPr marL="0" indent="0">
              <a:buNone/>
            </a:pPr>
            <a:r>
              <a:rPr lang="en-US" sz="3500" b="0" i="0" u="sng" strike="noStrike" dirty="0">
                <a:solidFill>
                  <a:srgbClr val="0563C1"/>
                </a:solidFill>
                <a:effectLst/>
                <a:latin typeface="Angsana New" panose="02020603050405020304" pitchFamily="18" charset="-34"/>
                <a:cs typeface="Angsana New" panose="02020603050405020304" pitchFamily="18" charset="-34"/>
                <a:hlinkClick r:id="rId7"/>
              </a:rPr>
              <a:t>www.integra-biosciences.com</a:t>
            </a:r>
            <a:endParaRPr lang="en-US" sz="3500" b="0" i="0" u="sng" strike="noStrike" dirty="0">
              <a:solidFill>
                <a:srgbClr val="0563C1"/>
              </a:solidFill>
              <a:effectLst/>
              <a:latin typeface="Angsana New" panose="02020603050405020304" pitchFamily="18" charset="-34"/>
              <a:cs typeface="Angsana New" panose="02020603050405020304" pitchFamily="18" charset="-34"/>
            </a:endParaRPr>
          </a:p>
          <a:p>
            <a:pPr marL="0" indent="0">
              <a:buNone/>
            </a:pPr>
            <a:endParaRPr lang="en-US" sz="3500" dirty="0">
              <a:solidFill>
                <a:srgbClr val="000000"/>
              </a:solidFill>
              <a:latin typeface="Angsana New" panose="02020603050405020304" pitchFamily="18" charset="-34"/>
              <a:cs typeface="Angsana New" panose="02020603050405020304" pitchFamily="18" charset="-34"/>
            </a:endParaRPr>
          </a:p>
          <a:p>
            <a:pPr marL="0" indent="0">
              <a:buNone/>
            </a:pPr>
            <a:endParaRPr lang="en-US" sz="3500" b="0" i="0" u="none" strike="noStrike" dirty="0">
              <a:solidFill>
                <a:srgbClr val="000000"/>
              </a:solidFill>
              <a:effectLst/>
              <a:latin typeface="Angsana New" panose="02020603050405020304" pitchFamily="18" charset="-34"/>
              <a:cs typeface="Angsana New" panose="02020603050405020304" pitchFamily="18" charset="-34"/>
            </a:endParaRPr>
          </a:p>
          <a:p>
            <a:endParaRPr lang="en-US" sz="1800" b="0" i="0" u="none" strike="noStrike" dirty="0">
              <a:solidFill>
                <a:srgbClr val="000000"/>
              </a:solidFill>
              <a:effectLst/>
              <a:latin typeface="Montserrat" pitchFamily="2" charset="77"/>
            </a:endParaRPr>
          </a:p>
          <a:p>
            <a:endParaRPr lang="en-US" sz="1800" b="0" i="0" u="none" strike="noStrike" dirty="0">
              <a:solidFill>
                <a:srgbClr val="3F3533"/>
              </a:solidFill>
              <a:effectLst/>
              <a:latin typeface="Merriweather"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5BA0A5D6-1DCC-9311-DBD9-DADBCDD2C92B}"/>
              </a:ext>
            </a:extLst>
          </p:cNvPr>
          <p:cNvSpPr>
            <a:spLocks noGrp="1"/>
          </p:cNvSpPr>
          <p:nvPr>
            <p:ph type="sldNum" sz="quarter" idx="12"/>
          </p:nvPr>
        </p:nvSpPr>
        <p:spPr/>
        <p:txBody>
          <a:bodyPr/>
          <a:lstStyle/>
          <a:p>
            <a:fld id="{270CA2BD-8BCE-CB4F-AADA-4486FFF4413B}" type="slidenum">
              <a:rPr lang="en-US" smtClean="0"/>
              <a:t>9</a:t>
            </a:fld>
            <a:endParaRPr lang="en-US"/>
          </a:p>
        </p:txBody>
      </p:sp>
    </p:spTree>
    <p:extLst>
      <p:ext uri="{BB962C8B-B14F-4D97-AF65-F5344CB8AC3E}">
        <p14:creationId xmlns:p14="http://schemas.microsoft.com/office/powerpoint/2010/main" val="728965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E4EA654-23B0-8B9C-F8CF-DB19B474A2F0}"/>
              </a:ext>
            </a:extLst>
          </p:cNvPr>
          <p:cNvSpPr>
            <a:spLocks noGrp="1"/>
          </p:cNvSpPr>
          <p:nvPr>
            <p:ph type="sldNum" sz="quarter" idx="12"/>
          </p:nvPr>
        </p:nvSpPr>
        <p:spPr/>
        <p:txBody>
          <a:bodyPr/>
          <a:lstStyle/>
          <a:p>
            <a:fld id="{270CA2BD-8BCE-CB4F-AADA-4486FFF4413B}" type="slidenum">
              <a:rPr lang="en-US" smtClean="0"/>
              <a:t>10</a:t>
            </a:fld>
            <a:endParaRPr lang="en-US"/>
          </a:p>
        </p:txBody>
      </p:sp>
      <p:cxnSp>
        <p:nvCxnSpPr>
          <p:cNvPr id="6" name="Straight Connector 5">
            <a:extLst>
              <a:ext uri="{FF2B5EF4-FFF2-40B4-BE49-F238E27FC236}">
                <a16:creationId xmlns:a16="http://schemas.microsoft.com/office/drawing/2014/main" id="{39281C26-DCC5-9821-6777-603A25B8ADBC}"/>
              </a:ext>
            </a:extLst>
          </p:cNvPr>
          <p:cNvCxnSpPr>
            <a:cxnSpLocks/>
          </p:cNvCxnSpPr>
          <p:nvPr/>
        </p:nvCxnSpPr>
        <p:spPr>
          <a:xfrm>
            <a:off x="5874619" y="914400"/>
            <a:ext cx="0" cy="5274310"/>
          </a:xfrm>
          <a:prstGeom prst="line">
            <a:avLst/>
          </a:prstGeom>
          <a:ln w="19050">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FB38A5EF-743D-6E87-B494-C35777816AC6}"/>
              </a:ext>
            </a:extLst>
          </p:cNvPr>
          <p:cNvCxnSpPr/>
          <p:nvPr/>
        </p:nvCxnSpPr>
        <p:spPr>
          <a:xfrm>
            <a:off x="1608221" y="3465095"/>
            <a:ext cx="8975558" cy="0"/>
          </a:xfrm>
          <a:prstGeom prst="line">
            <a:avLst/>
          </a:prstGeom>
          <a:ln>
            <a:solidFill>
              <a:schemeClr val="tx1">
                <a:lumMod val="95000"/>
                <a:lumOff val="5000"/>
              </a:schemeClr>
            </a:solidFill>
          </a:ln>
        </p:spPr>
        <p:style>
          <a:lnRef idx="2">
            <a:schemeClr val="accent3"/>
          </a:lnRef>
          <a:fillRef idx="0">
            <a:schemeClr val="accent3"/>
          </a:fillRef>
          <a:effectRef idx="1">
            <a:schemeClr val="accent3"/>
          </a:effectRef>
          <a:fontRef idx="minor">
            <a:schemeClr val="tx1"/>
          </a:fontRef>
        </p:style>
      </p:cxnSp>
      <p:pic>
        <p:nvPicPr>
          <p:cNvPr id="13" name="Picture 12" descr="Text, application, chat or text message&#10;&#10;Description automatically generated">
            <a:extLst>
              <a:ext uri="{FF2B5EF4-FFF2-40B4-BE49-F238E27FC236}">
                <a16:creationId xmlns:a16="http://schemas.microsoft.com/office/drawing/2014/main" id="{C97EA53D-BBA7-ED4D-2F78-574937B4728B}"/>
              </a:ext>
            </a:extLst>
          </p:cNvPr>
          <p:cNvPicPr>
            <a:picLocks noChangeAspect="1"/>
          </p:cNvPicPr>
          <p:nvPr/>
        </p:nvPicPr>
        <p:blipFill>
          <a:blip r:embed="rId2"/>
          <a:stretch>
            <a:fillRect/>
          </a:stretch>
        </p:blipFill>
        <p:spPr>
          <a:xfrm>
            <a:off x="595511" y="1256474"/>
            <a:ext cx="1747734" cy="1890867"/>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A026BD32-20A5-C141-BA3C-5CBE5592C420}"/>
              </a:ext>
            </a:extLst>
          </p:cNvPr>
          <p:cNvPicPr>
            <a:picLocks noChangeAspect="1"/>
          </p:cNvPicPr>
          <p:nvPr/>
        </p:nvPicPr>
        <p:blipFill rotWithShape="1">
          <a:blip r:embed="rId3"/>
          <a:srcRect b="45855"/>
          <a:stretch/>
        </p:blipFill>
        <p:spPr>
          <a:xfrm>
            <a:off x="2875781" y="1355329"/>
            <a:ext cx="2651519" cy="1858595"/>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485199D6-32CD-B0C9-3F76-9D5596AE6628}"/>
              </a:ext>
            </a:extLst>
          </p:cNvPr>
          <p:cNvPicPr>
            <a:picLocks noChangeAspect="1"/>
          </p:cNvPicPr>
          <p:nvPr/>
        </p:nvPicPr>
        <p:blipFill>
          <a:blip r:embed="rId4"/>
          <a:stretch>
            <a:fillRect/>
          </a:stretch>
        </p:blipFill>
        <p:spPr>
          <a:xfrm>
            <a:off x="9709918" y="865858"/>
            <a:ext cx="1127289" cy="2265212"/>
          </a:xfrm>
          <a:prstGeom prst="rect">
            <a:avLst/>
          </a:prstGeom>
        </p:spPr>
      </p:pic>
      <p:pic>
        <p:nvPicPr>
          <p:cNvPr id="17" name="Content Placeholder 8" descr="Shape&#10;&#10;Description automatically generated with medium confidence">
            <a:extLst>
              <a:ext uri="{FF2B5EF4-FFF2-40B4-BE49-F238E27FC236}">
                <a16:creationId xmlns:a16="http://schemas.microsoft.com/office/drawing/2014/main" id="{5860E9DC-E204-EFC3-6429-06B23BA27DBD}"/>
              </a:ext>
            </a:extLst>
          </p:cNvPr>
          <p:cNvPicPr>
            <a:picLocks noChangeAspect="1"/>
          </p:cNvPicPr>
          <p:nvPr/>
        </p:nvPicPr>
        <p:blipFill rotWithShape="1">
          <a:blip r:embed="rId5"/>
          <a:srcRect r="30866"/>
          <a:stretch/>
        </p:blipFill>
        <p:spPr>
          <a:xfrm rot="16200000">
            <a:off x="6871259" y="575120"/>
            <a:ext cx="1669704" cy="3220220"/>
          </a:xfrm>
          <a:prstGeom prst="rect">
            <a:avLst/>
          </a:prstGeom>
        </p:spPr>
      </p:pic>
      <p:pic>
        <p:nvPicPr>
          <p:cNvPr id="18" name="Content Placeholder 4" descr="A green sign with white text&#10;&#10;Description automatically generated with medium confidence">
            <a:extLst>
              <a:ext uri="{FF2B5EF4-FFF2-40B4-BE49-F238E27FC236}">
                <a16:creationId xmlns:a16="http://schemas.microsoft.com/office/drawing/2014/main" id="{7A60AB64-6DDF-E22A-03B7-23EAA328EB7C}"/>
              </a:ext>
            </a:extLst>
          </p:cNvPr>
          <p:cNvPicPr>
            <a:picLocks noGrp="1" noChangeAspect="1"/>
          </p:cNvPicPr>
          <p:nvPr>
            <p:ph idx="1"/>
          </p:nvPr>
        </p:nvPicPr>
        <p:blipFill>
          <a:blip r:embed="rId6"/>
          <a:stretch>
            <a:fillRect/>
          </a:stretch>
        </p:blipFill>
        <p:spPr>
          <a:xfrm>
            <a:off x="1119837" y="3858414"/>
            <a:ext cx="1747722" cy="2330296"/>
          </a:xfrm>
        </p:spPr>
      </p:pic>
      <p:pic>
        <p:nvPicPr>
          <p:cNvPr id="20" name="Picture 19" descr="A picture containing text&#10;&#10;Description automatically generated">
            <a:extLst>
              <a:ext uri="{FF2B5EF4-FFF2-40B4-BE49-F238E27FC236}">
                <a16:creationId xmlns:a16="http://schemas.microsoft.com/office/drawing/2014/main" id="{152D9D3A-0E30-4A76-8328-4B0BFF127879}"/>
              </a:ext>
            </a:extLst>
          </p:cNvPr>
          <p:cNvPicPr>
            <a:picLocks noChangeAspect="1"/>
          </p:cNvPicPr>
          <p:nvPr/>
        </p:nvPicPr>
        <p:blipFill>
          <a:blip r:embed="rId7"/>
          <a:stretch>
            <a:fillRect/>
          </a:stretch>
        </p:blipFill>
        <p:spPr>
          <a:xfrm rot="5400000">
            <a:off x="6026095" y="4036862"/>
            <a:ext cx="2330296" cy="1747722"/>
          </a:xfrm>
          <a:prstGeom prst="rect">
            <a:avLst/>
          </a:prstGeom>
        </p:spPr>
      </p:pic>
      <p:pic>
        <p:nvPicPr>
          <p:cNvPr id="1026" name="Picture 2" descr="Kimberly-Clark Professional Kimtech Purple Nitrile Gloves">
            <a:extLst>
              <a:ext uri="{FF2B5EF4-FFF2-40B4-BE49-F238E27FC236}">
                <a16:creationId xmlns:a16="http://schemas.microsoft.com/office/drawing/2014/main" id="{3448B981-EF33-96FF-2758-35217C88A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0600" y="3753687"/>
            <a:ext cx="2314072" cy="23140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indoor&#10;&#10;Description automatically generated">
            <a:extLst>
              <a:ext uri="{FF2B5EF4-FFF2-40B4-BE49-F238E27FC236}">
                <a16:creationId xmlns:a16="http://schemas.microsoft.com/office/drawing/2014/main" id="{4703D24F-AE06-11DE-95F4-CA4A5B46717C}"/>
              </a:ext>
            </a:extLst>
          </p:cNvPr>
          <p:cNvPicPr>
            <a:picLocks noChangeAspect="1"/>
          </p:cNvPicPr>
          <p:nvPr/>
        </p:nvPicPr>
        <p:blipFill>
          <a:blip r:embed="rId9"/>
          <a:stretch>
            <a:fillRect/>
          </a:stretch>
        </p:blipFill>
        <p:spPr>
          <a:xfrm rot="5400000">
            <a:off x="3195027" y="4194935"/>
            <a:ext cx="2278602" cy="1708952"/>
          </a:xfrm>
          <a:prstGeom prst="rect">
            <a:avLst/>
          </a:prstGeom>
        </p:spPr>
      </p:pic>
    </p:spTree>
    <p:extLst>
      <p:ext uri="{BB962C8B-B14F-4D97-AF65-F5344CB8AC3E}">
        <p14:creationId xmlns:p14="http://schemas.microsoft.com/office/powerpoint/2010/main" val="3091068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4FFD05-AC04-AB39-CE9F-EA3DC8D9539A}"/>
              </a:ext>
            </a:extLst>
          </p:cNvPr>
          <p:cNvSpPr>
            <a:spLocks noGrp="1"/>
          </p:cNvSpPr>
          <p:nvPr>
            <p:ph type="sldNum" sz="quarter" idx="12"/>
          </p:nvPr>
        </p:nvSpPr>
        <p:spPr/>
        <p:txBody>
          <a:bodyPr/>
          <a:lstStyle/>
          <a:p>
            <a:fld id="{270CA2BD-8BCE-CB4F-AADA-4486FFF4413B}" type="slidenum">
              <a:rPr lang="en-US" smtClean="0"/>
              <a:t>11</a:t>
            </a:fld>
            <a:endParaRPr lang="en-US"/>
          </a:p>
        </p:txBody>
      </p:sp>
      <p:sp>
        <p:nvSpPr>
          <p:cNvPr id="5" name="Rectangle 4">
            <a:extLst>
              <a:ext uri="{FF2B5EF4-FFF2-40B4-BE49-F238E27FC236}">
                <a16:creationId xmlns:a16="http://schemas.microsoft.com/office/drawing/2014/main" id="{0A42804C-907A-57A4-736A-DEC85FEA9D6C}"/>
              </a:ext>
            </a:extLst>
          </p:cNvPr>
          <p:cNvSpPr/>
          <p:nvPr/>
        </p:nvSpPr>
        <p:spPr>
          <a:xfrm>
            <a:off x="423347" y="1006248"/>
            <a:ext cx="3940774" cy="1098412"/>
          </a:xfrm>
          <a:prstGeom prst="rect">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Angsana New" panose="02020603050405020304" pitchFamily="18" charset="-34"/>
                <a:cs typeface="Angsana New" panose="02020603050405020304" pitchFamily="18" charset="-34"/>
              </a:rPr>
              <a:t>Research </a:t>
            </a:r>
          </a:p>
        </p:txBody>
      </p:sp>
      <p:sp>
        <p:nvSpPr>
          <p:cNvPr id="6" name="Rectangle 5">
            <a:extLst>
              <a:ext uri="{FF2B5EF4-FFF2-40B4-BE49-F238E27FC236}">
                <a16:creationId xmlns:a16="http://schemas.microsoft.com/office/drawing/2014/main" id="{AB23AFBA-3002-4213-F2F5-69E2EF890CCB}"/>
              </a:ext>
            </a:extLst>
          </p:cNvPr>
          <p:cNvSpPr/>
          <p:nvPr/>
        </p:nvSpPr>
        <p:spPr>
          <a:xfrm>
            <a:off x="4364121" y="1006248"/>
            <a:ext cx="3593195" cy="1098412"/>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Angsana New" panose="02020603050405020304" pitchFamily="18" charset="-34"/>
                <a:cs typeface="Angsana New" panose="02020603050405020304" pitchFamily="18" charset="-34"/>
              </a:rPr>
              <a:t>Implementation</a:t>
            </a:r>
          </a:p>
        </p:txBody>
      </p:sp>
      <p:sp>
        <p:nvSpPr>
          <p:cNvPr id="11" name="Rectangle 10">
            <a:extLst>
              <a:ext uri="{FF2B5EF4-FFF2-40B4-BE49-F238E27FC236}">
                <a16:creationId xmlns:a16="http://schemas.microsoft.com/office/drawing/2014/main" id="{1F3B0A43-1014-F305-91AF-CF0CF7BAEA83}"/>
              </a:ext>
            </a:extLst>
          </p:cNvPr>
          <p:cNvSpPr/>
          <p:nvPr/>
        </p:nvSpPr>
        <p:spPr>
          <a:xfrm>
            <a:off x="7957316" y="1006248"/>
            <a:ext cx="3593195" cy="1098412"/>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Angsana New" panose="02020603050405020304" pitchFamily="18" charset="-34"/>
                <a:cs typeface="Angsana New" panose="02020603050405020304" pitchFamily="18" charset="-34"/>
              </a:rPr>
              <a:t>Evaluation</a:t>
            </a:r>
          </a:p>
        </p:txBody>
      </p:sp>
      <p:sp>
        <p:nvSpPr>
          <p:cNvPr id="12" name="Down Arrow 11">
            <a:extLst>
              <a:ext uri="{FF2B5EF4-FFF2-40B4-BE49-F238E27FC236}">
                <a16:creationId xmlns:a16="http://schemas.microsoft.com/office/drawing/2014/main" id="{CE75C822-962F-EDE7-A5E0-9A294B5F4495}"/>
              </a:ext>
            </a:extLst>
          </p:cNvPr>
          <p:cNvSpPr/>
          <p:nvPr/>
        </p:nvSpPr>
        <p:spPr>
          <a:xfrm>
            <a:off x="2120900" y="2349500"/>
            <a:ext cx="469900" cy="14605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a:extLst>
              <a:ext uri="{FF2B5EF4-FFF2-40B4-BE49-F238E27FC236}">
                <a16:creationId xmlns:a16="http://schemas.microsoft.com/office/drawing/2014/main" id="{03EB86B1-97C2-A529-9D66-3F602C958D8E}"/>
              </a:ext>
            </a:extLst>
          </p:cNvPr>
          <p:cNvSpPr/>
          <p:nvPr/>
        </p:nvSpPr>
        <p:spPr>
          <a:xfrm>
            <a:off x="9518963" y="2349500"/>
            <a:ext cx="469900" cy="14605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a:extLst>
              <a:ext uri="{FF2B5EF4-FFF2-40B4-BE49-F238E27FC236}">
                <a16:creationId xmlns:a16="http://schemas.microsoft.com/office/drawing/2014/main" id="{7BCE56AA-0BFE-2D8A-4ABC-DA6173E7FED2}"/>
              </a:ext>
            </a:extLst>
          </p:cNvPr>
          <p:cNvSpPr/>
          <p:nvPr/>
        </p:nvSpPr>
        <p:spPr>
          <a:xfrm>
            <a:off x="5861050" y="2349500"/>
            <a:ext cx="469900" cy="14605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CC7CD91-759F-8F15-1E1E-BFE9EE63AF36}"/>
              </a:ext>
            </a:extLst>
          </p:cNvPr>
          <p:cNvSpPr txBox="1"/>
          <p:nvPr/>
        </p:nvSpPr>
        <p:spPr>
          <a:xfrm>
            <a:off x="1179892" y="4276287"/>
            <a:ext cx="2349500" cy="954107"/>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Learn about different sustainability practices </a:t>
            </a:r>
          </a:p>
        </p:txBody>
      </p:sp>
      <p:sp>
        <p:nvSpPr>
          <p:cNvPr id="16" name="TextBox 15">
            <a:extLst>
              <a:ext uri="{FF2B5EF4-FFF2-40B4-BE49-F238E27FC236}">
                <a16:creationId xmlns:a16="http://schemas.microsoft.com/office/drawing/2014/main" id="{8E6FDFAC-FE46-170B-887A-087576F63042}"/>
              </a:ext>
            </a:extLst>
          </p:cNvPr>
          <p:cNvSpPr txBox="1"/>
          <p:nvPr/>
        </p:nvSpPr>
        <p:spPr>
          <a:xfrm>
            <a:off x="4610326" y="4276286"/>
            <a:ext cx="2971347" cy="954107"/>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Implement the practices that would best fit our lab needs</a:t>
            </a:r>
          </a:p>
        </p:txBody>
      </p:sp>
      <p:sp>
        <p:nvSpPr>
          <p:cNvPr id="17" name="TextBox 16">
            <a:extLst>
              <a:ext uri="{FF2B5EF4-FFF2-40B4-BE49-F238E27FC236}">
                <a16:creationId xmlns:a16="http://schemas.microsoft.com/office/drawing/2014/main" id="{D29D42B9-EA46-DDA2-866E-60E5CC4FB32E}"/>
              </a:ext>
            </a:extLst>
          </p:cNvPr>
          <p:cNvSpPr txBox="1"/>
          <p:nvPr/>
        </p:nvSpPr>
        <p:spPr>
          <a:xfrm>
            <a:off x="8341055" y="4276286"/>
            <a:ext cx="3209456" cy="1384995"/>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Evaluate how effective these practices are and make changes accordingly </a:t>
            </a:r>
          </a:p>
        </p:txBody>
      </p:sp>
    </p:spTree>
    <p:extLst>
      <p:ext uri="{BB962C8B-B14F-4D97-AF65-F5344CB8AC3E}">
        <p14:creationId xmlns:p14="http://schemas.microsoft.com/office/powerpoint/2010/main" val="65734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4504A82B-2379-1680-774E-B82C54803D89}"/>
              </a:ext>
            </a:extLst>
          </p:cNvPr>
          <p:cNvGraphicFramePr>
            <a:graphicFrameLocks noGrp="1"/>
          </p:cNvGraphicFramePr>
          <p:nvPr>
            <p:ph idx="1"/>
            <p:extLst>
              <p:ext uri="{D42A27DB-BD31-4B8C-83A1-F6EECF244321}">
                <p14:modId xmlns:p14="http://schemas.microsoft.com/office/powerpoint/2010/main" val="9333469"/>
              </p:ext>
            </p:extLst>
          </p:nvPr>
        </p:nvGraphicFramePr>
        <p:xfrm>
          <a:off x="649704" y="577515"/>
          <a:ext cx="10828420" cy="3777918"/>
        </p:xfrm>
        <a:graphic>
          <a:graphicData uri="http://schemas.openxmlformats.org/drawingml/2006/table">
            <a:tbl>
              <a:tblPr firstRow="1" bandRow="1">
                <a:tableStyleId>{912C8C85-51F0-491E-9774-3900AFEF0FD7}</a:tableStyleId>
              </a:tblPr>
              <a:tblGrid>
                <a:gridCol w="2707105">
                  <a:extLst>
                    <a:ext uri="{9D8B030D-6E8A-4147-A177-3AD203B41FA5}">
                      <a16:colId xmlns:a16="http://schemas.microsoft.com/office/drawing/2014/main" val="235515447"/>
                    </a:ext>
                  </a:extLst>
                </a:gridCol>
                <a:gridCol w="2707105">
                  <a:extLst>
                    <a:ext uri="{9D8B030D-6E8A-4147-A177-3AD203B41FA5}">
                      <a16:colId xmlns:a16="http://schemas.microsoft.com/office/drawing/2014/main" val="1748083954"/>
                    </a:ext>
                  </a:extLst>
                </a:gridCol>
                <a:gridCol w="2707107">
                  <a:extLst>
                    <a:ext uri="{9D8B030D-6E8A-4147-A177-3AD203B41FA5}">
                      <a16:colId xmlns:a16="http://schemas.microsoft.com/office/drawing/2014/main" val="2260904084"/>
                    </a:ext>
                  </a:extLst>
                </a:gridCol>
                <a:gridCol w="2707103">
                  <a:extLst>
                    <a:ext uri="{9D8B030D-6E8A-4147-A177-3AD203B41FA5}">
                      <a16:colId xmlns:a16="http://schemas.microsoft.com/office/drawing/2014/main" val="22864802"/>
                    </a:ext>
                  </a:extLst>
                </a:gridCol>
              </a:tblGrid>
              <a:tr h="659780">
                <a:tc>
                  <a:txBody>
                    <a:bodyPr/>
                    <a:lstStyle/>
                    <a:p>
                      <a:pPr algn="ctr"/>
                      <a:r>
                        <a:rPr lang="en-US" sz="2400" dirty="0">
                          <a:latin typeface="Angsana New" panose="02020603050405020304" pitchFamily="18" charset="-34"/>
                          <a:cs typeface="Angsana New" panose="02020603050405020304" pitchFamily="18" charset="-34"/>
                        </a:rPr>
                        <a:t>Name</a:t>
                      </a:r>
                    </a:p>
                  </a:txBody>
                  <a:tcPr/>
                </a:tc>
                <a:tc>
                  <a:txBody>
                    <a:bodyPr/>
                    <a:lstStyle/>
                    <a:p>
                      <a:pPr algn="ctr"/>
                      <a:r>
                        <a:rPr lang="en-US" sz="2400" dirty="0">
                          <a:latin typeface="Angsana New" panose="02020603050405020304" pitchFamily="18" charset="-34"/>
                          <a:cs typeface="Angsana New" panose="02020603050405020304" pitchFamily="18" charset="-34"/>
                        </a:rPr>
                        <a:t>Product</a:t>
                      </a:r>
                    </a:p>
                  </a:txBody>
                  <a:tcPr/>
                </a:tc>
                <a:tc>
                  <a:txBody>
                    <a:bodyPr/>
                    <a:lstStyle/>
                    <a:p>
                      <a:pPr algn="ctr"/>
                      <a:r>
                        <a:rPr lang="en-US" sz="2400" dirty="0">
                          <a:latin typeface="Angsana New" panose="02020603050405020304" pitchFamily="18" charset="-34"/>
                          <a:cs typeface="Angsana New" panose="02020603050405020304" pitchFamily="18" charset="-34"/>
                        </a:rPr>
                        <a:t>Amount</a:t>
                      </a:r>
                    </a:p>
                  </a:txBody>
                  <a:tcPr/>
                </a:tc>
                <a:tc>
                  <a:txBody>
                    <a:bodyPr/>
                    <a:lstStyle/>
                    <a:p>
                      <a:pPr algn="ctr"/>
                      <a:r>
                        <a:rPr lang="en-US" sz="2400" dirty="0">
                          <a:latin typeface="Angsana New" panose="02020603050405020304" pitchFamily="18" charset="-34"/>
                          <a:cs typeface="Angsana New" panose="02020603050405020304" pitchFamily="18" charset="-34"/>
                        </a:rPr>
                        <a:t>Price</a:t>
                      </a:r>
                    </a:p>
                  </a:txBody>
                  <a:tcPr/>
                </a:tc>
                <a:extLst>
                  <a:ext uri="{0D108BD9-81ED-4DB2-BD59-A6C34878D82A}">
                    <a16:rowId xmlns:a16="http://schemas.microsoft.com/office/drawing/2014/main" val="2689666157"/>
                  </a:ext>
                </a:extLst>
              </a:tr>
              <a:tr h="659780">
                <a:tc>
                  <a:txBody>
                    <a:bodyPr/>
                    <a:lstStyle/>
                    <a:p>
                      <a:r>
                        <a:rPr lang="en-US" sz="2400" dirty="0" err="1">
                          <a:latin typeface="Angsana New" panose="02020603050405020304" pitchFamily="18" charset="-34"/>
                          <a:cs typeface="Angsana New" panose="02020603050405020304" pitchFamily="18" charset="-34"/>
                        </a:rPr>
                        <a:t>Polycarbin</a:t>
                      </a:r>
                      <a:r>
                        <a:rPr lang="en-US" sz="2400" dirty="0">
                          <a:latin typeface="Angsana New" panose="02020603050405020304" pitchFamily="18" charset="-34"/>
                          <a:cs typeface="Angsana New" panose="02020603050405020304" pitchFamily="18" charset="-34"/>
                        </a:rPr>
                        <a:t> </a:t>
                      </a:r>
                    </a:p>
                  </a:txBody>
                  <a:tcPr/>
                </a:tc>
                <a:tc>
                  <a:txBody>
                    <a:bodyPr/>
                    <a:lstStyle/>
                    <a:p>
                      <a:r>
                        <a:rPr lang="en-US" sz="2400" dirty="0">
                          <a:latin typeface="Angsana New" panose="02020603050405020304" pitchFamily="18" charset="-34"/>
                          <a:cs typeface="Angsana New" panose="02020603050405020304" pitchFamily="18" charset="-34"/>
                        </a:rPr>
                        <a:t>Beta </a:t>
                      </a:r>
                      <a:r>
                        <a:rPr lang="en-US" sz="2400" dirty="0" err="1">
                          <a:latin typeface="Angsana New" panose="02020603050405020304" pitchFamily="18" charset="-34"/>
                          <a:cs typeface="Angsana New" panose="02020603050405020304" pitchFamily="18" charset="-34"/>
                        </a:rPr>
                        <a:t>Carbin</a:t>
                      </a:r>
                      <a:r>
                        <a:rPr lang="en-US" sz="2400" dirty="0">
                          <a:latin typeface="Angsana New" panose="02020603050405020304" pitchFamily="18" charset="-34"/>
                          <a:cs typeface="Angsana New" panose="02020603050405020304" pitchFamily="18" charset="-34"/>
                        </a:rPr>
                        <a:t> Clear Plastic**</a:t>
                      </a:r>
                    </a:p>
                  </a:txBody>
                  <a:tcPr/>
                </a:tc>
                <a:tc>
                  <a:txBody>
                    <a:bodyPr/>
                    <a:lstStyle/>
                    <a:p>
                      <a:r>
                        <a:rPr lang="en-US" sz="2400" dirty="0">
                          <a:latin typeface="Angsana New" panose="02020603050405020304" pitchFamily="18" charset="-34"/>
                          <a:cs typeface="Angsana New" panose="02020603050405020304" pitchFamily="18" charset="-34"/>
                        </a:rPr>
                        <a:t>5 boxes and return label</a:t>
                      </a:r>
                    </a:p>
                  </a:txBody>
                  <a:tcPr/>
                </a:tc>
                <a:tc>
                  <a:txBody>
                    <a:bodyPr/>
                    <a:lstStyle/>
                    <a:p>
                      <a:pPr algn="ctr"/>
                      <a:r>
                        <a:rPr lang="en-US" sz="2400" dirty="0">
                          <a:latin typeface="Angsana New" panose="02020603050405020304" pitchFamily="18" charset="-34"/>
                          <a:cs typeface="Angsana New" panose="02020603050405020304" pitchFamily="18" charset="-34"/>
                        </a:rPr>
                        <a:t>$440.00</a:t>
                      </a:r>
                    </a:p>
                  </a:txBody>
                  <a:tcPr/>
                </a:tc>
                <a:extLst>
                  <a:ext uri="{0D108BD9-81ED-4DB2-BD59-A6C34878D82A}">
                    <a16:rowId xmlns:a16="http://schemas.microsoft.com/office/drawing/2014/main" val="2832648223"/>
                  </a:ext>
                </a:extLst>
              </a:tr>
              <a:tr h="659780">
                <a:tc>
                  <a:txBody>
                    <a:bodyPr/>
                    <a:lstStyle/>
                    <a:p>
                      <a:r>
                        <a:rPr lang="en-US" sz="2400" dirty="0" err="1">
                          <a:latin typeface="Angsana New" panose="02020603050405020304" pitchFamily="18" charset="-34"/>
                          <a:cs typeface="Angsana New" panose="02020603050405020304" pitchFamily="18" charset="-34"/>
                        </a:rPr>
                        <a:t>Polycarbin</a:t>
                      </a:r>
                      <a:r>
                        <a:rPr lang="en-US" sz="2400" dirty="0">
                          <a:latin typeface="Angsana New" panose="02020603050405020304" pitchFamily="18" charset="-34"/>
                          <a:cs typeface="Angsana New" panose="02020603050405020304" pitchFamily="18" charset="-34"/>
                        </a:rPr>
                        <a:t> </a:t>
                      </a:r>
                    </a:p>
                  </a:txBody>
                  <a:tcPr/>
                </a:tc>
                <a:tc>
                  <a:txBody>
                    <a:bodyPr/>
                    <a:lstStyle/>
                    <a:p>
                      <a:r>
                        <a:rPr lang="en-US" sz="2400" dirty="0">
                          <a:latin typeface="Angsana New" panose="02020603050405020304" pitchFamily="18" charset="-34"/>
                          <a:cs typeface="Angsana New" panose="02020603050405020304" pitchFamily="18" charset="-34"/>
                        </a:rPr>
                        <a:t>Beta </a:t>
                      </a:r>
                      <a:r>
                        <a:rPr lang="en-US" sz="2400" dirty="0" err="1">
                          <a:latin typeface="Angsana New" panose="02020603050405020304" pitchFamily="18" charset="-34"/>
                          <a:cs typeface="Angsana New" panose="02020603050405020304" pitchFamily="18" charset="-34"/>
                        </a:rPr>
                        <a:t>Carbin</a:t>
                      </a:r>
                      <a:r>
                        <a:rPr lang="en-US" sz="2400" dirty="0">
                          <a:latin typeface="Angsana New" panose="02020603050405020304" pitchFamily="18" charset="-34"/>
                          <a:cs typeface="Angsana New" panose="02020603050405020304" pitchFamily="18" charset="-34"/>
                        </a:rPr>
                        <a:t> Color Plastic**</a:t>
                      </a:r>
                    </a:p>
                  </a:txBody>
                  <a:tcPr/>
                </a:tc>
                <a:tc>
                  <a:txBody>
                    <a:bodyPr/>
                    <a:lstStyle/>
                    <a:p>
                      <a:r>
                        <a:rPr lang="en-US" sz="2400" dirty="0">
                          <a:latin typeface="Angsana New" panose="02020603050405020304" pitchFamily="18" charset="-34"/>
                          <a:cs typeface="Angsana New" panose="02020603050405020304" pitchFamily="18" charset="-34"/>
                        </a:rPr>
                        <a:t>5 boxes and return label </a:t>
                      </a:r>
                    </a:p>
                  </a:txBody>
                  <a:tcPr/>
                </a:tc>
                <a:tc>
                  <a:txBody>
                    <a:bodyPr/>
                    <a:lstStyle/>
                    <a:p>
                      <a:pPr algn="ctr"/>
                      <a:r>
                        <a:rPr lang="en-US" sz="2400" dirty="0">
                          <a:latin typeface="Angsana New" panose="02020603050405020304" pitchFamily="18" charset="-34"/>
                          <a:cs typeface="Angsana New" panose="02020603050405020304" pitchFamily="18" charset="-34"/>
                        </a:rPr>
                        <a:t>$440.00</a:t>
                      </a:r>
                    </a:p>
                  </a:txBody>
                  <a:tcPr/>
                </a:tc>
                <a:extLst>
                  <a:ext uri="{0D108BD9-81ED-4DB2-BD59-A6C34878D82A}">
                    <a16:rowId xmlns:a16="http://schemas.microsoft.com/office/drawing/2014/main" val="4256498808"/>
                  </a:ext>
                </a:extLst>
              </a:tr>
              <a:tr h="1138798">
                <a:tc>
                  <a:txBody>
                    <a:bodyPr/>
                    <a:lstStyle/>
                    <a:p>
                      <a:r>
                        <a:rPr lang="en-US" sz="2400" dirty="0">
                          <a:latin typeface="Angsana New" panose="02020603050405020304" pitchFamily="18" charset="-34"/>
                          <a:cs typeface="Angsana New" panose="02020603050405020304" pitchFamily="18" charset="-34"/>
                        </a:rPr>
                        <a:t>Kimberly Clark Right Cycle Program </a:t>
                      </a:r>
                    </a:p>
                  </a:txBody>
                  <a:tcPr/>
                </a:tc>
                <a:tc>
                  <a:txBody>
                    <a:bodyPr/>
                    <a:lstStyle/>
                    <a:p>
                      <a:pPr algn="ctr"/>
                      <a:r>
                        <a:rPr lang="en-US" sz="2400" dirty="0">
                          <a:latin typeface="Angsana New" panose="02020603050405020304" pitchFamily="18" charset="-34"/>
                          <a:cs typeface="Angsana New" panose="02020603050405020304" pitchFamily="18" charset="-34"/>
                        </a:rPr>
                        <a:t>N/A</a:t>
                      </a:r>
                    </a:p>
                  </a:txBody>
                  <a:tcPr/>
                </a:tc>
                <a:tc>
                  <a:txBody>
                    <a:bodyPr/>
                    <a:lstStyle/>
                    <a:p>
                      <a:pPr algn="ctr"/>
                      <a:r>
                        <a:rPr lang="en-US" sz="2400" dirty="0">
                          <a:latin typeface="Angsana New" panose="02020603050405020304" pitchFamily="18" charset="-34"/>
                          <a:cs typeface="Angsana New" panose="02020603050405020304" pitchFamily="18" charset="-34"/>
                        </a:rPr>
                        <a:t>N/A</a:t>
                      </a:r>
                    </a:p>
                  </a:txBody>
                  <a:tcPr/>
                </a:tc>
                <a:tc>
                  <a:txBody>
                    <a:bodyPr/>
                    <a:lstStyle/>
                    <a:p>
                      <a:pPr algn="ctr"/>
                      <a:r>
                        <a:rPr lang="en-US" sz="2400" dirty="0">
                          <a:latin typeface="Angsana New" panose="02020603050405020304" pitchFamily="18" charset="-34"/>
                          <a:cs typeface="Angsana New" panose="02020603050405020304" pitchFamily="18" charset="-34"/>
                        </a:rPr>
                        <a:t>$30.00**</a:t>
                      </a:r>
                    </a:p>
                  </a:txBody>
                  <a:tcPr/>
                </a:tc>
                <a:extLst>
                  <a:ext uri="{0D108BD9-81ED-4DB2-BD59-A6C34878D82A}">
                    <a16:rowId xmlns:a16="http://schemas.microsoft.com/office/drawing/2014/main" val="1378918540"/>
                  </a:ext>
                </a:extLst>
              </a:tr>
              <a:tr h="659780">
                <a:tc>
                  <a:txBody>
                    <a:bodyPr/>
                    <a:lstStyle/>
                    <a:p>
                      <a:r>
                        <a:rPr lang="en-US" sz="2400" dirty="0">
                          <a:latin typeface="Angsana New" panose="02020603050405020304" pitchFamily="18" charset="-34"/>
                          <a:cs typeface="Angsana New" panose="02020603050405020304" pitchFamily="18" charset="-34"/>
                        </a:rPr>
                        <a:t>K-Cup Recycling </a:t>
                      </a:r>
                    </a:p>
                  </a:txBody>
                  <a:tcPr/>
                </a:tc>
                <a:tc>
                  <a:txBody>
                    <a:bodyPr/>
                    <a:lstStyle/>
                    <a:p>
                      <a:r>
                        <a:rPr lang="en-US" sz="2400" dirty="0">
                          <a:latin typeface="Angsana New" panose="02020603050405020304" pitchFamily="18" charset="-34"/>
                          <a:cs typeface="Angsana New" panose="02020603050405020304" pitchFamily="18" charset="-34"/>
                        </a:rPr>
                        <a:t>Small K-Cycle*</a:t>
                      </a:r>
                    </a:p>
                  </a:txBody>
                  <a:tcPr/>
                </a:tc>
                <a:tc>
                  <a:txBody>
                    <a:bodyPr/>
                    <a:lstStyle/>
                    <a:p>
                      <a:r>
                        <a:rPr lang="en-US" sz="2400" dirty="0">
                          <a:latin typeface="Angsana New" panose="02020603050405020304" pitchFamily="18" charset="-34"/>
                          <a:cs typeface="Angsana New" panose="02020603050405020304" pitchFamily="18" charset="-34"/>
                        </a:rPr>
                        <a:t>5 small boxes and return label</a:t>
                      </a:r>
                    </a:p>
                  </a:txBody>
                  <a:tcPr/>
                </a:tc>
                <a:tc>
                  <a:txBody>
                    <a:bodyPr/>
                    <a:lstStyle/>
                    <a:p>
                      <a:pPr algn="ctr"/>
                      <a:r>
                        <a:rPr lang="en-US" sz="2400" dirty="0">
                          <a:latin typeface="Angsana New" panose="02020603050405020304" pitchFamily="18" charset="-34"/>
                          <a:cs typeface="Angsana New" panose="02020603050405020304" pitchFamily="18" charset="-34"/>
                        </a:rPr>
                        <a:t>$94.95</a:t>
                      </a:r>
                    </a:p>
                  </a:txBody>
                  <a:tcPr/>
                </a:tc>
                <a:extLst>
                  <a:ext uri="{0D108BD9-81ED-4DB2-BD59-A6C34878D82A}">
                    <a16:rowId xmlns:a16="http://schemas.microsoft.com/office/drawing/2014/main" val="3455841361"/>
                  </a:ext>
                </a:extLst>
              </a:tr>
            </a:tbl>
          </a:graphicData>
        </a:graphic>
      </p:graphicFrame>
      <p:sp>
        <p:nvSpPr>
          <p:cNvPr id="4" name="Slide Number Placeholder 3">
            <a:extLst>
              <a:ext uri="{FF2B5EF4-FFF2-40B4-BE49-F238E27FC236}">
                <a16:creationId xmlns:a16="http://schemas.microsoft.com/office/drawing/2014/main" id="{4778668D-579E-F77F-5780-F426DF62B4ED}"/>
              </a:ext>
            </a:extLst>
          </p:cNvPr>
          <p:cNvSpPr>
            <a:spLocks noGrp="1"/>
          </p:cNvSpPr>
          <p:nvPr>
            <p:ph type="sldNum" sz="quarter" idx="12"/>
          </p:nvPr>
        </p:nvSpPr>
        <p:spPr/>
        <p:txBody>
          <a:bodyPr/>
          <a:lstStyle/>
          <a:p>
            <a:fld id="{270CA2BD-8BCE-CB4F-AADA-4486FFF4413B}" type="slidenum">
              <a:rPr lang="en-US" smtClean="0"/>
              <a:t>12</a:t>
            </a:fld>
            <a:endParaRPr lang="en-US"/>
          </a:p>
        </p:txBody>
      </p:sp>
      <p:sp>
        <p:nvSpPr>
          <p:cNvPr id="6" name="TextBox 5">
            <a:extLst>
              <a:ext uri="{FF2B5EF4-FFF2-40B4-BE49-F238E27FC236}">
                <a16:creationId xmlns:a16="http://schemas.microsoft.com/office/drawing/2014/main" id="{D0CF17E2-E83C-495F-0EAB-E581837887BE}"/>
              </a:ext>
            </a:extLst>
          </p:cNvPr>
          <p:cNvSpPr txBox="1"/>
          <p:nvPr/>
        </p:nvSpPr>
        <p:spPr>
          <a:xfrm>
            <a:off x="818147" y="5005137"/>
            <a:ext cx="2634916" cy="1107996"/>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*Other options available</a:t>
            </a:r>
          </a:p>
          <a:p>
            <a:r>
              <a:rPr lang="en-US" sz="2400" dirty="0">
                <a:latin typeface="Angsana New" panose="02020603050405020304" pitchFamily="18" charset="-34"/>
                <a:cs typeface="Angsana New" panose="02020603050405020304" pitchFamily="18" charset="-34"/>
              </a:rPr>
              <a:t>**Estimation </a:t>
            </a:r>
          </a:p>
          <a:p>
            <a:endParaRPr lang="en-US" dirty="0"/>
          </a:p>
        </p:txBody>
      </p:sp>
    </p:spTree>
    <p:extLst>
      <p:ext uri="{BB962C8B-B14F-4D97-AF65-F5344CB8AC3E}">
        <p14:creationId xmlns:p14="http://schemas.microsoft.com/office/powerpoint/2010/main" val="1855003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13FD5B-CCC3-29BD-235A-8F9526418AFB}"/>
              </a:ext>
            </a:extLst>
          </p:cNvPr>
          <p:cNvSpPr>
            <a:spLocks noGrp="1"/>
          </p:cNvSpPr>
          <p:nvPr>
            <p:ph idx="1"/>
          </p:nvPr>
        </p:nvSpPr>
        <p:spPr>
          <a:xfrm>
            <a:off x="92547" y="3281235"/>
            <a:ext cx="1610015" cy="1882769"/>
          </a:xfrm>
        </p:spPr>
        <p:txBody>
          <a:bodyPr>
            <a:normAutofit/>
          </a:bodyPr>
          <a:lstStyle/>
          <a:p>
            <a:pPr marL="0" indent="0">
              <a:buNone/>
            </a:pPr>
            <a:r>
              <a:rPr lang="en-US" sz="2600" b="1" dirty="0">
                <a:latin typeface="Angsana New" panose="02020603050405020304" pitchFamily="18" charset="-34"/>
                <a:cs typeface="Angsana New" panose="02020603050405020304" pitchFamily="18" charset="-34"/>
              </a:rPr>
              <a:t>Octobe</a:t>
            </a:r>
            <a:r>
              <a:rPr lang="en-US" sz="2600" dirty="0">
                <a:latin typeface="Angsana New" panose="02020603050405020304" pitchFamily="18" charset="-34"/>
                <a:cs typeface="Angsana New" panose="02020603050405020304" pitchFamily="18" charset="-34"/>
              </a:rPr>
              <a:t>r</a:t>
            </a:r>
          </a:p>
          <a:p>
            <a:pPr marL="0" indent="0">
              <a:buNone/>
            </a:pPr>
            <a:r>
              <a:rPr lang="en-US" sz="2400" dirty="0">
                <a:latin typeface="Angsana New" panose="02020603050405020304" pitchFamily="18" charset="-34"/>
                <a:cs typeface="Angsana New" panose="02020603050405020304" pitchFamily="18" charset="-34"/>
              </a:rPr>
              <a:t>Awarded Campus Climate Lab funds</a:t>
            </a:r>
            <a:endParaRPr lang="en-US" sz="2400" dirty="0"/>
          </a:p>
        </p:txBody>
      </p:sp>
      <p:cxnSp>
        <p:nvCxnSpPr>
          <p:cNvPr id="5" name="Straight Connector 4">
            <a:extLst>
              <a:ext uri="{FF2B5EF4-FFF2-40B4-BE49-F238E27FC236}">
                <a16:creationId xmlns:a16="http://schemas.microsoft.com/office/drawing/2014/main" id="{BBC94C08-1B00-2215-D5FB-CB177B0B9487}"/>
              </a:ext>
            </a:extLst>
          </p:cNvPr>
          <p:cNvCxnSpPr>
            <a:cxnSpLocks/>
          </p:cNvCxnSpPr>
          <p:nvPr/>
        </p:nvCxnSpPr>
        <p:spPr>
          <a:xfrm>
            <a:off x="566737" y="2983523"/>
            <a:ext cx="10787063" cy="0"/>
          </a:xfrm>
          <a:prstGeom prst="line">
            <a:avLst/>
          </a:prstGeom>
          <a:ln w="28575">
            <a:solidFill>
              <a:schemeClr val="accent6">
                <a:lumMod val="75000"/>
              </a:schemeClr>
            </a:solidFill>
          </a:ln>
        </p:spPr>
        <p:style>
          <a:lnRef idx="3">
            <a:schemeClr val="dk1"/>
          </a:lnRef>
          <a:fillRef idx="0">
            <a:schemeClr val="dk1"/>
          </a:fillRef>
          <a:effectRef idx="2">
            <a:schemeClr val="dk1"/>
          </a:effectRef>
          <a:fontRef idx="minor">
            <a:schemeClr val="tx1"/>
          </a:fontRef>
        </p:style>
      </p:cxnSp>
      <p:sp>
        <p:nvSpPr>
          <p:cNvPr id="9" name="Content Placeholder 2">
            <a:extLst>
              <a:ext uri="{FF2B5EF4-FFF2-40B4-BE49-F238E27FC236}">
                <a16:creationId xmlns:a16="http://schemas.microsoft.com/office/drawing/2014/main" id="{6832ACEA-AD4C-53F1-D706-322DFBB9A3BC}"/>
              </a:ext>
            </a:extLst>
          </p:cNvPr>
          <p:cNvSpPr txBox="1">
            <a:spLocks/>
          </p:cNvSpPr>
          <p:nvPr/>
        </p:nvSpPr>
        <p:spPr>
          <a:xfrm>
            <a:off x="4643406" y="896284"/>
            <a:ext cx="1955643" cy="16876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Angsana New" panose="02020603050405020304" pitchFamily="18" charset="-34"/>
                <a:cs typeface="Angsana New" panose="02020603050405020304" pitchFamily="18" charset="-34"/>
              </a:rPr>
              <a:t>Implement Styrofoam, K-Cup, and plastic recycling in shared spaces</a:t>
            </a:r>
          </a:p>
          <a:p>
            <a:pPr marL="0" indent="0">
              <a:buNone/>
            </a:pPr>
            <a:r>
              <a:rPr lang="en-US" sz="2400" b="1" dirty="0">
                <a:latin typeface="Angsana New" panose="02020603050405020304" pitchFamily="18" charset="-34"/>
                <a:cs typeface="Angsana New" panose="02020603050405020304" pitchFamily="18" charset="-34"/>
              </a:rPr>
              <a:t>January</a:t>
            </a:r>
            <a:r>
              <a:rPr lang="en-US" sz="2400" dirty="0"/>
              <a:t> </a:t>
            </a:r>
          </a:p>
        </p:txBody>
      </p:sp>
      <p:sp>
        <p:nvSpPr>
          <p:cNvPr id="10" name="Content Placeholder 2">
            <a:extLst>
              <a:ext uri="{FF2B5EF4-FFF2-40B4-BE49-F238E27FC236}">
                <a16:creationId xmlns:a16="http://schemas.microsoft.com/office/drawing/2014/main" id="{2E9DF76E-C95E-8ADD-0255-59E15A98B346}"/>
              </a:ext>
            </a:extLst>
          </p:cNvPr>
          <p:cNvSpPr txBox="1">
            <a:spLocks/>
          </p:cNvSpPr>
          <p:nvPr/>
        </p:nvSpPr>
        <p:spPr>
          <a:xfrm>
            <a:off x="11022528" y="2322619"/>
            <a:ext cx="965284" cy="3333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Angsana New" panose="02020603050405020304" pitchFamily="18" charset="-34"/>
                <a:cs typeface="Angsana New" panose="02020603050405020304" pitchFamily="18" charset="-34"/>
              </a:rPr>
              <a:t>May</a:t>
            </a:r>
            <a:r>
              <a:rPr lang="en-US" sz="2400" dirty="0"/>
              <a:t> </a:t>
            </a:r>
          </a:p>
        </p:txBody>
      </p:sp>
      <p:sp>
        <p:nvSpPr>
          <p:cNvPr id="11" name="Content Placeholder 2">
            <a:extLst>
              <a:ext uri="{FF2B5EF4-FFF2-40B4-BE49-F238E27FC236}">
                <a16:creationId xmlns:a16="http://schemas.microsoft.com/office/drawing/2014/main" id="{0D9B4E0A-BB94-4EF2-1DED-9272D73A12AD}"/>
              </a:ext>
            </a:extLst>
          </p:cNvPr>
          <p:cNvSpPr txBox="1">
            <a:spLocks/>
          </p:cNvSpPr>
          <p:nvPr/>
        </p:nvSpPr>
        <p:spPr>
          <a:xfrm>
            <a:off x="6261883" y="3293008"/>
            <a:ext cx="1849159" cy="27244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Angsana New" panose="02020603050405020304" pitchFamily="18" charset="-34"/>
                <a:cs typeface="Angsana New" panose="02020603050405020304" pitchFamily="18" charset="-34"/>
              </a:rPr>
              <a:t>February</a:t>
            </a:r>
          </a:p>
          <a:p>
            <a:pPr marL="0" indent="0">
              <a:buNone/>
            </a:pPr>
            <a:r>
              <a:rPr lang="en-US" sz="2400" dirty="0">
                <a:latin typeface="Angsana New" panose="02020603050405020304" pitchFamily="18" charset="-34"/>
                <a:cs typeface="Angsana New" panose="02020603050405020304" pitchFamily="18" charset="-34"/>
              </a:rPr>
              <a:t>Green Lab Certification  </a:t>
            </a:r>
          </a:p>
          <a:p>
            <a:pPr marL="0" indent="0">
              <a:buNone/>
            </a:pPr>
            <a:r>
              <a:rPr lang="en-US" sz="2400" dirty="0">
                <a:latin typeface="Angsana New" panose="02020603050405020304" pitchFamily="18" charset="-34"/>
                <a:cs typeface="Angsana New" panose="02020603050405020304" pitchFamily="18" charset="-34"/>
              </a:rPr>
              <a:t>Monitor recycling in shared spaces</a:t>
            </a:r>
          </a:p>
        </p:txBody>
      </p:sp>
      <p:sp>
        <p:nvSpPr>
          <p:cNvPr id="12" name="Content Placeholder 2">
            <a:extLst>
              <a:ext uri="{FF2B5EF4-FFF2-40B4-BE49-F238E27FC236}">
                <a16:creationId xmlns:a16="http://schemas.microsoft.com/office/drawing/2014/main" id="{15485EC9-4171-0863-A717-663A01E4018F}"/>
              </a:ext>
            </a:extLst>
          </p:cNvPr>
          <p:cNvSpPr txBox="1">
            <a:spLocks/>
          </p:cNvSpPr>
          <p:nvPr/>
        </p:nvSpPr>
        <p:spPr>
          <a:xfrm>
            <a:off x="10484077" y="930885"/>
            <a:ext cx="1739446" cy="16875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Angsana New" panose="02020603050405020304" pitchFamily="18" charset="-34"/>
                <a:cs typeface="Angsana New" panose="02020603050405020304" pitchFamily="18" charset="-34"/>
              </a:rPr>
              <a:t>Combine information into SOP and share it across BUMC</a:t>
            </a:r>
            <a:endParaRPr lang="en-US" sz="2400" b="1" dirty="0"/>
          </a:p>
        </p:txBody>
      </p:sp>
      <p:sp>
        <p:nvSpPr>
          <p:cNvPr id="13" name="Content Placeholder 2">
            <a:extLst>
              <a:ext uri="{FF2B5EF4-FFF2-40B4-BE49-F238E27FC236}">
                <a16:creationId xmlns:a16="http://schemas.microsoft.com/office/drawing/2014/main" id="{A29B12EF-FB85-3620-4611-53F3EE1D8AFA}"/>
              </a:ext>
            </a:extLst>
          </p:cNvPr>
          <p:cNvSpPr txBox="1">
            <a:spLocks/>
          </p:cNvSpPr>
          <p:nvPr/>
        </p:nvSpPr>
        <p:spPr>
          <a:xfrm>
            <a:off x="9646135" y="3298609"/>
            <a:ext cx="965284" cy="3304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Angsana New" panose="02020603050405020304" pitchFamily="18" charset="-34"/>
                <a:cs typeface="Angsana New" panose="02020603050405020304" pitchFamily="18" charset="-34"/>
              </a:rPr>
              <a:t>April </a:t>
            </a:r>
          </a:p>
        </p:txBody>
      </p:sp>
      <p:sp>
        <p:nvSpPr>
          <p:cNvPr id="14" name="Content Placeholder 2">
            <a:extLst>
              <a:ext uri="{FF2B5EF4-FFF2-40B4-BE49-F238E27FC236}">
                <a16:creationId xmlns:a16="http://schemas.microsoft.com/office/drawing/2014/main" id="{4E26082C-3611-B03E-1988-1FF6B0BC645E}"/>
              </a:ext>
            </a:extLst>
          </p:cNvPr>
          <p:cNvSpPr txBox="1">
            <a:spLocks/>
          </p:cNvSpPr>
          <p:nvPr/>
        </p:nvSpPr>
        <p:spPr>
          <a:xfrm>
            <a:off x="2984671" y="3280009"/>
            <a:ext cx="1520223" cy="188276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Angsana New" panose="02020603050405020304" pitchFamily="18" charset="-34"/>
                <a:cs typeface="Angsana New" panose="02020603050405020304" pitchFamily="18" charset="-34"/>
              </a:rPr>
              <a:t>December</a:t>
            </a:r>
          </a:p>
          <a:p>
            <a:pPr marL="0" indent="0">
              <a:buNone/>
            </a:pPr>
            <a:r>
              <a:rPr lang="en-US" sz="2400" dirty="0">
                <a:latin typeface="Angsana New" panose="02020603050405020304" pitchFamily="18" charset="-34"/>
                <a:cs typeface="Angsana New" panose="02020603050405020304" pitchFamily="18" charset="-34"/>
              </a:rPr>
              <a:t>Plan for Styrofoam recycling </a:t>
            </a:r>
          </a:p>
          <a:p>
            <a:pPr marL="0" indent="0">
              <a:buNone/>
            </a:pPr>
            <a:r>
              <a:rPr lang="en-US" sz="2400" dirty="0">
                <a:latin typeface="Angsana New" panose="02020603050405020304" pitchFamily="18" charset="-34"/>
                <a:cs typeface="Angsana New" panose="02020603050405020304" pitchFamily="18" charset="-34"/>
              </a:rPr>
              <a:t>K-Cup recycling </a:t>
            </a:r>
          </a:p>
        </p:txBody>
      </p:sp>
      <p:sp>
        <p:nvSpPr>
          <p:cNvPr id="15" name="Content Placeholder 2">
            <a:extLst>
              <a:ext uri="{FF2B5EF4-FFF2-40B4-BE49-F238E27FC236}">
                <a16:creationId xmlns:a16="http://schemas.microsoft.com/office/drawing/2014/main" id="{AA69D8CF-E545-51B0-DF78-9AC2E9548A0A}"/>
              </a:ext>
            </a:extLst>
          </p:cNvPr>
          <p:cNvSpPr txBox="1">
            <a:spLocks/>
          </p:cNvSpPr>
          <p:nvPr/>
        </p:nvSpPr>
        <p:spPr>
          <a:xfrm>
            <a:off x="1391966" y="1399424"/>
            <a:ext cx="1739447" cy="2176841"/>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600" dirty="0">
                <a:latin typeface="Angsana New" panose="02020603050405020304" pitchFamily="18" charset="-34"/>
                <a:cs typeface="Angsana New" panose="02020603050405020304" pitchFamily="18" charset="-34"/>
              </a:rPr>
              <a:t>SOP for recycling gloves</a:t>
            </a:r>
          </a:p>
          <a:p>
            <a:pPr marL="0" indent="0">
              <a:buNone/>
            </a:pPr>
            <a:r>
              <a:rPr lang="en-US" sz="9600" dirty="0">
                <a:latin typeface="Angsana New" panose="02020603050405020304" pitchFamily="18" charset="-34"/>
                <a:cs typeface="Angsana New" panose="02020603050405020304" pitchFamily="18" charset="-34"/>
              </a:rPr>
              <a:t>Plastic recycling</a:t>
            </a:r>
          </a:p>
          <a:p>
            <a:pPr marL="0" indent="0">
              <a:buNone/>
            </a:pPr>
            <a:r>
              <a:rPr lang="en-US" sz="9600" b="1" dirty="0">
                <a:latin typeface="Angsana New" panose="02020603050405020304" pitchFamily="18" charset="-34"/>
                <a:cs typeface="Angsana New" panose="02020603050405020304" pitchFamily="18" charset="-34"/>
              </a:rPr>
              <a:t>November</a:t>
            </a:r>
            <a:r>
              <a:rPr lang="en-US" dirty="0"/>
              <a:t> </a:t>
            </a:r>
          </a:p>
        </p:txBody>
      </p:sp>
      <p:cxnSp>
        <p:nvCxnSpPr>
          <p:cNvPr id="21" name="Straight Connector 20">
            <a:extLst>
              <a:ext uri="{FF2B5EF4-FFF2-40B4-BE49-F238E27FC236}">
                <a16:creationId xmlns:a16="http://schemas.microsoft.com/office/drawing/2014/main" id="{0BC7BC04-AC7E-C130-DB0B-7318C52E36F3}"/>
              </a:ext>
            </a:extLst>
          </p:cNvPr>
          <p:cNvCxnSpPr>
            <a:cxnSpLocks/>
          </p:cNvCxnSpPr>
          <p:nvPr/>
        </p:nvCxnSpPr>
        <p:spPr>
          <a:xfrm flipV="1">
            <a:off x="1840801" y="2839140"/>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09015348-53E8-A370-45D2-5E4CBD7EE200}"/>
              </a:ext>
            </a:extLst>
          </p:cNvPr>
          <p:cNvCxnSpPr>
            <a:cxnSpLocks/>
          </p:cNvCxnSpPr>
          <p:nvPr/>
        </p:nvCxnSpPr>
        <p:spPr>
          <a:xfrm flipV="1">
            <a:off x="5105679" y="2833997"/>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17BD667F-A583-C488-6A7B-22E6DF6F10B0}"/>
              </a:ext>
            </a:extLst>
          </p:cNvPr>
          <p:cNvCxnSpPr>
            <a:cxnSpLocks/>
          </p:cNvCxnSpPr>
          <p:nvPr/>
        </p:nvCxnSpPr>
        <p:spPr>
          <a:xfrm flipV="1">
            <a:off x="3446862" y="2845002"/>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E4B1BC03-31AE-895D-659C-6A8E7E259095}"/>
              </a:ext>
            </a:extLst>
          </p:cNvPr>
          <p:cNvCxnSpPr>
            <a:cxnSpLocks/>
          </p:cNvCxnSpPr>
          <p:nvPr/>
        </p:nvCxnSpPr>
        <p:spPr>
          <a:xfrm flipV="1">
            <a:off x="11353800" y="2818297"/>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914EA058-FC71-7905-BBBC-AC4B4D4B9A29}"/>
              </a:ext>
            </a:extLst>
          </p:cNvPr>
          <p:cNvCxnSpPr>
            <a:cxnSpLocks/>
          </p:cNvCxnSpPr>
          <p:nvPr/>
        </p:nvCxnSpPr>
        <p:spPr>
          <a:xfrm flipV="1">
            <a:off x="556321" y="2833997"/>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16B5F1D8-830F-B89B-FE95-AEE766617D75}"/>
              </a:ext>
            </a:extLst>
          </p:cNvPr>
          <p:cNvCxnSpPr>
            <a:cxnSpLocks/>
          </p:cNvCxnSpPr>
          <p:nvPr/>
        </p:nvCxnSpPr>
        <p:spPr>
          <a:xfrm flipV="1">
            <a:off x="6828970" y="2818297"/>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1F9BF0BD-E329-66A0-14F3-42B3C6614868}"/>
              </a:ext>
            </a:extLst>
          </p:cNvPr>
          <p:cNvCxnSpPr>
            <a:cxnSpLocks/>
          </p:cNvCxnSpPr>
          <p:nvPr/>
        </p:nvCxnSpPr>
        <p:spPr>
          <a:xfrm flipV="1">
            <a:off x="8464339" y="2818297"/>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3F11E6D1-DBCA-A8B7-9DDF-278F38E320D3}"/>
              </a:ext>
            </a:extLst>
          </p:cNvPr>
          <p:cNvCxnSpPr>
            <a:cxnSpLocks/>
          </p:cNvCxnSpPr>
          <p:nvPr/>
        </p:nvCxnSpPr>
        <p:spPr>
          <a:xfrm flipV="1">
            <a:off x="9923863" y="2818297"/>
            <a:ext cx="0" cy="315086"/>
          </a:xfrm>
          <a:prstGeom prst="line">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cxnSp>
      <p:sp>
        <p:nvSpPr>
          <p:cNvPr id="4" name="Content Placeholder 2">
            <a:extLst>
              <a:ext uri="{FF2B5EF4-FFF2-40B4-BE49-F238E27FC236}">
                <a16:creationId xmlns:a16="http://schemas.microsoft.com/office/drawing/2014/main" id="{612EFD02-3BA2-B832-679F-EE1EAEE642FC}"/>
              </a:ext>
            </a:extLst>
          </p:cNvPr>
          <p:cNvSpPr txBox="1">
            <a:spLocks/>
          </p:cNvSpPr>
          <p:nvPr/>
        </p:nvSpPr>
        <p:spPr>
          <a:xfrm>
            <a:off x="9558461" y="3630199"/>
            <a:ext cx="1739446" cy="16875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Angsana New" panose="02020603050405020304" pitchFamily="18" charset="-34"/>
                <a:cs typeface="Angsana New" panose="02020603050405020304" pitchFamily="18" charset="-34"/>
              </a:rPr>
              <a:t>Evaluate the effectiveness of recycling programs and financial investments</a:t>
            </a:r>
            <a:endParaRPr lang="en-US" sz="2400" b="1" dirty="0"/>
          </a:p>
        </p:txBody>
      </p:sp>
      <p:sp>
        <p:nvSpPr>
          <p:cNvPr id="6" name="Content Placeholder 2">
            <a:extLst>
              <a:ext uri="{FF2B5EF4-FFF2-40B4-BE49-F238E27FC236}">
                <a16:creationId xmlns:a16="http://schemas.microsoft.com/office/drawing/2014/main" id="{5071A415-D6A2-7003-444B-5EC0AC5C1D20}"/>
              </a:ext>
            </a:extLst>
          </p:cNvPr>
          <p:cNvSpPr txBox="1">
            <a:spLocks/>
          </p:cNvSpPr>
          <p:nvPr/>
        </p:nvSpPr>
        <p:spPr>
          <a:xfrm>
            <a:off x="8263442" y="1200491"/>
            <a:ext cx="1739446" cy="16875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Angsana New" panose="02020603050405020304" pitchFamily="18" charset="-34"/>
                <a:cs typeface="Angsana New" panose="02020603050405020304" pitchFamily="18" charset="-34"/>
              </a:rPr>
              <a:t>Implement suggestions from My Green Lab</a:t>
            </a:r>
          </a:p>
          <a:p>
            <a:pPr marL="0" indent="0">
              <a:buNone/>
            </a:pPr>
            <a:r>
              <a:rPr lang="en-US" sz="2400" b="1" dirty="0">
                <a:latin typeface="Angsana New" panose="02020603050405020304" pitchFamily="18" charset="-34"/>
                <a:cs typeface="Angsana New" panose="02020603050405020304" pitchFamily="18" charset="-34"/>
              </a:rPr>
              <a:t>March</a:t>
            </a:r>
            <a:r>
              <a:rPr lang="en-US" sz="2400" b="1" dirty="0"/>
              <a:t> </a:t>
            </a:r>
          </a:p>
        </p:txBody>
      </p:sp>
      <p:sp>
        <p:nvSpPr>
          <p:cNvPr id="7" name="Slide Number Placeholder 6">
            <a:extLst>
              <a:ext uri="{FF2B5EF4-FFF2-40B4-BE49-F238E27FC236}">
                <a16:creationId xmlns:a16="http://schemas.microsoft.com/office/drawing/2014/main" id="{348A1D7C-9E69-AAD4-C8A8-4997B0DB9BA2}"/>
              </a:ext>
            </a:extLst>
          </p:cNvPr>
          <p:cNvSpPr>
            <a:spLocks noGrp="1"/>
          </p:cNvSpPr>
          <p:nvPr>
            <p:ph type="sldNum" sz="quarter" idx="12"/>
          </p:nvPr>
        </p:nvSpPr>
        <p:spPr/>
        <p:txBody>
          <a:bodyPr/>
          <a:lstStyle/>
          <a:p>
            <a:fld id="{270CA2BD-8BCE-CB4F-AADA-4486FFF4413B}" type="slidenum">
              <a:rPr lang="en-US" smtClean="0"/>
              <a:t>13</a:t>
            </a:fld>
            <a:endParaRPr lang="en-US"/>
          </a:p>
        </p:txBody>
      </p:sp>
    </p:spTree>
    <p:extLst>
      <p:ext uri="{BB962C8B-B14F-4D97-AF65-F5344CB8AC3E}">
        <p14:creationId xmlns:p14="http://schemas.microsoft.com/office/powerpoint/2010/main" val="507876412"/>
      </p:ext>
    </p:extLst>
  </p:cSld>
  <p:clrMapOvr>
    <a:masterClrMapping/>
  </p:clrMapOvr>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9305</TotalTime>
  <Words>1597</Words>
  <Application>Microsoft Macintosh PowerPoint</Application>
  <PresentationFormat>Widescreen</PresentationFormat>
  <Paragraphs>172</Paragraphs>
  <Slides>13</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Angsana New</vt:lpstr>
      <vt:lpstr>Arial</vt:lpstr>
      <vt:lpstr>Calibri</vt:lpstr>
      <vt:lpstr>Calibri Light</vt:lpstr>
      <vt:lpstr>Lora</vt:lpstr>
      <vt:lpstr>Merriweather</vt:lpstr>
      <vt:lpstr>Montserrat</vt:lpstr>
      <vt:lpstr>Office Theme 2013 - 2022</vt:lpstr>
      <vt:lpstr>Establishing Sustainable Laboratory Practices and Standard Operating Procedures That Offset Waste Production in Biomedical Research</vt:lpstr>
      <vt:lpstr>Research labs produce 12 billion lbs of plastic/yr</vt:lpstr>
      <vt:lpstr>PowerPoint Presentation</vt:lpstr>
      <vt:lpstr>PowerPoint Presentation</vt:lpstr>
      <vt:lpstr>PowerPoint Presentation</vt:lpstr>
      <vt:lpstr>PowerPoint Presentation</vt:lpstr>
      <vt:lpstr>Future Directions</vt:lpstr>
      <vt:lpstr>PowerPoint Presentation</vt:lpstr>
      <vt:lpstr>References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Establishing Sustainable Laboratory Practices and Standard Operating Procedures That Offset Waste Production in Biomedical Research</dc:title>
  <dc:creator>Williams, Saylor</dc:creator>
  <cp:lastModifiedBy>Williams, Saylor</cp:lastModifiedBy>
  <cp:revision>31</cp:revision>
  <dcterms:created xsi:type="dcterms:W3CDTF">2023-01-06T14:37:48Z</dcterms:created>
  <dcterms:modified xsi:type="dcterms:W3CDTF">2023-04-10T14:12:24Z</dcterms:modified>
</cp:coreProperties>
</file>