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9" r:id="rId4"/>
    <p:sldId id="269" r:id="rId5"/>
    <p:sldId id="264" r:id="rId6"/>
    <p:sldId id="261" r:id="rId7"/>
    <p:sldId id="262" r:id="rId8"/>
    <p:sldId id="263" r:id="rId9"/>
    <p:sldId id="267" r:id="rId10"/>
    <p:sldId id="2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DA2"/>
    <a:srgbClr val="E7E6E6"/>
    <a:srgbClr val="E519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15"/>
    <p:restoredTop sz="94709"/>
  </p:normalViewPr>
  <p:slideViewPr>
    <p:cSldViewPr snapToGrid="0" snapToObjects="1">
      <p:cViewPr varScale="1">
        <p:scale>
          <a:sx n="48" d="100"/>
          <a:sy n="48" d="100"/>
        </p:scale>
        <p:origin x="192" y="1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F3AB24-C048-244F-A790-3649DBEEE799}" type="datetimeFigureOut">
              <a:rPr lang="en-US" smtClean="0"/>
              <a:t>1/24/23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B077E-B62A-2F4C-832B-8F8933EBE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944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B077E-B62A-2F4C-832B-8F8933EBEA3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388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9FE98-73CA-F8F5-D7D8-2555FB4BAC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81C979-901B-38C5-7318-6D7D0DFB4D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CF6FF-ECC1-8327-EDA6-8D59C07FD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63B2-4219-8940-A584-461A460327DC}" type="datetime1">
              <a:rPr lang="en-US" smtClean="0"/>
              <a:t>1/24/23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DC0F6-2107-DB7D-13CC-CD75E1EF3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C5C100-F0F1-DD9D-9DCF-5D2F732F0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A2BD-8BCE-CB4F-AADA-4486FFF4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880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5E069-E9C9-AAAA-51E9-02D370A3F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533F4-3557-E0D5-0A2E-5CA8DFCEC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DBF966-97B5-04C6-2DC5-3614D7D97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4ECD0-3E25-3841-B510-85FC9E10AA69}" type="datetime1">
              <a:rPr lang="en-US" smtClean="0"/>
              <a:t>1/24/23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84131-7D6D-96F2-E691-EEE512EE4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90CD0A-63A9-FDA5-7D17-816152E35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A2BD-8BCE-CB4F-AADA-4486FFF4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780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0E09A-DBD0-6479-E1D3-2974347C9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658A08-B2EF-9CBB-2559-75998F99A5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FC694-5578-48BE-4696-9FCDBC901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51F78-CC09-AA4A-ACFD-558798C63BF3}" type="datetime1">
              <a:rPr lang="en-US" smtClean="0"/>
              <a:t>1/24/23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AFE3D1-E96B-D9AC-8944-6DA99C440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47EB5-85EB-6E81-C42E-457F561B7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A2BD-8BCE-CB4F-AADA-4486FFF4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796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B78C3-EF4F-3512-01E5-551A0FFCF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42C34-A8DD-49B7-EF03-9B49FEC5CB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0A5913-7EB2-DFF6-ABB5-0BE18958F0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369A44-7DE5-DA92-B0C5-2A16ACC8A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CFA49-8792-5A4B-9885-96FE86C26676}" type="datetime1">
              <a:rPr lang="en-US" smtClean="0"/>
              <a:t>1/24/23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9713FF-B302-7025-F5AA-C30BDBE22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DF6A00-C8DA-4E53-C371-D624D4287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A2BD-8BCE-CB4F-AADA-4486FFF4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046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5583-7C24-B2F4-C5A8-6D7EA2A5B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5860E2-AFA1-4541-3E95-456E102E4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0E3BE3-F607-8BC5-2A09-938986FD49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501668-5B9D-4ABD-729C-297ADD7FC4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43DFD6-8E78-864A-7795-6A99A06D51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F0BA54-1C27-1E64-C07D-AF123A94B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66B49-9A1A-7A41-9BE0-8E5874B9F4D2}" type="datetime1">
              <a:rPr lang="en-US" smtClean="0"/>
              <a:t>1/24/23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5CE132-1833-F820-95BF-2C436F98E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F87247-8C16-490B-63A4-98E851C71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A2BD-8BCE-CB4F-AADA-4486FFF4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649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1BC6E-A309-C137-AF05-AC4F3EFEB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43B79A-FD55-4B7A-6D4E-ED22EE86F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87698-5263-8A4F-814D-7BE7E22B0DE8}" type="datetime1">
              <a:rPr lang="en-US" smtClean="0"/>
              <a:t>1/24/23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E9020-3444-1CCB-EEBB-751FB1ED8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4D86C5-FF19-4690-16E9-8F1F254C2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A2BD-8BCE-CB4F-AADA-4486FFF4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31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D7D450-2149-C994-90B0-26285F5A3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2873-E659-6749-867C-46487B352038}" type="datetime1">
              <a:rPr lang="en-US" smtClean="0"/>
              <a:t>1/24/23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979433-06D7-59E3-7FA4-024DB00F4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2CF6C1-44A2-F8F4-12BD-A570F591D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A2BD-8BCE-CB4F-AADA-4486FFF4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59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69D-8EE5-18F8-0472-E395B94DE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73EBD-1204-76DE-52DF-27A8B3031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324E6-2BBB-475B-D2BA-1E360803F2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25E1A6-A4C4-77E5-4D6C-FDDF73542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9A6B8-E100-E947-B465-BA8BBDE1CCD6}" type="datetime1">
              <a:rPr lang="en-US" smtClean="0"/>
              <a:t>1/24/23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23A9F1-26B7-276B-8781-292D940B6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291046-D8E3-E7CB-7DE5-CB554620E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A2BD-8BCE-CB4F-AADA-4486FFF4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077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D3688-B5A1-CE7F-3846-34AC349DD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FDB384-AD87-B659-06A5-575D8A7D24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083EA-96D7-1DDC-8A5B-31E80CF8B7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B4FE4F-487A-444F-4961-D7B543177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B7769-4292-9D4A-A288-442B33E20340}" type="datetime1">
              <a:rPr lang="en-US" smtClean="0"/>
              <a:t>1/24/23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56A766-D475-04DA-E5C3-C64ADE7D7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5D4D44-6585-A85D-5E8B-2F66C002E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A2BD-8BCE-CB4F-AADA-4486FFF4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654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1281E-EB3C-14E2-7EC4-29E520B73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A74B84-74BE-325F-545E-6A12A81CB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5FD8FD-0460-8DB7-FC75-D6988F048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C264C-63D5-0E4B-9740-721492D6E538}" type="datetime1">
              <a:rPr lang="en-US" smtClean="0"/>
              <a:t>1/24/23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162E5E-6CDA-64B9-24A6-8331AAE72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35C25-FC3B-3309-D356-61C0AA21F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A2BD-8BCE-CB4F-AADA-4486FFF4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892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9BF283-DE1C-182A-659D-8E8F8DC76D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04C9AE-C5B7-A1F2-D1E3-A2177A881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BCE1B-0E4B-6236-CC8D-F7D2A0EFE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0A4B5-CB7E-ED45-9580-19DE92C73398}" type="datetime1">
              <a:rPr lang="en-US" smtClean="0"/>
              <a:t>1/24/23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DA63B-3BD9-967D-DB32-933882F97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0BD3F6-2A79-8C3C-F6B5-82AFE9602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A2BD-8BCE-CB4F-AADA-4486FFF4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08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D4BC9E-4963-75EB-0D23-1DF6325D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E9C8CB-63D7-3B3A-A9DF-79EC8A042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CD9CB-73FE-2FFD-8D3B-822F29CC14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16886-EABF-C14B-B0E5-F8AC9297CF3A}" type="datetime1">
              <a:rPr lang="en-US" smtClean="0"/>
              <a:t>1/24/23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12B87-C1C3-318B-8C04-3FC134E63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AC136-DDCB-422A-C87D-6B4678C23A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CA2BD-8BCE-CB4F-AADA-4486FFF44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621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8.xml.rels><?xml version="1.0" encoding="UTF-8" standalone="yes"?>
<Relationships xmlns="http://schemas.openxmlformats.org/package/2006/relationships"><Relationship Id="rId3" Type="http://schemas.openxmlformats.org/officeDocument/2006/relationships/hyperlink" Target="about:blank" TargetMode="External"/><Relationship Id="rId7" Type="http://schemas.openxmlformats.org/officeDocument/2006/relationships/hyperlink" Target="about:blank" TargetMode="External"/><Relationship Id="rId2" Type="http://schemas.openxmlformats.org/officeDocument/2006/relationships/hyperlink" Target="about:blan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about:blank" TargetMode="External"/><Relationship Id="rId5" Type="http://schemas.openxmlformats.org/officeDocument/2006/relationships/hyperlink" Target="about:blank" TargetMode="External"/><Relationship Id="rId4" Type="http://schemas.openxmlformats.org/officeDocument/2006/relationships/hyperlink" Target="about:blank" TargetMode="External"/></Relationships>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285141B-42D2-B304-CCAE-9420F4A5B3FE}"/>
              </a:ext>
            </a:extLst>
          </p:cNvPr>
          <p:cNvSpPr/>
          <p:nvPr/>
        </p:nvSpPr>
        <p:spPr>
          <a:xfrm>
            <a:off x="0" y="1724385"/>
            <a:ext cx="12192000" cy="1613836"/>
          </a:xfrm>
          <a:prstGeom prst="rect">
            <a:avLst/>
          </a:prstGeom>
          <a:solidFill>
            <a:srgbClr val="E5193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82CE6D-3C3C-3F45-AB58-BCB4E5478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6191" y="1694182"/>
            <a:ext cx="10779617" cy="1644039"/>
          </a:xfrm>
        </p:spPr>
        <p:txBody>
          <a:bodyPr anchor="ctr">
            <a:normAutofit fontScale="90000"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Establishing Sustainable Laboratory Practices and Standard Operating Procedures That Offset Waste Production in Biomedical Research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A2E92F-EE4B-6A7A-BF34-C76D20EA90BE}"/>
              </a:ext>
            </a:extLst>
          </p:cNvPr>
          <p:cNvSpPr txBox="1"/>
          <p:nvPr/>
        </p:nvSpPr>
        <p:spPr>
          <a:xfrm>
            <a:off x="706191" y="5127995"/>
            <a:ext cx="2445148" cy="1641760"/>
          </a:xfrm>
          <a:prstGeom prst="rect">
            <a:avLst/>
          </a:prstGeom>
          <a:noFill/>
        </p:spPr>
        <p:txBody>
          <a:bodyPr wrap="none" lIns="101882" tIns="50941" rIns="101882" bIns="50941" rtlCol="0">
            <a:spAutoFit/>
          </a:bodyPr>
          <a:lstStyle/>
          <a:p>
            <a:pPr algn="r"/>
            <a:r>
              <a:rPr lang="en-US" sz="28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Carly Golden</a:t>
            </a:r>
          </a:p>
          <a:p>
            <a:pPr algn="r"/>
            <a:r>
              <a:rPr lang="en-US" dirty="0">
                <a:latin typeface="Angsana New" panose="02020603050405020304" pitchFamily="18" charset="-34"/>
                <a:cs typeface="Angsana New" panose="02020603050405020304" pitchFamily="18" charset="-34"/>
              </a:rPr>
              <a:t>PhD Student </a:t>
            </a:r>
          </a:p>
          <a:p>
            <a:pPr algn="r"/>
            <a:r>
              <a:rPr lang="en-US" dirty="0">
                <a:latin typeface="Angsana New" panose="02020603050405020304" pitchFamily="18" charset="-34"/>
                <a:cs typeface="Angsana New" panose="02020603050405020304" pitchFamily="18" charset="-34"/>
              </a:rPr>
              <a:t>Molecular &amp; Translational Medicine</a:t>
            </a:r>
          </a:p>
          <a:p>
            <a:pPr algn="r"/>
            <a:r>
              <a:rPr lang="en-US" dirty="0">
                <a:latin typeface="Angsana New" panose="02020603050405020304" pitchFamily="18" charset="-34"/>
                <a:cs typeface="Angsana New" panose="02020603050405020304" pitchFamily="18" charset="-34"/>
              </a:rPr>
              <a:t>Center for Regenerative Medicine</a:t>
            </a:r>
          </a:p>
          <a:p>
            <a:pPr algn="r"/>
            <a:r>
              <a:rPr lang="en-US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csgolden@bu.edu</a:t>
            </a:r>
            <a:endParaRPr lang="en-US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CCBA3F-4156-C74C-F781-1F06D8DADD43}"/>
              </a:ext>
            </a:extLst>
          </p:cNvPr>
          <p:cNvSpPr txBox="1"/>
          <p:nvPr/>
        </p:nvSpPr>
        <p:spPr>
          <a:xfrm>
            <a:off x="4451769" y="5127995"/>
            <a:ext cx="2284913" cy="1364761"/>
          </a:xfrm>
          <a:prstGeom prst="rect">
            <a:avLst/>
          </a:prstGeom>
          <a:noFill/>
        </p:spPr>
        <p:txBody>
          <a:bodyPr wrap="none" lIns="101882" tIns="50941" rIns="101882" bIns="50941" rtlCol="0">
            <a:spAutoFit/>
          </a:bodyPr>
          <a:lstStyle/>
          <a:p>
            <a:pPr algn="r"/>
            <a:r>
              <a:rPr lang="en-US" sz="28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Greg Miller, PhD</a:t>
            </a:r>
          </a:p>
          <a:p>
            <a:pPr algn="r"/>
            <a:r>
              <a:rPr lang="en-US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CReM</a:t>
            </a:r>
            <a:r>
              <a:rPr lang="en-US" dirty="0">
                <a:latin typeface="Angsana New" panose="02020603050405020304" pitchFamily="18" charset="-34"/>
                <a:cs typeface="Angsana New" panose="02020603050405020304" pitchFamily="18" charset="-34"/>
              </a:rPr>
              <a:t> Lab Manager</a:t>
            </a:r>
          </a:p>
          <a:p>
            <a:pPr algn="r"/>
            <a:r>
              <a:rPr lang="en-US" dirty="0">
                <a:latin typeface="Angsana New" panose="02020603050405020304" pitchFamily="18" charset="-34"/>
                <a:cs typeface="Angsana New" panose="02020603050405020304" pitchFamily="18" charset="-34"/>
              </a:rPr>
              <a:t>Center for Regenerative Medicine</a:t>
            </a:r>
          </a:p>
          <a:p>
            <a:pPr algn="r"/>
            <a:r>
              <a:rPr lang="en-US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millergr@bu.edu</a:t>
            </a:r>
            <a:endParaRPr lang="en-US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6EB20A-52F7-D191-367D-7C4559EEF591}"/>
              </a:ext>
            </a:extLst>
          </p:cNvPr>
          <p:cNvSpPr txBox="1"/>
          <p:nvPr/>
        </p:nvSpPr>
        <p:spPr>
          <a:xfrm>
            <a:off x="8037112" y="5127995"/>
            <a:ext cx="2284913" cy="1364761"/>
          </a:xfrm>
          <a:prstGeom prst="rect">
            <a:avLst/>
          </a:prstGeom>
          <a:noFill/>
        </p:spPr>
        <p:txBody>
          <a:bodyPr wrap="none" lIns="101882" tIns="50941" rIns="101882" bIns="50941" rtlCol="0">
            <a:spAutoFit/>
          </a:bodyPr>
          <a:lstStyle/>
          <a:p>
            <a:pPr algn="r"/>
            <a:r>
              <a:rPr lang="en-US" sz="28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Angie Serrano, PhD</a:t>
            </a:r>
          </a:p>
          <a:p>
            <a:pPr algn="r"/>
            <a:r>
              <a:rPr lang="en-US" dirty="0">
                <a:latin typeface="Angsana New" panose="02020603050405020304" pitchFamily="18" charset="-34"/>
                <a:cs typeface="Angsana New" panose="02020603050405020304" pitchFamily="18" charset="-34"/>
              </a:rPr>
              <a:t>Mentor &amp; PI</a:t>
            </a:r>
          </a:p>
          <a:p>
            <a:pPr algn="r"/>
            <a:r>
              <a:rPr lang="en-US" dirty="0">
                <a:latin typeface="Angsana New" panose="02020603050405020304" pitchFamily="18" charset="-34"/>
                <a:cs typeface="Angsana New" panose="02020603050405020304" pitchFamily="18" charset="-34"/>
              </a:rPr>
              <a:t>Center for Regenerative Medicine</a:t>
            </a:r>
          </a:p>
          <a:p>
            <a:pPr algn="r"/>
            <a:r>
              <a:rPr lang="en-US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masser@bu.edu</a:t>
            </a:r>
            <a:endParaRPr lang="en-US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8A8164E-BDDB-717B-FDB8-F04B83CBC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6493" y="187358"/>
            <a:ext cx="2292126" cy="10995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12833E-B368-1BA5-64AA-8190AD747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469" y="475256"/>
            <a:ext cx="3716215" cy="6009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4C8DA55-547F-DBAC-4EA8-E4358851926E}"/>
              </a:ext>
            </a:extLst>
          </p:cNvPr>
          <p:cNvSpPr txBox="1"/>
          <p:nvPr/>
        </p:nvSpPr>
        <p:spPr>
          <a:xfrm>
            <a:off x="4488872" y="3396379"/>
            <a:ext cx="2284848" cy="1364761"/>
          </a:xfrm>
          <a:prstGeom prst="rect">
            <a:avLst/>
          </a:prstGeom>
          <a:noFill/>
        </p:spPr>
        <p:txBody>
          <a:bodyPr wrap="none" lIns="101882" tIns="50941" rIns="101882" bIns="50941" rtlCol="0">
            <a:spAutoFit/>
          </a:bodyPr>
          <a:lstStyle/>
          <a:p>
            <a:pPr algn="r"/>
            <a:r>
              <a:rPr lang="en-US" sz="28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Saylor Williams</a:t>
            </a:r>
          </a:p>
          <a:p>
            <a:pPr algn="r"/>
            <a:r>
              <a:rPr lang="en-US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Serano</a:t>
            </a:r>
            <a:r>
              <a:rPr lang="en-US" dirty="0">
                <a:latin typeface="Angsana New" panose="02020603050405020304" pitchFamily="18" charset="-34"/>
                <a:cs typeface="Angsana New" panose="02020603050405020304" pitchFamily="18" charset="-34"/>
              </a:rPr>
              <a:t> Lab Manager</a:t>
            </a:r>
          </a:p>
          <a:p>
            <a:pPr algn="r"/>
            <a:r>
              <a:rPr lang="en-US" dirty="0">
                <a:latin typeface="Angsana New" panose="02020603050405020304" pitchFamily="18" charset="-34"/>
                <a:cs typeface="Angsana New" panose="02020603050405020304" pitchFamily="18" charset="-34"/>
              </a:rPr>
              <a:t>Center for Regenerative Medicine</a:t>
            </a:r>
          </a:p>
          <a:p>
            <a:pPr algn="r"/>
            <a:r>
              <a:rPr lang="en-US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saylorw@bu.edu</a:t>
            </a:r>
            <a:endParaRPr lang="en-US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EB4984D-98B0-7912-DE52-257F93B61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994" y="-19562"/>
            <a:ext cx="3026685" cy="1513343"/>
          </a:xfrm>
          <a:prstGeom prst="rect">
            <a:avLst/>
          </a:prstGeom>
        </p:spPr>
      </p:pic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CA94D1D-2C28-E06C-0C68-4256E2879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A2BD-8BCE-CB4F-AADA-4486FFF441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195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76B81-914F-85BC-A265-359E74E28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Research labs produce 12 billion </a:t>
            </a:r>
            <a:r>
              <a:rPr lang="en-US" sz="40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lbs</a:t>
            </a:r>
            <a:r>
              <a:rPr lang="en-US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 of plastic/</a:t>
            </a:r>
            <a:r>
              <a:rPr lang="en-US" sz="40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yr</a:t>
            </a:r>
            <a:endParaRPr lang="en-US" sz="40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7A826-75F0-1F0B-3DC5-9E04EEB14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27" y="5880597"/>
            <a:ext cx="9779242" cy="97740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457200" lvl="1" indent="0">
              <a:buNone/>
            </a:pPr>
            <a:endParaRPr lang="en-US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878BF0-3C81-D782-79F7-3BFD055E10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910"/>
          <a:stretch/>
        </p:blipFill>
        <p:spPr>
          <a:xfrm>
            <a:off x="731425" y="1690688"/>
            <a:ext cx="4317712" cy="2487374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F5702E3-A533-056D-41AF-8F75DC67A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621" y="1690688"/>
            <a:ext cx="4626572" cy="312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3326FBC-210E-66F0-76AB-5D9F9D4698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950"/>
          <a:stretch/>
        </p:blipFill>
        <p:spPr>
          <a:xfrm>
            <a:off x="1821076" y="4178062"/>
            <a:ext cx="1830019" cy="21082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13E2589-2CB9-9AA3-9E39-92C5D426396E}"/>
              </a:ext>
            </a:extLst>
          </p:cNvPr>
          <p:cNvSpPr txBox="1"/>
          <p:nvPr/>
        </p:nvSpPr>
        <p:spPr>
          <a:xfrm>
            <a:off x="9558571" y="6382238"/>
            <a:ext cx="33639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MyGreenLabs.org</a:t>
            </a:r>
            <a:r>
              <a:rPr lang="en-US" sz="1400" dirty="0">
                <a:latin typeface="Angsana New" panose="02020603050405020304" pitchFamily="18" charset="-34"/>
                <a:cs typeface="Angsana New" panose="02020603050405020304" pitchFamily="18" charset="-34"/>
              </a:rPr>
              <a:t>, MIT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86C99-1EFA-769C-A76D-5A2ADBDB6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A2BD-8BCE-CB4F-AADA-4486FFF441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8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755300-8603-AEA3-1726-F73A31FA7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A2BD-8BCE-CB4F-AADA-4486FFF4413B}" type="slidenum">
              <a:rPr lang="en-US" smtClean="0"/>
              <a:t>3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2F3E5F-2004-6689-2C0F-D6EF58DCC9CE}"/>
              </a:ext>
            </a:extLst>
          </p:cNvPr>
          <p:cNvSpPr txBox="1"/>
          <p:nvPr/>
        </p:nvSpPr>
        <p:spPr>
          <a:xfrm>
            <a:off x="2316510" y="4376258"/>
            <a:ext cx="8420763" cy="991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3200" b="1" dirty="0">
                <a:solidFill>
                  <a:srgbClr val="0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Goal: </a:t>
            </a:r>
            <a:r>
              <a:rPr lang="en-US" sz="3200" dirty="0">
                <a:solidFill>
                  <a:srgbClr val="0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Provide BU with valuable knowledge about waste produced in their research labs and with clear SOPs that sustainably manage it.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307D2E6-6BA3-1C73-2820-22F72D18C34E}"/>
              </a:ext>
            </a:extLst>
          </p:cNvPr>
          <p:cNvSpPr txBox="1">
            <a:spLocks/>
          </p:cNvSpPr>
          <p:nvPr/>
        </p:nvSpPr>
        <p:spPr>
          <a:xfrm>
            <a:off x="8218125" y="907383"/>
            <a:ext cx="2258443" cy="9525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Indirect Emissions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" name="Down Arrow 1">
            <a:extLst>
              <a:ext uri="{FF2B5EF4-FFF2-40B4-BE49-F238E27FC236}">
                <a16:creationId xmlns:a16="http://schemas.microsoft.com/office/drawing/2014/main" id="{41E2C305-54D3-1962-3109-5512C769F576}"/>
              </a:ext>
            </a:extLst>
          </p:cNvPr>
          <p:cNvSpPr/>
          <p:nvPr/>
        </p:nvSpPr>
        <p:spPr>
          <a:xfrm rot="16200000">
            <a:off x="6520741" y="669065"/>
            <a:ext cx="337525" cy="1429191"/>
          </a:xfrm>
          <a:prstGeom prst="down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0D5596-85D2-26A2-3409-FF99893C619B}"/>
              </a:ext>
            </a:extLst>
          </p:cNvPr>
          <p:cNvSpPr txBox="1"/>
          <p:nvPr/>
        </p:nvSpPr>
        <p:spPr>
          <a:xfrm>
            <a:off x="786067" y="634948"/>
            <a:ext cx="4374815" cy="1769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4000" dirty="0">
                <a:solidFill>
                  <a:srgbClr val="0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How can research laboratories decrease the amount of waste generated?  </a:t>
            </a:r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1333DEA0-1727-7867-8DBA-01850F8E3C04}"/>
              </a:ext>
            </a:extLst>
          </p:cNvPr>
          <p:cNvSpPr/>
          <p:nvPr/>
        </p:nvSpPr>
        <p:spPr>
          <a:xfrm rot="17993177">
            <a:off x="4536214" y="2035024"/>
            <a:ext cx="273886" cy="1763613"/>
          </a:xfrm>
          <a:prstGeom prst="down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7895ECFD-8BC9-5163-8580-C2406F37ED1B}"/>
              </a:ext>
            </a:extLst>
          </p:cNvPr>
          <p:cNvSpPr/>
          <p:nvPr/>
        </p:nvSpPr>
        <p:spPr>
          <a:xfrm rot="3561963">
            <a:off x="8081181" y="2082534"/>
            <a:ext cx="273886" cy="1763613"/>
          </a:xfrm>
          <a:prstGeom prst="down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408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6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FFD05-AC04-AB39-CE9F-EA3DC8D95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A2BD-8BCE-CB4F-AADA-4486FFF4413B}" type="slidenum">
              <a:rPr lang="en-US" smtClean="0"/>
              <a:t>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42804C-907A-57A4-736A-DEC85FEA9D6C}"/>
              </a:ext>
            </a:extLst>
          </p:cNvPr>
          <p:cNvSpPr/>
          <p:nvPr/>
        </p:nvSpPr>
        <p:spPr>
          <a:xfrm>
            <a:off x="423347" y="1006248"/>
            <a:ext cx="3940774" cy="10984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Research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23AFBA-3002-4213-F2F5-69E2EF890CCB}"/>
              </a:ext>
            </a:extLst>
          </p:cNvPr>
          <p:cNvSpPr/>
          <p:nvPr/>
        </p:nvSpPr>
        <p:spPr>
          <a:xfrm>
            <a:off x="4364121" y="1006248"/>
            <a:ext cx="3593195" cy="10984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Implementation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3B0A43-1014-F305-91AF-CF0CF7BAEA83}"/>
              </a:ext>
            </a:extLst>
          </p:cNvPr>
          <p:cNvSpPr/>
          <p:nvPr/>
        </p:nvSpPr>
        <p:spPr>
          <a:xfrm>
            <a:off x="7957316" y="1006248"/>
            <a:ext cx="3593195" cy="10984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Evaluation</a:t>
            </a: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CE75C822-962F-EDE7-A5E0-9A294B5F4495}"/>
              </a:ext>
            </a:extLst>
          </p:cNvPr>
          <p:cNvSpPr/>
          <p:nvPr/>
        </p:nvSpPr>
        <p:spPr>
          <a:xfrm>
            <a:off x="2120900" y="2349500"/>
            <a:ext cx="469900" cy="14605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>
            <a:extLst>
              <a:ext uri="{FF2B5EF4-FFF2-40B4-BE49-F238E27FC236}">
                <a16:creationId xmlns:a16="http://schemas.microsoft.com/office/drawing/2014/main" id="{03EB86B1-97C2-A529-9D66-3F602C958D8E}"/>
              </a:ext>
            </a:extLst>
          </p:cNvPr>
          <p:cNvSpPr/>
          <p:nvPr/>
        </p:nvSpPr>
        <p:spPr>
          <a:xfrm>
            <a:off x="9518963" y="2349500"/>
            <a:ext cx="469900" cy="14605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7BCE56AA-0BFE-2D8A-4ABC-DA6173E7FED2}"/>
              </a:ext>
            </a:extLst>
          </p:cNvPr>
          <p:cNvSpPr/>
          <p:nvPr/>
        </p:nvSpPr>
        <p:spPr>
          <a:xfrm>
            <a:off x="5861050" y="2349500"/>
            <a:ext cx="469900" cy="14605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C7CD91-759F-8F15-1E1E-BFE9EE63AF36}"/>
              </a:ext>
            </a:extLst>
          </p:cNvPr>
          <p:cNvSpPr txBox="1"/>
          <p:nvPr/>
        </p:nvSpPr>
        <p:spPr>
          <a:xfrm>
            <a:off x="1179892" y="4276287"/>
            <a:ext cx="23495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Learn about different sustainability practices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E6FDFAC-FE46-170B-887A-087576F63042}"/>
              </a:ext>
            </a:extLst>
          </p:cNvPr>
          <p:cNvSpPr txBox="1"/>
          <p:nvPr/>
        </p:nvSpPr>
        <p:spPr>
          <a:xfrm>
            <a:off x="4610326" y="4276286"/>
            <a:ext cx="29713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Implement the practices that would best fit our lab needs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29D42B9-EA46-DDA2-866E-60E5CC4FB32E}"/>
              </a:ext>
            </a:extLst>
          </p:cNvPr>
          <p:cNvSpPr txBox="1"/>
          <p:nvPr/>
        </p:nvSpPr>
        <p:spPr>
          <a:xfrm>
            <a:off x="8341055" y="4276286"/>
            <a:ext cx="32094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Evaluate how effective these practices are and make changes accordingly </a:t>
            </a:r>
          </a:p>
        </p:txBody>
      </p:sp>
    </p:spTree>
    <p:extLst>
      <p:ext uri="{BB962C8B-B14F-4D97-AF65-F5344CB8AC3E}">
        <p14:creationId xmlns:p14="http://schemas.microsoft.com/office/powerpoint/2010/main" val="657341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4EA654-23B0-8B9C-F8CF-DB19B474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A2BD-8BCE-CB4F-AADA-4486FFF4413B}" type="slidenum">
              <a:rPr lang="en-US" smtClean="0"/>
              <a:t>5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9281C26-DCC5-9821-6777-603A25B8ADBC}"/>
              </a:ext>
            </a:extLst>
          </p:cNvPr>
          <p:cNvCxnSpPr>
            <a:cxnSpLocks/>
          </p:cNvCxnSpPr>
          <p:nvPr/>
        </p:nvCxnSpPr>
        <p:spPr>
          <a:xfrm>
            <a:off x="5874619" y="914400"/>
            <a:ext cx="0" cy="527431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B38A5EF-743D-6E87-B494-C35777816AC6}"/>
              </a:ext>
            </a:extLst>
          </p:cNvPr>
          <p:cNvCxnSpPr/>
          <p:nvPr/>
        </p:nvCxnSpPr>
        <p:spPr>
          <a:xfrm>
            <a:off x="1608221" y="3465095"/>
            <a:ext cx="8975558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13" name="Picture 12" descr="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C97EA53D-BBA7-ED4D-2F78-574937B47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511" y="1256474"/>
            <a:ext cx="1747734" cy="1890867"/>
          </a:xfrm>
          <a:prstGeom prst="rect">
            <a:avLst/>
          </a:prstGeom>
        </p:spPr>
      </p:pic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A026BD32-20A5-C141-BA3C-5CBE5592C4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5855"/>
          <a:stretch/>
        </p:blipFill>
        <p:spPr>
          <a:xfrm>
            <a:off x="2875781" y="1355329"/>
            <a:ext cx="2651519" cy="1858595"/>
          </a:xfrm>
          <a:prstGeom prst="rect">
            <a:avLst/>
          </a:prstGeom>
        </p:spPr>
      </p:pic>
      <p:pic>
        <p:nvPicPr>
          <p:cNvPr id="15" name="Picture 1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85199D6-32CD-B0C9-3F76-9D5596AE66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9918" y="865858"/>
            <a:ext cx="1127289" cy="2265212"/>
          </a:xfrm>
          <a:prstGeom prst="rect">
            <a:avLst/>
          </a:prstGeom>
        </p:spPr>
      </p:pic>
      <p:pic>
        <p:nvPicPr>
          <p:cNvPr id="17" name="Content Placeholder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5860E9DC-E204-EFC3-6429-06B23BA27DB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0866"/>
          <a:stretch/>
        </p:blipFill>
        <p:spPr>
          <a:xfrm rot="16200000">
            <a:off x="6871259" y="575120"/>
            <a:ext cx="1669704" cy="3220220"/>
          </a:xfrm>
          <a:prstGeom prst="rect">
            <a:avLst/>
          </a:prstGeom>
        </p:spPr>
      </p:pic>
      <p:pic>
        <p:nvPicPr>
          <p:cNvPr id="18" name="Content Placeholder 4" descr="A green sign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7A60AB64-6DDF-E22A-03B7-23EAA328EB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1119837" y="3858414"/>
            <a:ext cx="1747722" cy="2330296"/>
          </a:xfrm>
        </p:spPr>
      </p:pic>
      <p:pic>
        <p:nvPicPr>
          <p:cNvPr id="20" name="Picture 19" descr="A picture containing text&#10;&#10;Description automatically generated">
            <a:extLst>
              <a:ext uri="{FF2B5EF4-FFF2-40B4-BE49-F238E27FC236}">
                <a16:creationId xmlns:a16="http://schemas.microsoft.com/office/drawing/2014/main" id="{152D9D3A-0E30-4A76-8328-4B0BFF1278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6026095" y="4036862"/>
            <a:ext cx="2330296" cy="1747722"/>
          </a:xfrm>
          <a:prstGeom prst="rect">
            <a:avLst/>
          </a:prstGeom>
        </p:spPr>
      </p:pic>
      <p:pic>
        <p:nvPicPr>
          <p:cNvPr id="1026" name="Picture 2" descr="Kimberly-Clark Professional Kimtech Purple Nitrile Gloves">
            <a:extLst>
              <a:ext uri="{FF2B5EF4-FFF2-40B4-BE49-F238E27FC236}">
                <a16:creationId xmlns:a16="http://schemas.microsoft.com/office/drawing/2014/main" id="{3448B981-EF33-96FF-2758-35217C88A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3753687"/>
            <a:ext cx="2314072" cy="2314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picture containing indoor&#10;&#10;Description automatically generated">
            <a:extLst>
              <a:ext uri="{FF2B5EF4-FFF2-40B4-BE49-F238E27FC236}">
                <a16:creationId xmlns:a16="http://schemas.microsoft.com/office/drawing/2014/main" id="{4703D24F-AE06-11DE-95F4-CA4A5B4671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3195027" y="4194935"/>
            <a:ext cx="2278602" cy="170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068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E3D42CE-C0A9-D0F4-5C6D-B75C24556FCB}"/>
              </a:ext>
            </a:extLst>
          </p:cNvPr>
          <p:cNvSpPr/>
          <p:nvPr/>
        </p:nvSpPr>
        <p:spPr>
          <a:xfrm>
            <a:off x="4120931" y="1780674"/>
            <a:ext cx="3903247" cy="389823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8AE1E3C-22D4-4E6A-5C03-31A882F7FD2C}"/>
              </a:ext>
            </a:extLst>
          </p:cNvPr>
          <p:cNvSpPr/>
          <p:nvPr/>
        </p:nvSpPr>
        <p:spPr>
          <a:xfrm>
            <a:off x="128954" y="1780674"/>
            <a:ext cx="3903247" cy="389823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3FB4960D-AA83-CDFB-5536-83BD3DBAD0E4}"/>
              </a:ext>
            </a:extLst>
          </p:cNvPr>
          <p:cNvSpPr/>
          <p:nvPr/>
        </p:nvSpPr>
        <p:spPr>
          <a:xfrm>
            <a:off x="8124631" y="1780674"/>
            <a:ext cx="3903247" cy="389823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FB6DF84-EB2E-F433-D981-30B4BAE11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1470" y="18345"/>
            <a:ext cx="6222167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latin typeface="Angsana New" panose="02020603050405020304" pitchFamily="18" charset="-34"/>
                <a:cs typeface="Angsana New" panose="02020603050405020304" pitchFamily="18" charset="-34"/>
              </a:rPr>
              <a:t>Future Directions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09598D-2414-8EBE-FC65-9F5324F2E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A2BD-8BCE-CB4F-AADA-4486FFF4413B}" type="slidenum">
              <a:rPr lang="en-US" smtClean="0"/>
              <a:t>6</a:t>
            </a:fld>
            <a:endParaRPr lang="en-US"/>
          </a:p>
        </p:txBody>
      </p:sp>
      <p:pic>
        <p:nvPicPr>
          <p:cNvPr id="2" name="Picture 8" descr="Kimberly-Clark Professional Celebrates Decade of Innovation Through The  RightCycle Program">
            <a:extLst>
              <a:ext uri="{FF2B5EF4-FFF2-40B4-BE49-F238E27FC236}">
                <a16:creationId xmlns:a16="http://schemas.microsoft.com/office/drawing/2014/main" id="{4BBE3210-7858-B31D-EC4D-7E702F7B9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45884" y="1896804"/>
            <a:ext cx="2428693" cy="1269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Polycarbin">
            <a:extLst>
              <a:ext uri="{FF2B5EF4-FFF2-40B4-BE49-F238E27FC236}">
                <a16:creationId xmlns:a16="http://schemas.microsoft.com/office/drawing/2014/main" id="{639ACC9F-6985-246F-3FB3-E8DD452C8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92369" y="3384375"/>
            <a:ext cx="2800650" cy="345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8DE70C78-529E-86DE-618E-2E7780C7FD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9752" t="18257" r="9270" b="28059"/>
          <a:stretch/>
        </p:blipFill>
        <p:spPr>
          <a:xfrm>
            <a:off x="5106283" y="4004252"/>
            <a:ext cx="1717122" cy="151781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844F038-1C3E-D32D-72A2-5A7BB26311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482" y="2868248"/>
            <a:ext cx="3000190" cy="172308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2B69EE3-CED5-182D-E644-D94F89BE86FA}"/>
              </a:ext>
            </a:extLst>
          </p:cNvPr>
          <p:cNvSpPr txBox="1"/>
          <p:nvPr/>
        </p:nvSpPr>
        <p:spPr>
          <a:xfrm>
            <a:off x="9664528" y="1232984"/>
            <a:ext cx="3160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SOP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26F7B5D-AE55-7C46-F615-199204E6FB74}"/>
              </a:ext>
            </a:extLst>
          </p:cNvPr>
          <p:cNvSpPr txBox="1"/>
          <p:nvPr/>
        </p:nvSpPr>
        <p:spPr>
          <a:xfrm>
            <a:off x="5073718" y="1232984"/>
            <a:ext cx="3160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Data Collection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5308E3A-727F-8F72-A832-AAD3C9C2607A}"/>
              </a:ext>
            </a:extLst>
          </p:cNvPr>
          <p:cNvSpPr txBox="1"/>
          <p:nvPr/>
        </p:nvSpPr>
        <p:spPr>
          <a:xfrm>
            <a:off x="1188913" y="1232984"/>
            <a:ext cx="3160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Certification</a:t>
            </a:r>
            <a:r>
              <a:rPr lang="en-US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A761459-8A43-00D9-0E41-EF1308774E5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5442"/>
          <a:stretch/>
        </p:blipFill>
        <p:spPr>
          <a:xfrm>
            <a:off x="8332423" y="2206315"/>
            <a:ext cx="2729248" cy="161396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7E95F7F-F013-837B-2D64-2AA71332BC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64528" y="3393225"/>
            <a:ext cx="2210974" cy="221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903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9247F-8011-1E9D-0E82-50A7CE1232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025" y="2778610"/>
            <a:ext cx="2635140" cy="315753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Serrano Lab</a:t>
            </a:r>
          </a:p>
          <a:p>
            <a:pPr marL="0" indent="0" algn="ctr">
              <a:buNone/>
            </a:pPr>
            <a:r>
              <a:rPr lang="en-US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Carly Golden </a:t>
            </a:r>
          </a:p>
          <a:p>
            <a:pPr marL="0" indent="0" algn="ctr">
              <a:buNone/>
            </a:pPr>
            <a:r>
              <a:rPr lang="en-US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Jessica </a:t>
            </a:r>
            <a:r>
              <a:rPr lang="en-US" sz="24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Chern</a:t>
            </a:r>
            <a:endParaRPr lang="en-US" sz="2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 algn="ctr">
              <a:buNone/>
            </a:pPr>
            <a:r>
              <a:rPr lang="en-US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Sandeep </a:t>
            </a:r>
            <a:r>
              <a:rPr lang="en-US" sz="24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Sreerama</a:t>
            </a:r>
            <a:endParaRPr lang="en-US" sz="2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 algn="ctr">
              <a:buNone/>
            </a:pPr>
            <a:r>
              <a:rPr lang="en-US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Zoe Hoffmann </a:t>
            </a:r>
            <a:r>
              <a:rPr lang="en-US" sz="24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Kamrat</a:t>
            </a:r>
            <a:endParaRPr lang="en-US" sz="2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 algn="ctr">
              <a:buNone/>
            </a:pPr>
            <a:r>
              <a:rPr lang="en-US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Christopher </a:t>
            </a:r>
            <a:r>
              <a:rPr lang="en-US" sz="24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Buie</a:t>
            </a:r>
            <a:endParaRPr lang="en-US" sz="2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 algn="ctr">
              <a:buNone/>
            </a:pPr>
            <a:r>
              <a:rPr lang="en-US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Angie Serrano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2B6303-894F-2514-5BD2-88065ED7FE83}"/>
              </a:ext>
            </a:extLst>
          </p:cNvPr>
          <p:cNvSpPr txBox="1"/>
          <p:nvPr/>
        </p:nvSpPr>
        <p:spPr>
          <a:xfrm>
            <a:off x="3784755" y="1726442"/>
            <a:ext cx="3716215" cy="64268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lnSpc>
                <a:spcPct val="100000"/>
              </a:lnSpc>
            </a:pPr>
            <a:r>
              <a:rPr lang="en-US" u="sng" dirty="0"/>
              <a:t>Center for Regenerative Medicine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Meenakshi </a:t>
            </a:r>
            <a:r>
              <a:rPr lang="en-US" sz="2400" dirty="0" err="1"/>
              <a:t>Lakshminarayanan</a:t>
            </a:r>
            <a:endParaRPr lang="en-US" sz="2400" dirty="0"/>
          </a:p>
          <a:p>
            <a:pPr>
              <a:lnSpc>
                <a:spcPct val="100000"/>
              </a:lnSpc>
            </a:pPr>
            <a:r>
              <a:rPr lang="en-US" sz="2400" dirty="0"/>
              <a:t>Gabrielle Cockerham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Greg Miller </a:t>
            </a:r>
          </a:p>
          <a:p>
            <a:pPr>
              <a:lnSpc>
                <a:spcPct val="100000"/>
              </a:lnSpc>
            </a:pPr>
            <a:r>
              <a:rPr lang="en-US" sz="2400" b="0" dirty="0" err="1"/>
              <a:t>Kotton</a:t>
            </a:r>
            <a:r>
              <a:rPr lang="en-US" sz="2400" b="0" dirty="0"/>
              <a:t> Lab</a:t>
            </a:r>
          </a:p>
          <a:p>
            <a:pPr>
              <a:lnSpc>
                <a:spcPct val="100000"/>
              </a:lnSpc>
            </a:pPr>
            <a:r>
              <a:rPr lang="en-US" sz="2400" b="0" dirty="0"/>
              <a:t>Hawkins Lab</a:t>
            </a:r>
          </a:p>
          <a:p>
            <a:pPr>
              <a:lnSpc>
                <a:spcPct val="100000"/>
              </a:lnSpc>
            </a:pPr>
            <a:r>
              <a:rPr lang="en-US" sz="2400" b="0" dirty="0"/>
              <a:t>Wilson Lab</a:t>
            </a:r>
          </a:p>
          <a:p>
            <a:pPr>
              <a:lnSpc>
                <a:spcPct val="100000"/>
              </a:lnSpc>
            </a:pPr>
            <a:r>
              <a:rPr lang="en-US" sz="2400" b="0" dirty="0" err="1"/>
              <a:t>Mostoslavsky</a:t>
            </a:r>
            <a:r>
              <a:rPr lang="en-US" sz="2400" b="0" dirty="0"/>
              <a:t> Lab</a:t>
            </a:r>
          </a:p>
          <a:p>
            <a:pPr>
              <a:lnSpc>
                <a:spcPct val="100000"/>
              </a:lnSpc>
            </a:pPr>
            <a:r>
              <a:rPr lang="en-US" sz="2400" b="0" dirty="0"/>
              <a:t>Murphy Lab</a:t>
            </a:r>
          </a:p>
          <a:p>
            <a:pPr>
              <a:lnSpc>
                <a:spcPct val="100000"/>
              </a:lnSpc>
            </a:pPr>
            <a:r>
              <a:rPr lang="en-US" sz="2400" b="0" dirty="0" err="1"/>
              <a:t>Gouon</a:t>
            </a:r>
            <a:r>
              <a:rPr lang="en-US" sz="2400" b="0" dirty="0"/>
              <a:t>-Evans Lab</a:t>
            </a:r>
          </a:p>
          <a:p>
            <a:pPr>
              <a:lnSpc>
                <a:spcPct val="100000"/>
              </a:lnSpc>
            </a:pPr>
            <a:r>
              <a:rPr 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91340A-8A35-913F-AA65-3DDD3A08E1BA}"/>
              </a:ext>
            </a:extLst>
          </p:cNvPr>
          <p:cNvSpPr txBox="1"/>
          <p:nvPr/>
        </p:nvSpPr>
        <p:spPr>
          <a:xfrm>
            <a:off x="7702062" y="2346120"/>
            <a:ext cx="4392222" cy="4362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Institute for Global Sustainability Campus Climate Lab   </a:t>
            </a:r>
          </a:p>
          <a:p>
            <a:r>
              <a:rPr lang="en-US" dirty="0"/>
              <a:t>BU Sustainability Department</a:t>
            </a:r>
          </a:p>
          <a:p>
            <a:r>
              <a:rPr lang="en-US" dirty="0"/>
              <a:t>BU Facilities Department</a:t>
            </a:r>
          </a:p>
          <a:p>
            <a:r>
              <a:rPr lang="en-US" dirty="0"/>
              <a:t>BU </a:t>
            </a:r>
            <a:r>
              <a:rPr lang="en-US" dirty="0" err="1"/>
              <a:t>Chobanian</a:t>
            </a:r>
            <a:r>
              <a:rPr lang="en-US" dirty="0"/>
              <a:t> &amp; Avedisian School of Medicine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0BFEC5D-4558-CBD8-A3EB-A7E690ECD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521" y="100811"/>
            <a:ext cx="3026685" cy="15133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A6FA14-A1D6-9487-58F2-75AD5B2DE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532" y="1215613"/>
            <a:ext cx="2292126" cy="10995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38B0869-B8FA-A63D-5218-DF82697291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185" y="382947"/>
            <a:ext cx="3716215" cy="6009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D4A44F8-AB54-551D-834E-D8DDA39D45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1481" y="100811"/>
            <a:ext cx="1973384" cy="1973384"/>
          </a:xfrm>
          <a:prstGeom prst="rect">
            <a:avLst/>
          </a:prstGeom>
        </p:spPr>
      </p:pic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1EB2FAFF-CD04-FE9D-FF71-C900D7B5A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A2BD-8BCE-CB4F-AADA-4486FFF441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361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5F420-8BB0-CEEC-C4A9-391F54E8D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30AAC-FD17-7031-1160-42457838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958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500" b="0" i="0" u="none" strike="noStrike" dirty="0">
                <a:solidFill>
                  <a:srgbClr val="000000"/>
                </a:solidFill>
                <a:effectLst/>
                <a:latin typeface="Angsana New" panose="02020603050405020304" pitchFamily="18" charset="-34"/>
                <a:cs typeface="Angsana New" panose="02020603050405020304" pitchFamily="18" charset="-34"/>
                <a:hlinkClick r:id="rId2"/>
              </a:rPr>
              <a:t>www.mygreenlab.org</a:t>
            </a:r>
            <a:endParaRPr lang="en-US" sz="3500" dirty="0">
              <a:solidFill>
                <a:srgbClr val="00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None/>
            </a:pPr>
            <a:r>
              <a:rPr lang="en-US" sz="3500" b="0" i="0" u="none" strike="noStrike" dirty="0">
                <a:solidFill>
                  <a:srgbClr val="000000"/>
                </a:solidFill>
                <a:effectLst/>
                <a:latin typeface="Angsana New" panose="02020603050405020304" pitchFamily="18" charset="-34"/>
                <a:cs typeface="Angsana New" panose="02020603050405020304" pitchFamily="18" charset="-34"/>
                <a:hlinkClick r:id="rId3"/>
              </a:rPr>
              <a:t>www.nature.com/articles/d41586-020-01368-8</a:t>
            </a:r>
            <a:endParaRPr lang="en-US" sz="3500" b="0" i="0" u="none" strike="noStrike" dirty="0">
              <a:solidFill>
                <a:srgbClr val="000000"/>
              </a:solidFill>
              <a:effectLst/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None/>
            </a:pPr>
            <a:r>
              <a:rPr lang="en-US" sz="3500" b="0" i="0" u="none" strike="noStrike" dirty="0">
                <a:solidFill>
                  <a:srgbClr val="000000"/>
                </a:solidFill>
                <a:effectLst/>
                <a:latin typeface="Angsana New" panose="02020603050405020304" pitchFamily="18" charset="-34"/>
                <a:cs typeface="Angsana New" panose="02020603050405020304" pitchFamily="18" charset="-34"/>
                <a:hlinkClick r:id="rId4"/>
              </a:rPr>
              <a:t>www.kcprofessional.com/en-us/products/scientific-and-research/lab-environment#numberOfResults=30</a:t>
            </a:r>
            <a:endParaRPr lang="en-US" sz="3500" b="0" i="0" u="none" strike="noStrike" dirty="0">
              <a:solidFill>
                <a:srgbClr val="000000"/>
              </a:solidFill>
              <a:effectLst/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None/>
            </a:pPr>
            <a:r>
              <a:rPr lang="en-US" sz="3500" b="0" i="0" u="none" strike="noStrike" dirty="0">
                <a:solidFill>
                  <a:srgbClr val="000000"/>
                </a:solidFill>
                <a:effectLst/>
                <a:latin typeface="Angsana New" panose="02020603050405020304" pitchFamily="18" charset="-34"/>
                <a:cs typeface="Angsana New" panose="02020603050405020304" pitchFamily="18" charset="-34"/>
                <a:hlinkClick r:id="rId5"/>
              </a:rPr>
              <a:t>www.bu.edu/sustainability/vision-progress/</a:t>
            </a:r>
            <a:endParaRPr lang="en-US" sz="3500" b="0" i="0" u="none" strike="noStrike" dirty="0">
              <a:solidFill>
                <a:srgbClr val="000000"/>
              </a:solidFill>
              <a:effectLst/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None/>
            </a:pPr>
            <a:r>
              <a:rPr lang="en-US" sz="3500" dirty="0">
                <a:solidFill>
                  <a:srgbClr val="000000"/>
                </a:solidFill>
                <a:latin typeface="Angsana New" panose="02020603050405020304" pitchFamily="18" charset="-34"/>
                <a:cs typeface="Angsana New" panose="02020603050405020304" pitchFamily="18" charset="-34"/>
                <a:hlinkClick r:id="rId6"/>
              </a:rPr>
              <a:t>www.polycarbin.com</a:t>
            </a:r>
            <a:endParaRPr lang="en-US" sz="3500" dirty="0">
              <a:solidFill>
                <a:srgbClr val="00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None/>
            </a:pPr>
            <a:r>
              <a:rPr lang="en-US" sz="3500" b="0" i="0" u="sng" strike="noStrike" dirty="0">
                <a:solidFill>
                  <a:srgbClr val="0563C1"/>
                </a:solidFill>
                <a:effectLst/>
                <a:latin typeface="Angsana New" panose="02020603050405020304" pitchFamily="18" charset="-34"/>
                <a:cs typeface="Angsana New" panose="02020603050405020304" pitchFamily="18" charset="-34"/>
                <a:hlinkClick r:id="rId7"/>
              </a:rPr>
              <a:t>www.integra-biosciences.com</a:t>
            </a:r>
            <a:endParaRPr lang="en-US" sz="3500" b="0" i="0" u="sng" strike="noStrike" dirty="0">
              <a:solidFill>
                <a:srgbClr val="0563C1"/>
              </a:solidFill>
              <a:effectLst/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None/>
            </a:pPr>
            <a:endParaRPr lang="en-US" sz="3500" dirty="0">
              <a:solidFill>
                <a:srgbClr val="00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None/>
            </a:pPr>
            <a:endParaRPr lang="en-US" sz="3500" b="0" i="0" u="none" strike="noStrike" dirty="0">
              <a:solidFill>
                <a:srgbClr val="000000"/>
              </a:solidFill>
              <a:effectLst/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endParaRPr lang="en-US" sz="1800" b="0" i="0" u="none" strike="noStrike" dirty="0">
              <a:solidFill>
                <a:srgbClr val="000000"/>
              </a:solidFill>
              <a:effectLst/>
              <a:latin typeface="Montserrat" pitchFamily="2" charset="77"/>
            </a:endParaRPr>
          </a:p>
          <a:p>
            <a:endParaRPr lang="en-US" sz="1800" b="0" i="0" u="none" strike="noStrike" dirty="0">
              <a:solidFill>
                <a:srgbClr val="3F3533"/>
              </a:solidFill>
              <a:effectLst/>
              <a:latin typeface="Merriweather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0A5D6-1DCC-9311-DBD9-DADBCDD2C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A2BD-8BCE-CB4F-AADA-4486FFF4413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965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4504A82B-2379-1680-774E-B82C54803D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33469"/>
              </p:ext>
            </p:extLst>
          </p:nvPr>
        </p:nvGraphicFramePr>
        <p:xfrm>
          <a:off x="649704" y="577515"/>
          <a:ext cx="10828420" cy="3777918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707105">
                  <a:extLst>
                    <a:ext uri="{9D8B030D-6E8A-4147-A177-3AD203B41FA5}">
                      <a16:colId xmlns:a16="http://schemas.microsoft.com/office/drawing/2014/main" val="235515447"/>
                    </a:ext>
                  </a:extLst>
                </a:gridCol>
                <a:gridCol w="2707105">
                  <a:extLst>
                    <a:ext uri="{9D8B030D-6E8A-4147-A177-3AD203B41FA5}">
                      <a16:colId xmlns:a16="http://schemas.microsoft.com/office/drawing/2014/main" val="1748083954"/>
                    </a:ext>
                  </a:extLst>
                </a:gridCol>
                <a:gridCol w="2707107">
                  <a:extLst>
                    <a:ext uri="{9D8B030D-6E8A-4147-A177-3AD203B41FA5}">
                      <a16:colId xmlns:a16="http://schemas.microsoft.com/office/drawing/2014/main" val="2260904084"/>
                    </a:ext>
                  </a:extLst>
                </a:gridCol>
                <a:gridCol w="2707103">
                  <a:extLst>
                    <a:ext uri="{9D8B030D-6E8A-4147-A177-3AD203B41FA5}">
                      <a16:colId xmlns:a16="http://schemas.microsoft.com/office/drawing/2014/main" val="22864802"/>
                    </a:ext>
                  </a:extLst>
                </a:gridCol>
              </a:tblGrid>
              <a:tr h="65978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Product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Amount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666157"/>
                  </a:ext>
                </a:extLst>
              </a:tr>
              <a:tr h="659780"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Polycarbin</a:t>
                      </a:r>
                      <a:r>
                        <a:rPr lang="en-US" sz="24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Beta </a:t>
                      </a:r>
                      <a:r>
                        <a:rPr lang="en-US" sz="2400" dirty="0" err="1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Carbin</a:t>
                      </a:r>
                      <a:r>
                        <a:rPr lang="en-US" sz="24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 Clear Plastic**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5 boxes and return label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$440.00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648223"/>
                  </a:ext>
                </a:extLst>
              </a:tr>
              <a:tr h="659780"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Polycarbin</a:t>
                      </a:r>
                      <a:r>
                        <a:rPr lang="en-US" sz="24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Beta </a:t>
                      </a:r>
                      <a:r>
                        <a:rPr lang="en-US" sz="2400" dirty="0" err="1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Carbin</a:t>
                      </a:r>
                      <a:r>
                        <a:rPr lang="en-US" sz="24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 Color Plastic**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5 boxes and return label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$440.00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498808"/>
                  </a:ext>
                </a:extLst>
              </a:tr>
              <a:tr h="1138798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Kimberly Clark Right Cycle Program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$30.00**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918540"/>
                  </a:ext>
                </a:extLst>
              </a:tr>
              <a:tr h="65978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K-Cup Recycling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Small K-Cycle*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5 small boxes and return label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$94.95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84136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78668D-579E-F77F-5780-F426DF62B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A2BD-8BCE-CB4F-AADA-4486FFF4413B}" type="slidenum">
              <a:rPr lang="en-US" smtClean="0"/>
              <a:t>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CF17E2-E83C-495F-0EAB-E581837887BE}"/>
              </a:ext>
            </a:extLst>
          </p:cNvPr>
          <p:cNvSpPr txBox="1"/>
          <p:nvPr/>
        </p:nvSpPr>
        <p:spPr>
          <a:xfrm>
            <a:off x="818147" y="5005137"/>
            <a:ext cx="26349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*Other options available</a:t>
            </a:r>
          </a:p>
          <a:p>
            <a:r>
              <a:rPr lang="en-US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**Estimation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003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3FD5B-CCC3-29BD-235A-8F9526418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547" y="3281235"/>
            <a:ext cx="1610015" cy="18827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Octobe</a:t>
            </a:r>
            <a:r>
              <a:rPr lang="en-US" sz="2600" dirty="0">
                <a:latin typeface="Angsana New" panose="02020603050405020304" pitchFamily="18" charset="-34"/>
                <a:cs typeface="Angsana New" panose="02020603050405020304" pitchFamily="18" charset="-34"/>
              </a:rPr>
              <a:t>r</a:t>
            </a:r>
          </a:p>
          <a:p>
            <a:pPr marL="0" indent="0">
              <a:buNone/>
            </a:pPr>
            <a:r>
              <a:rPr lang="en-US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Awarded Campus Climate Lab funds</a:t>
            </a:r>
            <a:endParaRPr lang="en-US" sz="24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BC94C08-1B00-2215-D5FB-CB177B0B9487}"/>
              </a:ext>
            </a:extLst>
          </p:cNvPr>
          <p:cNvCxnSpPr>
            <a:cxnSpLocks/>
          </p:cNvCxnSpPr>
          <p:nvPr/>
        </p:nvCxnSpPr>
        <p:spPr>
          <a:xfrm>
            <a:off x="566737" y="2983523"/>
            <a:ext cx="10787063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832ACEA-AD4C-53F1-D706-322DFBB9A3BC}"/>
              </a:ext>
            </a:extLst>
          </p:cNvPr>
          <p:cNvSpPr txBox="1">
            <a:spLocks/>
          </p:cNvSpPr>
          <p:nvPr/>
        </p:nvSpPr>
        <p:spPr>
          <a:xfrm>
            <a:off x="4643406" y="896284"/>
            <a:ext cx="1955643" cy="1687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Implement Styrofoam, K-Cup, and plastic recycling in shared spaces</a:t>
            </a:r>
          </a:p>
          <a:p>
            <a:pPr marL="0" indent="0">
              <a:buNone/>
            </a:pPr>
            <a:r>
              <a:rPr lang="en-US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January</a:t>
            </a:r>
            <a:r>
              <a:rPr lang="en-US" sz="2400" dirty="0"/>
              <a:t>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E9DF76E-C95E-8ADD-0255-59E15A98B346}"/>
              </a:ext>
            </a:extLst>
          </p:cNvPr>
          <p:cNvSpPr txBox="1">
            <a:spLocks/>
          </p:cNvSpPr>
          <p:nvPr/>
        </p:nvSpPr>
        <p:spPr>
          <a:xfrm>
            <a:off x="11022528" y="2322619"/>
            <a:ext cx="965284" cy="3333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May</a:t>
            </a:r>
            <a:r>
              <a:rPr lang="en-US" sz="2400" dirty="0"/>
              <a:t>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D9B4E0A-BB94-4EF2-1DED-9272D73A12AD}"/>
              </a:ext>
            </a:extLst>
          </p:cNvPr>
          <p:cNvSpPr txBox="1">
            <a:spLocks/>
          </p:cNvSpPr>
          <p:nvPr/>
        </p:nvSpPr>
        <p:spPr>
          <a:xfrm>
            <a:off x="6261883" y="3293008"/>
            <a:ext cx="1849159" cy="27244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February</a:t>
            </a:r>
          </a:p>
          <a:p>
            <a:pPr marL="0" indent="0">
              <a:buNone/>
            </a:pPr>
            <a:r>
              <a:rPr lang="en-US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Green Lab Certification  </a:t>
            </a:r>
          </a:p>
          <a:p>
            <a:pPr marL="0" indent="0">
              <a:buNone/>
            </a:pPr>
            <a:r>
              <a:rPr lang="en-US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Monitor recycling in shared spaces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5485EC9-4171-0863-A717-663A01E4018F}"/>
              </a:ext>
            </a:extLst>
          </p:cNvPr>
          <p:cNvSpPr txBox="1">
            <a:spLocks/>
          </p:cNvSpPr>
          <p:nvPr/>
        </p:nvSpPr>
        <p:spPr>
          <a:xfrm>
            <a:off x="10484077" y="930885"/>
            <a:ext cx="1739446" cy="16875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Combine information into SOP and share it across BUMC</a:t>
            </a:r>
            <a:endParaRPr lang="en-US" sz="2400" b="1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29B12EF-FB85-3620-4611-53F3EE1D8AFA}"/>
              </a:ext>
            </a:extLst>
          </p:cNvPr>
          <p:cNvSpPr txBox="1">
            <a:spLocks/>
          </p:cNvSpPr>
          <p:nvPr/>
        </p:nvSpPr>
        <p:spPr>
          <a:xfrm>
            <a:off x="9646135" y="3298609"/>
            <a:ext cx="965284" cy="3304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April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E26082C-3611-B03E-1988-1FF6B0BC645E}"/>
              </a:ext>
            </a:extLst>
          </p:cNvPr>
          <p:cNvSpPr txBox="1">
            <a:spLocks/>
          </p:cNvSpPr>
          <p:nvPr/>
        </p:nvSpPr>
        <p:spPr>
          <a:xfrm>
            <a:off x="2984671" y="3280009"/>
            <a:ext cx="1520223" cy="188276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December</a:t>
            </a:r>
          </a:p>
          <a:p>
            <a:pPr marL="0" indent="0">
              <a:buNone/>
            </a:pPr>
            <a:r>
              <a:rPr lang="en-US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Plan for Styrofoam recycling </a:t>
            </a:r>
          </a:p>
          <a:p>
            <a:pPr marL="0" indent="0">
              <a:buNone/>
            </a:pPr>
            <a:r>
              <a:rPr lang="en-US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K-Cup recycling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A69D8CF-E545-51B0-DF78-9AC2E9548A0A}"/>
              </a:ext>
            </a:extLst>
          </p:cNvPr>
          <p:cNvSpPr txBox="1">
            <a:spLocks/>
          </p:cNvSpPr>
          <p:nvPr/>
        </p:nvSpPr>
        <p:spPr>
          <a:xfrm>
            <a:off x="1391966" y="1399424"/>
            <a:ext cx="1739447" cy="2176841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600" dirty="0">
                <a:latin typeface="Angsana New" panose="02020603050405020304" pitchFamily="18" charset="-34"/>
                <a:cs typeface="Angsana New" panose="02020603050405020304" pitchFamily="18" charset="-34"/>
              </a:rPr>
              <a:t>SOP for recycling gloves</a:t>
            </a:r>
          </a:p>
          <a:p>
            <a:pPr marL="0" indent="0">
              <a:buNone/>
            </a:pPr>
            <a:r>
              <a:rPr lang="en-US" sz="9600" dirty="0">
                <a:latin typeface="Angsana New" panose="02020603050405020304" pitchFamily="18" charset="-34"/>
                <a:cs typeface="Angsana New" panose="02020603050405020304" pitchFamily="18" charset="-34"/>
              </a:rPr>
              <a:t>Plastic recycling</a:t>
            </a:r>
          </a:p>
          <a:p>
            <a:pPr marL="0" indent="0">
              <a:buNone/>
            </a:pPr>
            <a:r>
              <a:rPr lang="en-US" sz="9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November</a:t>
            </a:r>
            <a:r>
              <a:rPr lang="en-US" dirty="0"/>
              <a:t>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BC7BC04-AC7E-C130-DB0B-7318C52E36F3}"/>
              </a:ext>
            </a:extLst>
          </p:cNvPr>
          <p:cNvCxnSpPr>
            <a:cxnSpLocks/>
          </p:cNvCxnSpPr>
          <p:nvPr/>
        </p:nvCxnSpPr>
        <p:spPr>
          <a:xfrm flipV="1">
            <a:off x="1840801" y="2839140"/>
            <a:ext cx="0" cy="315086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9015348-53E8-A370-45D2-5E4CBD7EE200}"/>
              </a:ext>
            </a:extLst>
          </p:cNvPr>
          <p:cNvCxnSpPr>
            <a:cxnSpLocks/>
          </p:cNvCxnSpPr>
          <p:nvPr/>
        </p:nvCxnSpPr>
        <p:spPr>
          <a:xfrm flipV="1">
            <a:off x="5105679" y="2833997"/>
            <a:ext cx="0" cy="315086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7BD667F-A583-C488-6A7B-22E6DF6F10B0}"/>
              </a:ext>
            </a:extLst>
          </p:cNvPr>
          <p:cNvCxnSpPr>
            <a:cxnSpLocks/>
          </p:cNvCxnSpPr>
          <p:nvPr/>
        </p:nvCxnSpPr>
        <p:spPr>
          <a:xfrm flipV="1">
            <a:off x="3446862" y="2845002"/>
            <a:ext cx="0" cy="315086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4B1BC03-31AE-895D-659C-6A8E7E259095}"/>
              </a:ext>
            </a:extLst>
          </p:cNvPr>
          <p:cNvCxnSpPr>
            <a:cxnSpLocks/>
          </p:cNvCxnSpPr>
          <p:nvPr/>
        </p:nvCxnSpPr>
        <p:spPr>
          <a:xfrm flipV="1">
            <a:off x="11353800" y="2818297"/>
            <a:ext cx="0" cy="315086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14EA058-FC71-7905-BBBC-AC4B4D4B9A29}"/>
              </a:ext>
            </a:extLst>
          </p:cNvPr>
          <p:cNvCxnSpPr>
            <a:cxnSpLocks/>
          </p:cNvCxnSpPr>
          <p:nvPr/>
        </p:nvCxnSpPr>
        <p:spPr>
          <a:xfrm flipV="1">
            <a:off x="556321" y="2833997"/>
            <a:ext cx="0" cy="315086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6B5F1D8-830F-B89B-FE95-AEE766617D75}"/>
              </a:ext>
            </a:extLst>
          </p:cNvPr>
          <p:cNvCxnSpPr>
            <a:cxnSpLocks/>
          </p:cNvCxnSpPr>
          <p:nvPr/>
        </p:nvCxnSpPr>
        <p:spPr>
          <a:xfrm flipV="1">
            <a:off x="6828970" y="2818297"/>
            <a:ext cx="0" cy="315086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F9BF0BD-E329-66A0-14F3-42B3C6614868}"/>
              </a:ext>
            </a:extLst>
          </p:cNvPr>
          <p:cNvCxnSpPr>
            <a:cxnSpLocks/>
          </p:cNvCxnSpPr>
          <p:nvPr/>
        </p:nvCxnSpPr>
        <p:spPr>
          <a:xfrm flipV="1">
            <a:off x="8464339" y="2818297"/>
            <a:ext cx="0" cy="315086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F11E6D1-DBCA-A8B7-9DDF-278F38E320D3}"/>
              </a:ext>
            </a:extLst>
          </p:cNvPr>
          <p:cNvCxnSpPr>
            <a:cxnSpLocks/>
          </p:cNvCxnSpPr>
          <p:nvPr/>
        </p:nvCxnSpPr>
        <p:spPr>
          <a:xfrm flipV="1">
            <a:off x="9923863" y="2818297"/>
            <a:ext cx="0" cy="315086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12EFD02-3BA2-B832-679F-EE1EAEE642FC}"/>
              </a:ext>
            </a:extLst>
          </p:cNvPr>
          <p:cNvSpPr txBox="1">
            <a:spLocks/>
          </p:cNvSpPr>
          <p:nvPr/>
        </p:nvSpPr>
        <p:spPr>
          <a:xfrm>
            <a:off x="9558461" y="3630199"/>
            <a:ext cx="1739446" cy="16875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Evaluate the effectiveness of recycling programs and financial investments</a:t>
            </a:r>
            <a:endParaRPr lang="en-US" sz="2400" b="1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071A415-D6A2-7003-444B-5EC0AC5C1D20}"/>
              </a:ext>
            </a:extLst>
          </p:cNvPr>
          <p:cNvSpPr txBox="1">
            <a:spLocks/>
          </p:cNvSpPr>
          <p:nvPr/>
        </p:nvSpPr>
        <p:spPr>
          <a:xfrm>
            <a:off x="8263442" y="1200491"/>
            <a:ext cx="1739446" cy="16875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Implement suggestions from My Green Lab</a:t>
            </a:r>
          </a:p>
          <a:p>
            <a:pPr marL="0" indent="0">
              <a:buNone/>
            </a:pPr>
            <a:r>
              <a:rPr lang="en-US" sz="2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March</a:t>
            </a:r>
            <a:r>
              <a:rPr lang="en-US" sz="2400" b="1" dirty="0"/>
              <a:t>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8A1D7C-9E69-AAD4-C8A8-4997B0DB9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A2BD-8BCE-CB4F-AADA-4486FFF441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876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7231</TotalTime>
  <Words>415</Words>
  <Application>Microsoft Macintosh PowerPoint</Application>
  <PresentationFormat>Widescreen</PresentationFormat>
  <Paragraphs>118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Angsana New</vt:lpstr>
      <vt:lpstr>Arial</vt:lpstr>
      <vt:lpstr>Calibri</vt:lpstr>
      <vt:lpstr>Calibri Light</vt:lpstr>
      <vt:lpstr>Merriweather</vt:lpstr>
      <vt:lpstr>Montserrat</vt:lpstr>
      <vt:lpstr>Office Theme 2013 - 2022</vt:lpstr>
      <vt:lpstr>Establishing Sustainable Laboratory Practices and Standard Operating Procedures That Offset Waste Production in Biomedical Research</vt:lpstr>
      <vt:lpstr>Research labs produce 12 billion lbs of plastic/yr</vt:lpstr>
      <vt:lpstr>PowerPoint Presentation</vt:lpstr>
      <vt:lpstr>PowerPoint Presentation</vt:lpstr>
      <vt:lpstr>PowerPoint Presentation</vt:lpstr>
      <vt:lpstr>Future Directions</vt:lpstr>
      <vt:lpstr>PowerPoint Presentation</vt:lpstr>
      <vt:lpstr>References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Establishing Sustainable Laboratory Practices and Standard Operating Procedures That Offset Waste Production in Biomedical Research</dc:title>
  <dc:creator>Williams, Saylor</dc:creator>
  <cp:lastModifiedBy>Williams, Saylor</cp:lastModifiedBy>
  <cp:revision>20</cp:revision>
  <dcterms:created xsi:type="dcterms:W3CDTF">2023-01-06T14:37:48Z</dcterms:created>
  <dcterms:modified xsi:type="dcterms:W3CDTF">2023-01-25T02:06:27Z</dcterms:modified>
</cp:coreProperties>
</file>