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0" r:id="rId1"/>
    <p:sldMasterId id="2147483671" r:id="rId2"/>
  </p:sldMasterIdLst>
  <p:notesMasterIdLst>
    <p:notesMasterId r:id="rId9"/>
  </p:notesMasterIdLst>
  <p:sldIdLst>
    <p:sldId id="256" r:id="rId3"/>
    <p:sldId id="263" r:id="rId4"/>
    <p:sldId id="258" r:id="rId5"/>
    <p:sldId id="264" r:id="rId6"/>
    <p:sldId id="257" r:id="rId7"/>
    <p:sldId id="260" r:id="rId8"/>
  </p:sldIdLst>
  <p:sldSz cx="9144000" cy="5143500" type="screen16x9"/>
  <p:notesSz cx="6858000" cy="9144000"/>
  <p:embeddedFontLst>
    <p:embeddedFont>
      <p:font typeface="Calibri" panose="020F0502020204030204" pitchFamily="34" charset="0"/>
      <p:regular r:id="rId10"/>
      <p:bold r:id="rId11"/>
      <p:italic r:id="rId12"/>
      <p:boldItalic r:id="rId13"/>
    </p:embeddedFont>
    <p:embeddedFont>
      <p:font typeface="Libre Franklin" pitchFamily="2" charset="0"/>
      <p:regular r:id="rId14"/>
      <p:bold r:id="rId15"/>
      <p:italic r:id="rId16"/>
      <p:boldItalic r:id="rId1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2F0D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A14207CE-17CC-43EC-B8DB-144F53263E12}">
  <a:tblStyle styleId="{A14207CE-17CC-43EC-B8DB-144F53263E12}" styleName="Table_0">
    <a:wholeTbl>
      <a:tcTxStyle>
        <a:font>
          <a:latin typeface="Arial"/>
          <a:ea typeface="Arial"/>
          <a:cs typeface="Arial"/>
        </a:font>
        <a:srgbClr val="000000"/>
      </a:tcTxStyle>
      <a:tcStyle>
        <a:tcBdr>
          <a:left>
            <a:ln w="12700" cap="flat" cmpd="sng">
              <a:solidFill>
                <a:srgbClr val="000000"/>
              </a:solidFill>
              <a:prstDash val="solid"/>
              <a:round/>
              <a:headEnd type="none" w="sm" len="sm"/>
              <a:tailEnd type="none" w="sm" len="sm"/>
            </a:ln>
          </a:left>
          <a:right>
            <a:ln w="12700" cap="flat" cmpd="sng">
              <a:solidFill>
                <a:srgbClr val="000000"/>
              </a:solidFill>
              <a:prstDash val="solid"/>
              <a:round/>
              <a:headEnd type="none" w="sm" len="sm"/>
              <a:tailEnd type="none" w="sm" len="sm"/>
            </a:ln>
          </a:right>
          <a:top>
            <a:ln w="12700" cap="flat" cmpd="sng">
              <a:solidFill>
                <a:srgbClr val="000000"/>
              </a:solidFill>
              <a:prstDash val="solid"/>
              <a:round/>
              <a:headEnd type="none" w="sm" len="sm"/>
              <a:tailEnd type="none" w="sm" len="sm"/>
            </a:ln>
          </a:top>
          <a:bottom>
            <a:ln w="12700" cap="flat" cmpd="sng">
              <a:solidFill>
                <a:srgbClr val="000000"/>
              </a:solidFill>
              <a:prstDash val="solid"/>
              <a:round/>
              <a:headEnd type="none" w="sm" len="sm"/>
              <a:tailEnd type="none" w="sm" len="sm"/>
            </a:ln>
          </a:bottom>
          <a:insideH>
            <a:ln w="12700" cap="flat" cmpd="sng">
              <a:solidFill>
                <a:srgbClr val="000000"/>
              </a:solidFill>
              <a:prstDash val="solid"/>
              <a:round/>
              <a:headEnd type="none" w="sm" len="sm"/>
              <a:tailEnd type="none" w="sm" len="sm"/>
            </a:ln>
          </a:insideH>
          <a:insideV>
            <a:ln w="12700"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DE6B5001-82FE-41DE-A8B4-96C39E331F33}" styleName="Table_1">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815" autoAdjust="0"/>
    <p:restoredTop sz="94510" autoAdjust="0"/>
  </p:normalViewPr>
  <p:slideViewPr>
    <p:cSldViewPr snapToGrid="0">
      <p:cViewPr>
        <p:scale>
          <a:sx n="100" d="100"/>
          <a:sy n="100" d="100"/>
        </p:scale>
        <p:origin x="1075" y="115"/>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font" Target="fonts/font4.fntdata"/><Relationship Id="rId18"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font" Target="fonts/font3.fntdata"/><Relationship Id="rId17" Type="http://schemas.openxmlformats.org/officeDocument/2006/relationships/font" Target="fonts/font8.fntdata"/><Relationship Id="rId2" Type="http://schemas.openxmlformats.org/officeDocument/2006/relationships/slideMaster" Target="slideMasters/slideMaster2.xml"/><Relationship Id="rId16" Type="http://schemas.openxmlformats.org/officeDocument/2006/relationships/font" Target="fonts/font7.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font" Target="fonts/font2.fntdata"/><Relationship Id="rId5" Type="http://schemas.openxmlformats.org/officeDocument/2006/relationships/slide" Target="slides/slide3.xml"/><Relationship Id="rId15" Type="http://schemas.openxmlformats.org/officeDocument/2006/relationships/font" Target="fonts/font6.fntdata"/><Relationship Id="rId10" Type="http://schemas.openxmlformats.org/officeDocument/2006/relationships/font" Target="fonts/font1.fntdata"/><Relationship Id="rId19"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notesMaster" Target="notesMasters/notesMaster1.xml"/><Relationship Id="rId14" Type="http://schemas.openxmlformats.org/officeDocument/2006/relationships/font" Target="fonts/font5.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g1649632a5da_0_1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7" name="Google Shape;127;g1649632a5da_0_11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sz="1100" b="1" dirty="0">
                <a:latin typeface="Libre Franklin"/>
                <a:ea typeface="Libre Franklin"/>
                <a:cs typeface="Libre Franklin"/>
                <a:sym typeface="Libre Franklin"/>
              </a:rPr>
              <a:t>Purpose</a:t>
            </a:r>
            <a:r>
              <a:rPr lang="en" sz="1100" dirty="0">
                <a:latin typeface="Libre Franklin"/>
                <a:ea typeface="Libre Franklin"/>
                <a:cs typeface="Libre Franklin"/>
                <a:sym typeface="Libre Franklin"/>
              </a:rPr>
              <a:t>: Introduce talk &amp; give brief overview of insights. </a:t>
            </a:r>
            <a:endParaRPr dirty="0"/>
          </a:p>
          <a:p>
            <a:pPr marL="0" lvl="0" indent="0" algn="l" rtl="0">
              <a:spcBef>
                <a:spcPts val="0"/>
              </a:spcBef>
              <a:spcAft>
                <a:spcPts val="0"/>
              </a:spcAft>
              <a:buNone/>
            </a:pPr>
            <a:r>
              <a:rPr lang="en" sz="1100" dirty="0">
                <a:latin typeface="Libre Franklin"/>
                <a:ea typeface="Libre Franklin"/>
                <a:cs typeface="Libre Franklin"/>
                <a:sym typeface="Libre Franklin"/>
              </a:rPr>
              <a:t>- EXISTING buildings</a:t>
            </a:r>
            <a:endParaRPr dirty="0"/>
          </a:p>
          <a:p>
            <a:pPr marL="0" lvl="0" indent="0" algn="l" rtl="0">
              <a:spcBef>
                <a:spcPts val="0"/>
              </a:spcBef>
              <a:spcAft>
                <a:spcPts val="0"/>
              </a:spcAft>
              <a:buNone/>
            </a:pPr>
            <a:endParaRPr sz="1100" dirty="0">
              <a:latin typeface="Libre Franklin"/>
              <a:ea typeface="Libre Franklin"/>
              <a:cs typeface="Libre Franklin"/>
              <a:sym typeface="Libre Franklin"/>
            </a:endParaRPr>
          </a:p>
          <a:p>
            <a:pPr marL="0" lvl="0" indent="0" algn="l" rtl="0">
              <a:spcBef>
                <a:spcPts val="0"/>
              </a:spcBef>
              <a:spcAft>
                <a:spcPts val="0"/>
              </a:spcAft>
              <a:buNone/>
            </a:pPr>
            <a:r>
              <a:rPr lang="en" sz="1100" dirty="0">
                <a:latin typeface="Libre Franklin"/>
                <a:ea typeface="Libre Franklin"/>
                <a:cs typeface="Libre Franklin"/>
                <a:sym typeface="Libre Franklin"/>
              </a:rPr>
              <a:t>Hi, everyone! Today, we’ll be talking through some of the technical and economic considerations to make when retrofitting large, commercial buildings and discussing a strategy we’ve analyzed to achieve deep &amp; quick decarbonization.</a:t>
            </a:r>
            <a:endParaRPr dirty="0"/>
          </a:p>
        </p:txBody>
      </p:sp>
      <p:sp>
        <p:nvSpPr>
          <p:cNvPr id="128" name="Google Shape;128;g1649632a5da_0_11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g1649632a5da_0_20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8" name="Google Shape;138;g1649632a5da_0_20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Libre Franklin"/>
              <a:buNone/>
            </a:pPr>
            <a:r>
              <a:rPr lang="en" sz="1200" b="1">
                <a:latin typeface="Libre Franklin"/>
                <a:ea typeface="Libre Franklin"/>
                <a:cs typeface="Libre Franklin"/>
                <a:sym typeface="Libre Franklin"/>
              </a:rPr>
              <a:t>Purpose</a:t>
            </a:r>
            <a:r>
              <a:rPr lang="en" sz="1200">
                <a:latin typeface="Libre Franklin"/>
                <a:ea typeface="Libre Franklin"/>
                <a:cs typeface="Libre Franklin"/>
                <a:sym typeface="Libre Franklin"/>
              </a:rPr>
              <a:t>: Highlight that our approach blends technical, financial, and environmental considerations to be both effective and viable to implement. </a:t>
            </a:r>
            <a:endParaRPr/>
          </a:p>
          <a:p>
            <a:pPr marL="0" lvl="0" indent="0" algn="l" rtl="0">
              <a:spcBef>
                <a:spcPts val="0"/>
              </a:spcBef>
              <a:spcAft>
                <a:spcPts val="0"/>
              </a:spcAft>
              <a:buClr>
                <a:schemeClr val="dk1"/>
              </a:buClr>
              <a:buSzPts val="1200"/>
              <a:buFont typeface="Calibri"/>
              <a:buNone/>
            </a:pPr>
            <a:endParaRPr/>
          </a:p>
          <a:p>
            <a:pPr marL="0" lvl="0" indent="0" algn="l" rtl="0">
              <a:spcBef>
                <a:spcPts val="0"/>
              </a:spcBef>
              <a:spcAft>
                <a:spcPts val="0"/>
              </a:spcAft>
              <a:buClr>
                <a:schemeClr val="dk1"/>
              </a:buClr>
              <a:buSzPts val="1200"/>
              <a:buFont typeface="Calibri"/>
              <a:buNone/>
            </a:pPr>
            <a:r>
              <a:rPr lang="en"/>
              <a:t>Throughout our work, we’ve been motivated by the question: [read question]</a:t>
            </a:r>
            <a:endParaRPr/>
          </a:p>
          <a:p>
            <a:pPr marL="0" lvl="0" indent="0" algn="l" rtl="0">
              <a:spcBef>
                <a:spcPts val="0"/>
              </a:spcBef>
              <a:spcAft>
                <a:spcPts val="0"/>
              </a:spcAft>
              <a:buClr>
                <a:schemeClr val="dk1"/>
              </a:buClr>
              <a:buSzPts val="1200"/>
              <a:buFont typeface="Calibri"/>
              <a:buNone/>
            </a:pPr>
            <a:r>
              <a:rPr lang="en"/>
              <a:t>To tackle a challenge like this, we need to take a holistic approach, and consider the technical, financial, and environmental aspects of the project in order for our retrofit to be feasible and effective. </a:t>
            </a:r>
            <a:endParaRPr/>
          </a:p>
          <a:p>
            <a:pPr marL="0" lvl="0" indent="0" algn="l" rtl="0">
              <a:spcBef>
                <a:spcPts val="0"/>
              </a:spcBef>
              <a:spcAft>
                <a:spcPts val="0"/>
              </a:spcAft>
              <a:buClr>
                <a:schemeClr val="dk1"/>
              </a:buClr>
              <a:buSzPts val="1200"/>
              <a:buFont typeface="Calibri"/>
              <a:buNone/>
            </a:pPr>
            <a:r>
              <a:rPr lang="en"/>
              <a:t>Specifically, we need to consider questions like [], environmental considerations like [], and financial questions like []. </a:t>
            </a:r>
            <a:endParaRPr/>
          </a:p>
        </p:txBody>
      </p:sp>
      <p:sp>
        <p:nvSpPr>
          <p:cNvPr id="139" name="Google Shape;139;g1649632a5da_0_20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2</a:t>
            </a:fld>
            <a:endParaRPr/>
          </a:p>
        </p:txBody>
      </p:sp>
    </p:spTree>
    <p:extLst>
      <p:ext uri="{BB962C8B-B14F-4D97-AF65-F5344CB8AC3E}">
        <p14:creationId xmlns:p14="http://schemas.microsoft.com/office/powerpoint/2010/main" val="16921554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Google Shape;174;g16b3e43489c_0_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5" name="Google Shape;175;g16b3e43489c_0_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Current work: </a:t>
            </a:r>
            <a:r>
              <a:rPr lang="en-US" dirty="0"/>
              <a:t>Begin work with engineering consultants B2Q to prepare ASHP implementation in PRB</a:t>
            </a:r>
            <a:endParaRPr dirty="0"/>
          </a:p>
          <a:p>
            <a:pPr marL="0" lvl="0" indent="0" algn="l" rtl="0">
              <a:spcBef>
                <a:spcPts val="0"/>
              </a:spcBef>
              <a:spcAft>
                <a:spcPts val="0"/>
              </a:spcAft>
              <a:buNone/>
            </a:pPr>
            <a:r>
              <a:rPr lang="en" dirty="0"/>
              <a:t>Goal: install hps on a couple of existing, select pilot buildings that span conditions that are representative of most BU buildings</a:t>
            </a:r>
          </a:p>
          <a:p>
            <a:pPr marL="0" lvl="0" indent="0" algn="l" rtl="0">
              <a:spcBef>
                <a:spcPts val="0"/>
              </a:spcBef>
              <a:spcAft>
                <a:spcPts val="0"/>
              </a:spcAft>
              <a:buNone/>
            </a:pPr>
            <a:endParaRPr dirty="0"/>
          </a:p>
          <a:p>
            <a:pPr marL="0" lvl="0" indent="0" algn="l" rtl="0">
              <a:spcBef>
                <a:spcPts val="0"/>
              </a:spcBef>
              <a:spcAft>
                <a:spcPts val="0"/>
              </a:spcAft>
              <a:buNone/>
            </a:pPr>
            <a:r>
              <a:rPr lang="en" dirty="0"/>
              <a:t>We are considering new buildings like booth, but also older buildings like sargent. Low and high airflow, and also PRB because it has wet labs which BU has a lot of, which also require lots of air and are very energy intensive</a:t>
            </a:r>
            <a:endParaRPr dirty="0"/>
          </a:p>
          <a:p>
            <a:pPr marL="0" lvl="0" indent="0" algn="l" rtl="0">
              <a:spcBef>
                <a:spcPts val="0"/>
              </a:spcBef>
              <a:spcAft>
                <a:spcPts val="0"/>
              </a:spcAft>
              <a:buNone/>
            </a:pPr>
            <a:br>
              <a:rPr lang="en" dirty="0"/>
            </a:br>
            <a:r>
              <a:rPr lang="en" dirty="0"/>
              <a:t>We can work through a variety of retrofitting challenges on a smaller scale before we tackle all of the largest buildings</a:t>
            </a:r>
            <a:endParaRPr dirty="0"/>
          </a:p>
          <a:p>
            <a:pPr marL="0" lvl="0" indent="0" algn="l" rtl="0">
              <a:spcBef>
                <a:spcPts val="0"/>
              </a:spcBef>
              <a:spcAft>
                <a:spcPts val="0"/>
              </a:spcAft>
              <a:buNone/>
            </a:pPr>
            <a:r>
              <a:rPr lang="en" dirty="0"/>
              <a:t>BIGGEST DIFFICULTY: EXISTING BUILDINGS, understand how these current systems work and how we can work hps into them</a:t>
            </a:r>
            <a:endParaRPr dirty="0"/>
          </a:p>
          <a:p>
            <a:pPr marL="0" lvl="0" indent="0" algn="l" rtl="0">
              <a:spcBef>
                <a:spcPts val="0"/>
              </a:spcBef>
              <a:spcAft>
                <a:spcPts val="0"/>
              </a:spcAft>
              <a:buNone/>
            </a:pPr>
            <a:r>
              <a:rPr lang="en" dirty="0"/>
              <a:t>To highlight these issues, pictures of the buildings </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 dirty="0"/>
              <a:t>We can have done technical analysis, need to work in these pilot buildings to understand and solve specific retrofitting challenges</a:t>
            </a:r>
          </a:p>
          <a:p>
            <a:pPr marL="0" lvl="0" indent="0" algn="l" rtl="0">
              <a:spcBef>
                <a:spcPts val="0"/>
              </a:spcBef>
              <a:spcAft>
                <a:spcPts val="0"/>
              </a:spcAft>
              <a:buNone/>
            </a:pPr>
            <a:endParaRPr lang="en" dirty="0"/>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 dirty="0">
                <a:latin typeface="Calibri"/>
                <a:ea typeface="Calibri"/>
                <a:cs typeface="Calibri"/>
                <a:sym typeface="Calibri"/>
              </a:rPr>
              <a:t>Which existing BU buildings are good pilot heat pump candidates in terms of different loads/conditions in order to validate the feasibility of the use of heat pumps, find solutions to retrofitting challenges, and gain experience with alternative equipment vendors &amp; installers.</a:t>
            </a:r>
          </a:p>
          <a:p>
            <a:pPr marL="0" lvl="0" indent="0" algn="l" rtl="0">
              <a:spcBef>
                <a:spcPts val="0"/>
              </a:spcBef>
              <a:spcAft>
                <a:spcPts val="0"/>
              </a:spcAft>
              <a:buNone/>
            </a:pPr>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Google Shape;174;g16b3e43489c_0_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5" name="Google Shape;175;g16b3e43489c_0_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b="0" i="0" u="none" strike="noStrike" dirty="0">
                <a:solidFill>
                  <a:schemeClr val="tx1"/>
                </a:solidFill>
                <a:effectLst/>
                <a:latin typeface="Calibri" panose="020F0502020204030204" pitchFamily="34" charset="0"/>
                <a:ea typeface="Calibri" panose="020F0502020204030204" pitchFamily="34" charset="0"/>
                <a:cs typeface="Calibri" panose="020F0502020204030204" pitchFamily="34" charset="0"/>
              </a:rPr>
              <a:t>Analyze expected reduction of GHG emissions and cost estimates with new information about boiler/ASHP integration.</a:t>
            </a:r>
          </a:p>
          <a:p>
            <a:pPr marL="0" lvl="0" indent="0" algn="l" rtl="0">
              <a:spcBef>
                <a:spcPts val="0"/>
              </a:spcBef>
              <a:spcAft>
                <a:spcPts val="0"/>
              </a:spcAft>
              <a:buNone/>
            </a:pPr>
            <a:endParaRPr dirty="0"/>
          </a:p>
        </p:txBody>
      </p:sp>
    </p:spTree>
    <p:extLst>
      <p:ext uri="{BB962C8B-B14F-4D97-AF65-F5344CB8AC3E}">
        <p14:creationId xmlns:p14="http://schemas.microsoft.com/office/powerpoint/2010/main" val="42474381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g1649632a5da_0_20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8" name="Google Shape;138;g1649632a5da_0_20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Libre Franklin"/>
              <a:buNone/>
            </a:pPr>
            <a:endParaRPr dirty="0"/>
          </a:p>
        </p:txBody>
      </p:sp>
      <p:sp>
        <p:nvSpPr>
          <p:cNvPr id="139" name="Google Shape;139;g1649632a5da_0_20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g1649632a5da_0_4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5" name="Google Shape;215;g1649632a5da_0_41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Libre Franklin"/>
              <a:buNone/>
            </a:pPr>
            <a:r>
              <a:rPr lang="en" sz="1200" b="1">
                <a:latin typeface="Libre Franklin"/>
                <a:ea typeface="Libre Franklin"/>
                <a:cs typeface="Libre Franklin"/>
                <a:sym typeface="Libre Franklin"/>
              </a:rPr>
              <a:t>Purpose</a:t>
            </a:r>
            <a:r>
              <a:rPr lang="en" sz="1200">
                <a:latin typeface="Libre Franklin"/>
                <a:ea typeface="Libre Franklin"/>
                <a:cs typeface="Libre Franklin"/>
                <a:sym typeface="Libre Franklin"/>
              </a:rPr>
              <a:t>: Highlighting past team members and people who’ve sanity-checked our project throughout the years!</a:t>
            </a:r>
            <a:endParaRPr sz="1200">
              <a:latin typeface="Libre Franklin"/>
              <a:ea typeface="Libre Franklin"/>
              <a:cs typeface="Libre Franklin"/>
              <a:sym typeface="Libre Franklin"/>
            </a:endParaRPr>
          </a:p>
          <a:p>
            <a:pPr marL="0" lvl="0" indent="0" algn="l" rtl="0">
              <a:spcBef>
                <a:spcPts val="0"/>
              </a:spcBef>
              <a:spcAft>
                <a:spcPts val="0"/>
              </a:spcAft>
              <a:buClr>
                <a:schemeClr val="dk1"/>
              </a:buClr>
              <a:buSzPts val="1200"/>
              <a:buFont typeface="Libre Franklin"/>
              <a:buNone/>
            </a:pPr>
            <a:endParaRPr sz="1200">
              <a:latin typeface="Libre Franklin"/>
              <a:ea typeface="Libre Franklin"/>
              <a:cs typeface="Libre Franklin"/>
              <a:sym typeface="Libre Franklin"/>
            </a:endParaRPr>
          </a:p>
          <a:p>
            <a:pPr marL="0" lvl="0" indent="0" algn="l" rtl="0">
              <a:spcBef>
                <a:spcPts val="0"/>
              </a:spcBef>
              <a:spcAft>
                <a:spcPts val="0"/>
              </a:spcAft>
              <a:buClr>
                <a:schemeClr val="dk1"/>
              </a:buClr>
              <a:buSzPts val="1200"/>
              <a:buFont typeface="Libre Franklin"/>
              <a:buNone/>
            </a:pPr>
            <a:r>
              <a:rPr lang="en" sz="1200">
                <a:latin typeface="Libre Franklin"/>
                <a:ea typeface="Libre Franklin"/>
                <a:cs typeface="Libre Franklin"/>
                <a:sym typeface="Libre Franklin"/>
              </a:rPr>
              <a:t>Big thank you to everyone who has worked on this project throughout the years, just want to highlight how many people have contributed, all of the industry experts who have given input to make this project feasible </a:t>
            </a:r>
            <a:endParaRPr sz="1200">
              <a:latin typeface="Libre Franklin"/>
              <a:ea typeface="Libre Franklin"/>
              <a:cs typeface="Libre Franklin"/>
              <a:sym typeface="Libre Franklin"/>
            </a:endParaRPr>
          </a:p>
          <a:p>
            <a:pPr marL="0" lvl="0" indent="0" algn="l" rtl="0">
              <a:spcBef>
                <a:spcPts val="0"/>
              </a:spcBef>
              <a:spcAft>
                <a:spcPts val="0"/>
              </a:spcAft>
              <a:buClr>
                <a:schemeClr val="dk1"/>
              </a:buClr>
              <a:buSzPts val="1200"/>
              <a:buFont typeface="Libre Franklin"/>
              <a:buNone/>
            </a:pPr>
            <a:endParaRPr sz="1200">
              <a:latin typeface="Libre Franklin"/>
              <a:ea typeface="Libre Franklin"/>
              <a:cs typeface="Libre Franklin"/>
              <a:sym typeface="Libre Franklin"/>
            </a:endParaRPr>
          </a:p>
          <a:p>
            <a:pPr marL="0" lvl="0" indent="0" algn="l" rtl="0">
              <a:spcBef>
                <a:spcPts val="0"/>
              </a:spcBef>
              <a:spcAft>
                <a:spcPts val="0"/>
              </a:spcAft>
              <a:buClr>
                <a:schemeClr val="dk1"/>
              </a:buClr>
              <a:buSzPts val="1200"/>
              <a:buFont typeface="Libre Franklin"/>
              <a:buNone/>
            </a:pPr>
            <a:r>
              <a:rPr lang="en" sz="1200">
                <a:latin typeface="Libre Franklin"/>
                <a:ea typeface="Libre Franklin"/>
                <a:cs typeface="Libre Franklin"/>
                <a:sym typeface="Libre Franklin"/>
              </a:rPr>
              <a:t>Thank you for listening! </a:t>
            </a:r>
            <a:endParaRPr sz="1200">
              <a:latin typeface="Libre Franklin"/>
              <a:ea typeface="Libre Franklin"/>
              <a:cs typeface="Libre Franklin"/>
              <a:sym typeface="Libre Franklin"/>
            </a:endParaRPr>
          </a:p>
        </p:txBody>
      </p:sp>
      <p:sp>
        <p:nvSpPr>
          <p:cNvPr id="216" name="Google Shape;216;g1649632a5da_0_41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 sz="1200" b="0" i="0" u="none" strike="noStrike" cap="none">
                <a:solidFill>
                  <a:srgbClr val="000000"/>
                </a:solidFill>
                <a:latin typeface="Calibri"/>
                <a:ea typeface="Calibri"/>
                <a:cs typeface="Calibri"/>
                <a:sym typeface="Calibri"/>
              </a:rPr>
              <a:t>6</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56"/>
        <p:cNvGrpSpPr/>
        <p:nvPr/>
      </p:nvGrpSpPr>
      <p:grpSpPr>
        <a:xfrm>
          <a:off x="0" y="0"/>
          <a:ext cx="0" cy="0"/>
          <a:chOff x="0" y="0"/>
          <a:chExt cx="0" cy="0"/>
        </a:xfrm>
      </p:grpSpPr>
      <p:sp>
        <p:nvSpPr>
          <p:cNvPr id="57" name="Google Shape;57;p14"/>
          <p:cNvSpPr txBox="1">
            <a:spLocks noGrp="1"/>
          </p:cNvSpPr>
          <p:nvPr>
            <p:ph type="ctrTitle"/>
          </p:nvPr>
        </p:nvSpPr>
        <p:spPr>
          <a:xfrm>
            <a:off x="1143000" y="841772"/>
            <a:ext cx="6858000" cy="1790700"/>
          </a:xfrm>
          <a:prstGeom prst="rect">
            <a:avLst/>
          </a:prstGeom>
          <a:noFill/>
          <a:ln>
            <a:noFill/>
          </a:ln>
        </p:spPr>
        <p:txBody>
          <a:bodyPr spcFirstLastPara="1" wrap="square" lIns="68575" tIns="34275" rIns="68575" bIns="34275" anchor="b" anchorCtr="0">
            <a:normAutofit/>
          </a:bodyPr>
          <a:lstStyle>
            <a:lvl1pPr lvl="0" algn="ctr" rtl="0">
              <a:lnSpc>
                <a:spcPct val="90000"/>
              </a:lnSpc>
              <a:spcBef>
                <a:spcPts val="0"/>
              </a:spcBef>
              <a:spcAft>
                <a:spcPts val="0"/>
              </a:spcAft>
              <a:buClr>
                <a:schemeClr val="dk1"/>
              </a:buClr>
              <a:buSzPts val="4500"/>
              <a:buFont typeface="Calibri"/>
              <a:buNone/>
              <a:defRPr sz="45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58" name="Google Shape;58;p14"/>
          <p:cNvSpPr txBox="1">
            <a:spLocks noGrp="1"/>
          </p:cNvSpPr>
          <p:nvPr>
            <p:ph type="subTitle" idx="1"/>
          </p:nvPr>
        </p:nvSpPr>
        <p:spPr>
          <a:xfrm>
            <a:off x="1143000" y="2701529"/>
            <a:ext cx="6858000" cy="1241700"/>
          </a:xfrm>
          <a:prstGeom prst="rect">
            <a:avLst/>
          </a:prstGeom>
          <a:noFill/>
          <a:ln>
            <a:noFill/>
          </a:ln>
        </p:spPr>
        <p:txBody>
          <a:bodyPr spcFirstLastPara="1" wrap="square" lIns="68575" tIns="34275" rIns="68575" bIns="34275" anchor="t" anchorCtr="0">
            <a:normAutofit/>
          </a:bodyPr>
          <a:lstStyle>
            <a:lvl1pPr lvl="0" algn="ctr" rtl="0">
              <a:lnSpc>
                <a:spcPct val="90000"/>
              </a:lnSpc>
              <a:spcBef>
                <a:spcPts val="800"/>
              </a:spcBef>
              <a:spcAft>
                <a:spcPts val="0"/>
              </a:spcAft>
              <a:buClr>
                <a:schemeClr val="dk1"/>
              </a:buClr>
              <a:buSzPts val="1800"/>
              <a:buNone/>
              <a:defRPr sz="1800"/>
            </a:lvl1pPr>
            <a:lvl2pPr lvl="1" algn="ctr" rtl="0">
              <a:lnSpc>
                <a:spcPct val="90000"/>
              </a:lnSpc>
              <a:spcBef>
                <a:spcPts val="400"/>
              </a:spcBef>
              <a:spcAft>
                <a:spcPts val="0"/>
              </a:spcAft>
              <a:buClr>
                <a:schemeClr val="dk1"/>
              </a:buClr>
              <a:buSzPts val="1500"/>
              <a:buNone/>
              <a:defRPr sz="1500"/>
            </a:lvl2pPr>
            <a:lvl3pPr lvl="2" algn="ctr" rtl="0">
              <a:lnSpc>
                <a:spcPct val="90000"/>
              </a:lnSpc>
              <a:spcBef>
                <a:spcPts val="400"/>
              </a:spcBef>
              <a:spcAft>
                <a:spcPts val="0"/>
              </a:spcAft>
              <a:buClr>
                <a:schemeClr val="dk1"/>
              </a:buClr>
              <a:buSzPts val="1400"/>
              <a:buNone/>
              <a:defRPr sz="1400"/>
            </a:lvl3pPr>
            <a:lvl4pPr lvl="3" algn="ctr" rtl="0">
              <a:lnSpc>
                <a:spcPct val="90000"/>
              </a:lnSpc>
              <a:spcBef>
                <a:spcPts val="400"/>
              </a:spcBef>
              <a:spcAft>
                <a:spcPts val="0"/>
              </a:spcAft>
              <a:buClr>
                <a:schemeClr val="dk1"/>
              </a:buClr>
              <a:buSzPts val="1200"/>
              <a:buNone/>
              <a:defRPr sz="1200"/>
            </a:lvl4pPr>
            <a:lvl5pPr lvl="4" algn="ctr" rtl="0">
              <a:lnSpc>
                <a:spcPct val="90000"/>
              </a:lnSpc>
              <a:spcBef>
                <a:spcPts val="400"/>
              </a:spcBef>
              <a:spcAft>
                <a:spcPts val="0"/>
              </a:spcAft>
              <a:buClr>
                <a:schemeClr val="dk1"/>
              </a:buClr>
              <a:buSzPts val="1200"/>
              <a:buNone/>
              <a:defRPr sz="1200"/>
            </a:lvl5pPr>
            <a:lvl6pPr lvl="5" algn="ctr" rtl="0">
              <a:lnSpc>
                <a:spcPct val="90000"/>
              </a:lnSpc>
              <a:spcBef>
                <a:spcPts val="400"/>
              </a:spcBef>
              <a:spcAft>
                <a:spcPts val="0"/>
              </a:spcAft>
              <a:buClr>
                <a:schemeClr val="dk1"/>
              </a:buClr>
              <a:buSzPts val="1200"/>
              <a:buNone/>
              <a:defRPr sz="1200"/>
            </a:lvl6pPr>
            <a:lvl7pPr lvl="6" algn="ctr" rtl="0">
              <a:lnSpc>
                <a:spcPct val="90000"/>
              </a:lnSpc>
              <a:spcBef>
                <a:spcPts val="400"/>
              </a:spcBef>
              <a:spcAft>
                <a:spcPts val="0"/>
              </a:spcAft>
              <a:buClr>
                <a:schemeClr val="dk1"/>
              </a:buClr>
              <a:buSzPts val="1200"/>
              <a:buNone/>
              <a:defRPr sz="1200"/>
            </a:lvl7pPr>
            <a:lvl8pPr lvl="7" algn="ctr" rtl="0">
              <a:lnSpc>
                <a:spcPct val="90000"/>
              </a:lnSpc>
              <a:spcBef>
                <a:spcPts val="400"/>
              </a:spcBef>
              <a:spcAft>
                <a:spcPts val="0"/>
              </a:spcAft>
              <a:buClr>
                <a:schemeClr val="dk1"/>
              </a:buClr>
              <a:buSzPts val="1200"/>
              <a:buNone/>
              <a:defRPr sz="1200"/>
            </a:lvl8pPr>
            <a:lvl9pPr lvl="8" algn="ctr" rtl="0">
              <a:lnSpc>
                <a:spcPct val="90000"/>
              </a:lnSpc>
              <a:spcBef>
                <a:spcPts val="400"/>
              </a:spcBef>
              <a:spcAft>
                <a:spcPts val="0"/>
              </a:spcAft>
              <a:buClr>
                <a:schemeClr val="dk1"/>
              </a:buClr>
              <a:buSzPts val="1200"/>
              <a:buNone/>
              <a:defRPr sz="1200"/>
            </a:lvl9pPr>
          </a:lstStyle>
          <a:p>
            <a:endParaRPr/>
          </a:p>
        </p:txBody>
      </p:sp>
      <p:sp>
        <p:nvSpPr>
          <p:cNvPr id="59" name="Google Shape;59;p14"/>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60" name="Google Shape;60;p14"/>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61" name="Google Shape;61;p14"/>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62"/>
        <p:cNvGrpSpPr/>
        <p:nvPr/>
      </p:nvGrpSpPr>
      <p:grpSpPr>
        <a:xfrm>
          <a:off x="0" y="0"/>
          <a:ext cx="0" cy="0"/>
          <a:chOff x="0" y="0"/>
          <a:chExt cx="0" cy="0"/>
        </a:xfrm>
      </p:grpSpPr>
      <p:sp>
        <p:nvSpPr>
          <p:cNvPr id="63" name="Google Shape;63;p15"/>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64" name="Google Shape;64;p15"/>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65" name="Google Shape;65;p15"/>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66" name="Google Shape;66;p15"/>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67" name="Google Shape;67;p15"/>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72"/>
        <p:cNvGrpSpPr/>
        <p:nvPr/>
      </p:nvGrpSpPr>
      <p:grpSpPr>
        <a:xfrm>
          <a:off x="0" y="0"/>
          <a:ext cx="0" cy="0"/>
          <a:chOff x="0" y="0"/>
          <a:chExt cx="0" cy="0"/>
        </a:xfrm>
      </p:grpSpPr>
      <p:sp>
        <p:nvSpPr>
          <p:cNvPr id="73" name="Google Shape;73;p17"/>
          <p:cNvSpPr txBox="1">
            <a:spLocks noGrp="1"/>
          </p:cNvSpPr>
          <p:nvPr>
            <p:ph type="title"/>
          </p:nvPr>
        </p:nvSpPr>
        <p:spPr>
          <a:xfrm>
            <a:off x="623888" y="1282303"/>
            <a:ext cx="7886700" cy="2139600"/>
          </a:xfrm>
          <a:prstGeom prst="rect">
            <a:avLst/>
          </a:prstGeom>
          <a:noFill/>
          <a:ln>
            <a:noFill/>
          </a:ln>
        </p:spPr>
        <p:txBody>
          <a:bodyPr spcFirstLastPara="1" wrap="square" lIns="68575" tIns="34275" rIns="68575" bIns="34275" anchor="b" anchorCtr="0">
            <a:normAutofit/>
          </a:bodyPr>
          <a:lstStyle>
            <a:lvl1pPr lvl="0" algn="l" rtl="0">
              <a:lnSpc>
                <a:spcPct val="90000"/>
              </a:lnSpc>
              <a:spcBef>
                <a:spcPts val="0"/>
              </a:spcBef>
              <a:spcAft>
                <a:spcPts val="0"/>
              </a:spcAft>
              <a:buClr>
                <a:schemeClr val="dk1"/>
              </a:buClr>
              <a:buSzPts val="4500"/>
              <a:buFont typeface="Calibri"/>
              <a:buNone/>
              <a:defRPr sz="45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74" name="Google Shape;74;p17"/>
          <p:cNvSpPr txBox="1">
            <a:spLocks noGrp="1"/>
          </p:cNvSpPr>
          <p:nvPr>
            <p:ph type="body" idx="1"/>
          </p:nvPr>
        </p:nvSpPr>
        <p:spPr>
          <a:xfrm>
            <a:off x="623888" y="3442097"/>
            <a:ext cx="7886700" cy="1125300"/>
          </a:xfrm>
          <a:prstGeom prst="rect">
            <a:avLst/>
          </a:prstGeom>
          <a:noFill/>
          <a:ln>
            <a:noFill/>
          </a:ln>
        </p:spPr>
        <p:txBody>
          <a:bodyPr spcFirstLastPara="1" wrap="square" lIns="68575" tIns="34275" rIns="68575" bIns="34275" anchor="t" anchorCtr="0">
            <a:normAutofit/>
          </a:bodyPr>
          <a:lstStyle>
            <a:lvl1pPr marL="457200" lvl="0" indent="-228600" algn="l" rtl="0">
              <a:lnSpc>
                <a:spcPct val="90000"/>
              </a:lnSpc>
              <a:spcBef>
                <a:spcPts val="800"/>
              </a:spcBef>
              <a:spcAft>
                <a:spcPts val="0"/>
              </a:spcAft>
              <a:buClr>
                <a:srgbClr val="888888"/>
              </a:buClr>
              <a:buSzPts val="1800"/>
              <a:buNone/>
              <a:defRPr sz="1800">
                <a:solidFill>
                  <a:srgbClr val="888888"/>
                </a:solidFill>
              </a:defRPr>
            </a:lvl1pPr>
            <a:lvl2pPr marL="914400" lvl="1" indent="-228600" algn="l" rtl="0">
              <a:lnSpc>
                <a:spcPct val="90000"/>
              </a:lnSpc>
              <a:spcBef>
                <a:spcPts val="400"/>
              </a:spcBef>
              <a:spcAft>
                <a:spcPts val="0"/>
              </a:spcAft>
              <a:buClr>
                <a:srgbClr val="888888"/>
              </a:buClr>
              <a:buSzPts val="1500"/>
              <a:buNone/>
              <a:defRPr sz="1500">
                <a:solidFill>
                  <a:srgbClr val="888888"/>
                </a:solidFill>
              </a:defRPr>
            </a:lvl2pPr>
            <a:lvl3pPr marL="1371600" lvl="2" indent="-228600" algn="l" rtl="0">
              <a:lnSpc>
                <a:spcPct val="90000"/>
              </a:lnSpc>
              <a:spcBef>
                <a:spcPts val="400"/>
              </a:spcBef>
              <a:spcAft>
                <a:spcPts val="0"/>
              </a:spcAft>
              <a:buClr>
                <a:srgbClr val="888888"/>
              </a:buClr>
              <a:buSzPts val="1400"/>
              <a:buNone/>
              <a:defRPr sz="1400">
                <a:solidFill>
                  <a:srgbClr val="888888"/>
                </a:solidFill>
              </a:defRPr>
            </a:lvl3pPr>
            <a:lvl4pPr marL="1828800" lvl="3" indent="-228600" algn="l" rtl="0">
              <a:lnSpc>
                <a:spcPct val="90000"/>
              </a:lnSpc>
              <a:spcBef>
                <a:spcPts val="400"/>
              </a:spcBef>
              <a:spcAft>
                <a:spcPts val="0"/>
              </a:spcAft>
              <a:buClr>
                <a:srgbClr val="888888"/>
              </a:buClr>
              <a:buSzPts val="1200"/>
              <a:buNone/>
              <a:defRPr sz="1200">
                <a:solidFill>
                  <a:srgbClr val="888888"/>
                </a:solidFill>
              </a:defRPr>
            </a:lvl4pPr>
            <a:lvl5pPr marL="2286000" lvl="4" indent="-228600" algn="l" rtl="0">
              <a:lnSpc>
                <a:spcPct val="90000"/>
              </a:lnSpc>
              <a:spcBef>
                <a:spcPts val="400"/>
              </a:spcBef>
              <a:spcAft>
                <a:spcPts val="0"/>
              </a:spcAft>
              <a:buClr>
                <a:srgbClr val="888888"/>
              </a:buClr>
              <a:buSzPts val="1200"/>
              <a:buNone/>
              <a:defRPr sz="1200">
                <a:solidFill>
                  <a:srgbClr val="888888"/>
                </a:solidFill>
              </a:defRPr>
            </a:lvl5pPr>
            <a:lvl6pPr marL="2743200" lvl="5" indent="-228600" algn="l" rtl="0">
              <a:lnSpc>
                <a:spcPct val="90000"/>
              </a:lnSpc>
              <a:spcBef>
                <a:spcPts val="400"/>
              </a:spcBef>
              <a:spcAft>
                <a:spcPts val="0"/>
              </a:spcAft>
              <a:buClr>
                <a:srgbClr val="888888"/>
              </a:buClr>
              <a:buSzPts val="1200"/>
              <a:buNone/>
              <a:defRPr sz="1200">
                <a:solidFill>
                  <a:srgbClr val="888888"/>
                </a:solidFill>
              </a:defRPr>
            </a:lvl6pPr>
            <a:lvl7pPr marL="3200400" lvl="6" indent="-228600" algn="l" rtl="0">
              <a:lnSpc>
                <a:spcPct val="90000"/>
              </a:lnSpc>
              <a:spcBef>
                <a:spcPts val="400"/>
              </a:spcBef>
              <a:spcAft>
                <a:spcPts val="0"/>
              </a:spcAft>
              <a:buClr>
                <a:srgbClr val="888888"/>
              </a:buClr>
              <a:buSzPts val="1200"/>
              <a:buNone/>
              <a:defRPr sz="1200">
                <a:solidFill>
                  <a:srgbClr val="888888"/>
                </a:solidFill>
              </a:defRPr>
            </a:lvl7pPr>
            <a:lvl8pPr marL="3657600" lvl="7" indent="-228600" algn="l" rtl="0">
              <a:lnSpc>
                <a:spcPct val="90000"/>
              </a:lnSpc>
              <a:spcBef>
                <a:spcPts val="400"/>
              </a:spcBef>
              <a:spcAft>
                <a:spcPts val="0"/>
              </a:spcAft>
              <a:buClr>
                <a:srgbClr val="888888"/>
              </a:buClr>
              <a:buSzPts val="1200"/>
              <a:buNone/>
              <a:defRPr sz="1200">
                <a:solidFill>
                  <a:srgbClr val="888888"/>
                </a:solidFill>
              </a:defRPr>
            </a:lvl8pPr>
            <a:lvl9pPr marL="4114800" lvl="8" indent="-228600" algn="l" rtl="0">
              <a:lnSpc>
                <a:spcPct val="90000"/>
              </a:lnSpc>
              <a:spcBef>
                <a:spcPts val="400"/>
              </a:spcBef>
              <a:spcAft>
                <a:spcPts val="0"/>
              </a:spcAft>
              <a:buClr>
                <a:srgbClr val="888888"/>
              </a:buClr>
              <a:buSzPts val="1200"/>
              <a:buNone/>
              <a:defRPr sz="1200">
                <a:solidFill>
                  <a:srgbClr val="888888"/>
                </a:solidFill>
              </a:defRPr>
            </a:lvl9pPr>
          </a:lstStyle>
          <a:p>
            <a:endParaRPr/>
          </a:p>
        </p:txBody>
      </p:sp>
      <p:sp>
        <p:nvSpPr>
          <p:cNvPr id="75" name="Google Shape;75;p17"/>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76" name="Google Shape;76;p17"/>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77" name="Google Shape;77;p17"/>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78"/>
        <p:cNvGrpSpPr/>
        <p:nvPr/>
      </p:nvGrpSpPr>
      <p:grpSpPr>
        <a:xfrm>
          <a:off x="0" y="0"/>
          <a:ext cx="0" cy="0"/>
          <a:chOff x="0" y="0"/>
          <a:chExt cx="0" cy="0"/>
        </a:xfrm>
      </p:grpSpPr>
      <p:sp>
        <p:nvSpPr>
          <p:cNvPr id="79" name="Google Shape;79;p18"/>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80" name="Google Shape;80;p18"/>
          <p:cNvSpPr txBox="1">
            <a:spLocks noGrp="1"/>
          </p:cNvSpPr>
          <p:nvPr>
            <p:ph type="body" idx="1"/>
          </p:nvPr>
        </p:nvSpPr>
        <p:spPr>
          <a:xfrm>
            <a:off x="628650" y="1369219"/>
            <a:ext cx="3886200" cy="32634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81" name="Google Shape;81;p18"/>
          <p:cNvSpPr txBox="1">
            <a:spLocks noGrp="1"/>
          </p:cNvSpPr>
          <p:nvPr>
            <p:ph type="body" idx="2"/>
          </p:nvPr>
        </p:nvSpPr>
        <p:spPr>
          <a:xfrm>
            <a:off x="4629150" y="1369219"/>
            <a:ext cx="3886200" cy="32634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82" name="Google Shape;82;p18"/>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83" name="Google Shape;83;p18"/>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84" name="Google Shape;84;p18"/>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85"/>
        <p:cNvGrpSpPr/>
        <p:nvPr/>
      </p:nvGrpSpPr>
      <p:grpSpPr>
        <a:xfrm>
          <a:off x="0" y="0"/>
          <a:ext cx="0" cy="0"/>
          <a:chOff x="0" y="0"/>
          <a:chExt cx="0" cy="0"/>
        </a:xfrm>
      </p:grpSpPr>
      <p:sp>
        <p:nvSpPr>
          <p:cNvPr id="86" name="Google Shape;86;p19"/>
          <p:cNvSpPr txBox="1">
            <a:spLocks noGrp="1"/>
          </p:cNvSpPr>
          <p:nvPr>
            <p:ph type="title"/>
          </p:nvPr>
        </p:nvSpPr>
        <p:spPr>
          <a:xfrm>
            <a:off x="629841" y="273844"/>
            <a:ext cx="7886700" cy="9942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87" name="Google Shape;87;p19"/>
          <p:cNvSpPr txBox="1">
            <a:spLocks noGrp="1"/>
          </p:cNvSpPr>
          <p:nvPr>
            <p:ph type="body" idx="1"/>
          </p:nvPr>
        </p:nvSpPr>
        <p:spPr>
          <a:xfrm>
            <a:off x="629841" y="1260872"/>
            <a:ext cx="3868500" cy="618000"/>
          </a:xfrm>
          <a:prstGeom prst="rect">
            <a:avLst/>
          </a:prstGeom>
          <a:noFill/>
          <a:ln>
            <a:noFill/>
          </a:ln>
        </p:spPr>
        <p:txBody>
          <a:bodyPr spcFirstLastPara="1" wrap="square" lIns="68575" tIns="34275" rIns="68575" bIns="34275" anchor="b" anchorCtr="0">
            <a:normAutofit/>
          </a:bodyPr>
          <a:lstStyle>
            <a:lvl1pPr marL="457200" lvl="0" indent="-228600" algn="l" rtl="0">
              <a:lnSpc>
                <a:spcPct val="90000"/>
              </a:lnSpc>
              <a:spcBef>
                <a:spcPts val="800"/>
              </a:spcBef>
              <a:spcAft>
                <a:spcPts val="0"/>
              </a:spcAft>
              <a:buClr>
                <a:schemeClr val="dk1"/>
              </a:buClr>
              <a:buSzPts val="1800"/>
              <a:buNone/>
              <a:defRPr sz="1800" b="1"/>
            </a:lvl1pPr>
            <a:lvl2pPr marL="914400" lvl="1" indent="-228600" algn="l" rtl="0">
              <a:lnSpc>
                <a:spcPct val="90000"/>
              </a:lnSpc>
              <a:spcBef>
                <a:spcPts val="400"/>
              </a:spcBef>
              <a:spcAft>
                <a:spcPts val="0"/>
              </a:spcAft>
              <a:buClr>
                <a:schemeClr val="dk1"/>
              </a:buClr>
              <a:buSzPts val="1500"/>
              <a:buNone/>
              <a:defRPr sz="1500" b="1"/>
            </a:lvl2pPr>
            <a:lvl3pPr marL="1371600" lvl="2" indent="-228600" algn="l" rtl="0">
              <a:lnSpc>
                <a:spcPct val="90000"/>
              </a:lnSpc>
              <a:spcBef>
                <a:spcPts val="400"/>
              </a:spcBef>
              <a:spcAft>
                <a:spcPts val="0"/>
              </a:spcAft>
              <a:buClr>
                <a:schemeClr val="dk1"/>
              </a:buClr>
              <a:buSzPts val="1400"/>
              <a:buNone/>
              <a:defRPr sz="1400" b="1"/>
            </a:lvl3pPr>
            <a:lvl4pPr marL="1828800" lvl="3" indent="-228600" algn="l" rtl="0">
              <a:lnSpc>
                <a:spcPct val="90000"/>
              </a:lnSpc>
              <a:spcBef>
                <a:spcPts val="400"/>
              </a:spcBef>
              <a:spcAft>
                <a:spcPts val="0"/>
              </a:spcAft>
              <a:buClr>
                <a:schemeClr val="dk1"/>
              </a:buClr>
              <a:buSzPts val="1200"/>
              <a:buNone/>
              <a:defRPr sz="1200" b="1"/>
            </a:lvl4pPr>
            <a:lvl5pPr marL="2286000" lvl="4" indent="-228600" algn="l" rtl="0">
              <a:lnSpc>
                <a:spcPct val="90000"/>
              </a:lnSpc>
              <a:spcBef>
                <a:spcPts val="400"/>
              </a:spcBef>
              <a:spcAft>
                <a:spcPts val="0"/>
              </a:spcAft>
              <a:buClr>
                <a:schemeClr val="dk1"/>
              </a:buClr>
              <a:buSzPts val="1200"/>
              <a:buNone/>
              <a:defRPr sz="1200" b="1"/>
            </a:lvl5pPr>
            <a:lvl6pPr marL="2743200" lvl="5" indent="-228600" algn="l" rtl="0">
              <a:lnSpc>
                <a:spcPct val="90000"/>
              </a:lnSpc>
              <a:spcBef>
                <a:spcPts val="400"/>
              </a:spcBef>
              <a:spcAft>
                <a:spcPts val="0"/>
              </a:spcAft>
              <a:buClr>
                <a:schemeClr val="dk1"/>
              </a:buClr>
              <a:buSzPts val="1200"/>
              <a:buNone/>
              <a:defRPr sz="1200" b="1"/>
            </a:lvl6pPr>
            <a:lvl7pPr marL="3200400" lvl="6" indent="-228600" algn="l" rtl="0">
              <a:lnSpc>
                <a:spcPct val="90000"/>
              </a:lnSpc>
              <a:spcBef>
                <a:spcPts val="400"/>
              </a:spcBef>
              <a:spcAft>
                <a:spcPts val="0"/>
              </a:spcAft>
              <a:buClr>
                <a:schemeClr val="dk1"/>
              </a:buClr>
              <a:buSzPts val="1200"/>
              <a:buNone/>
              <a:defRPr sz="1200" b="1"/>
            </a:lvl7pPr>
            <a:lvl8pPr marL="3657600" lvl="7" indent="-228600" algn="l" rtl="0">
              <a:lnSpc>
                <a:spcPct val="90000"/>
              </a:lnSpc>
              <a:spcBef>
                <a:spcPts val="400"/>
              </a:spcBef>
              <a:spcAft>
                <a:spcPts val="0"/>
              </a:spcAft>
              <a:buClr>
                <a:schemeClr val="dk1"/>
              </a:buClr>
              <a:buSzPts val="1200"/>
              <a:buNone/>
              <a:defRPr sz="1200" b="1"/>
            </a:lvl8pPr>
            <a:lvl9pPr marL="4114800" lvl="8" indent="-228600" algn="l" rtl="0">
              <a:lnSpc>
                <a:spcPct val="90000"/>
              </a:lnSpc>
              <a:spcBef>
                <a:spcPts val="400"/>
              </a:spcBef>
              <a:spcAft>
                <a:spcPts val="0"/>
              </a:spcAft>
              <a:buClr>
                <a:schemeClr val="dk1"/>
              </a:buClr>
              <a:buSzPts val="1200"/>
              <a:buNone/>
              <a:defRPr sz="1200" b="1"/>
            </a:lvl9pPr>
          </a:lstStyle>
          <a:p>
            <a:endParaRPr/>
          </a:p>
        </p:txBody>
      </p:sp>
      <p:sp>
        <p:nvSpPr>
          <p:cNvPr id="88" name="Google Shape;88;p19"/>
          <p:cNvSpPr txBox="1">
            <a:spLocks noGrp="1"/>
          </p:cNvSpPr>
          <p:nvPr>
            <p:ph type="body" idx="2"/>
          </p:nvPr>
        </p:nvSpPr>
        <p:spPr>
          <a:xfrm>
            <a:off x="629841" y="1878806"/>
            <a:ext cx="3868500" cy="27636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89" name="Google Shape;89;p19"/>
          <p:cNvSpPr txBox="1">
            <a:spLocks noGrp="1"/>
          </p:cNvSpPr>
          <p:nvPr>
            <p:ph type="body" idx="3"/>
          </p:nvPr>
        </p:nvSpPr>
        <p:spPr>
          <a:xfrm>
            <a:off x="4629150" y="1260872"/>
            <a:ext cx="3887400" cy="618000"/>
          </a:xfrm>
          <a:prstGeom prst="rect">
            <a:avLst/>
          </a:prstGeom>
          <a:noFill/>
          <a:ln>
            <a:noFill/>
          </a:ln>
        </p:spPr>
        <p:txBody>
          <a:bodyPr spcFirstLastPara="1" wrap="square" lIns="68575" tIns="34275" rIns="68575" bIns="34275" anchor="b" anchorCtr="0">
            <a:normAutofit/>
          </a:bodyPr>
          <a:lstStyle>
            <a:lvl1pPr marL="457200" lvl="0" indent="-228600" algn="l" rtl="0">
              <a:lnSpc>
                <a:spcPct val="90000"/>
              </a:lnSpc>
              <a:spcBef>
                <a:spcPts val="800"/>
              </a:spcBef>
              <a:spcAft>
                <a:spcPts val="0"/>
              </a:spcAft>
              <a:buClr>
                <a:schemeClr val="dk1"/>
              </a:buClr>
              <a:buSzPts val="1800"/>
              <a:buNone/>
              <a:defRPr sz="1800" b="1"/>
            </a:lvl1pPr>
            <a:lvl2pPr marL="914400" lvl="1" indent="-228600" algn="l" rtl="0">
              <a:lnSpc>
                <a:spcPct val="90000"/>
              </a:lnSpc>
              <a:spcBef>
                <a:spcPts val="400"/>
              </a:spcBef>
              <a:spcAft>
                <a:spcPts val="0"/>
              </a:spcAft>
              <a:buClr>
                <a:schemeClr val="dk1"/>
              </a:buClr>
              <a:buSzPts val="1500"/>
              <a:buNone/>
              <a:defRPr sz="1500" b="1"/>
            </a:lvl2pPr>
            <a:lvl3pPr marL="1371600" lvl="2" indent="-228600" algn="l" rtl="0">
              <a:lnSpc>
                <a:spcPct val="90000"/>
              </a:lnSpc>
              <a:spcBef>
                <a:spcPts val="400"/>
              </a:spcBef>
              <a:spcAft>
                <a:spcPts val="0"/>
              </a:spcAft>
              <a:buClr>
                <a:schemeClr val="dk1"/>
              </a:buClr>
              <a:buSzPts val="1400"/>
              <a:buNone/>
              <a:defRPr sz="1400" b="1"/>
            </a:lvl3pPr>
            <a:lvl4pPr marL="1828800" lvl="3" indent="-228600" algn="l" rtl="0">
              <a:lnSpc>
                <a:spcPct val="90000"/>
              </a:lnSpc>
              <a:spcBef>
                <a:spcPts val="400"/>
              </a:spcBef>
              <a:spcAft>
                <a:spcPts val="0"/>
              </a:spcAft>
              <a:buClr>
                <a:schemeClr val="dk1"/>
              </a:buClr>
              <a:buSzPts val="1200"/>
              <a:buNone/>
              <a:defRPr sz="1200" b="1"/>
            </a:lvl4pPr>
            <a:lvl5pPr marL="2286000" lvl="4" indent="-228600" algn="l" rtl="0">
              <a:lnSpc>
                <a:spcPct val="90000"/>
              </a:lnSpc>
              <a:spcBef>
                <a:spcPts val="400"/>
              </a:spcBef>
              <a:spcAft>
                <a:spcPts val="0"/>
              </a:spcAft>
              <a:buClr>
                <a:schemeClr val="dk1"/>
              </a:buClr>
              <a:buSzPts val="1200"/>
              <a:buNone/>
              <a:defRPr sz="1200" b="1"/>
            </a:lvl5pPr>
            <a:lvl6pPr marL="2743200" lvl="5" indent="-228600" algn="l" rtl="0">
              <a:lnSpc>
                <a:spcPct val="90000"/>
              </a:lnSpc>
              <a:spcBef>
                <a:spcPts val="400"/>
              </a:spcBef>
              <a:spcAft>
                <a:spcPts val="0"/>
              </a:spcAft>
              <a:buClr>
                <a:schemeClr val="dk1"/>
              </a:buClr>
              <a:buSzPts val="1200"/>
              <a:buNone/>
              <a:defRPr sz="1200" b="1"/>
            </a:lvl6pPr>
            <a:lvl7pPr marL="3200400" lvl="6" indent="-228600" algn="l" rtl="0">
              <a:lnSpc>
                <a:spcPct val="90000"/>
              </a:lnSpc>
              <a:spcBef>
                <a:spcPts val="400"/>
              </a:spcBef>
              <a:spcAft>
                <a:spcPts val="0"/>
              </a:spcAft>
              <a:buClr>
                <a:schemeClr val="dk1"/>
              </a:buClr>
              <a:buSzPts val="1200"/>
              <a:buNone/>
              <a:defRPr sz="1200" b="1"/>
            </a:lvl7pPr>
            <a:lvl8pPr marL="3657600" lvl="7" indent="-228600" algn="l" rtl="0">
              <a:lnSpc>
                <a:spcPct val="90000"/>
              </a:lnSpc>
              <a:spcBef>
                <a:spcPts val="400"/>
              </a:spcBef>
              <a:spcAft>
                <a:spcPts val="0"/>
              </a:spcAft>
              <a:buClr>
                <a:schemeClr val="dk1"/>
              </a:buClr>
              <a:buSzPts val="1200"/>
              <a:buNone/>
              <a:defRPr sz="1200" b="1"/>
            </a:lvl8pPr>
            <a:lvl9pPr marL="4114800" lvl="8" indent="-228600" algn="l" rtl="0">
              <a:lnSpc>
                <a:spcPct val="90000"/>
              </a:lnSpc>
              <a:spcBef>
                <a:spcPts val="400"/>
              </a:spcBef>
              <a:spcAft>
                <a:spcPts val="0"/>
              </a:spcAft>
              <a:buClr>
                <a:schemeClr val="dk1"/>
              </a:buClr>
              <a:buSzPts val="1200"/>
              <a:buNone/>
              <a:defRPr sz="1200" b="1"/>
            </a:lvl9pPr>
          </a:lstStyle>
          <a:p>
            <a:endParaRPr/>
          </a:p>
        </p:txBody>
      </p:sp>
      <p:sp>
        <p:nvSpPr>
          <p:cNvPr id="90" name="Google Shape;90;p19"/>
          <p:cNvSpPr txBox="1">
            <a:spLocks noGrp="1"/>
          </p:cNvSpPr>
          <p:nvPr>
            <p:ph type="body" idx="4"/>
          </p:nvPr>
        </p:nvSpPr>
        <p:spPr>
          <a:xfrm>
            <a:off x="4629150" y="1878806"/>
            <a:ext cx="3887400" cy="27636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91" name="Google Shape;91;p19"/>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92" name="Google Shape;92;p19"/>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93" name="Google Shape;93;p19"/>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94"/>
        <p:cNvGrpSpPr/>
        <p:nvPr/>
      </p:nvGrpSpPr>
      <p:grpSpPr>
        <a:xfrm>
          <a:off x="0" y="0"/>
          <a:ext cx="0" cy="0"/>
          <a:chOff x="0" y="0"/>
          <a:chExt cx="0" cy="0"/>
        </a:xfrm>
      </p:grpSpPr>
      <p:sp>
        <p:nvSpPr>
          <p:cNvPr id="95" name="Google Shape;95;p20"/>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96" name="Google Shape;96;p20"/>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97" name="Google Shape;97;p20"/>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98" name="Google Shape;98;p20"/>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99"/>
        <p:cNvGrpSpPr/>
        <p:nvPr/>
      </p:nvGrpSpPr>
      <p:grpSpPr>
        <a:xfrm>
          <a:off x="0" y="0"/>
          <a:ext cx="0" cy="0"/>
          <a:chOff x="0" y="0"/>
          <a:chExt cx="0" cy="0"/>
        </a:xfrm>
      </p:grpSpPr>
      <p:sp>
        <p:nvSpPr>
          <p:cNvPr id="100" name="Google Shape;100;p21"/>
          <p:cNvSpPr txBox="1">
            <a:spLocks noGrp="1"/>
          </p:cNvSpPr>
          <p:nvPr>
            <p:ph type="title"/>
          </p:nvPr>
        </p:nvSpPr>
        <p:spPr>
          <a:xfrm>
            <a:off x="629841" y="342900"/>
            <a:ext cx="2949000" cy="1200300"/>
          </a:xfrm>
          <a:prstGeom prst="rect">
            <a:avLst/>
          </a:prstGeom>
          <a:noFill/>
          <a:ln>
            <a:noFill/>
          </a:ln>
        </p:spPr>
        <p:txBody>
          <a:bodyPr spcFirstLastPara="1" wrap="square" lIns="68575" tIns="34275" rIns="68575" bIns="34275" anchor="b" anchorCtr="0">
            <a:normAutofit/>
          </a:bodyPr>
          <a:lstStyle>
            <a:lvl1pPr lvl="0" algn="l" rtl="0">
              <a:lnSpc>
                <a:spcPct val="90000"/>
              </a:lnSpc>
              <a:spcBef>
                <a:spcPts val="0"/>
              </a:spcBef>
              <a:spcAft>
                <a:spcPts val="0"/>
              </a:spcAft>
              <a:buClr>
                <a:schemeClr val="dk1"/>
              </a:buClr>
              <a:buSzPts val="2400"/>
              <a:buFont typeface="Calibri"/>
              <a:buNone/>
              <a:defRPr sz="24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101" name="Google Shape;101;p21"/>
          <p:cNvSpPr txBox="1">
            <a:spLocks noGrp="1"/>
          </p:cNvSpPr>
          <p:nvPr>
            <p:ph type="body" idx="1"/>
          </p:nvPr>
        </p:nvSpPr>
        <p:spPr>
          <a:xfrm>
            <a:off x="3887391" y="740569"/>
            <a:ext cx="4629300" cy="3655200"/>
          </a:xfrm>
          <a:prstGeom prst="rect">
            <a:avLst/>
          </a:prstGeom>
          <a:noFill/>
          <a:ln>
            <a:noFill/>
          </a:ln>
        </p:spPr>
        <p:txBody>
          <a:bodyPr spcFirstLastPara="1" wrap="square" lIns="68575" tIns="34275" rIns="68575" bIns="34275" anchor="t" anchorCtr="0">
            <a:normAutofit/>
          </a:bodyPr>
          <a:lstStyle>
            <a:lvl1pPr marL="457200" lvl="0" indent="-381000" algn="l" rtl="0">
              <a:lnSpc>
                <a:spcPct val="90000"/>
              </a:lnSpc>
              <a:spcBef>
                <a:spcPts val="800"/>
              </a:spcBef>
              <a:spcAft>
                <a:spcPts val="0"/>
              </a:spcAft>
              <a:buClr>
                <a:schemeClr val="dk1"/>
              </a:buClr>
              <a:buSzPts val="2400"/>
              <a:buChar char="•"/>
              <a:defRPr sz="2400"/>
            </a:lvl1pPr>
            <a:lvl2pPr marL="914400" lvl="1" indent="-361950" algn="l" rtl="0">
              <a:lnSpc>
                <a:spcPct val="90000"/>
              </a:lnSpc>
              <a:spcBef>
                <a:spcPts val="400"/>
              </a:spcBef>
              <a:spcAft>
                <a:spcPts val="0"/>
              </a:spcAft>
              <a:buClr>
                <a:schemeClr val="dk1"/>
              </a:buClr>
              <a:buSzPts val="2100"/>
              <a:buChar char="•"/>
              <a:defRPr sz="2100"/>
            </a:lvl2pPr>
            <a:lvl3pPr marL="1371600" lvl="2" indent="-342900" algn="l" rtl="0">
              <a:lnSpc>
                <a:spcPct val="90000"/>
              </a:lnSpc>
              <a:spcBef>
                <a:spcPts val="400"/>
              </a:spcBef>
              <a:spcAft>
                <a:spcPts val="0"/>
              </a:spcAft>
              <a:buClr>
                <a:schemeClr val="dk1"/>
              </a:buClr>
              <a:buSzPts val="1800"/>
              <a:buChar char="•"/>
              <a:defRPr sz="1800"/>
            </a:lvl3pPr>
            <a:lvl4pPr marL="1828800" lvl="3" indent="-323850" algn="l" rtl="0">
              <a:lnSpc>
                <a:spcPct val="90000"/>
              </a:lnSpc>
              <a:spcBef>
                <a:spcPts val="400"/>
              </a:spcBef>
              <a:spcAft>
                <a:spcPts val="0"/>
              </a:spcAft>
              <a:buClr>
                <a:schemeClr val="dk1"/>
              </a:buClr>
              <a:buSzPts val="1500"/>
              <a:buChar char="•"/>
              <a:defRPr sz="1500"/>
            </a:lvl4pPr>
            <a:lvl5pPr marL="2286000" lvl="4" indent="-323850" algn="l" rtl="0">
              <a:lnSpc>
                <a:spcPct val="90000"/>
              </a:lnSpc>
              <a:spcBef>
                <a:spcPts val="400"/>
              </a:spcBef>
              <a:spcAft>
                <a:spcPts val="0"/>
              </a:spcAft>
              <a:buClr>
                <a:schemeClr val="dk1"/>
              </a:buClr>
              <a:buSzPts val="1500"/>
              <a:buChar char="•"/>
              <a:defRPr sz="1500"/>
            </a:lvl5pPr>
            <a:lvl6pPr marL="2743200" lvl="5" indent="-323850" algn="l" rtl="0">
              <a:lnSpc>
                <a:spcPct val="90000"/>
              </a:lnSpc>
              <a:spcBef>
                <a:spcPts val="400"/>
              </a:spcBef>
              <a:spcAft>
                <a:spcPts val="0"/>
              </a:spcAft>
              <a:buClr>
                <a:schemeClr val="dk1"/>
              </a:buClr>
              <a:buSzPts val="1500"/>
              <a:buChar char="•"/>
              <a:defRPr sz="1500"/>
            </a:lvl6pPr>
            <a:lvl7pPr marL="3200400" lvl="6" indent="-323850" algn="l" rtl="0">
              <a:lnSpc>
                <a:spcPct val="90000"/>
              </a:lnSpc>
              <a:spcBef>
                <a:spcPts val="400"/>
              </a:spcBef>
              <a:spcAft>
                <a:spcPts val="0"/>
              </a:spcAft>
              <a:buClr>
                <a:schemeClr val="dk1"/>
              </a:buClr>
              <a:buSzPts val="1500"/>
              <a:buChar char="•"/>
              <a:defRPr sz="1500"/>
            </a:lvl7pPr>
            <a:lvl8pPr marL="3657600" lvl="7" indent="-323850" algn="l" rtl="0">
              <a:lnSpc>
                <a:spcPct val="90000"/>
              </a:lnSpc>
              <a:spcBef>
                <a:spcPts val="400"/>
              </a:spcBef>
              <a:spcAft>
                <a:spcPts val="0"/>
              </a:spcAft>
              <a:buClr>
                <a:schemeClr val="dk1"/>
              </a:buClr>
              <a:buSzPts val="1500"/>
              <a:buChar char="•"/>
              <a:defRPr sz="1500"/>
            </a:lvl8pPr>
            <a:lvl9pPr marL="4114800" lvl="8" indent="-323850" algn="l" rtl="0">
              <a:lnSpc>
                <a:spcPct val="90000"/>
              </a:lnSpc>
              <a:spcBef>
                <a:spcPts val="400"/>
              </a:spcBef>
              <a:spcAft>
                <a:spcPts val="0"/>
              </a:spcAft>
              <a:buClr>
                <a:schemeClr val="dk1"/>
              </a:buClr>
              <a:buSzPts val="1500"/>
              <a:buChar char="•"/>
              <a:defRPr sz="1500"/>
            </a:lvl9pPr>
          </a:lstStyle>
          <a:p>
            <a:endParaRPr/>
          </a:p>
        </p:txBody>
      </p:sp>
      <p:sp>
        <p:nvSpPr>
          <p:cNvPr id="102" name="Google Shape;102;p21"/>
          <p:cNvSpPr txBox="1">
            <a:spLocks noGrp="1"/>
          </p:cNvSpPr>
          <p:nvPr>
            <p:ph type="body" idx="2"/>
          </p:nvPr>
        </p:nvSpPr>
        <p:spPr>
          <a:xfrm>
            <a:off x="629841" y="1543050"/>
            <a:ext cx="2949000" cy="2858700"/>
          </a:xfrm>
          <a:prstGeom prst="rect">
            <a:avLst/>
          </a:prstGeom>
          <a:noFill/>
          <a:ln>
            <a:noFill/>
          </a:ln>
        </p:spPr>
        <p:txBody>
          <a:bodyPr spcFirstLastPara="1" wrap="square" lIns="68575" tIns="34275" rIns="68575" bIns="34275" anchor="t" anchorCtr="0">
            <a:normAutofit/>
          </a:bodyPr>
          <a:lstStyle>
            <a:lvl1pPr marL="457200" lvl="0" indent="-228600" algn="l" rtl="0">
              <a:lnSpc>
                <a:spcPct val="90000"/>
              </a:lnSpc>
              <a:spcBef>
                <a:spcPts val="800"/>
              </a:spcBef>
              <a:spcAft>
                <a:spcPts val="0"/>
              </a:spcAft>
              <a:buClr>
                <a:schemeClr val="dk1"/>
              </a:buClr>
              <a:buSzPts val="1200"/>
              <a:buNone/>
              <a:defRPr sz="1200"/>
            </a:lvl1pPr>
            <a:lvl2pPr marL="914400" lvl="1" indent="-228600" algn="l" rtl="0">
              <a:lnSpc>
                <a:spcPct val="90000"/>
              </a:lnSpc>
              <a:spcBef>
                <a:spcPts val="400"/>
              </a:spcBef>
              <a:spcAft>
                <a:spcPts val="0"/>
              </a:spcAft>
              <a:buClr>
                <a:schemeClr val="dk1"/>
              </a:buClr>
              <a:buSzPts val="1100"/>
              <a:buNone/>
              <a:defRPr sz="1100"/>
            </a:lvl2pPr>
            <a:lvl3pPr marL="1371600" lvl="2" indent="-228600" algn="l" rtl="0">
              <a:lnSpc>
                <a:spcPct val="90000"/>
              </a:lnSpc>
              <a:spcBef>
                <a:spcPts val="400"/>
              </a:spcBef>
              <a:spcAft>
                <a:spcPts val="0"/>
              </a:spcAft>
              <a:buClr>
                <a:schemeClr val="dk1"/>
              </a:buClr>
              <a:buSzPts val="900"/>
              <a:buNone/>
              <a:defRPr sz="900"/>
            </a:lvl3pPr>
            <a:lvl4pPr marL="1828800" lvl="3" indent="-228600" algn="l" rtl="0">
              <a:lnSpc>
                <a:spcPct val="90000"/>
              </a:lnSpc>
              <a:spcBef>
                <a:spcPts val="400"/>
              </a:spcBef>
              <a:spcAft>
                <a:spcPts val="0"/>
              </a:spcAft>
              <a:buClr>
                <a:schemeClr val="dk1"/>
              </a:buClr>
              <a:buSzPts val="800"/>
              <a:buNone/>
              <a:defRPr sz="800"/>
            </a:lvl4pPr>
            <a:lvl5pPr marL="2286000" lvl="4" indent="-228600" algn="l" rtl="0">
              <a:lnSpc>
                <a:spcPct val="90000"/>
              </a:lnSpc>
              <a:spcBef>
                <a:spcPts val="400"/>
              </a:spcBef>
              <a:spcAft>
                <a:spcPts val="0"/>
              </a:spcAft>
              <a:buClr>
                <a:schemeClr val="dk1"/>
              </a:buClr>
              <a:buSzPts val="800"/>
              <a:buNone/>
              <a:defRPr sz="800"/>
            </a:lvl5pPr>
            <a:lvl6pPr marL="2743200" lvl="5" indent="-228600" algn="l" rtl="0">
              <a:lnSpc>
                <a:spcPct val="90000"/>
              </a:lnSpc>
              <a:spcBef>
                <a:spcPts val="400"/>
              </a:spcBef>
              <a:spcAft>
                <a:spcPts val="0"/>
              </a:spcAft>
              <a:buClr>
                <a:schemeClr val="dk1"/>
              </a:buClr>
              <a:buSzPts val="800"/>
              <a:buNone/>
              <a:defRPr sz="800"/>
            </a:lvl6pPr>
            <a:lvl7pPr marL="3200400" lvl="6" indent="-228600" algn="l" rtl="0">
              <a:lnSpc>
                <a:spcPct val="90000"/>
              </a:lnSpc>
              <a:spcBef>
                <a:spcPts val="400"/>
              </a:spcBef>
              <a:spcAft>
                <a:spcPts val="0"/>
              </a:spcAft>
              <a:buClr>
                <a:schemeClr val="dk1"/>
              </a:buClr>
              <a:buSzPts val="800"/>
              <a:buNone/>
              <a:defRPr sz="800"/>
            </a:lvl7pPr>
            <a:lvl8pPr marL="3657600" lvl="7" indent="-228600" algn="l" rtl="0">
              <a:lnSpc>
                <a:spcPct val="90000"/>
              </a:lnSpc>
              <a:spcBef>
                <a:spcPts val="400"/>
              </a:spcBef>
              <a:spcAft>
                <a:spcPts val="0"/>
              </a:spcAft>
              <a:buClr>
                <a:schemeClr val="dk1"/>
              </a:buClr>
              <a:buSzPts val="800"/>
              <a:buNone/>
              <a:defRPr sz="800"/>
            </a:lvl8pPr>
            <a:lvl9pPr marL="4114800" lvl="8" indent="-228600" algn="l" rtl="0">
              <a:lnSpc>
                <a:spcPct val="90000"/>
              </a:lnSpc>
              <a:spcBef>
                <a:spcPts val="400"/>
              </a:spcBef>
              <a:spcAft>
                <a:spcPts val="0"/>
              </a:spcAft>
              <a:buClr>
                <a:schemeClr val="dk1"/>
              </a:buClr>
              <a:buSzPts val="800"/>
              <a:buNone/>
              <a:defRPr sz="800"/>
            </a:lvl9pPr>
          </a:lstStyle>
          <a:p>
            <a:endParaRPr/>
          </a:p>
        </p:txBody>
      </p:sp>
      <p:sp>
        <p:nvSpPr>
          <p:cNvPr id="103" name="Google Shape;103;p21"/>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04" name="Google Shape;104;p21"/>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05" name="Google Shape;105;p21"/>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06"/>
        <p:cNvGrpSpPr/>
        <p:nvPr/>
      </p:nvGrpSpPr>
      <p:grpSpPr>
        <a:xfrm>
          <a:off x="0" y="0"/>
          <a:ext cx="0" cy="0"/>
          <a:chOff x="0" y="0"/>
          <a:chExt cx="0" cy="0"/>
        </a:xfrm>
      </p:grpSpPr>
      <p:sp>
        <p:nvSpPr>
          <p:cNvPr id="107" name="Google Shape;107;p22"/>
          <p:cNvSpPr txBox="1">
            <a:spLocks noGrp="1"/>
          </p:cNvSpPr>
          <p:nvPr>
            <p:ph type="title"/>
          </p:nvPr>
        </p:nvSpPr>
        <p:spPr>
          <a:xfrm>
            <a:off x="629841" y="342900"/>
            <a:ext cx="2949000" cy="1200300"/>
          </a:xfrm>
          <a:prstGeom prst="rect">
            <a:avLst/>
          </a:prstGeom>
          <a:noFill/>
          <a:ln>
            <a:noFill/>
          </a:ln>
        </p:spPr>
        <p:txBody>
          <a:bodyPr spcFirstLastPara="1" wrap="square" lIns="68575" tIns="34275" rIns="68575" bIns="34275" anchor="b" anchorCtr="0">
            <a:normAutofit/>
          </a:bodyPr>
          <a:lstStyle>
            <a:lvl1pPr lvl="0" algn="l" rtl="0">
              <a:lnSpc>
                <a:spcPct val="90000"/>
              </a:lnSpc>
              <a:spcBef>
                <a:spcPts val="0"/>
              </a:spcBef>
              <a:spcAft>
                <a:spcPts val="0"/>
              </a:spcAft>
              <a:buClr>
                <a:schemeClr val="dk1"/>
              </a:buClr>
              <a:buSzPts val="2400"/>
              <a:buFont typeface="Calibri"/>
              <a:buNone/>
              <a:defRPr sz="24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108" name="Google Shape;108;p22"/>
          <p:cNvSpPr>
            <a:spLocks noGrp="1"/>
          </p:cNvSpPr>
          <p:nvPr>
            <p:ph type="pic" idx="2"/>
          </p:nvPr>
        </p:nvSpPr>
        <p:spPr>
          <a:xfrm>
            <a:off x="3887391" y="740569"/>
            <a:ext cx="4629300" cy="3655200"/>
          </a:xfrm>
          <a:prstGeom prst="rect">
            <a:avLst/>
          </a:prstGeom>
          <a:noFill/>
          <a:ln>
            <a:noFill/>
          </a:ln>
        </p:spPr>
      </p:sp>
      <p:sp>
        <p:nvSpPr>
          <p:cNvPr id="109" name="Google Shape;109;p22"/>
          <p:cNvSpPr txBox="1">
            <a:spLocks noGrp="1"/>
          </p:cNvSpPr>
          <p:nvPr>
            <p:ph type="body" idx="1"/>
          </p:nvPr>
        </p:nvSpPr>
        <p:spPr>
          <a:xfrm>
            <a:off x="629841" y="1543050"/>
            <a:ext cx="2949000" cy="2858700"/>
          </a:xfrm>
          <a:prstGeom prst="rect">
            <a:avLst/>
          </a:prstGeom>
          <a:noFill/>
          <a:ln>
            <a:noFill/>
          </a:ln>
        </p:spPr>
        <p:txBody>
          <a:bodyPr spcFirstLastPara="1" wrap="square" lIns="68575" tIns="34275" rIns="68575" bIns="34275" anchor="t" anchorCtr="0">
            <a:normAutofit/>
          </a:bodyPr>
          <a:lstStyle>
            <a:lvl1pPr marL="457200" lvl="0" indent="-228600" algn="l" rtl="0">
              <a:lnSpc>
                <a:spcPct val="90000"/>
              </a:lnSpc>
              <a:spcBef>
                <a:spcPts val="800"/>
              </a:spcBef>
              <a:spcAft>
                <a:spcPts val="0"/>
              </a:spcAft>
              <a:buClr>
                <a:schemeClr val="dk1"/>
              </a:buClr>
              <a:buSzPts val="1200"/>
              <a:buNone/>
              <a:defRPr sz="1200"/>
            </a:lvl1pPr>
            <a:lvl2pPr marL="914400" lvl="1" indent="-228600" algn="l" rtl="0">
              <a:lnSpc>
                <a:spcPct val="90000"/>
              </a:lnSpc>
              <a:spcBef>
                <a:spcPts val="400"/>
              </a:spcBef>
              <a:spcAft>
                <a:spcPts val="0"/>
              </a:spcAft>
              <a:buClr>
                <a:schemeClr val="dk1"/>
              </a:buClr>
              <a:buSzPts val="1100"/>
              <a:buNone/>
              <a:defRPr sz="1100"/>
            </a:lvl2pPr>
            <a:lvl3pPr marL="1371600" lvl="2" indent="-228600" algn="l" rtl="0">
              <a:lnSpc>
                <a:spcPct val="90000"/>
              </a:lnSpc>
              <a:spcBef>
                <a:spcPts val="400"/>
              </a:spcBef>
              <a:spcAft>
                <a:spcPts val="0"/>
              </a:spcAft>
              <a:buClr>
                <a:schemeClr val="dk1"/>
              </a:buClr>
              <a:buSzPts val="900"/>
              <a:buNone/>
              <a:defRPr sz="900"/>
            </a:lvl3pPr>
            <a:lvl4pPr marL="1828800" lvl="3" indent="-228600" algn="l" rtl="0">
              <a:lnSpc>
                <a:spcPct val="90000"/>
              </a:lnSpc>
              <a:spcBef>
                <a:spcPts val="400"/>
              </a:spcBef>
              <a:spcAft>
                <a:spcPts val="0"/>
              </a:spcAft>
              <a:buClr>
                <a:schemeClr val="dk1"/>
              </a:buClr>
              <a:buSzPts val="800"/>
              <a:buNone/>
              <a:defRPr sz="800"/>
            </a:lvl4pPr>
            <a:lvl5pPr marL="2286000" lvl="4" indent="-228600" algn="l" rtl="0">
              <a:lnSpc>
                <a:spcPct val="90000"/>
              </a:lnSpc>
              <a:spcBef>
                <a:spcPts val="400"/>
              </a:spcBef>
              <a:spcAft>
                <a:spcPts val="0"/>
              </a:spcAft>
              <a:buClr>
                <a:schemeClr val="dk1"/>
              </a:buClr>
              <a:buSzPts val="800"/>
              <a:buNone/>
              <a:defRPr sz="800"/>
            </a:lvl5pPr>
            <a:lvl6pPr marL="2743200" lvl="5" indent="-228600" algn="l" rtl="0">
              <a:lnSpc>
                <a:spcPct val="90000"/>
              </a:lnSpc>
              <a:spcBef>
                <a:spcPts val="400"/>
              </a:spcBef>
              <a:spcAft>
                <a:spcPts val="0"/>
              </a:spcAft>
              <a:buClr>
                <a:schemeClr val="dk1"/>
              </a:buClr>
              <a:buSzPts val="800"/>
              <a:buNone/>
              <a:defRPr sz="800"/>
            </a:lvl6pPr>
            <a:lvl7pPr marL="3200400" lvl="6" indent="-228600" algn="l" rtl="0">
              <a:lnSpc>
                <a:spcPct val="90000"/>
              </a:lnSpc>
              <a:spcBef>
                <a:spcPts val="400"/>
              </a:spcBef>
              <a:spcAft>
                <a:spcPts val="0"/>
              </a:spcAft>
              <a:buClr>
                <a:schemeClr val="dk1"/>
              </a:buClr>
              <a:buSzPts val="800"/>
              <a:buNone/>
              <a:defRPr sz="800"/>
            </a:lvl7pPr>
            <a:lvl8pPr marL="3657600" lvl="7" indent="-228600" algn="l" rtl="0">
              <a:lnSpc>
                <a:spcPct val="90000"/>
              </a:lnSpc>
              <a:spcBef>
                <a:spcPts val="400"/>
              </a:spcBef>
              <a:spcAft>
                <a:spcPts val="0"/>
              </a:spcAft>
              <a:buClr>
                <a:schemeClr val="dk1"/>
              </a:buClr>
              <a:buSzPts val="800"/>
              <a:buNone/>
              <a:defRPr sz="800"/>
            </a:lvl8pPr>
            <a:lvl9pPr marL="4114800" lvl="8" indent="-228600" algn="l" rtl="0">
              <a:lnSpc>
                <a:spcPct val="90000"/>
              </a:lnSpc>
              <a:spcBef>
                <a:spcPts val="400"/>
              </a:spcBef>
              <a:spcAft>
                <a:spcPts val="0"/>
              </a:spcAft>
              <a:buClr>
                <a:schemeClr val="dk1"/>
              </a:buClr>
              <a:buSzPts val="800"/>
              <a:buNone/>
              <a:defRPr sz="800"/>
            </a:lvl9pPr>
          </a:lstStyle>
          <a:p>
            <a:endParaRPr/>
          </a:p>
        </p:txBody>
      </p:sp>
      <p:sp>
        <p:nvSpPr>
          <p:cNvPr id="110" name="Google Shape;110;p22"/>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11" name="Google Shape;111;p22"/>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12" name="Google Shape;112;p22"/>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13"/>
        <p:cNvGrpSpPr/>
        <p:nvPr/>
      </p:nvGrpSpPr>
      <p:grpSpPr>
        <a:xfrm>
          <a:off x="0" y="0"/>
          <a:ext cx="0" cy="0"/>
          <a:chOff x="0" y="0"/>
          <a:chExt cx="0" cy="0"/>
        </a:xfrm>
      </p:grpSpPr>
      <p:sp>
        <p:nvSpPr>
          <p:cNvPr id="114" name="Google Shape;114;p23"/>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115" name="Google Shape;115;p23"/>
          <p:cNvSpPr txBox="1">
            <a:spLocks noGrp="1"/>
          </p:cNvSpPr>
          <p:nvPr>
            <p:ph type="body" idx="1"/>
          </p:nvPr>
        </p:nvSpPr>
        <p:spPr>
          <a:xfrm rot="5400000">
            <a:off x="2940300" y="-942431"/>
            <a:ext cx="3263400" cy="78867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116" name="Google Shape;116;p23"/>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17" name="Google Shape;117;p23"/>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18" name="Google Shape;118;p23"/>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19"/>
        <p:cNvGrpSpPr/>
        <p:nvPr/>
      </p:nvGrpSpPr>
      <p:grpSpPr>
        <a:xfrm>
          <a:off x="0" y="0"/>
          <a:ext cx="0" cy="0"/>
          <a:chOff x="0" y="0"/>
          <a:chExt cx="0" cy="0"/>
        </a:xfrm>
      </p:grpSpPr>
      <p:sp>
        <p:nvSpPr>
          <p:cNvPr id="120" name="Google Shape;120;p24"/>
          <p:cNvSpPr txBox="1">
            <a:spLocks noGrp="1"/>
          </p:cNvSpPr>
          <p:nvPr>
            <p:ph type="title"/>
          </p:nvPr>
        </p:nvSpPr>
        <p:spPr>
          <a:xfrm rot="5400000">
            <a:off x="5350050" y="1467544"/>
            <a:ext cx="4359000" cy="19716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121" name="Google Shape;121;p24"/>
          <p:cNvSpPr txBox="1">
            <a:spLocks noGrp="1"/>
          </p:cNvSpPr>
          <p:nvPr>
            <p:ph type="body" idx="1"/>
          </p:nvPr>
        </p:nvSpPr>
        <p:spPr>
          <a:xfrm rot="5400000">
            <a:off x="1349475" y="-447056"/>
            <a:ext cx="4359000" cy="58008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122" name="Google Shape;122;p24"/>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23" name="Google Shape;123;p24"/>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24" name="Google Shape;124;p24"/>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theme" Target="../theme/theme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marR="0" lvl="0" algn="l" rtl="0">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52" name="Google Shape;52;p13"/>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rmAutofit/>
          </a:bodyPr>
          <a:lstStyle>
            <a:lvl1pPr marL="457200" marR="0" lvl="0" indent="-361950" algn="l" rtl="0">
              <a:lnSpc>
                <a:spcPct val="90000"/>
              </a:lnSpc>
              <a:spcBef>
                <a:spcPts val="8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53" name="Google Shape;53;p13"/>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marR="0" lvl="0" algn="l" rtl="0">
              <a:spcBef>
                <a:spcPts val="0"/>
              </a:spcBef>
              <a:spcAft>
                <a:spcPts val="0"/>
              </a:spcAft>
              <a:buSzPts val="1100"/>
              <a:buNone/>
              <a:defRPr sz="9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54" name="Google Shape;54;p13"/>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marR="0" lvl="0" algn="ctr" rtl="0">
              <a:spcBef>
                <a:spcPts val="0"/>
              </a:spcBef>
              <a:spcAft>
                <a:spcPts val="0"/>
              </a:spcAft>
              <a:buSzPts val="1100"/>
              <a:buNone/>
              <a:defRPr sz="9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55" name="Google Shape;55;p13"/>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900" b="0" i="0" u="none" strike="noStrike" cap="none">
                <a:solidFill>
                  <a:srgbClr val="888888"/>
                </a:solidFill>
                <a:latin typeface="Calibri"/>
                <a:ea typeface="Calibri"/>
                <a:cs typeface="Calibri"/>
                <a:sym typeface="Calibri"/>
              </a:defRPr>
            </a:lvl1pPr>
            <a:lvl2pPr marL="0" marR="0" lvl="1" indent="0" algn="r" rtl="0">
              <a:spcBef>
                <a:spcPts val="0"/>
              </a:spcBef>
              <a:buNone/>
              <a:defRPr sz="900" b="0" i="0" u="none" strike="noStrike" cap="none">
                <a:solidFill>
                  <a:srgbClr val="888888"/>
                </a:solidFill>
                <a:latin typeface="Calibri"/>
                <a:ea typeface="Calibri"/>
                <a:cs typeface="Calibri"/>
                <a:sym typeface="Calibri"/>
              </a:defRPr>
            </a:lvl2pPr>
            <a:lvl3pPr marL="0" marR="0" lvl="2" indent="0" algn="r" rtl="0">
              <a:spcBef>
                <a:spcPts val="0"/>
              </a:spcBef>
              <a:buNone/>
              <a:defRPr sz="900" b="0" i="0" u="none" strike="noStrike" cap="none">
                <a:solidFill>
                  <a:srgbClr val="888888"/>
                </a:solidFill>
                <a:latin typeface="Calibri"/>
                <a:ea typeface="Calibri"/>
                <a:cs typeface="Calibri"/>
                <a:sym typeface="Calibri"/>
              </a:defRPr>
            </a:lvl3pPr>
            <a:lvl4pPr marL="0" marR="0" lvl="3" indent="0" algn="r" rtl="0">
              <a:spcBef>
                <a:spcPts val="0"/>
              </a:spcBef>
              <a:buNone/>
              <a:defRPr sz="900" b="0" i="0" u="none" strike="noStrike" cap="none">
                <a:solidFill>
                  <a:srgbClr val="888888"/>
                </a:solidFill>
                <a:latin typeface="Calibri"/>
                <a:ea typeface="Calibri"/>
                <a:cs typeface="Calibri"/>
                <a:sym typeface="Calibri"/>
              </a:defRPr>
            </a:lvl4pPr>
            <a:lvl5pPr marL="0" marR="0" lvl="4" indent="0" algn="r" rtl="0">
              <a:spcBef>
                <a:spcPts val="0"/>
              </a:spcBef>
              <a:buNone/>
              <a:defRPr sz="900" b="0" i="0" u="none" strike="noStrike" cap="none">
                <a:solidFill>
                  <a:srgbClr val="888888"/>
                </a:solidFill>
                <a:latin typeface="Calibri"/>
                <a:ea typeface="Calibri"/>
                <a:cs typeface="Calibri"/>
                <a:sym typeface="Calibri"/>
              </a:defRPr>
            </a:lvl5pPr>
            <a:lvl6pPr marL="0" marR="0" lvl="5" indent="0" algn="r" rtl="0">
              <a:spcBef>
                <a:spcPts val="0"/>
              </a:spcBef>
              <a:buNone/>
              <a:defRPr sz="900" b="0" i="0" u="none" strike="noStrike" cap="none">
                <a:solidFill>
                  <a:srgbClr val="888888"/>
                </a:solidFill>
                <a:latin typeface="Calibri"/>
                <a:ea typeface="Calibri"/>
                <a:cs typeface="Calibri"/>
                <a:sym typeface="Calibri"/>
              </a:defRPr>
            </a:lvl6pPr>
            <a:lvl7pPr marL="0" marR="0" lvl="6" indent="0" algn="r" rtl="0">
              <a:spcBef>
                <a:spcPts val="0"/>
              </a:spcBef>
              <a:buNone/>
              <a:defRPr sz="900" b="0" i="0" u="none" strike="noStrike" cap="none">
                <a:solidFill>
                  <a:srgbClr val="888888"/>
                </a:solidFill>
                <a:latin typeface="Calibri"/>
                <a:ea typeface="Calibri"/>
                <a:cs typeface="Calibri"/>
                <a:sym typeface="Calibri"/>
              </a:defRPr>
            </a:lvl7pPr>
            <a:lvl8pPr marL="0" marR="0" lvl="7" indent="0" algn="r" rtl="0">
              <a:spcBef>
                <a:spcPts val="0"/>
              </a:spcBef>
              <a:buNone/>
              <a:defRPr sz="900" b="0" i="0" u="none" strike="noStrike" cap="none">
                <a:solidFill>
                  <a:srgbClr val="888888"/>
                </a:solidFill>
                <a:latin typeface="Calibri"/>
                <a:ea typeface="Calibri"/>
                <a:cs typeface="Calibri"/>
                <a:sym typeface="Calibri"/>
              </a:defRPr>
            </a:lvl8pPr>
            <a:lvl9pPr marL="0" marR="0" lvl="8" indent="0" algn="r" rtl="0">
              <a:spcBef>
                <a:spcPts val="0"/>
              </a:spcBef>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5.png"/><Relationship Id="rId5" Type="http://schemas.openxmlformats.org/officeDocument/2006/relationships/image" Target="../media/image4.jp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hyperlink" Target="https://www.bu.edu/urbanclimate/campus-climate-lab/" TargetMode="External"/><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25"/>
          <p:cNvSpPr/>
          <p:nvPr/>
        </p:nvSpPr>
        <p:spPr>
          <a:xfrm rot="10800000" flipH="1">
            <a:off x="0" y="3569536"/>
            <a:ext cx="9144000" cy="1388100"/>
          </a:xfrm>
          <a:prstGeom prst="rect">
            <a:avLst/>
          </a:prstGeom>
          <a:solidFill>
            <a:srgbClr val="385723"/>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Calibri"/>
              <a:ea typeface="Calibri"/>
              <a:cs typeface="Calibri"/>
              <a:sym typeface="Calibri"/>
            </a:endParaRPr>
          </a:p>
        </p:txBody>
      </p:sp>
      <p:sp>
        <p:nvSpPr>
          <p:cNvPr id="131" name="Google Shape;131;p25"/>
          <p:cNvSpPr/>
          <p:nvPr/>
        </p:nvSpPr>
        <p:spPr>
          <a:xfrm rot="10800000" flipH="1">
            <a:off x="0" y="185857"/>
            <a:ext cx="9144000" cy="1798800"/>
          </a:xfrm>
          <a:prstGeom prst="rect">
            <a:avLst/>
          </a:prstGeom>
          <a:solidFill>
            <a:srgbClr val="385723"/>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Calibri"/>
              <a:ea typeface="Calibri"/>
              <a:cs typeface="Calibri"/>
              <a:sym typeface="Calibri"/>
            </a:endParaRPr>
          </a:p>
        </p:txBody>
      </p:sp>
      <p:sp>
        <p:nvSpPr>
          <p:cNvPr id="132" name="Google Shape;132;p25"/>
          <p:cNvSpPr txBox="1"/>
          <p:nvPr/>
        </p:nvSpPr>
        <p:spPr>
          <a:xfrm>
            <a:off x="335568" y="1739511"/>
            <a:ext cx="4934400" cy="2023500"/>
          </a:xfrm>
          <a:prstGeom prst="rect">
            <a:avLst/>
          </a:prstGeom>
          <a:noFill/>
          <a:ln>
            <a:noFill/>
          </a:ln>
        </p:spPr>
        <p:txBody>
          <a:bodyPr spcFirstLastPara="1" wrap="square" lIns="68575" tIns="34275" rIns="68575" bIns="34275" anchor="ctr" anchorCtr="0">
            <a:noAutofit/>
          </a:bodyPr>
          <a:lstStyle/>
          <a:p>
            <a:pPr marL="381000" marR="0" lvl="0" indent="-374650" algn="l" rtl="0">
              <a:lnSpc>
                <a:spcPct val="85000"/>
              </a:lnSpc>
              <a:spcBef>
                <a:spcPts val="0"/>
              </a:spcBef>
              <a:spcAft>
                <a:spcPts val="0"/>
              </a:spcAft>
              <a:buClr>
                <a:schemeClr val="dk1"/>
              </a:buClr>
              <a:buSzPts val="2100"/>
              <a:buFont typeface="Arial"/>
              <a:buAutoNum type="arabicPeriod"/>
            </a:pPr>
            <a:r>
              <a:rPr lang="en-US" sz="2000" b="0" i="0" u="none"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Decarbonization Framework for BU</a:t>
            </a:r>
            <a:endParaRPr lang="en-US" sz="2000" dirty="0">
              <a:latin typeface="Calibri" panose="020F0502020204030204" pitchFamily="34" charset="0"/>
              <a:ea typeface="Calibri" panose="020F0502020204030204" pitchFamily="34" charset="0"/>
              <a:cs typeface="Calibri" panose="020F0502020204030204" pitchFamily="34" charset="0"/>
            </a:endParaRPr>
          </a:p>
          <a:p>
            <a:pPr marL="381000" marR="0" lvl="0" indent="-374650" algn="l" rtl="0">
              <a:lnSpc>
                <a:spcPct val="85000"/>
              </a:lnSpc>
              <a:spcBef>
                <a:spcPts val="900"/>
              </a:spcBef>
              <a:spcAft>
                <a:spcPts val="0"/>
              </a:spcAft>
              <a:buClr>
                <a:schemeClr val="dk1"/>
              </a:buClr>
              <a:buSzPts val="2100"/>
              <a:buFont typeface="Arial"/>
              <a:buAutoNum type="arabicPeriod"/>
            </a:pPr>
            <a:r>
              <a:rPr lang="en-US" sz="2000" b="0" i="0" u="none"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Pilot Building Objectives &amp; Candidates</a:t>
            </a:r>
          </a:p>
          <a:p>
            <a:pPr marL="381000" marR="0" lvl="0" indent="-374650" algn="l" rtl="0">
              <a:lnSpc>
                <a:spcPct val="85000"/>
              </a:lnSpc>
              <a:spcBef>
                <a:spcPts val="900"/>
              </a:spcBef>
              <a:spcAft>
                <a:spcPts val="0"/>
              </a:spcAft>
              <a:buClr>
                <a:schemeClr val="dk1"/>
              </a:buClr>
              <a:buSzPts val="2100"/>
              <a:buFont typeface="Arial"/>
              <a:buAutoNum type="arabicPeriod"/>
            </a:pPr>
            <a:r>
              <a:rPr lang="en-US" sz="2000"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Issues to Address in the Spring</a:t>
            </a:r>
          </a:p>
        </p:txBody>
      </p:sp>
      <p:sp>
        <p:nvSpPr>
          <p:cNvPr id="133" name="Google Shape;133;p25"/>
          <p:cNvSpPr txBox="1">
            <a:spLocks noGrp="1"/>
          </p:cNvSpPr>
          <p:nvPr>
            <p:ph type="ctrTitle"/>
          </p:nvPr>
        </p:nvSpPr>
        <p:spPr>
          <a:xfrm>
            <a:off x="125700" y="185850"/>
            <a:ext cx="8892600" cy="1798800"/>
          </a:xfrm>
          <a:prstGeom prst="rect">
            <a:avLst/>
          </a:prstGeom>
          <a:noFill/>
          <a:ln>
            <a:noFill/>
          </a:ln>
        </p:spPr>
        <p:txBody>
          <a:bodyPr spcFirstLastPara="1" wrap="square" lIns="68575" tIns="34275" rIns="68575" bIns="34275" anchor="ctr" anchorCtr="0">
            <a:noAutofit/>
          </a:bodyPr>
          <a:lstStyle/>
          <a:p>
            <a:pPr marL="0" lvl="0" indent="0" algn="ctr" rtl="0">
              <a:spcBef>
                <a:spcPts val="0"/>
              </a:spcBef>
              <a:spcAft>
                <a:spcPts val="0"/>
              </a:spcAft>
              <a:buClr>
                <a:schemeClr val="lt1"/>
              </a:buClr>
              <a:buSzPts val="1400"/>
              <a:buFont typeface="Calibri"/>
              <a:buNone/>
            </a:pPr>
            <a:r>
              <a:rPr lang="en" sz="2300" b="1" dirty="0">
                <a:solidFill>
                  <a:schemeClr val="lt1"/>
                </a:solidFill>
              </a:rPr>
              <a:t>Developing Electrification Strategies to Decarbonize Boston University </a:t>
            </a:r>
            <a:endParaRPr sz="2300" b="1" dirty="0">
              <a:solidFill>
                <a:schemeClr val="lt1"/>
              </a:solidFill>
            </a:endParaRPr>
          </a:p>
          <a:p>
            <a:pPr marL="0" lvl="0" indent="0" algn="ctr" rtl="0">
              <a:lnSpc>
                <a:spcPct val="30000"/>
              </a:lnSpc>
              <a:spcBef>
                <a:spcPts val="0"/>
              </a:spcBef>
              <a:spcAft>
                <a:spcPts val="0"/>
              </a:spcAft>
              <a:buClr>
                <a:schemeClr val="lt1"/>
              </a:buClr>
              <a:buSzPts val="1400"/>
              <a:buFont typeface="Calibri"/>
              <a:buNone/>
            </a:pPr>
            <a:endParaRPr sz="1700" b="1" dirty="0">
              <a:solidFill>
                <a:schemeClr val="lt1"/>
              </a:solidFill>
            </a:endParaRPr>
          </a:p>
          <a:p>
            <a:pPr marL="0" lvl="0" indent="0" algn="ctr" rtl="0">
              <a:spcBef>
                <a:spcPts val="0"/>
              </a:spcBef>
              <a:spcAft>
                <a:spcPts val="0"/>
              </a:spcAft>
              <a:buClr>
                <a:schemeClr val="lt1"/>
              </a:buClr>
              <a:buSzPts val="1400"/>
              <a:buFont typeface="Calibri"/>
              <a:buNone/>
            </a:pPr>
            <a:r>
              <a:rPr lang="en" sz="2100" b="1" dirty="0">
                <a:solidFill>
                  <a:schemeClr val="lt1"/>
                </a:solidFill>
              </a:rPr>
              <a:t>Phase 5: Selection of Pilot Demonstration Buildings, Summer Re-heat, </a:t>
            </a:r>
            <a:endParaRPr sz="2100" b="1" dirty="0">
              <a:solidFill>
                <a:schemeClr val="lt1"/>
              </a:solidFill>
            </a:endParaRPr>
          </a:p>
          <a:p>
            <a:pPr marL="0" lvl="0" indent="0" algn="ctr" rtl="0">
              <a:spcBef>
                <a:spcPts val="0"/>
              </a:spcBef>
              <a:spcAft>
                <a:spcPts val="0"/>
              </a:spcAft>
              <a:buClr>
                <a:schemeClr val="lt1"/>
              </a:buClr>
              <a:buSzPts val="1400"/>
              <a:buFont typeface="Calibri"/>
              <a:buNone/>
            </a:pPr>
            <a:r>
              <a:rPr lang="en" sz="2100" b="1" dirty="0">
                <a:solidFill>
                  <a:schemeClr val="lt1"/>
                </a:solidFill>
              </a:rPr>
              <a:t>&amp; Analysis of Ground Source Heat Pump Opportunities</a:t>
            </a:r>
            <a:endParaRPr sz="2100" b="1" dirty="0">
              <a:solidFill>
                <a:schemeClr val="lt1"/>
              </a:solidFill>
            </a:endParaRPr>
          </a:p>
        </p:txBody>
      </p:sp>
      <p:sp>
        <p:nvSpPr>
          <p:cNvPr id="134" name="Google Shape;134;p25"/>
          <p:cNvSpPr txBox="1"/>
          <p:nvPr/>
        </p:nvSpPr>
        <p:spPr>
          <a:xfrm>
            <a:off x="465992" y="3716845"/>
            <a:ext cx="7786500" cy="1240800"/>
          </a:xfrm>
          <a:prstGeom prst="rect">
            <a:avLst/>
          </a:prstGeom>
          <a:noFill/>
          <a:ln>
            <a:noFill/>
          </a:ln>
        </p:spPr>
        <p:txBody>
          <a:bodyPr spcFirstLastPara="1" wrap="square" lIns="68575" tIns="34275" rIns="68575" bIns="34275" anchor="t" anchorCtr="0">
            <a:noAutofit/>
          </a:bodyPr>
          <a:lstStyle/>
          <a:p>
            <a:pPr marL="0" marR="0" lvl="0" indent="0" algn="l" rtl="0">
              <a:lnSpc>
                <a:spcPct val="85000"/>
              </a:lnSpc>
              <a:spcBef>
                <a:spcPts val="0"/>
              </a:spcBef>
              <a:spcAft>
                <a:spcPts val="0"/>
              </a:spcAft>
              <a:buClr>
                <a:schemeClr val="lt1"/>
              </a:buClr>
              <a:buSzPts val="2100"/>
              <a:buFont typeface="Arial"/>
              <a:buNone/>
            </a:pPr>
            <a:r>
              <a:rPr lang="en" sz="1900" b="1" i="0" u="none" strike="noStrike" cap="none">
                <a:solidFill>
                  <a:schemeClr val="lt1"/>
                </a:solidFill>
                <a:latin typeface="Calibri"/>
                <a:ea typeface="Calibri"/>
                <a:cs typeface="Calibri"/>
                <a:sym typeface="Calibri"/>
              </a:rPr>
              <a:t>Students:</a:t>
            </a:r>
            <a:r>
              <a:rPr lang="en" sz="1900" b="0" i="0" u="none" strike="noStrike" cap="none">
                <a:solidFill>
                  <a:schemeClr val="lt1"/>
                </a:solidFill>
                <a:latin typeface="Calibri"/>
                <a:ea typeface="Calibri"/>
                <a:cs typeface="Calibri"/>
                <a:sym typeface="Calibri"/>
              </a:rPr>
              <a:t> Amanda Baumann (ENG ’24), Christopher Lambert (ENG ’24), &amp; Anjena Daswani (MS).     </a:t>
            </a:r>
            <a:r>
              <a:rPr lang="en" sz="1900" b="1" i="0" u="none" strike="noStrike" cap="none">
                <a:solidFill>
                  <a:schemeClr val="lt1"/>
                </a:solidFill>
                <a:latin typeface="Calibri"/>
                <a:ea typeface="Calibri"/>
                <a:cs typeface="Calibri"/>
                <a:sym typeface="Calibri"/>
              </a:rPr>
              <a:t>Faculty Advisor:</a:t>
            </a:r>
            <a:r>
              <a:rPr lang="en" sz="1900" b="0" i="0" u="none" strike="noStrike" cap="none">
                <a:solidFill>
                  <a:schemeClr val="lt1"/>
                </a:solidFill>
                <a:latin typeface="Calibri"/>
                <a:ea typeface="Calibri"/>
                <a:cs typeface="Calibri"/>
                <a:sym typeface="Calibri"/>
              </a:rPr>
              <a:t> Michael Gevelber (ENG).    </a:t>
            </a:r>
            <a:endParaRPr sz="1900" b="0" i="0" u="none" strike="noStrike" cap="none">
              <a:solidFill>
                <a:schemeClr val="lt1"/>
              </a:solidFill>
              <a:latin typeface="Calibri"/>
              <a:ea typeface="Calibri"/>
              <a:cs typeface="Calibri"/>
              <a:sym typeface="Calibri"/>
            </a:endParaRPr>
          </a:p>
          <a:p>
            <a:pPr marL="0" marR="0" lvl="0" indent="0" algn="l" rtl="0">
              <a:lnSpc>
                <a:spcPct val="60000"/>
              </a:lnSpc>
              <a:spcBef>
                <a:spcPts val="0"/>
              </a:spcBef>
              <a:spcAft>
                <a:spcPts val="0"/>
              </a:spcAft>
              <a:buClr>
                <a:schemeClr val="lt1"/>
              </a:buClr>
              <a:buSzPts val="2100"/>
              <a:buFont typeface="Arial"/>
              <a:buNone/>
            </a:pPr>
            <a:endParaRPr sz="1900" b="1">
              <a:solidFill>
                <a:schemeClr val="lt1"/>
              </a:solidFill>
              <a:latin typeface="Calibri"/>
              <a:ea typeface="Calibri"/>
              <a:cs typeface="Calibri"/>
              <a:sym typeface="Calibri"/>
            </a:endParaRPr>
          </a:p>
          <a:p>
            <a:pPr marL="0" marR="0" lvl="0" indent="0" algn="l" rtl="0">
              <a:lnSpc>
                <a:spcPct val="85000"/>
              </a:lnSpc>
              <a:spcBef>
                <a:spcPts val="0"/>
              </a:spcBef>
              <a:spcAft>
                <a:spcPts val="0"/>
              </a:spcAft>
              <a:buClr>
                <a:schemeClr val="lt1"/>
              </a:buClr>
              <a:buSzPts val="2100"/>
              <a:buFont typeface="Arial"/>
              <a:buNone/>
            </a:pPr>
            <a:r>
              <a:rPr lang="en" sz="1900" b="1" i="0" u="none" strike="noStrike" cap="none">
                <a:solidFill>
                  <a:schemeClr val="lt1"/>
                </a:solidFill>
                <a:latin typeface="Calibri"/>
                <a:ea typeface="Calibri"/>
                <a:cs typeface="Calibri"/>
                <a:sym typeface="Calibri"/>
              </a:rPr>
              <a:t>BU Facilities Collaborators</a:t>
            </a:r>
            <a:r>
              <a:rPr lang="en" sz="1900" b="0" i="0" u="none" strike="noStrike" cap="none">
                <a:solidFill>
                  <a:schemeClr val="lt1"/>
                </a:solidFill>
                <a:latin typeface="Calibri"/>
                <a:ea typeface="Calibri"/>
                <a:cs typeface="Calibri"/>
                <a:sym typeface="Calibri"/>
              </a:rPr>
              <a:t>: Joe Kajunski (Asst. Dir, Eng and Building Automation),  Jenn Bleecker (Energy Efficiency Program Manager)</a:t>
            </a:r>
            <a:endParaRPr sz="1900" b="0" i="0" u="none" strike="noStrike" cap="none">
              <a:solidFill>
                <a:srgbClr val="D8D8D8"/>
              </a:solidFill>
              <a:latin typeface="Calibri"/>
              <a:ea typeface="Calibri"/>
              <a:cs typeface="Calibri"/>
              <a:sym typeface="Calibri"/>
            </a:endParaRPr>
          </a:p>
        </p:txBody>
      </p:sp>
      <p:pic>
        <p:nvPicPr>
          <p:cNvPr id="2" name="Picture 2">
            <a:extLst>
              <a:ext uri="{FF2B5EF4-FFF2-40B4-BE49-F238E27FC236}">
                <a16:creationId xmlns:a16="http://schemas.microsoft.com/office/drawing/2014/main" id="{3C46E34A-598E-C380-D48B-D656AAA60BF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5668" y="1739511"/>
            <a:ext cx="2913468" cy="192891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Google Shape;141;p26"/>
          <p:cNvSpPr txBox="1"/>
          <p:nvPr/>
        </p:nvSpPr>
        <p:spPr>
          <a:xfrm>
            <a:off x="492918" y="783802"/>
            <a:ext cx="8585100" cy="1115100"/>
          </a:xfrm>
          <a:prstGeom prst="rect">
            <a:avLst/>
          </a:prstGeom>
          <a:noFill/>
          <a:ln>
            <a:noFill/>
          </a:ln>
        </p:spPr>
        <p:txBody>
          <a:bodyPr spcFirstLastPara="1" wrap="square" lIns="68575" tIns="34275" rIns="68575" bIns="34275" anchor="t" anchorCtr="0">
            <a:noAutofit/>
          </a:bodyPr>
          <a:lstStyle/>
          <a:p>
            <a:pPr marL="177800" marR="0" lvl="0" indent="-171450" algn="l" rtl="0">
              <a:lnSpc>
                <a:spcPct val="90000"/>
              </a:lnSpc>
              <a:spcBef>
                <a:spcPts val="0"/>
              </a:spcBef>
              <a:spcAft>
                <a:spcPts val="0"/>
              </a:spcAft>
              <a:buClr>
                <a:schemeClr val="dk1"/>
              </a:buClr>
              <a:buSzPts val="1500"/>
              <a:buFont typeface="Arial"/>
              <a:buChar char="•"/>
            </a:pPr>
            <a:r>
              <a:rPr lang="en" sz="1500" b="0" i="0" u="none" strike="noStrike" cap="none" dirty="0">
                <a:solidFill>
                  <a:schemeClr val="dk1"/>
                </a:solidFill>
                <a:latin typeface="Calibri"/>
                <a:ea typeface="Calibri"/>
                <a:cs typeface="Calibri"/>
                <a:sym typeface="Calibri"/>
              </a:rPr>
              <a:t>46% of BU’s total GHG emissions come from NG heating loads of 341 buildings (14.3 M GSF)</a:t>
            </a:r>
            <a:endParaRPr sz="1100" dirty="0"/>
          </a:p>
          <a:p>
            <a:pPr marL="177800" marR="0" lvl="0" indent="-171450" algn="l" rtl="0">
              <a:lnSpc>
                <a:spcPct val="90000"/>
              </a:lnSpc>
              <a:spcBef>
                <a:spcPts val="800"/>
              </a:spcBef>
              <a:spcAft>
                <a:spcPts val="0"/>
              </a:spcAft>
              <a:buClr>
                <a:schemeClr val="dk1"/>
              </a:buClr>
              <a:buSzPts val="1500"/>
              <a:buFont typeface="Arial"/>
              <a:buChar char="•"/>
            </a:pPr>
            <a:r>
              <a:rPr lang="en" sz="1500" b="0" i="0" u="none" strike="noStrike" cap="none" dirty="0">
                <a:solidFill>
                  <a:schemeClr val="dk1"/>
                </a:solidFill>
                <a:latin typeface="Calibri"/>
                <a:ea typeface="Calibri"/>
                <a:cs typeface="Calibri"/>
                <a:sym typeface="Calibri"/>
              </a:rPr>
              <a:t>Strategy: Electrify 17 largest buildings to reduce up to </a:t>
            </a:r>
            <a:r>
              <a:rPr lang="en" sz="1500" dirty="0">
                <a:solidFill>
                  <a:schemeClr val="dk1"/>
                </a:solidFill>
                <a:latin typeface="Calibri"/>
                <a:ea typeface="Calibri"/>
                <a:cs typeface="Calibri"/>
                <a:sym typeface="Calibri"/>
              </a:rPr>
              <a:t>47</a:t>
            </a:r>
            <a:r>
              <a:rPr lang="en" sz="1500" b="0" i="0" u="none" strike="noStrike" cap="none" dirty="0">
                <a:solidFill>
                  <a:schemeClr val="dk1"/>
                </a:solidFill>
                <a:latin typeface="Calibri"/>
                <a:ea typeface="Calibri"/>
                <a:cs typeface="Calibri"/>
                <a:sym typeface="Calibri"/>
              </a:rPr>
              <a:t>% of GHG emissions from NG heating</a:t>
            </a:r>
            <a:endParaRPr sz="1100" dirty="0"/>
          </a:p>
          <a:p>
            <a:pPr marL="177800" marR="0" lvl="0" indent="-171450" algn="l" rtl="0">
              <a:lnSpc>
                <a:spcPct val="90000"/>
              </a:lnSpc>
              <a:spcBef>
                <a:spcPts val="800"/>
              </a:spcBef>
              <a:spcAft>
                <a:spcPts val="0"/>
              </a:spcAft>
              <a:buClr>
                <a:schemeClr val="dk1"/>
              </a:buClr>
              <a:buSzPts val="1500"/>
              <a:buFont typeface="Arial"/>
              <a:buChar char="•"/>
            </a:pPr>
            <a:r>
              <a:rPr lang="en" sz="1500" b="1" i="0" u="none" strike="noStrike" cap="none" dirty="0">
                <a:solidFill>
                  <a:schemeClr val="dk1"/>
                </a:solidFill>
                <a:latin typeface="Calibri"/>
                <a:ea typeface="Calibri"/>
                <a:cs typeface="Calibri"/>
                <a:sym typeface="Calibri"/>
              </a:rPr>
              <a:t>How can we electrify the greatest % of BU’s fossil heating systems, in the shortest time, meeting existing building heating requirements, &amp; CapX/OpX budget constraints? </a:t>
            </a:r>
            <a:r>
              <a:rPr lang="en" sz="1500" dirty="0">
                <a:solidFill>
                  <a:schemeClr val="dk1"/>
                </a:solidFill>
                <a:latin typeface="Calibri"/>
                <a:ea typeface="Calibri"/>
                <a:cs typeface="Calibri"/>
                <a:sym typeface="Calibri"/>
              </a:rPr>
              <a:t>→ </a:t>
            </a:r>
            <a:r>
              <a:rPr lang="en" sz="1500" b="0" i="0" u="none" strike="noStrike" cap="none" dirty="0">
                <a:solidFill>
                  <a:schemeClr val="dk1"/>
                </a:solidFill>
                <a:latin typeface="Calibri"/>
                <a:ea typeface="Calibri"/>
                <a:cs typeface="Calibri"/>
                <a:sym typeface="Calibri"/>
              </a:rPr>
              <a:t>applicable to commercial buildings</a:t>
            </a:r>
            <a:endParaRPr sz="1500" b="0" i="0" u="none" strike="noStrike" cap="none" dirty="0">
              <a:solidFill>
                <a:schemeClr val="dk1"/>
              </a:solidFill>
              <a:latin typeface="Calibri"/>
              <a:ea typeface="Calibri"/>
              <a:cs typeface="Calibri"/>
              <a:sym typeface="Calibri"/>
            </a:endParaRPr>
          </a:p>
        </p:txBody>
      </p:sp>
      <p:sp>
        <p:nvSpPr>
          <p:cNvPr id="142" name="Google Shape;142;p26"/>
          <p:cNvSpPr/>
          <p:nvPr/>
        </p:nvSpPr>
        <p:spPr>
          <a:xfrm>
            <a:off x="6112750" y="1898900"/>
            <a:ext cx="2698800" cy="769500"/>
          </a:xfrm>
          <a:prstGeom prst="rect">
            <a:avLst/>
          </a:prstGeom>
          <a:solidFill>
            <a:srgbClr val="E1EFD8"/>
          </a:solidFill>
          <a:ln w="28575" cap="flat" cmpd="sng">
            <a:solidFill>
              <a:srgbClr val="548135"/>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1300" b="1" i="0" u="none" strike="noStrike" cap="none">
                <a:solidFill>
                  <a:srgbClr val="000000"/>
                </a:solidFill>
                <a:latin typeface="Calibri"/>
                <a:ea typeface="Calibri"/>
                <a:cs typeface="Calibri"/>
                <a:sym typeface="Calibri"/>
              </a:rPr>
              <a:t>What is the cost of reducing GHG emissions ($/ton) to meet Boston B</a:t>
            </a:r>
            <a:r>
              <a:rPr lang="en" sz="1300" b="1">
                <a:latin typeface="Calibri"/>
                <a:ea typeface="Calibri"/>
                <a:cs typeface="Calibri"/>
                <a:sym typeface="Calibri"/>
              </a:rPr>
              <a:t>E</a:t>
            </a:r>
            <a:r>
              <a:rPr lang="en" sz="1300" b="1" i="0" u="none" strike="noStrike" cap="none">
                <a:solidFill>
                  <a:srgbClr val="000000"/>
                </a:solidFill>
                <a:latin typeface="Calibri"/>
                <a:ea typeface="Calibri"/>
                <a:cs typeface="Calibri"/>
                <a:sym typeface="Calibri"/>
              </a:rPr>
              <a:t>RDO &amp; how large a reduction can be achieved?</a:t>
            </a:r>
            <a:endParaRPr sz="1300"/>
          </a:p>
        </p:txBody>
      </p:sp>
      <p:sp>
        <p:nvSpPr>
          <p:cNvPr id="143" name="Google Shape;143;p26"/>
          <p:cNvSpPr/>
          <p:nvPr/>
        </p:nvSpPr>
        <p:spPr>
          <a:xfrm>
            <a:off x="339075" y="2620375"/>
            <a:ext cx="2658600" cy="658200"/>
          </a:xfrm>
          <a:prstGeom prst="rect">
            <a:avLst/>
          </a:prstGeom>
          <a:solidFill>
            <a:srgbClr val="DDEAF6"/>
          </a:solidFill>
          <a:ln w="28575" cap="flat" cmpd="sng">
            <a:solidFill>
              <a:srgbClr val="2E75B5"/>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b="1" i="0" u="none" strike="noStrike" cap="none">
                <a:solidFill>
                  <a:srgbClr val="000000"/>
                </a:solidFill>
                <a:latin typeface="Calibri"/>
                <a:ea typeface="Calibri"/>
                <a:cs typeface="Calibri"/>
                <a:sym typeface="Calibri"/>
              </a:rPr>
              <a:t>What are existing building winter heating &amp; summer reheat requirements?</a:t>
            </a:r>
            <a:endParaRPr/>
          </a:p>
        </p:txBody>
      </p:sp>
      <p:sp>
        <p:nvSpPr>
          <p:cNvPr id="144" name="Google Shape;144;p26"/>
          <p:cNvSpPr/>
          <p:nvPr/>
        </p:nvSpPr>
        <p:spPr>
          <a:xfrm>
            <a:off x="346699" y="2094343"/>
            <a:ext cx="2657400" cy="406800"/>
          </a:xfrm>
          <a:prstGeom prst="rect">
            <a:avLst/>
          </a:prstGeom>
          <a:solidFill>
            <a:srgbClr val="E1EFD8"/>
          </a:solidFill>
          <a:ln w="28575" cap="flat" cmpd="sng">
            <a:solidFill>
              <a:srgbClr val="548135"/>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1100" b="0" i="0" u="none" strike="noStrike" cap="none">
                <a:solidFill>
                  <a:schemeClr val="dk1"/>
                </a:solidFill>
                <a:latin typeface="Calibri"/>
                <a:ea typeface="Calibri"/>
                <a:cs typeface="Calibri"/>
                <a:sym typeface="Calibri"/>
              </a:rPr>
              <a:t>What is the GHG emissions reduction of each strategy?</a:t>
            </a:r>
            <a:endParaRPr sz="1000"/>
          </a:p>
        </p:txBody>
      </p:sp>
      <p:sp>
        <p:nvSpPr>
          <p:cNvPr id="145" name="Google Shape;145;p26"/>
          <p:cNvSpPr/>
          <p:nvPr/>
        </p:nvSpPr>
        <p:spPr>
          <a:xfrm>
            <a:off x="6112748" y="4041283"/>
            <a:ext cx="2698800" cy="632400"/>
          </a:xfrm>
          <a:prstGeom prst="rect">
            <a:avLst/>
          </a:prstGeom>
          <a:solidFill>
            <a:srgbClr val="FBE4D4"/>
          </a:solidFill>
          <a:ln w="28575" cap="flat" cmpd="sng">
            <a:solidFill>
              <a:srgbClr val="C55A1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1100" b="0" i="0" u="none" strike="noStrike" cap="none">
                <a:solidFill>
                  <a:srgbClr val="000000"/>
                </a:solidFill>
                <a:latin typeface="Calibri"/>
                <a:ea typeface="Calibri"/>
                <a:cs typeface="Calibri"/>
                <a:sym typeface="Calibri"/>
              </a:rPr>
              <a:t>How important is reducing CapX to enabling faster retrofits of a building portfolio?</a:t>
            </a:r>
            <a:endParaRPr sz="1000"/>
          </a:p>
        </p:txBody>
      </p:sp>
      <p:sp>
        <p:nvSpPr>
          <p:cNvPr id="146" name="Google Shape;146;p26"/>
          <p:cNvSpPr/>
          <p:nvPr/>
        </p:nvSpPr>
        <p:spPr>
          <a:xfrm>
            <a:off x="3286635" y="4502421"/>
            <a:ext cx="2294700" cy="492300"/>
          </a:xfrm>
          <a:prstGeom prst="rect">
            <a:avLst/>
          </a:prstGeom>
          <a:solidFill>
            <a:srgbClr val="DDEAF6"/>
          </a:solidFill>
          <a:ln w="28575" cap="flat" cmpd="sng">
            <a:solidFill>
              <a:srgbClr val="2E75B5"/>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1100" b="0" i="0" u="none" strike="noStrike" cap="none">
                <a:solidFill>
                  <a:srgbClr val="000000"/>
                </a:solidFill>
                <a:latin typeface="Calibri"/>
                <a:ea typeface="Calibri"/>
                <a:cs typeface="Calibri"/>
                <a:sym typeface="Calibri"/>
              </a:rPr>
              <a:t>Is higher GSHP efficiency worth the higher CapX?</a:t>
            </a:r>
            <a:endParaRPr sz="1000"/>
          </a:p>
        </p:txBody>
      </p:sp>
      <p:cxnSp>
        <p:nvCxnSpPr>
          <p:cNvPr id="147" name="Google Shape;147;p26"/>
          <p:cNvCxnSpPr>
            <a:stCxn id="148" idx="0"/>
            <a:endCxn id="144" idx="3"/>
          </p:cNvCxnSpPr>
          <p:nvPr/>
        </p:nvCxnSpPr>
        <p:spPr>
          <a:xfrm rot="5400000" flipH="1">
            <a:off x="3397342" y="1904620"/>
            <a:ext cx="658200" cy="1444500"/>
          </a:xfrm>
          <a:prstGeom prst="curvedConnector2">
            <a:avLst/>
          </a:prstGeom>
          <a:noFill/>
          <a:ln w="12700" cap="flat" cmpd="sng">
            <a:solidFill>
              <a:schemeClr val="accent6"/>
            </a:solidFill>
            <a:prstDash val="solid"/>
            <a:miter lim="800000"/>
            <a:headEnd type="none" w="sm" len="sm"/>
            <a:tailEnd type="triangle" w="med" len="med"/>
          </a:ln>
        </p:spPr>
      </p:cxnSp>
      <p:cxnSp>
        <p:nvCxnSpPr>
          <p:cNvPr id="149" name="Google Shape;149;p26"/>
          <p:cNvCxnSpPr>
            <a:stCxn id="148" idx="0"/>
            <a:endCxn id="142" idx="1"/>
          </p:cNvCxnSpPr>
          <p:nvPr/>
        </p:nvCxnSpPr>
        <p:spPr>
          <a:xfrm rot="-5400000">
            <a:off x="4944592" y="1787770"/>
            <a:ext cx="672300" cy="1664100"/>
          </a:xfrm>
          <a:prstGeom prst="curvedConnector2">
            <a:avLst/>
          </a:prstGeom>
          <a:noFill/>
          <a:ln w="12700" cap="flat" cmpd="sng">
            <a:solidFill>
              <a:schemeClr val="accent6"/>
            </a:solidFill>
            <a:prstDash val="solid"/>
            <a:miter lim="800000"/>
            <a:headEnd type="none" w="sm" len="sm"/>
            <a:tailEnd type="triangle" w="med" len="med"/>
          </a:ln>
        </p:spPr>
      </p:cxnSp>
      <p:cxnSp>
        <p:nvCxnSpPr>
          <p:cNvPr id="150" name="Google Shape;150;p26"/>
          <p:cNvCxnSpPr>
            <a:stCxn id="151" idx="2"/>
            <a:endCxn id="146" idx="0"/>
          </p:cNvCxnSpPr>
          <p:nvPr/>
        </p:nvCxnSpPr>
        <p:spPr>
          <a:xfrm rot="-5400000" flipH="1">
            <a:off x="3882329" y="3950905"/>
            <a:ext cx="558300" cy="544800"/>
          </a:xfrm>
          <a:prstGeom prst="curvedConnector3">
            <a:avLst>
              <a:gd name="adj1" fmla="val 50005"/>
            </a:avLst>
          </a:prstGeom>
          <a:noFill/>
          <a:ln w="12700" cap="flat" cmpd="sng">
            <a:solidFill>
              <a:schemeClr val="accent5"/>
            </a:solidFill>
            <a:prstDash val="solid"/>
            <a:miter lim="800000"/>
            <a:headEnd type="none" w="sm" len="sm"/>
            <a:tailEnd type="triangle" w="med" len="med"/>
          </a:ln>
        </p:spPr>
      </p:cxnSp>
      <p:cxnSp>
        <p:nvCxnSpPr>
          <p:cNvPr id="152" name="Google Shape;152;p26"/>
          <p:cNvCxnSpPr>
            <a:stCxn id="153" idx="3"/>
            <a:endCxn id="145" idx="1"/>
          </p:cNvCxnSpPr>
          <p:nvPr/>
        </p:nvCxnSpPr>
        <p:spPr>
          <a:xfrm>
            <a:off x="5503787" y="3779669"/>
            <a:ext cx="609000" cy="577800"/>
          </a:xfrm>
          <a:prstGeom prst="curvedConnector3">
            <a:avLst>
              <a:gd name="adj1" fmla="val 49997"/>
            </a:avLst>
          </a:prstGeom>
          <a:noFill/>
          <a:ln w="12700" cap="flat" cmpd="sng">
            <a:solidFill>
              <a:schemeClr val="accent2"/>
            </a:solidFill>
            <a:prstDash val="solid"/>
            <a:miter lim="800000"/>
            <a:headEnd type="none" w="sm" len="sm"/>
            <a:tailEnd type="triangle" w="med" len="med"/>
          </a:ln>
        </p:spPr>
      </p:cxnSp>
      <p:cxnSp>
        <p:nvCxnSpPr>
          <p:cNvPr id="154" name="Google Shape;154;p26"/>
          <p:cNvCxnSpPr>
            <a:endCxn id="155" idx="1"/>
          </p:cNvCxnSpPr>
          <p:nvPr/>
        </p:nvCxnSpPr>
        <p:spPr>
          <a:xfrm rot="-5400000">
            <a:off x="5350010" y="3217985"/>
            <a:ext cx="920700" cy="604800"/>
          </a:xfrm>
          <a:prstGeom prst="curvedConnector2">
            <a:avLst/>
          </a:prstGeom>
          <a:noFill/>
          <a:ln w="12700" cap="flat" cmpd="sng">
            <a:solidFill>
              <a:schemeClr val="accent2"/>
            </a:solidFill>
            <a:prstDash val="solid"/>
            <a:miter lim="800000"/>
            <a:headEnd type="none" w="sm" len="sm"/>
            <a:tailEnd type="triangle" w="med" len="med"/>
          </a:ln>
        </p:spPr>
      </p:cxnSp>
      <p:cxnSp>
        <p:nvCxnSpPr>
          <p:cNvPr id="156" name="Google Shape;156;p26"/>
          <p:cNvCxnSpPr>
            <a:endCxn id="142" idx="1"/>
          </p:cNvCxnSpPr>
          <p:nvPr/>
        </p:nvCxnSpPr>
        <p:spPr>
          <a:xfrm rot="-5400000">
            <a:off x="4994350" y="2794550"/>
            <a:ext cx="1629300" cy="607500"/>
          </a:xfrm>
          <a:prstGeom prst="curvedConnector2">
            <a:avLst/>
          </a:prstGeom>
          <a:noFill/>
          <a:ln w="12700" cap="flat" cmpd="sng">
            <a:solidFill>
              <a:schemeClr val="accent2"/>
            </a:solidFill>
            <a:prstDash val="solid"/>
            <a:miter lim="800000"/>
            <a:headEnd type="none" w="sm" len="sm"/>
            <a:tailEnd type="triangle" w="med" len="med"/>
          </a:ln>
        </p:spPr>
      </p:cxnSp>
      <p:cxnSp>
        <p:nvCxnSpPr>
          <p:cNvPr id="157" name="Google Shape;157;p26"/>
          <p:cNvCxnSpPr>
            <a:stCxn id="153" idx="2"/>
            <a:endCxn id="146" idx="0"/>
          </p:cNvCxnSpPr>
          <p:nvPr/>
        </p:nvCxnSpPr>
        <p:spPr>
          <a:xfrm rot="5400000">
            <a:off x="4435147" y="3951727"/>
            <a:ext cx="549600" cy="551700"/>
          </a:xfrm>
          <a:prstGeom prst="curvedConnector3">
            <a:avLst>
              <a:gd name="adj1" fmla="val 49998"/>
            </a:avLst>
          </a:prstGeom>
          <a:noFill/>
          <a:ln w="12700" cap="flat" cmpd="sng">
            <a:solidFill>
              <a:schemeClr val="accent2"/>
            </a:solidFill>
            <a:prstDash val="solid"/>
            <a:miter lim="800000"/>
            <a:headEnd type="none" w="sm" len="sm"/>
            <a:tailEnd type="triangle" w="med" len="med"/>
          </a:ln>
        </p:spPr>
      </p:cxnSp>
      <p:sp>
        <p:nvSpPr>
          <p:cNvPr id="155" name="Google Shape;155;p26"/>
          <p:cNvSpPr/>
          <p:nvPr/>
        </p:nvSpPr>
        <p:spPr>
          <a:xfrm>
            <a:off x="6112760" y="2801135"/>
            <a:ext cx="2698800" cy="517800"/>
          </a:xfrm>
          <a:prstGeom prst="rect">
            <a:avLst/>
          </a:prstGeom>
          <a:solidFill>
            <a:srgbClr val="E1EFD8"/>
          </a:solidFill>
          <a:ln w="28575" cap="flat" cmpd="sng">
            <a:solidFill>
              <a:srgbClr val="548235"/>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1100" b="0" i="0" u="none" strike="noStrike" cap="none">
                <a:solidFill>
                  <a:schemeClr val="dk1"/>
                </a:solidFill>
                <a:latin typeface="Calibri"/>
                <a:ea typeface="Calibri"/>
                <a:cs typeface="Calibri"/>
                <a:sym typeface="Calibri"/>
              </a:rPr>
              <a:t>What equivalent carbon tax is required to make electric heat cost competitive?</a:t>
            </a:r>
            <a:endParaRPr sz="1000"/>
          </a:p>
        </p:txBody>
      </p:sp>
      <p:sp>
        <p:nvSpPr>
          <p:cNvPr id="158" name="Google Shape;158;p26"/>
          <p:cNvSpPr/>
          <p:nvPr/>
        </p:nvSpPr>
        <p:spPr>
          <a:xfrm>
            <a:off x="6112750" y="3433951"/>
            <a:ext cx="2698800" cy="492300"/>
          </a:xfrm>
          <a:prstGeom prst="rect">
            <a:avLst/>
          </a:prstGeom>
          <a:solidFill>
            <a:srgbClr val="FBE4D4"/>
          </a:solidFill>
          <a:ln w="28575" cap="flat" cmpd="sng">
            <a:solidFill>
              <a:srgbClr val="C55A1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b="1" i="0" u="none" strike="noStrike" cap="none">
                <a:solidFill>
                  <a:srgbClr val="000000"/>
                </a:solidFill>
                <a:latin typeface="Calibri"/>
                <a:ea typeface="Calibri"/>
                <a:cs typeface="Calibri"/>
                <a:sym typeface="Calibri"/>
              </a:rPr>
              <a:t>What are the CapX, OpX, &amp; NPV tradeoffs of different strategies?</a:t>
            </a:r>
            <a:endParaRPr/>
          </a:p>
        </p:txBody>
      </p:sp>
      <p:cxnSp>
        <p:nvCxnSpPr>
          <p:cNvPr id="159" name="Google Shape;159;p26"/>
          <p:cNvCxnSpPr>
            <a:stCxn id="153" idx="3"/>
            <a:endCxn id="158" idx="1"/>
          </p:cNvCxnSpPr>
          <p:nvPr/>
        </p:nvCxnSpPr>
        <p:spPr>
          <a:xfrm rot="10800000" flipH="1">
            <a:off x="5503787" y="3680069"/>
            <a:ext cx="609000" cy="99600"/>
          </a:xfrm>
          <a:prstGeom prst="curvedConnector3">
            <a:avLst>
              <a:gd name="adj1" fmla="val 49997"/>
            </a:avLst>
          </a:prstGeom>
          <a:noFill/>
          <a:ln w="12700" cap="flat" cmpd="sng">
            <a:solidFill>
              <a:schemeClr val="accent2"/>
            </a:solidFill>
            <a:prstDash val="solid"/>
            <a:miter lim="800000"/>
            <a:headEnd type="none" w="sm" len="sm"/>
            <a:tailEnd type="triangle" w="med" len="med"/>
          </a:ln>
        </p:spPr>
      </p:cxnSp>
      <p:cxnSp>
        <p:nvCxnSpPr>
          <p:cNvPr id="160" name="Google Shape;160;p26"/>
          <p:cNvCxnSpPr>
            <a:stCxn id="148" idx="0"/>
            <a:endCxn id="155" idx="1"/>
          </p:cNvCxnSpPr>
          <p:nvPr/>
        </p:nvCxnSpPr>
        <p:spPr>
          <a:xfrm rot="-5400000" flipH="1">
            <a:off x="5228692" y="2175970"/>
            <a:ext cx="104100" cy="1664100"/>
          </a:xfrm>
          <a:prstGeom prst="curvedConnector4">
            <a:avLst>
              <a:gd name="adj1" fmla="val -164935"/>
              <a:gd name="adj2" fmla="val 81180"/>
            </a:avLst>
          </a:prstGeom>
          <a:noFill/>
          <a:ln w="12700" cap="flat" cmpd="sng">
            <a:solidFill>
              <a:schemeClr val="accent6"/>
            </a:solidFill>
            <a:prstDash val="solid"/>
            <a:miter lim="800000"/>
            <a:headEnd type="none" w="sm" len="sm"/>
            <a:tailEnd type="triangle" w="med" len="med"/>
          </a:ln>
        </p:spPr>
      </p:cxnSp>
      <p:grpSp>
        <p:nvGrpSpPr>
          <p:cNvPr id="161" name="Google Shape;161;p26"/>
          <p:cNvGrpSpPr/>
          <p:nvPr/>
        </p:nvGrpSpPr>
        <p:grpSpPr>
          <a:xfrm>
            <a:off x="3081718" y="1863899"/>
            <a:ext cx="2739070" cy="2361063"/>
            <a:chOff x="2469138" y="1196301"/>
            <a:chExt cx="3080722" cy="2655565"/>
          </a:xfrm>
        </p:grpSpPr>
        <p:grpSp>
          <p:nvGrpSpPr>
            <p:cNvPr id="162" name="Google Shape;162;p26"/>
            <p:cNvGrpSpPr/>
            <p:nvPr/>
          </p:nvGrpSpPr>
          <p:grpSpPr>
            <a:xfrm>
              <a:off x="2469138" y="1196301"/>
              <a:ext cx="3080722" cy="2655565"/>
              <a:chOff x="2321500" y="867688"/>
              <a:chExt cx="3080722" cy="2655565"/>
            </a:xfrm>
          </p:grpSpPr>
          <p:sp>
            <p:nvSpPr>
              <p:cNvPr id="163" name="Google Shape;163;p26"/>
              <p:cNvSpPr/>
              <p:nvPr/>
            </p:nvSpPr>
            <p:spPr>
              <a:xfrm>
                <a:off x="2321500" y="872453"/>
                <a:ext cx="3074700" cy="2650800"/>
              </a:xfrm>
              <a:prstGeom prst="triangle">
                <a:avLst>
                  <a:gd name="adj" fmla="val 50000"/>
                </a:avLst>
              </a:prstGeom>
              <a:solidFill>
                <a:schemeClr val="accent5"/>
              </a:solidFill>
              <a:ln w="38100" cap="flat" cmpd="sng">
                <a:solidFill>
                  <a:schemeClr val="lt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64" name="Google Shape;164;p26"/>
              <p:cNvSpPr/>
              <p:nvPr/>
            </p:nvSpPr>
            <p:spPr>
              <a:xfrm>
                <a:off x="3861243" y="878359"/>
                <a:ext cx="1540979" cy="2640313"/>
              </a:xfrm>
              <a:custGeom>
                <a:avLst/>
                <a:gdLst/>
                <a:ahLst/>
                <a:cxnLst/>
                <a:rect l="l" t="t" r="r" b="b"/>
                <a:pathLst>
                  <a:path w="2907507" h="5029167" extrusionOk="0">
                    <a:moveTo>
                      <a:pt x="0" y="0"/>
                    </a:moveTo>
                    <a:lnTo>
                      <a:pt x="1397794" y="2433637"/>
                    </a:lnTo>
                    <a:lnTo>
                      <a:pt x="2907507" y="5029167"/>
                    </a:lnTo>
                    <a:lnTo>
                      <a:pt x="0" y="5029167"/>
                    </a:lnTo>
                    <a:lnTo>
                      <a:pt x="0" y="0"/>
                    </a:lnTo>
                    <a:close/>
                  </a:path>
                </a:pathLst>
              </a:custGeom>
              <a:solidFill>
                <a:schemeClr val="accent2"/>
              </a:solidFill>
              <a:ln w="38100" cap="flat" cmpd="sng">
                <a:solidFill>
                  <a:schemeClr val="lt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65" name="Google Shape;165;p26"/>
              <p:cNvSpPr/>
              <p:nvPr/>
            </p:nvSpPr>
            <p:spPr>
              <a:xfrm>
                <a:off x="2941273" y="867688"/>
                <a:ext cx="1852200" cy="1596900"/>
              </a:xfrm>
              <a:prstGeom prst="triangle">
                <a:avLst>
                  <a:gd name="adj" fmla="val 50000"/>
                </a:avLst>
              </a:prstGeom>
              <a:solidFill>
                <a:schemeClr val="accent6"/>
              </a:solidFill>
              <a:ln w="38100" cap="flat" cmpd="sng">
                <a:solidFill>
                  <a:schemeClr val="lt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sp>
          <p:nvSpPr>
            <p:cNvPr id="148" name="Google Shape;148;p26"/>
            <p:cNvSpPr txBox="1"/>
            <p:nvPr/>
          </p:nvSpPr>
          <p:spPr>
            <a:xfrm>
              <a:off x="2839618" y="2424589"/>
              <a:ext cx="2334000" cy="389400"/>
            </a:xfrm>
            <a:prstGeom prst="rect">
              <a:avLst/>
            </a:prstGeom>
            <a:noFill/>
            <a:ln>
              <a:noFill/>
            </a:ln>
          </p:spPr>
          <p:txBody>
            <a:bodyPr spcFirstLastPara="1" wrap="square" lIns="68575" tIns="34275" rIns="68575" bIns="34275" anchor="t" anchorCtr="0">
              <a:spAutoFit/>
            </a:bodyPr>
            <a:lstStyle/>
            <a:p>
              <a:pPr marL="0" marR="0" lvl="0" indent="0" algn="ctr" rtl="0">
                <a:spcBef>
                  <a:spcPts val="0"/>
                </a:spcBef>
                <a:spcAft>
                  <a:spcPts val="0"/>
                </a:spcAft>
                <a:buNone/>
              </a:pPr>
              <a:r>
                <a:rPr lang="en" sz="1800" b="0" i="0" u="none" strike="noStrike" cap="none">
                  <a:solidFill>
                    <a:schemeClr val="lt1"/>
                  </a:solidFill>
                  <a:latin typeface="Calibri"/>
                  <a:ea typeface="Calibri"/>
                  <a:cs typeface="Calibri"/>
                  <a:sym typeface="Calibri"/>
                </a:rPr>
                <a:t>Environmental</a:t>
              </a:r>
              <a:endParaRPr sz="1100"/>
            </a:p>
          </p:txBody>
        </p:sp>
        <p:sp>
          <p:nvSpPr>
            <p:cNvPr id="153" name="Google Shape;153;p26"/>
            <p:cNvSpPr txBox="1"/>
            <p:nvPr/>
          </p:nvSpPr>
          <p:spPr>
            <a:xfrm>
              <a:off x="4028118" y="3156330"/>
              <a:ext cx="1165200" cy="38940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1800" b="0" i="0" u="none" strike="noStrike" cap="none">
                  <a:solidFill>
                    <a:schemeClr val="lt1"/>
                  </a:solidFill>
                  <a:latin typeface="Calibri"/>
                  <a:ea typeface="Calibri"/>
                  <a:cs typeface="Calibri"/>
                  <a:sym typeface="Calibri"/>
                </a:rPr>
                <a:t>Financial</a:t>
              </a:r>
              <a:endParaRPr sz="1100"/>
            </a:p>
          </p:txBody>
        </p:sp>
        <p:sp>
          <p:nvSpPr>
            <p:cNvPr id="151" name="Google Shape;151;p26"/>
            <p:cNvSpPr txBox="1"/>
            <p:nvPr/>
          </p:nvSpPr>
          <p:spPr>
            <a:xfrm>
              <a:off x="2775403" y="3146633"/>
              <a:ext cx="1203600" cy="389400"/>
            </a:xfrm>
            <a:prstGeom prst="rect">
              <a:avLst/>
            </a:prstGeom>
            <a:noFill/>
            <a:ln>
              <a:noFill/>
            </a:ln>
          </p:spPr>
          <p:txBody>
            <a:bodyPr spcFirstLastPara="1" wrap="square" lIns="68575" tIns="34275" rIns="68575" bIns="34275" anchor="t" anchorCtr="0">
              <a:spAutoFit/>
            </a:bodyPr>
            <a:lstStyle/>
            <a:p>
              <a:pPr marL="0" marR="0" lvl="0" indent="0" algn="r" rtl="0">
                <a:spcBef>
                  <a:spcPts val="0"/>
                </a:spcBef>
                <a:spcAft>
                  <a:spcPts val="0"/>
                </a:spcAft>
                <a:buNone/>
              </a:pPr>
              <a:r>
                <a:rPr lang="en" sz="1800">
                  <a:solidFill>
                    <a:schemeClr val="lt1"/>
                  </a:solidFill>
                  <a:latin typeface="Calibri"/>
                  <a:ea typeface="Calibri"/>
                  <a:cs typeface="Calibri"/>
                  <a:sym typeface="Calibri"/>
                </a:rPr>
                <a:t>Technical</a:t>
              </a:r>
              <a:endParaRPr sz="1100"/>
            </a:p>
          </p:txBody>
        </p:sp>
      </p:grpSp>
      <p:sp>
        <p:nvSpPr>
          <p:cNvPr id="166" name="Google Shape;166;p26"/>
          <p:cNvSpPr/>
          <p:nvPr/>
        </p:nvSpPr>
        <p:spPr>
          <a:xfrm>
            <a:off x="338662" y="3418795"/>
            <a:ext cx="2667000" cy="462600"/>
          </a:xfrm>
          <a:prstGeom prst="rect">
            <a:avLst/>
          </a:prstGeom>
          <a:solidFill>
            <a:srgbClr val="DDEAF6"/>
          </a:solidFill>
          <a:ln w="28575" cap="flat" cmpd="sng">
            <a:solidFill>
              <a:srgbClr val="2E75B5"/>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1100">
                <a:solidFill>
                  <a:srgbClr val="000000"/>
                </a:solidFill>
                <a:latin typeface="Calibri"/>
                <a:ea typeface="Calibri"/>
                <a:cs typeface="Calibri"/>
                <a:sym typeface="Calibri"/>
              </a:rPr>
              <a:t>How do heat pump performance characteristics relate to heating needs?</a:t>
            </a:r>
            <a:endParaRPr sz="1000"/>
          </a:p>
        </p:txBody>
      </p:sp>
      <p:sp>
        <p:nvSpPr>
          <p:cNvPr id="167" name="Google Shape;167;p26"/>
          <p:cNvSpPr/>
          <p:nvPr/>
        </p:nvSpPr>
        <p:spPr>
          <a:xfrm>
            <a:off x="346261" y="4041270"/>
            <a:ext cx="2658300" cy="492300"/>
          </a:xfrm>
          <a:prstGeom prst="rect">
            <a:avLst/>
          </a:prstGeom>
          <a:solidFill>
            <a:srgbClr val="DDEAF6"/>
          </a:solidFill>
          <a:ln w="28575" cap="flat" cmpd="sng">
            <a:solidFill>
              <a:srgbClr val="2E75B5"/>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1100">
                <a:solidFill>
                  <a:srgbClr val="000000"/>
                </a:solidFill>
                <a:latin typeface="Calibri"/>
                <a:ea typeface="Calibri"/>
                <a:cs typeface="Calibri"/>
                <a:sym typeface="Calibri"/>
              </a:rPr>
              <a:t>What are the implications of electrification on electric peak demand?</a:t>
            </a:r>
            <a:endParaRPr sz="1000"/>
          </a:p>
        </p:txBody>
      </p:sp>
      <p:cxnSp>
        <p:nvCxnSpPr>
          <p:cNvPr id="168" name="Google Shape;168;p26"/>
          <p:cNvCxnSpPr>
            <a:stCxn id="151" idx="1"/>
            <a:endCxn id="143" idx="3"/>
          </p:cNvCxnSpPr>
          <p:nvPr/>
        </p:nvCxnSpPr>
        <p:spPr>
          <a:xfrm rot="10800000">
            <a:off x="2997618" y="2949347"/>
            <a:ext cx="356400" cy="821700"/>
          </a:xfrm>
          <a:prstGeom prst="curvedConnector3">
            <a:avLst>
              <a:gd name="adj1" fmla="val 49992"/>
            </a:avLst>
          </a:prstGeom>
          <a:noFill/>
          <a:ln w="12700" cap="flat" cmpd="sng">
            <a:solidFill>
              <a:schemeClr val="accent5"/>
            </a:solidFill>
            <a:prstDash val="solid"/>
            <a:miter lim="800000"/>
            <a:headEnd type="none" w="sm" len="sm"/>
            <a:tailEnd type="triangle" w="med" len="med"/>
          </a:ln>
        </p:spPr>
      </p:cxnSp>
      <p:cxnSp>
        <p:nvCxnSpPr>
          <p:cNvPr id="169" name="Google Shape;169;p26"/>
          <p:cNvCxnSpPr>
            <a:stCxn id="151" idx="1"/>
            <a:endCxn id="166" idx="3"/>
          </p:cNvCxnSpPr>
          <p:nvPr/>
        </p:nvCxnSpPr>
        <p:spPr>
          <a:xfrm rot="10800000">
            <a:off x="3005718" y="3650147"/>
            <a:ext cx="348300" cy="120900"/>
          </a:xfrm>
          <a:prstGeom prst="curvedConnector3">
            <a:avLst>
              <a:gd name="adj1" fmla="val 50005"/>
            </a:avLst>
          </a:prstGeom>
          <a:noFill/>
          <a:ln w="12700" cap="flat" cmpd="sng">
            <a:solidFill>
              <a:schemeClr val="accent5"/>
            </a:solidFill>
            <a:prstDash val="solid"/>
            <a:miter lim="800000"/>
            <a:headEnd type="none" w="sm" len="sm"/>
            <a:tailEnd type="triangle" w="med" len="med"/>
          </a:ln>
        </p:spPr>
      </p:cxnSp>
      <p:cxnSp>
        <p:nvCxnSpPr>
          <p:cNvPr id="170" name="Google Shape;170;p26"/>
          <p:cNvCxnSpPr>
            <a:stCxn id="151" idx="1"/>
            <a:endCxn id="167" idx="3"/>
          </p:cNvCxnSpPr>
          <p:nvPr/>
        </p:nvCxnSpPr>
        <p:spPr>
          <a:xfrm flipH="1">
            <a:off x="3004518" y="3771047"/>
            <a:ext cx="349500" cy="516300"/>
          </a:xfrm>
          <a:prstGeom prst="curvedConnector3">
            <a:avLst>
              <a:gd name="adj1" fmla="val 49996"/>
            </a:avLst>
          </a:prstGeom>
          <a:noFill/>
          <a:ln w="12700" cap="flat" cmpd="sng">
            <a:solidFill>
              <a:schemeClr val="accent5"/>
            </a:solidFill>
            <a:prstDash val="solid"/>
            <a:miter lim="800000"/>
            <a:headEnd type="none" w="sm" len="sm"/>
            <a:tailEnd type="triangle" w="med" len="med"/>
          </a:ln>
        </p:spPr>
      </p:cxnSp>
      <p:sp>
        <p:nvSpPr>
          <p:cNvPr id="171" name="Google Shape;171;p26"/>
          <p:cNvSpPr/>
          <p:nvPr/>
        </p:nvSpPr>
        <p:spPr>
          <a:xfrm>
            <a:off x="0" y="129425"/>
            <a:ext cx="9144000" cy="658200"/>
          </a:xfrm>
          <a:prstGeom prst="rect">
            <a:avLst/>
          </a:prstGeom>
          <a:solidFill>
            <a:srgbClr val="F2F2F2"/>
          </a:solidFill>
          <a:ln w="12700" cap="flat" cmpd="sng">
            <a:solidFill>
              <a:srgbClr val="F2F2F2"/>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Calibri"/>
              <a:ea typeface="Calibri"/>
              <a:cs typeface="Calibri"/>
              <a:sym typeface="Calibri"/>
            </a:endParaRPr>
          </a:p>
        </p:txBody>
      </p:sp>
      <p:sp>
        <p:nvSpPr>
          <p:cNvPr id="172" name="Google Shape;172;p26"/>
          <p:cNvSpPr txBox="1">
            <a:spLocks noGrp="1"/>
          </p:cNvSpPr>
          <p:nvPr>
            <p:ph type="title"/>
          </p:nvPr>
        </p:nvSpPr>
        <p:spPr>
          <a:xfrm>
            <a:off x="492925" y="225500"/>
            <a:ext cx="8520600" cy="446700"/>
          </a:xfrm>
          <a:prstGeom prst="rect">
            <a:avLst/>
          </a:prstGeom>
          <a:noFill/>
          <a:ln>
            <a:noFill/>
          </a:ln>
        </p:spPr>
        <p:txBody>
          <a:bodyPr spcFirstLastPara="1" wrap="square" lIns="68575" tIns="34275" rIns="68575" bIns="34275" anchor="ctr" anchorCtr="0">
            <a:normAutofit/>
          </a:bodyPr>
          <a:lstStyle/>
          <a:p>
            <a:pPr marL="0" lvl="0" indent="0" algn="l" rtl="0">
              <a:spcBef>
                <a:spcPts val="0"/>
              </a:spcBef>
              <a:spcAft>
                <a:spcPts val="0"/>
              </a:spcAft>
              <a:buClr>
                <a:srgbClr val="385723"/>
              </a:buClr>
              <a:buSzPts val="2400"/>
              <a:buFont typeface="Calibri"/>
              <a:buNone/>
            </a:pPr>
            <a:r>
              <a:rPr lang="en" sz="2400">
                <a:solidFill>
                  <a:srgbClr val="385723"/>
                </a:solidFill>
              </a:rPr>
              <a:t>Decarbonization Framework</a:t>
            </a:r>
            <a:endParaRPr sz="2400">
              <a:solidFill>
                <a:srgbClr val="385723"/>
              </a:solidFill>
            </a:endParaRPr>
          </a:p>
        </p:txBody>
      </p:sp>
    </p:spTree>
    <p:extLst>
      <p:ext uri="{BB962C8B-B14F-4D97-AF65-F5344CB8AC3E}">
        <p14:creationId xmlns:p14="http://schemas.microsoft.com/office/powerpoint/2010/main" val="25660485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76"/>
        <p:cNvGrpSpPr/>
        <p:nvPr/>
      </p:nvGrpSpPr>
      <p:grpSpPr>
        <a:xfrm>
          <a:off x="0" y="0"/>
          <a:ext cx="0" cy="0"/>
          <a:chOff x="0" y="0"/>
          <a:chExt cx="0" cy="0"/>
        </a:xfrm>
      </p:grpSpPr>
      <p:sp>
        <p:nvSpPr>
          <p:cNvPr id="177" name="Google Shape;177;p27"/>
          <p:cNvSpPr txBox="1"/>
          <p:nvPr/>
        </p:nvSpPr>
        <p:spPr>
          <a:xfrm>
            <a:off x="-5400" y="1083594"/>
            <a:ext cx="8280720" cy="1477297"/>
          </a:xfrm>
          <a:prstGeom prst="rect">
            <a:avLst/>
          </a:prstGeom>
          <a:noFill/>
          <a:ln>
            <a:noFill/>
          </a:ln>
        </p:spPr>
        <p:txBody>
          <a:bodyPr spcFirstLastPara="1" wrap="square" lIns="91425" tIns="91425" rIns="91425" bIns="91425" anchor="t" anchorCtr="0">
            <a:spAutoFit/>
          </a:bodyPr>
          <a:lstStyle/>
          <a:p>
            <a:pPr marL="285750" indent="-285750">
              <a:buFont typeface="Arial" panose="020B0604020202020204" pitchFamily="34" charset="0"/>
              <a:buChar char="•"/>
            </a:pPr>
            <a:r>
              <a:rPr lang="en-US" b="0" i="0" u="none" strike="noStrike" dirty="0">
                <a:solidFill>
                  <a:schemeClr val="tx1"/>
                </a:solidFill>
                <a:effectLst/>
                <a:latin typeface="Calibri" panose="020F0502020204030204" pitchFamily="34" charset="0"/>
                <a:ea typeface="Calibri" panose="020F0502020204030204" pitchFamily="34" charset="0"/>
                <a:cs typeface="Calibri" panose="020F0502020204030204" pitchFamily="34" charset="0"/>
              </a:rPr>
              <a:t>How well does hybrid strategy (ASHP (130F)/natural gas) meet building 1) comfort needs, 2) heating loads, and 3) GHG emission reductions.</a:t>
            </a:r>
          </a:p>
          <a:p>
            <a:pPr marL="285750" indent="-285750" rtl="0" fontAlgn="base">
              <a:spcBef>
                <a:spcPts val="0"/>
              </a:spcBef>
              <a:buFont typeface="Arial" panose="020B0604020202020204" pitchFamily="34" charset="0"/>
              <a:buChar char="•"/>
            </a:pPr>
            <a:r>
              <a:rPr lang="en-US" b="0" i="0" u="none" strike="noStrike" dirty="0">
                <a:solidFill>
                  <a:schemeClr val="tx1"/>
                </a:solidFill>
                <a:effectLst/>
                <a:latin typeface="Calibri" panose="020F0502020204030204" pitchFamily="34" charset="0"/>
                <a:ea typeface="Calibri" panose="020F0502020204030204" pitchFamily="34" charset="0"/>
                <a:cs typeface="Calibri" panose="020F0502020204030204" pitchFamily="34" charset="0"/>
              </a:rPr>
              <a:t>Confirm impact on peak electrical demand for winter, and summer reheat.</a:t>
            </a:r>
          </a:p>
          <a:p>
            <a:pPr marL="285743" indent="-285743" fontAlgn="base">
              <a:buFont typeface="Arial" panose="020B0604020202020204" pitchFamily="34" charset="0"/>
              <a:buChar char="•"/>
            </a:pPr>
            <a:r>
              <a:rPr lang="en-US" sz="1400" dirty="0">
                <a:latin typeface="Calibri" panose="020F0502020204030204" pitchFamily="34" charset="0"/>
                <a:ea typeface="Calibri" panose="020F0502020204030204" pitchFamily="34" charset="0"/>
                <a:cs typeface="Calibri" panose="020F0502020204030204" pitchFamily="34" charset="0"/>
              </a:rPr>
              <a:t>How well does integrated ASHP/boiler controls perform for building comfort and reducing GHG emissions.</a:t>
            </a:r>
          </a:p>
          <a:p>
            <a:pPr marL="285743" indent="-285743" fontAlgn="base">
              <a:buFont typeface="Arial" panose="020B0604020202020204" pitchFamily="34" charset="0"/>
              <a:buChar char="•"/>
            </a:pPr>
            <a:r>
              <a:rPr lang="en-US" sz="1400" dirty="0">
                <a:latin typeface="Calibri" panose="020F0502020204030204" pitchFamily="34" charset="0"/>
                <a:ea typeface="Calibri" panose="020F0502020204030204" pitchFamily="34" charset="0"/>
                <a:cs typeface="Calibri" panose="020F0502020204030204" pitchFamily="34" charset="0"/>
              </a:rPr>
              <a:t>What energy efficiency measures reduce a) peak heating loads, b) overall </a:t>
            </a:r>
            <a:r>
              <a:rPr lang="en-US" sz="1400" dirty="0" err="1">
                <a:latin typeface="Calibri" panose="020F0502020204030204" pitchFamily="34" charset="0"/>
                <a:ea typeface="Calibri" panose="020F0502020204030204" pitchFamily="34" charset="0"/>
                <a:cs typeface="Calibri" panose="020F0502020204030204" pitchFamily="34" charset="0"/>
              </a:rPr>
              <a:t>ghg</a:t>
            </a:r>
            <a:r>
              <a:rPr lang="en-US" sz="1400" dirty="0">
                <a:latin typeface="Calibri" panose="020F0502020204030204" pitchFamily="34" charset="0"/>
                <a:ea typeface="Calibri" panose="020F0502020204030204" pitchFamily="34" charset="0"/>
                <a:cs typeface="Calibri" panose="020F0502020204030204" pitchFamily="34" charset="0"/>
              </a:rPr>
              <a:t> emissions.</a:t>
            </a:r>
            <a:endParaRPr lang="en-US" b="0" i="0" u="none" strike="noStrike"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p>
            <a:pPr marL="285750" indent="-285750" fontAlgn="base">
              <a:buFont typeface="Arial" panose="020B0604020202020204" pitchFamily="34" charset="0"/>
              <a:buChar char="•"/>
            </a:pPr>
            <a:r>
              <a:rPr lang="en-US" b="0" i="0" u="none" strike="noStrike" dirty="0">
                <a:solidFill>
                  <a:schemeClr val="tx1"/>
                </a:solidFill>
                <a:effectLst/>
                <a:latin typeface="Calibri" panose="020F0502020204030204" pitchFamily="34" charset="0"/>
                <a:ea typeface="Calibri" panose="020F0502020204030204" pitchFamily="34" charset="0"/>
                <a:cs typeface="Calibri" panose="020F0502020204030204" pitchFamily="34" charset="0"/>
              </a:rPr>
              <a:t>What are real costs of electrification solutions, and insight into equipment vendors.</a:t>
            </a:r>
          </a:p>
        </p:txBody>
      </p:sp>
      <p:sp>
        <p:nvSpPr>
          <p:cNvPr id="178" name="Google Shape;178;p27"/>
          <p:cNvSpPr txBox="1"/>
          <p:nvPr/>
        </p:nvSpPr>
        <p:spPr>
          <a:xfrm>
            <a:off x="514050" y="4337430"/>
            <a:ext cx="1385100" cy="400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u="sng">
                <a:latin typeface="Calibri"/>
                <a:ea typeface="Calibri"/>
                <a:cs typeface="Calibri"/>
                <a:sym typeface="Calibri"/>
              </a:rPr>
              <a:t>Booth Theatre</a:t>
            </a:r>
            <a:endParaRPr u="sng">
              <a:latin typeface="Calibri"/>
              <a:ea typeface="Calibri"/>
              <a:cs typeface="Calibri"/>
              <a:sym typeface="Calibri"/>
            </a:endParaRPr>
          </a:p>
        </p:txBody>
      </p:sp>
      <p:sp>
        <p:nvSpPr>
          <p:cNvPr id="179" name="Google Shape;179;p27"/>
          <p:cNvSpPr txBox="1"/>
          <p:nvPr/>
        </p:nvSpPr>
        <p:spPr>
          <a:xfrm>
            <a:off x="2596425" y="4337430"/>
            <a:ext cx="1385100" cy="400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u="sng">
                <a:latin typeface="Calibri"/>
                <a:ea typeface="Calibri"/>
                <a:cs typeface="Calibri"/>
                <a:sym typeface="Calibri"/>
              </a:rPr>
              <a:t>Yawkey</a:t>
            </a:r>
            <a:endParaRPr u="sng">
              <a:latin typeface="Calibri"/>
              <a:ea typeface="Calibri"/>
              <a:cs typeface="Calibri"/>
              <a:sym typeface="Calibri"/>
            </a:endParaRPr>
          </a:p>
        </p:txBody>
      </p:sp>
      <p:sp>
        <p:nvSpPr>
          <p:cNvPr id="180" name="Google Shape;180;p27"/>
          <p:cNvSpPr txBox="1"/>
          <p:nvPr/>
        </p:nvSpPr>
        <p:spPr>
          <a:xfrm>
            <a:off x="6605050" y="4350630"/>
            <a:ext cx="2424000" cy="400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u="sng">
                <a:latin typeface="Calibri"/>
                <a:ea typeface="Calibri"/>
                <a:cs typeface="Calibri"/>
                <a:sym typeface="Calibri"/>
              </a:rPr>
              <a:t>Physics Research Building</a:t>
            </a:r>
            <a:endParaRPr u="sng">
              <a:latin typeface="Calibri"/>
              <a:ea typeface="Calibri"/>
              <a:cs typeface="Calibri"/>
              <a:sym typeface="Calibri"/>
            </a:endParaRPr>
          </a:p>
        </p:txBody>
      </p:sp>
      <p:sp>
        <p:nvSpPr>
          <p:cNvPr id="181" name="Google Shape;181;p27"/>
          <p:cNvSpPr txBox="1"/>
          <p:nvPr/>
        </p:nvSpPr>
        <p:spPr>
          <a:xfrm>
            <a:off x="-5400" y="4625580"/>
            <a:ext cx="2424000" cy="5850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300">
                <a:latin typeface="Calibri"/>
                <a:ea typeface="Calibri"/>
                <a:cs typeface="Calibri"/>
                <a:sym typeface="Calibri"/>
              </a:rPr>
              <a:t>Newer, low temp (140 F), </a:t>
            </a:r>
            <a:endParaRPr sz="1300">
              <a:latin typeface="Calibri"/>
              <a:ea typeface="Calibri"/>
              <a:cs typeface="Calibri"/>
              <a:sym typeface="Calibri"/>
            </a:endParaRPr>
          </a:p>
          <a:p>
            <a:pPr marL="0" lvl="0" indent="0" algn="ctr" rtl="0">
              <a:spcBef>
                <a:spcPts val="0"/>
              </a:spcBef>
              <a:spcAft>
                <a:spcPts val="0"/>
              </a:spcAft>
              <a:buNone/>
            </a:pPr>
            <a:r>
              <a:rPr lang="en" sz="1300">
                <a:latin typeface="Calibri"/>
                <a:ea typeface="Calibri"/>
                <a:cs typeface="Calibri"/>
                <a:sym typeface="Calibri"/>
              </a:rPr>
              <a:t>&amp; low air flow</a:t>
            </a:r>
            <a:endParaRPr sz="1300">
              <a:latin typeface="Calibri"/>
              <a:ea typeface="Calibri"/>
              <a:cs typeface="Calibri"/>
              <a:sym typeface="Calibri"/>
            </a:endParaRPr>
          </a:p>
        </p:txBody>
      </p:sp>
      <p:sp>
        <p:nvSpPr>
          <p:cNvPr id="182" name="Google Shape;182;p27"/>
          <p:cNvSpPr txBox="1"/>
          <p:nvPr/>
        </p:nvSpPr>
        <p:spPr>
          <a:xfrm>
            <a:off x="6605050" y="4625580"/>
            <a:ext cx="2424000" cy="5850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300">
                <a:latin typeface="Calibri"/>
                <a:ea typeface="Calibri"/>
                <a:cs typeface="Calibri"/>
                <a:sym typeface="Calibri"/>
              </a:rPr>
              <a:t>Labs, high temp (180 F), </a:t>
            </a:r>
            <a:endParaRPr sz="1300">
              <a:latin typeface="Calibri"/>
              <a:ea typeface="Calibri"/>
              <a:cs typeface="Calibri"/>
              <a:sym typeface="Calibri"/>
            </a:endParaRPr>
          </a:p>
          <a:p>
            <a:pPr marL="0" lvl="0" indent="0" algn="ctr" rtl="0">
              <a:spcBef>
                <a:spcPts val="0"/>
              </a:spcBef>
              <a:spcAft>
                <a:spcPts val="0"/>
              </a:spcAft>
              <a:buNone/>
            </a:pPr>
            <a:r>
              <a:rPr lang="en" sz="1300">
                <a:latin typeface="Calibri"/>
                <a:ea typeface="Calibri"/>
                <a:cs typeface="Calibri"/>
                <a:sym typeface="Calibri"/>
              </a:rPr>
              <a:t>high air flow, energy intensive</a:t>
            </a:r>
            <a:endParaRPr sz="1300">
              <a:latin typeface="Calibri"/>
              <a:ea typeface="Calibri"/>
              <a:cs typeface="Calibri"/>
              <a:sym typeface="Calibri"/>
            </a:endParaRPr>
          </a:p>
        </p:txBody>
      </p:sp>
      <p:sp>
        <p:nvSpPr>
          <p:cNvPr id="183" name="Google Shape;183;p27"/>
          <p:cNvSpPr txBox="1"/>
          <p:nvPr/>
        </p:nvSpPr>
        <p:spPr>
          <a:xfrm>
            <a:off x="2076963" y="4625580"/>
            <a:ext cx="2424000" cy="5850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300">
                <a:latin typeface="Calibri"/>
                <a:ea typeface="Calibri"/>
                <a:cs typeface="Calibri"/>
                <a:sym typeface="Calibri"/>
              </a:rPr>
              <a:t>Low temp (140 F), high air </a:t>
            </a:r>
            <a:endParaRPr sz="1300">
              <a:latin typeface="Calibri"/>
              <a:ea typeface="Calibri"/>
              <a:cs typeface="Calibri"/>
              <a:sym typeface="Calibri"/>
            </a:endParaRPr>
          </a:p>
          <a:p>
            <a:pPr marL="0" lvl="0" indent="0" algn="ctr" rtl="0">
              <a:spcBef>
                <a:spcPts val="0"/>
              </a:spcBef>
              <a:spcAft>
                <a:spcPts val="0"/>
              </a:spcAft>
              <a:buNone/>
            </a:pPr>
            <a:r>
              <a:rPr lang="en" sz="1300">
                <a:latin typeface="Calibri"/>
                <a:ea typeface="Calibri"/>
                <a:cs typeface="Calibri"/>
                <a:sym typeface="Calibri"/>
              </a:rPr>
              <a:t>flow, &amp; dining hall</a:t>
            </a:r>
            <a:endParaRPr sz="1300">
              <a:latin typeface="Calibri"/>
              <a:ea typeface="Calibri"/>
              <a:cs typeface="Calibri"/>
              <a:sym typeface="Calibri"/>
            </a:endParaRPr>
          </a:p>
        </p:txBody>
      </p:sp>
      <p:pic>
        <p:nvPicPr>
          <p:cNvPr id="184" name="Google Shape;184;p27"/>
          <p:cNvPicPr preferRelativeResize="0"/>
          <p:nvPr/>
        </p:nvPicPr>
        <p:blipFill>
          <a:blip r:embed="rId3">
            <a:alphaModFix/>
          </a:blip>
          <a:stretch>
            <a:fillRect/>
          </a:stretch>
        </p:blipFill>
        <p:spPr>
          <a:xfrm>
            <a:off x="252588" y="2924455"/>
            <a:ext cx="1908024" cy="1431927"/>
          </a:xfrm>
          <a:prstGeom prst="rect">
            <a:avLst/>
          </a:prstGeom>
          <a:noFill/>
          <a:ln>
            <a:noFill/>
          </a:ln>
        </p:spPr>
      </p:pic>
      <p:pic>
        <p:nvPicPr>
          <p:cNvPr id="185" name="Google Shape;185;p27"/>
          <p:cNvPicPr preferRelativeResize="0"/>
          <p:nvPr/>
        </p:nvPicPr>
        <p:blipFill>
          <a:blip r:embed="rId4">
            <a:alphaModFix/>
          </a:blip>
          <a:stretch>
            <a:fillRect/>
          </a:stretch>
        </p:blipFill>
        <p:spPr>
          <a:xfrm>
            <a:off x="2337199" y="2924455"/>
            <a:ext cx="1903567" cy="1431924"/>
          </a:xfrm>
          <a:prstGeom prst="rect">
            <a:avLst/>
          </a:prstGeom>
          <a:noFill/>
          <a:ln>
            <a:noFill/>
          </a:ln>
        </p:spPr>
      </p:pic>
      <p:pic>
        <p:nvPicPr>
          <p:cNvPr id="186" name="Google Shape;186;p27"/>
          <p:cNvPicPr preferRelativeResize="0"/>
          <p:nvPr/>
        </p:nvPicPr>
        <p:blipFill>
          <a:blip r:embed="rId5">
            <a:alphaModFix/>
          </a:blip>
          <a:stretch>
            <a:fillRect/>
          </a:stretch>
        </p:blipFill>
        <p:spPr>
          <a:xfrm>
            <a:off x="4417386" y="2920255"/>
            <a:ext cx="2148714" cy="1431925"/>
          </a:xfrm>
          <a:prstGeom prst="rect">
            <a:avLst/>
          </a:prstGeom>
          <a:noFill/>
          <a:ln>
            <a:noFill/>
          </a:ln>
        </p:spPr>
      </p:pic>
      <p:sp>
        <p:nvSpPr>
          <p:cNvPr id="187" name="Google Shape;187;p27"/>
          <p:cNvSpPr txBox="1"/>
          <p:nvPr/>
        </p:nvSpPr>
        <p:spPr>
          <a:xfrm>
            <a:off x="4799188" y="4335390"/>
            <a:ext cx="1385100" cy="400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u="sng">
                <a:latin typeface="Calibri"/>
                <a:ea typeface="Calibri"/>
                <a:cs typeface="Calibri"/>
                <a:sym typeface="Calibri"/>
              </a:rPr>
              <a:t>Sargent</a:t>
            </a:r>
            <a:endParaRPr u="sng">
              <a:latin typeface="Calibri"/>
              <a:ea typeface="Calibri"/>
              <a:cs typeface="Calibri"/>
              <a:sym typeface="Calibri"/>
            </a:endParaRPr>
          </a:p>
        </p:txBody>
      </p:sp>
      <p:sp>
        <p:nvSpPr>
          <p:cNvPr id="188" name="Google Shape;188;p27"/>
          <p:cNvSpPr txBox="1"/>
          <p:nvPr/>
        </p:nvSpPr>
        <p:spPr>
          <a:xfrm>
            <a:off x="4279738" y="4625580"/>
            <a:ext cx="2424000" cy="5850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300">
                <a:latin typeface="Calibri"/>
                <a:ea typeface="Calibri"/>
                <a:cs typeface="Calibri"/>
                <a:sym typeface="Calibri"/>
              </a:rPr>
              <a:t>Older, high temp (160 F), </a:t>
            </a:r>
            <a:endParaRPr sz="1300">
              <a:latin typeface="Calibri"/>
              <a:ea typeface="Calibri"/>
              <a:cs typeface="Calibri"/>
              <a:sym typeface="Calibri"/>
            </a:endParaRPr>
          </a:p>
          <a:p>
            <a:pPr marL="0" lvl="0" indent="0" algn="ctr" rtl="0">
              <a:spcBef>
                <a:spcPts val="0"/>
              </a:spcBef>
              <a:spcAft>
                <a:spcPts val="0"/>
              </a:spcAft>
              <a:buNone/>
            </a:pPr>
            <a:r>
              <a:rPr lang="en" sz="1300">
                <a:latin typeface="Calibri"/>
                <a:ea typeface="Calibri"/>
                <a:cs typeface="Calibri"/>
                <a:sym typeface="Calibri"/>
              </a:rPr>
              <a:t>&amp; high air flow</a:t>
            </a:r>
            <a:endParaRPr sz="1300">
              <a:latin typeface="Calibri"/>
              <a:ea typeface="Calibri"/>
              <a:cs typeface="Calibri"/>
              <a:sym typeface="Calibri"/>
            </a:endParaRPr>
          </a:p>
        </p:txBody>
      </p:sp>
      <p:pic>
        <p:nvPicPr>
          <p:cNvPr id="189" name="Google Shape;189;p27"/>
          <p:cNvPicPr preferRelativeResize="0"/>
          <p:nvPr/>
        </p:nvPicPr>
        <p:blipFill rotWithShape="1">
          <a:blip r:embed="rId6">
            <a:alphaModFix/>
          </a:blip>
          <a:srcRect r="1361"/>
          <a:stretch/>
        </p:blipFill>
        <p:spPr>
          <a:xfrm>
            <a:off x="6703750" y="2910480"/>
            <a:ext cx="2148726" cy="1451476"/>
          </a:xfrm>
          <a:prstGeom prst="rect">
            <a:avLst/>
          </a:prstGeom>
          <a:noFill/>
          <a:ln>
            <a:noFill/>
          </a:ln>
        </p:spPr>
      </p:pic>
      <p:sp>
        <p:nvSpPr>
          <p:cNvPr id="190" name="Google Shape;190;p27"/>
          <p:cNvSpPr/>
          <p:nvPr/>
        </p:nvSpPr>
        <p:spPr>
          <a:xfrm>
            <a:off x="0" y="129425"/>
            <a:ext cx="9144000" cy="658200"/>
          </a:xfrm>
          <a:prstGeom prst="rect">
            <a:avLst/>
          </a:prstGeom>
          <a:solidFill>
            <a:srgbClr val="F2F2F2"/>
          </a:solidFill>
          <a:ln w="12700" cap="flat" cmpd="sng">
            <a:solidFill>
              <a:srgbClr val="F2F2F2"/>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Calibri"/>
              <a:ea typeface="Calibri"/>
              <a:cs typeface="Calibri"/>
              <a:sym typeface="Calibri"/>
            </a:endParaRPr>
          </a:p>
        </p:txBody>
      </p:sp>
      <p:sp>
        <p:nvSpPr>
          <p:cNvPr id="191" name="Google Shape;191;p27"/>
          <p:cNvSpPr txBox="1">
            <a:spLocks noGrp="1"/>
          </p:cNvSpPr>
          <p:nvPr>
            <p:ph type="title"/>
          </p:nvPr>
        </p:nvSpPr>
        <p:spPr>
          <a:xfrm>
            <a:off x="-5400" y="235175"/>
            <a:ext cx="8520600" cy="446700"/>
          </a:xfrm>
          <a:prstGeom prst="rect">
            <a:avLst/>
          </a:prstGeom>
          <a:noFill/>
          <a:ln>
            <a:noFill/>
          </a:ln>
        </p:spPr>
        <p:txBody>
          <a:bodyPr spcFirstLastPara="1" wrap="square" lIns="68575" tIns="34275" rIns="68575" bIns="34275" anchor="ctr" anchorCtr="0">
            <a:normAutofit/>
          </a:bodyPr>
          <a:lstStyle/>
          <a:p>
            <a:pPr marL="0" lvl="0" indent="0" algn="l" rtl="0">
              <a:lnSpc>
                <a:spcPct val="90000"/>
              </a:lnSpc>
              <a:spcBef>
                <a:spcPts val="0"/>
              </a:spcBef>
              <a:spcAft>
                <a:spcPts val="0"/>
              </a:spcAft>
              <a:buClr>
                <a:schemeClr val="dk1"/>
              </a:buClr>
              <a:buSzPts val="1100"/>
              <a:buFont typeface="Arial"/>
              <a:buNone/>
            </a:pPr>
            <a:r>
              <a:rPr lang="en" sz="2400" dirty="0">
                <a:solidFill>
                  <a:srgbClr val="385723"/>
                </a:solidFill>
                <a:latin typeface="Calibri"/>
                <a:ea typeface="Calibri"/>
                <a:cs typeface="Calibri"/>
                <a:sym typeface="Calibri"/>
              </a:rPr>
              <a:t>Pilot Buildings Study: Select Buildings for ASHP Pilot Projects</a:t>
            </a:r>
            <a:endParaRPr sz="2400" dirty="0">
              <a:solidFill>
                <a:srgbClr val="385723"/>
              </a:solidFill>
              <a:latin typeface="Calibri"/>
              <a:ea typeface="Calibri"/>
              <a:cs typeface="Calibri"/>
              <a:sym typeface="Calibri"/>
            </a:endParaRPr>
          </a:p>
        </p:txBody>
      </p:sp>
      <p:sp>
        <p:nvSpPr>
          <p:cNvPr id="5" name="Google Shape;172;p26">
            <a:extLst>
              <a:ext uri="{FF2B5EF4-FFF2-40B4-BE49-F238E27FC236}">
                <a16:creationId xmlns:a16="http://schemas.microsoft.com/office/drawing/2014/main" id="{D78A35A4-44FF-C660-8BCA-D260A1DB2F47}"/>
              </a:ext>
            </a:extLst>
          </p:cNvPr>
          <p:cNvSpPr txBox="1">
            <a:spLocks/>
          </p:cNvSpPr>
          <p:nvPr/>
        </p:nvSpPr>
        <p:spPr>
          <a:xfrm>
            <a:off x="0" y="795732"/>
            <a:ext cx="4572000" cy="316073"/>
          </a:xfrm>
          <a:prstGeom prst="rect">
            <a:avLst/>
          </a:prstGeom>
          <a:solidFill>
            <a:srgbClr val="E2F0D9"/>
          </a:solidFill>
          <a:ln>
            <a:noFill/>
          </a:ln>
        </p:spPr>
        <p:txBody>
          <a:bodyPr spcFirstLastPara="1" wrap="square" lIns="68575" tIns="34275" rIns="68575" bIns="34275" anchor="ctr" anchorCtr="0">
            <a:norm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400"/>
              <a:buFont typeface="Calibri"/>
              <a:buNone/>
              <a:defRPr sz="33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pPr>
              <a:buClr>
                <a:srgbClr val="385723"/>
              </a:buClr>
              <a:buSzPts val="2400"/>
            </a:pPr>
            <a:r>
              <a:rPr lang="en-US" sz="1800" dirty="0">
                <a:solidFill>
                  <a:schemeClr val="tx1"/>
                </a:solidFill>
              </a:rPr>
              <a:t>Questions to be Addressed by Pilot Study</a:t>
            </a:r>
          </a:p>
        </p:txBody>
      </p:sp>
      <p:sp>
        <p:nvSpPr>
          <p:cNvPr id="2" name="Google Shape;172;p26">
            <a:extLst>
              <a:ext uri="{FF2B5EF4-FFF2-40B4-BE49-F238E27FC236}">
                <a16:creationId xmlns:a16="http://schemas.microsoft.com/office/drawing/2014/main" id="{78B26143-EB33-C08E-733C-BF6F8319A8B7}"/>
              </a:ext>
            </a:extLst>
          </p:cNvPr>
          <p:cNvSpPr txBox="1">
            <a:spLocks/>
          </p:cNvSpPr>
          <p:nvPr/>
        </p:nvSpPr>
        <p:spPr>
          <a:xfrm>
            <a:off x="0" y="2530411"/>
            <a:ext cx="4572000" cy="316073"/>
          </a:xfrm>
          <a:prstGeom prst="rect">
            <a:avLst/>
          </a:prstGeom>
          <a:solidFill>
            <a:srgbClr val="E2F0D9"/>
          </a:solidFill>
          <a:ln>
            <a:noFill/>
          </a:ln>
        </p:spPr>
        <p:txBody>
          <a:bodyPr spcFirstLastPara="1" wrap="square" lIns="68575" tIns="34275" rIns="68575" bIns="34275" anchor="ctr" anchorCtr="0">
            <a:norm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400"/>
              <a:buFont typeface="Calibri"/>
              <a:buNone/>
              <a:defRPr sz="33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pPr>
              <a:buClr>
                <a:srgbClr val="385723"/>
              </a:buClr>
              <a:buSzPts val="2400"/>
            </a:pPr>
            <a:r>
              <a:rPr lang="en-US" sz="1800" dirty="0">
                <a:solidFill>
                  <a:schemeClr val="tx1"/>
                </a:solidFill>
              </a:rPr>
              <a:t>Buildings Considered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76"/>
        <p:cNvGrpSpPr/>
        <p:nvPr/>
      </p:nvGrpSpPr>
      <p:grpSpPr>
        <a:xfrm>
          <a:off x="0" y="0"/>
          <a:ext cx="0" cy="0"/>
          <a:chOff x="0" y="0"/>
          <a:chExt cx="0" cy="0"/>
        </a:xfrm>
      </p:grpSpPr>
      <p:sp>
        <p:nvSpPr>
          <p:cNvPr id="190" name="Google Shape;190;p27"/>
          <p:cNvSpPr/>
          <p:nvPr/>
        </p:nvSpPr>
        <p:spPr>
          <a:xfrm>
            <a:off x="0" y="129425"/>
            <a:ext cx="9144000" cy="658200"/>
          </a:xfrm>
          <a:prstGeom prst="rect">
            <a:avLst/>
          </a:prstGeom>
          <a:solidFill>
            <a:srgbClr val="F2F2F2"/>
          </a:solidFill>
          <a:ln w="12700" cap="flat" cmpd="sng">
            <a:solidFill>
              <a:srgbClr val="F2F2F2"/>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dirty="0">
              <a:solidFill>
                <a:schemeClr val="lt1"/>
              </a:solidFill>
              <a:latin typeface="Calibri"/>
              <a:ea typeface="Calibri"/>
              <a:cs typeface="Calibri"/>
              <a:sym typeface="Calibri"/>
            </a:endParaRPr>
          </a:p>
        </p:txBody>
      </p:sp>
      <p:sp>
        <p:nvSpPr>
          <p:cNvPr id="191" name="Google Shape;191;p27"/>
          <p:cNvSpPr txBox="1">
            <a:spLocks noGrp="1"/>
          </p:cNvSpPr>
          <p:nvPr>
            <p:ph type="title"/>
          </p:nvPr>
        </p:nvSpPr>
        <p:spPr>
          <a:xfrm>
            <a:off x="0" y="235175"/>
            <a:ext cx="8698560" cy="446700"/>
          </a:xfrm>
          <a:prstGeom prst="rect">
            <a:avLst/>
          </a:prstGeom>
          <a:noFill/>
          <a:ln>
            <a:noFill/>
          </a:ln>
        </p:spPr>
        <p:txBody>
          <a:bodyPr spcFirstLastPara="1" wrap="square" lIns="68575" tIns="34275" rIns="68575" bIns="34275" anchor="ctr" anchorCtr="0">
            <a:normAutofit/>
          </a:bodyPr>
          <a:lstStyle/>
          <a:p>
            <a:pPr marL="0" lvl="0" indent="0" algn="l" rtl="0">
              <a:lnSpc>
                <a:spcPct val="90000"/>
              </a:lnSpc>
              <a:spcBef>
                <a:spcPts val="0"/>
              </a:spcBef>
              <a:spcAft>
                <a:spcPts val="0"/>
              </a:spcAft>
              <a:buClr>
                <a:schemeClr val="dk1"/>
              </a:buClr>
              <a:buSzPts val="1100"/>
              <a:buFont typeface="Arial"/>
              <a:buNone/>
            </a:pPr>
            <a:r>
              <a:rPr lang="en" sz="2400" dirty="0">
                <a:solidFill>
                  <a:srgbClr val="385723"/>
                </a:solidFill>
                <a:latin typeface="Calibri"/>
                <a:ea typeface="Calibri"/>
                <a:cs typeface="Calibri"/>
                <a:sym typeface="Calibri"/>
              </a:rPr>
              <a:t>Pilot Buildings Study: Key Decision Factors and Building Comparisons</a:t>
            </a:r>
            <a:endParaRPr sz="2400" dirty="0">
              <a:solidFill>
                <a:srgbClr val="385723"/>
              </a:solidFill>
              <a:latin typeface="Calibri"/>
              <a:ea typeface="Calibri"/>
              <a:cs typeface="Calibri"/>
              <a:sym typeface="Calibri"/>
            </a:endParaRPr>
          </a:p>
        </p:txBody>
      </p:sp>
      <p:sp>
        <p:nvSpPr>
          <p:cNvPr id="3" name="TextBox 2">
            <a:extLst>
              <a:ext uri="{FF2B5EF4-FFF2-40B4-BE49-F238E27FC236}">
                <a16:creationId xmlns:a16="http://schemas.microsoft.com/office/drawing/2014/main" id="{C0BAF7A4-1C2A-CB95-3D65-CD738C1DC4F5}"/>
              </a:ext>
            </a:extLst>
          </p:cNvPr>
          <p:cNvSpPr txBox="1"/>
          <p:nvPr/>
        </p:nvSpPr>
        <p:spPr>
          <a:xfrm>
            <a:off x="26597" y="1217578"/>
            <a:ext cx="4681165" cy="2416046"/>
          </a:xfrm>
          <a:prstGeom prst="rect">
            <a:avLst/>
          </a:prstGeom>
          <a:noFill/>
        </p:spPr>
        <p:txBody>
          <a:bodyPr wrap="square">
            <a:spAutoFit/>
          </a:bodyPr>
          <a:lstStyle/>
          <a:p>
            <a:pPr marL="285750" indent="-285750" rtl="0" fontAlgn="base">
              <a:spcBef>
                <a:spcPts val="0"/>
              </a:spcBef>
              <a:spcAft>
                <a:spcPts val="600"/>
              </a:spcAft>
              <a:buFont typeface="Arial" panose="020B0604020202020204" pitchFamily="34" charset="0"/>
              <a:buChar char="•"/>
            </a:pPr>
            <a:r>
              <a:rPr lang="en-US" b="0" i="0" u="none" strike="noStrike" dirty="0">
                <a:solidFill>
                  <a:schemeClr val="tx1"/>
                </a:solidFill>
                <a:effectLst/>
                <a:latin typeface="Calibri" panose="020F0502020204030204" pitchFamily="34" charset="0"/>
                <a:ea typeface="Calibri" panose="020F0502020204030204" pitchFamily="34" charset="0"/>
                <a:cs typeface="Calibri" panose="020F0502020204030204" pitchFamily="34" charset="0"/>
              </a:rPr>
              <a:t>Temp requirements of key existing building components: AHU, VAV, perimeter</a:t>
            </a:r>
          </a:p>
          <a:p>
            <a:pPr marL="285750" indent="-285750" rtl="0" fontAlgn="base">
              <a:spcBef>
                <a:spcPts val="0"/>
              </a:spcBef>
              <a:spcAft>
                <a:spcPts val="600"/>
              </a:spcAft>
              <a:buFont typeface="Arial" panose="020B0604020202020204" pitchFamily="34" charset="0"/>
              <a:buChar char="•"/>
            </a:pPr>
            <a:r>
              <a:rPr lang="en-US" b="0" i="0" u="none" strike="noStrike" dirty="0">
                <a:solidFill>
                  <a:schemeClr val="tx1"/>
                </a:solidFill>
                <a:effectLst/>
                <a:latin typeface="Calibri" panose="020F0502020204030204" pitchFamily="34" charset="0"/>
                <a:ea typeface="Calibri" panose="020F0502020204030204" pitchFamily="34" charset="0"/>
                <a:cs typeface="Calibri" panose="020F0502020204030204" pitchFamily="34" charset="0"/>
              </a:rPr>
              <a:t>Location of ASHP relative to boiler &amp; boiler space</a:t>
            </a:r>
          </a:p>
          <a:p>
            <a:pPr marL="285750" indent="-285750" rtl="0" fontAlgn="base">
              <a:spcBef>
                <a:spcPts val="0"/>
              </a:spcBef>
              <a:spcAft>
                <a:spcPts val="600"/>
              </a:spcAft>
              <a:buFont typeface="Arial" panose="020B0604020202020204" pitchFamily="34" charset="0"/>
              <a:buChar char="•"/>
            </a:pPr>
            <a:r>
              <a:rPr lang="en-US" b="0" i="0" u="none" strike="noStrike" dirty="0">
                <a:solidFill>
                  <a:schemeClr val="tx1"/>
                </a:solidFill>
                <a:effectLst/>
                <a:latin typeface="Calibri" panose="020F0502020204030204" pitchFamily="34" charset="0"/>
                <a:ea typeface="Calibri" panose="020F0502020204030204" pitchFamily="34" charset="0"/>
                <a:cs typeface="Calibri" panose="020F0502020204030204" pitchFamily="34" charset="0"/>
              </a:rPr>
              <a:t>Size of </a:t>
            </a:r>
            <a:r>
              <a:rPr lang="en-US" dirty="0">
                <a:solidFill>
                  <a:schemeClr val="tx1"/>
                </a:solidFill>
                <a:latin typeface="Calibri" panose="020F0502020204030204" pitchFamily="34" charset="0"/>
                <a:ea typeface="Calibri" panose="020F0502020204030204" pitchFamily="34" charset="0"/>
                <a:cs typeface="Calibri" panose="020F0502020204030204" pitchFamily="34" charset="0"/>
              </a:rPr>
              <a:t>t</a:t>
            </a:r>
            <a:r>
              <a:rPr lang="en-US" b="0" i="0" u="none" strike="noStrike" dirty="0">
                <a:solidFill>
                  <a:schemeClr val="tx1"/>
                </a:solidFill>
                <a:effectLst/>
                <a:latin typeface="Calibri" panose="020F0502020204030204" pitchFamily="34" charset="0"/>
                <a:ea typeface="Calibri" panose="020F0502020204030204" pitchFamily="34" charset="0"/>
                <a:cs typeface="Calibri" panose="020F0502020204030204" pitchFamily="34" charset="0"/>
              </a:rPr>
              <a:t>hermal loads</a:t>
            </a:r>
          </a:p>
          <a:p>
            <a:pPr marL="285750" indent="-285750" rtl="0" fontAlgn="base">
              <a:spcBef>
                <a:spcPts val="0"/>
              </a:spcBef>
              <a:spcAft>
                <a:spcPts val="600"/>
              </a:spcAft>
              <a:buFont typeface="Arial" panose="020B0604020202020204" pitchFamily="34" charset="0"/>
              <a:buChar char="•"/>
            </a:pPr>
            <a:r>
              <a:rPr lang="en-US" b="0" i="0" u="none" strike="noStrike" dirty="0">
                <a:solidFill>
                  <a:schemeClr val="tx1"/>
                </a:solidFill>
                <a:effectLst/>
                <a:latin typeface="Calibri" panose="020F0502020204030204" pitchFamily="34" charset="0"/>
                <a:ea typeface="Calibri" panose="020F0502020204030204" pitchFamily="34" charset="0"/>
                <a:cs typeface="Calibri" panose="020F0502020204030204" pitchFamily="34" charset="0"/>
              </a:rPr>
              <a:t>Types of loads: </a:t>
            </a:r>
            <a:r>
              <a:rPr lang="en-US" b="0" i="0" u="none" strike="noStrike"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eg</a:t>
            </a:r>
            <a:r>
              <a:rPr lang="en-US" b="0" i="0" u="none" strike="noStrike"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lab, kitchen/dining area, office/general</a:t>
            </a:r>
          </a:p>
          <a:p>
            <a:pPr marL="285750" indent="-285750" rtl="0" fontAlgn="base">
              <a:spcBef>
                <a:spcPts val="0"/>
              </a:spcBef>
              <a:spcAft>
                <a:spcPts val="600"/>
              </a:spcAft>
              <a:buFont typeface="Arial" panose="020B0604020202020204" pitchFamily="34" charset="0"/>
              <a:buChar char="•"/>
            </a:pPr>
            <a:r>
              <a:rPr lang="en-US" b="0" i="0" u="none" strike="noStrike" dirty="0">
                <a:solidFill>
                  <a:schemeClr val="tx1"/>
                </a:solidFill>
                <a:effectLst/>
                <a:latin typeface="Calibri" panose="020F0502020204030204" pitchFamily="34" charset="0"/>
                <a:ea typeface="Calibri" panose="020F0502020204030204" pitchFamily="34" charset="0"/>
                <a:cs typeface="Calibri" panose="020F0502020204030204" pitchFamily="34" charset="0"/>
              </a:rPr>
              <a:t>Transformer capacity/max electrical load, electrical panels</a:t>
            </a:r>
          </a:p>
          <a:p>
            <a:pPr marL="285750" indent="-285750" rtl="0" fontAlgn="base">
              <a:spcBef>
                <a:spcPts val="0"/>
              </a:spcBef>
              <a:spcAft>
                <a:spcPts val="600"/>
              </a:spcAft>
              <a:buFont typeface="Arial" panose="020B0604020202020204" pitchFamily="34" charset="0"/>
              <a:buChar char="•"/>
            </a:pPr>
            <a:r>
              <a:rPr lang="en-US" b="0" i="0" u="none" strike="noStrike" dirty="0">
                <a:solidFill>
                  <a:schemeClr val="tx1"/>
                </a:solidFill>
                <a:effectLst/>
                <a:latin typeface="Calibri" panose="020F0502020204030204" pitchFamily="34" charset="0"/>
                <a:ea typeface="Calibri" panose="020F0502020204030204" pitchFamily="34" charset="0"/>
                <a:cs typeface="Calibri" panose="020F0502020204030204" pitchFamily="34" charset="0"/>
              </a:rPr>
              <a:t>How well does the pilot represent characteristics of primary buildings for electrification?</a:t>
            </a:r>
          </a:p>
        </p:txBody>
      </p:sp>
      <p:sp>
        <p:nvSpPr>
          <p:cNvPr id="7" name="Google Shape;172;p26">
            <a:extLst>
              <a:ext uri="{FF2B5EF4-FFF2-40B4-BE49-F238E27FC236}">
                <a16:creationId xmlns:a16="http://schemas.microsoft.com/office/drawing/2014/main" id="{63E19BB0-F227-6AD2-2D33-1902576A9A54}"/>
              </a:ext>
            </a:extLst>
          </p:cNvPr>
          <p:cNvSpPr txBox="1">
            <a:spLocks/>
          </p:cNvSpPr>
          <p:nvPr/>
        </p:nvSpPr>
        <p:spPr>
          <a:xfrm>
            <a:off x="0" y="803352"/>
            <a:ext cx="4572000" cy="316073"/>
          </a:xfrm>
          <a:prstGeom prst="rect">
            <a:avLst/>
          </a:prstGeom>
          <a:solidFill>
            <a:srgbClr val="E2F0D9"/>
          </a:solidFill>
          <a:ln>
            <a:noFill/>
          </a:ln>
        </p:spPr>
        <p:txBody>
          <a:bodyPr spcFirstLastPara="1" wrap="square" lIns="68575" tIns="34275" rIns="68575" bIns="34275" anchor="ctr" anchorCtr="0">
            <a:norm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400"/>
              <a:buFont typeface="Calibri"/>
              <a:buNone/>
              <a:defRPr sz="33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pPr>
              <a:buClr>
                <a:srgbClr val="385723"/>
              </a:buClr>
              <a:buSzPts val="2400"/>
            </a:pPr>
            <a:r>
              <a:rPr lang="en-US" sz="1800" dirty="0">
                <a:solidFill>
                  <a:schemeClr val="tx1"/>
                </a:solidFill>
              </a:rPr>
              <a:t>Key Decision Factors</a:t>
            </a:r>
          </a:p>
        </p:txBody>
      </p:sp>
      <p:pic>
        <p:nvPicPr>
          <p:cNvPr id="8" name="Google Shape;246;p34">
            <a:extLst>
              <a:ext uri="{FF2B5EF4-FFF2-40B4-BE49-F238E27FC236}">
                <a16:creationId xmlns:a16="http://schemas.microsoft.com/office/drawing/2014/main" id="{B11AF573-FCFD-CC3E-1192-53674625C2C4}"/>
              </a:ext>
            </a:extLst>
          </p:cNvPr>
          <p:cNvPicPr preferRelativeResize="0"/>
          <p:nvPr/>
        </p:nvPicPr>
        <p:blipFill rotWithShape="1">
          <a:blip r:embed="rId3">
            <a:alphaModFix/>
          </a:blip>
          <a:srcRect b="6419"/>
          <a:stretch/>
        </p:blipFill>
        <p:spPr>
          <a:xfrm>
            <a:off x="4923694" y="1145622"/>
            <a:ext cx="1986002" cy="2359853"/>
          </a:xfrm>
          <a:prstGeom prst="rect">
            <a:avLst/>
          </a:prstGeom>
          <a:noFill/>
          <a:ln>
            <a:noFill/>
          </a:ln>
        </p:spPr>
      </p:pic>
      <p:sp>
        <p:nvSpPr>
          <p:cNvPr id="9" name="Google Shape;247;p34">
            <a:extLst>
              <a:ext uri="{FF2B5EF4-FFF2-40B4-BE49-F238E27FC236}">
                <a16:creationId xmlns:a16="http://schemas.microsoft.com/office/drawing/2014/main" id="{B68B8072-1F62-A3FC-4AAB-E5595E714499}"/>
              </a:ext>
            </a:extLst>
          </p:cNvPr>
          <p:cNvSpPr txBox="1"/>
          <p:nvPr/>
        </p:nvSpPr>
        <p:spPr>
          <a:xfrm>
            <a:off x="5206304" y="1330635"/>
            <a:ext cx="737297" cy="284779"/>
          </a:xfrm>
          <a:prstGeom prst="rect">
            <a:avLst/>
          </a:prstGeom>
          <a:noFill/>
          <a:ln w="38100" cap="flat" cmpd="sng">
            <a:solidFill>
              <a:srgbClr val="FF0000"/>
            </a:solidFill>
            <a:prstDash val="solid"/>
            <a:round/>
            <a:headEnd type="none" w="sm" len="sm"/>
            <a:tailEnd type="none" w="sm" len="sm"/>
          </a:ln>
        </p:spPr>
        <p:txBody>
          <a:bodyPr spcFirstLastPara="1" wrap="square" lIns="91425" tIns="91425" rIns="91425" bIns="91425" anchor="t" anchorCtr="0">
            <a:noAutofit/>
          </a:bodyPr>
          <a:lstStyle/>
          <a:p>
            <a:pPr marL="0" lvl="0" indent="0" algn="ctr" rtl="0">
              <a:spcBef>
                <a:spcPts val="0"/>
              </a:spcBef>
              <a:spcAft>
                <a:spcPts val="0"/>
              </a:spcAft>
              <a:buNone/>
            </a:pPr>
            <a:r>
              <a:rPr lang="en" sz="1000" dirty="0">
                <a:solidFill>
                  <a:schemeClr val="dk1"/>
                </a:solidFill>
                <a:highlight>
                  <a:schemeClr val="lt1"/>
                </a:highlight>
                <a:latin typeface="Calibri" panose="020F0502020204030204" pitchFamily="34" charset="0"/>
                <a:ea typeface="Calibri" panose="020F0502020204030204" pitchFamily="34" charset="0"/>
                <a:cs typeface="Calibri" panose="020F0502020204030204" pitchFamily="34" charset="0"/>
              </a:rPr>
              <a:t>438 sq ft</a:t>
            </a:r>
            <a:endParaRPr sz="1000" dirty="0">
              <a:solidFill>
                <a:schemeClr val="dk1"/>
              </a:solidFill>
              <a:highlight>
                <a:schemeClr val="lt1"/>
              </a:highlight>
              <a:latin typeface="Calibri" panose="020F0502020204030204" pitchFamily="34" charset="0"/>
              <a:ea typeface="Calibri" panose="020F0502020204030204" pitchFamily="34" charset="0"/>
              <a:cs typeface="Calibri" panose="020F0502020204030204" pitchFamily="34" charset="0"/>
            </a:endParaRPr>
          </a:p>
        </p:txBody>
      </p:sp>
      <p:sp>
        <p:nvSpPr>
          <p:cNvPr id="10" name="Google Shape;248;p34">
            <a:extLst>
              <a:ext uri="{FF2B5EF4-FFF2-40B4-BE49-F238E27FC236}">
                <a16:creationId xmlns:a16="http://schemas.microsoft.com/office/drawing/2014/main" id="{8AEC2CC2-5E27-DD34-27A6-19E4D2D20D66}"/>
              </a:ext>
            </a:extLst>
          </p:cNvPr>
          <p:cNvSpPr txBox="1"/>
          <p:nvPr/>
        </p:nvSpPr>
        <p:spPr>
          <a:xfrm>
            <a:off x="5710908" y="1709734"/>
            <a:ext cx="570315" cy="338524"/>
          </a:xfrm>
          <a:prstGeom prst="rect">
            <a:avLst/>
          </a:prstGeom>
          <a:noFill/>
          <a:ln w="38100" cap="flat" cmpd="sng">
            <a:solidFill>
              <a:srgbClr val="FF0000"/>
            </a:solidFill>
            <a:prstDash val="solid"/>
            <a:round/>
            <a:headEnd type="none" w="sm" len="sm"/>
            <a:tailEnd type="none" w="sm" len="sm"/>
          </a:ln>
        </p:spPr>
        <p:txBody>
          <a:bodyPr spcFirstLastPara="1" wrap="square" lIns="91425" tIns="91425" rIns="91425" bIns="91425" anchor="t" anchorCtr="0">
            <a:spAutoFit/>
          </a:bodyPr>
          <a:lstStyle/>
          <a:p>
            <a:pPr marL="0" lvl="0" indent="0" algn="l" rtl="0">
              <a:spcBef>
                <a:spcPts val="0"/>
              </a:spcBef>
              <a:spcAft>
                <a:spcPts val="0"/>
              </a:spcAft>
              <a:buNone/>
            </a:pPr>
            <a:r>
              <a:rPr lang="en" sz="1000" dirty="0">
                <a:solidFill>
                  <a:schemeClr val="dk1"/>
                </a:solidFill>
                <a:highlight>
                  <a:schemeClr val="lt1"/>
                </a:highlight>
                <a:latin typeface="Calibri" panose="020F0502020204030204" pitchFamily="34" charset="0"/>
                <a:ea typeface="Calibri" panose="020F0502020204030204" pitchFamily="34" charset="0"/>
                <a:cs typeface="Calibri" panose="020F0502020204030204" pitchFamily="34" charset="0"/>
              </a:rPr>
              <a:t>Boilers</a:t>
            </a:r>
            <a:endParaRPr sz="1000" dirty="0">
              <a:solidFill>
                <a:schemeClr val="dk1"/>
              </a:solidFill>
              <a:highlight>
                <a:schemeClr val="lt1"/>
              </a:highlight>
              <a:latin typeface="Calibri" panose="020F0502020204030204" pitchFamily="34" charset="0"/>
              <a:ea typeface="Calibri" panose="020F0502020204030204" pitchFamily="34" charset="0"/>
              <a:cs typeface="Calibri" panose="020F0502020204030204" pitchFamily="34" charset="0"/>
            </a:endParaRPr>
          </a:p>
        </p:txBody>
      </p:sp>
      <p:sp>
        <p:nvSpPr>
          <p:cNvPr id="11" name="Google Shape;249;p34">
            <a:extLst>
              <a:ext uri="{FF2B5EF4-FFF2-40B4-BE49-F238E27FC236}">
                <a16:creationId xmlns:a16="http://schemas.microsoft.com/office/drawing/2014/main" id="{CE33008B-C9B4-682D-9F42-053E55E0E1A0}"/>
              </a:ext>
            </a:extLst>
          </p:cNvPr>
          <p:cNvSpPr txBox="1"/>
          <p:nvPr/>
        </p:nvSpPr>
        <p:spPr>
          <a:xfrm rot="-5400000">
            <a:off x="5005297" y="2363607"/>
            <a:ext cx="756053" cy="338524"/>
          </a:xfrm>
          <a:prstGeom prst="rect">
            <a:avLst/>
          </a:prstGeom>
          <a:noFill/>
          <a:ln w="38100" cap="flat" cmpd="sng">
            <a:solidFill>
              <a:srgbClr val="FF0000"/>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None/>
            </a:pPr>
            <a:r>
              <a:rPr lang="en" sz="1000" dirty="0">
                <a:solidFill>
                  <a:schemeClr val="dk1"/>
                </a:solidFill>
                <a:highlight>
                  <a:schemeClr val="lt1"/>
                </a:highlight>
                <a:latin typeface="Calibri" panose="020F0502020204030204" pitchFamily="34" charset="0"/>
                <a:ea typeface="Calibri" panose="020F0502020204030204" pitchFamily="34" charset="0"/>
                <a:cs typeface="Calibri" panose="020F0502020204030204" pitchFamily="34" charset="0"/>
              </a:rPr>
              <a:t>595 sq ft</a:t>
            </a:r>
            <a:endParaRPr sz="1000" dirty="0">
              <a:solidFill>
                <a:schemeClr val="dk1"/>
              </a:solidFill>
              <a:highlight>
                <a:schemeClr val="lt1"/>
              </a:highlight>
              <a:latin typeface="Calibri" panose="020F0502020204030204" pitchFamily="34" charset="0"/>
              <a:ea typeface="Calibri" panose="020F0502020204030204" pitchFamily="34" charset="0"/>
              <a:cs typeface="Calibri" panose="020F0502020204030204" pitchFamily="34" charset="0"/>
            </a:endParaRPr>
          </a:p>
        </p:txBody>
      </p:sp>
      <p:sp>
        <p:nvSpPr>
          <p:cNvPr id="12" name="Google Shape;255;p34">
            <a:extLst>
              <a:ext uri="{FF2B5EF4-FFF2-40B4-BE49-F238E27FC236}">
                <a16:creationId xmlns:a16="http://schemas.microsoft.com/office/drawing/2014/main" id="{701BEDC2-D561-4BC3-D23D-A49DC16D7437}"/>
              </a:ext>
            </a:extLst>
          </p:cNvPr>
          <p:cNvSpPr txBox="1"/>
          <p:nvPr/>
        </p:nvSpPr>
        <p:spPr>
          <a:xfrm>
            <a:off x="4850454" y="3429707"/>
            <a:ext cx="1519335" cy="338524"/>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i="1" dirty="0">
                <a:latin typeface="Calibri" panose="020F0502020204030204" pitchFamily="34" charset="0"/>
                <a:ea typeface="Calibri" panose="020F0502020204030204" pitchFamily="34" charset="0"/>
                <a:cs typeface="Calibri" panose="020F0502020204030204" pitchFamily="34" charset="0"/>
              </a:rPr>
              <a:t>Preliminary ASHP plan</a:t>
            </a:r>
            <a:endParaRPr sz="1000" i="1" dirty="0">
              <a:latin typeface="Calibri" panose="020F0502020204030204" pitchFamily="34" charset="0"/>
              <a:ea typeface="Calibri" panose="020F0502020204030204" pitchFamily="34" charset="0"/>
              <a:cs typeface="Calibri" panose="020F0502020204030204" pitchFamily="34" charset="0"/>
            </a:endParaRPr>
          </a:p>
        </p:txBody>
      </p:sp>
      <p:sp>
        <p:nvSpPr>
          <p:cNvPr id="2" name="Google Shape;172;p26">
            <a:extLst>
              <a:ext uri="{FF2B5EF4-FFF2-40B4-BE49-F238E27FC236}">
                <a16:creationId xmlns:a16="http://schemas.microsoft.com/office/drawing/2014/main" id="{2C7FF844-A857-8D5A-FD17-83232F62EE5D}"/>
              </a:ext>
            </a:extLst>
          </p:cNvPr>
          <p:cNvSpPr txBox="1">
            <a:spLocks/>
          </p:cNvSpPr>
          <p:nvPr/>
        </p:nvSpPr>
        <p:spPr>
          <a:xfrm>
            <a:off x="4923694" y="793947"/>
            <a:ext cx="4220306" cy="327800"/>
          </a:xfrm>
          <a:prstGeom prst="rect">
            <a:avLst/>
          </a:prstGeom>
          <a:solidFill>
            <a:srgbClr val="E2F0D9"/>
          </a:solidFill>
          <a:ln>
            <a:noFill/>
          </a:ln>
        </p:spPr>
        <p:txBody>
          <a:bodyPr spcFirstLastPara="1" wrap="square" lIns="68575" tIns="34275" rIns="68575" bIns="34275" anchor="ctr" anchorCtr="0">
            <a:norm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400"/>
              <a:buFont typeface="Calibri"/>
              <a:buNone/>
              <a:defRPr sz="33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pPr>
              <a:buClr>
                <a:srgbClr val="385723"/>
              </a:buClr>
              <a:buSzPts val="2400"/>
            </a:pPr>
            <a:r>
              <a:rPr lang="en-US" sz="1800" dirty="0">
                <a:solidFill>
                  <a:schemeClr val="tx1"/>
                </a:solidFill>
              </a:rPr>
              <a:t>Physics Research Building</a:t>
            </a:r>
            <a:endParaRPr lang="en-US" sz="1400" dirty="0">
              <a:solidFill>
                <a:schemeClr val="tx1"/>
              </a:solidFill>
            </a:endParaRPr>
          </a:p>
        </p:txBody>
      </p:sp>
      <p:pic>
        <p:nvPicPr>
          <p:cNvPr id="5" name="Google Shape;263;p35">
            <a:extLst>
              <a:ext uri="{FF2B5EF4-FFF2-40B4-BE49-F238E27FC236}">
                <a16:creationId xmlns:a16="http://schemas.microsoft.com/office/drawing/2014/main" id="{EDD18640-EECD-2610-9A6A-0734E819480D}"/>
              </a:ext>
            </a:extLst>
          </p:cNvPr>
          <p:cNvPicPr preferRelativeResize="0"/>
          <p:nvPr/>
        </p:nvPicPr>
        <p:blipFill>
          <a:blip r:embed="rId4">
            <a:alphaModFix/>
          </a:blip>
          <a:stretch>
            <a:fillRect/>
          </a:stretch>
        </p:blipFill>
        <p:spPr>
          <a:xfrm>
            <a:off x="6947393" y="1470633"/>
            <a:ext cx="2138735" cy="1223768"/>
          </a:xfrm>
          <a:prstGeom prst="rect">
            <a:avLst/>
          </a:prstGeom>
          <a:noFill/>
          <a:ln>
            <a:noFill/>
          </a:ln>
        </p:spPr>
      </p:pic>
      <p:sp>
        <p:nvSpPr>
          <p:cNvPr id="6" name="Google Shape;273;p35">
            <a:extLst>
              <a:ext uri="{FF2B5EF4-FFF2-40B4-BE49-F238E27FC236}">
                <a16:creationId xmlns:a16="http://schemas.microsoft.com/office/drawing/2014/main" id="{0A7A310F-8B26-3613-CD44-AFA4ADC12B3A}"/>
              </a:ext>
            </a:extLst>
          </p:cNvPr>
          <p:cNvSpPr txBox="1"/>
          <p:nvPr/>
        </p:nvSpPr>
        <p:spPr>
          <a:xfrm>
            <a:off x="6982936" y="2741634"/>
            <a:ext cx="733033" cy="338524"/>
          </a:xfrm>
          <a:prstGeom prst="rect">
            <a:avLst/>
          </a:prstGeom>
          <a:solidFill>
            <a:schemeClr val="lt1"/>
          </a:solidFill>
          <a:ln w="28575" cap="flat" cmpd="sng">
            <a:solidFill>
              <a:srgbClr val="FF0000"/>
            </a:solidFill>
            <a:prstDash val="solid"/>
            <a:round/>
            <a:headEnd type="none" w="sm" len="sm"/>
            <a:tailEnd type="none" w="sm" len="sm"/>
          </a:ln>
        </p:spPr>
        <p:txBody>
          <a:bodyPr spcFirstLastPara="1" wrap="square" lIns="91425" tIns="91425" rIns="91425" bIns="91425" anchor="t" anchorCtr="0">
            <a:spAutoFit/>
          </a:bodyPr>
          <a:lstStyle/>
          <a:p>
            <a:pPr marL="0" lvl="0" indent="0" algn="l" rtl="0">
              <a:spcBef>
                <a:spcPts val="0"/>
              </a:spcBef>
              <a:spcAft>
                <a:spcPts val="0"/>
              </a:spcAft>
              <a:buNone/>
            </a:pPr>
            <a:r>
              <a:rPr lang="en" sz="1000" dirty="0">
                <a:latin typeface="Calibri" panose="020F0502020204030204" pitchFamily="34" charset="0"/>
                <a:ea typeface="Calibri" panose="020F0502020204030204" pitchFamily="34" charset="0"/>
                <a:cs typeface="Calibri" panose="020F0502020204030204" pitchFamily="34" charset="0"/>
              </a:rPr>
              <a:t>Air intake</a:t>
            </a:r>
            <a:endParaRPr sz="1000" dirty="0">
              <a:latin typeface="Calibri" panose="020F0502020204030204" pitchFamily="34" charset="0"/>
              <a:ea typeface="Calibri" panose="020F0502020204030204" pitchFamily="34" charset="0"/>
              <a:cs typeface="Calibri" panose="020F0502020204030204" pitchFamily="34" charset="0"/>
            </a:endParaRPr>
          </a:p>
        </p:txBody>
      </p:sp>
      <p:cxnSp>
        <p:nvCxnSpPr>
          <p:cNvPr id="13" name="Google Shape;274;p35">
            <a:extLst>
              <a:ext uri="{FF2B5EF4-FFF2-40B4-BE49-F238E27FC236}">
                <a16:creationId xmlns:a16="http://schemas.microsoft.com/office/drawing/2014/main" id="{53300A31-5B69-23B3-EBF1-B89F8DC25964}"/>
              </a:ext>
            </a:extLst>
          </p:cNvPr>
          <p:cNvCxnSpPr>
            <a:cxnSpLocks/>
            <a:stCxn id="6" idx="0"/>
          </p:cNvCxnSpPr>
          <p:nvPr/>
        </p:nvCxnSpPr>
        <p:spPr>
          <a:xfrm flipV="1">
            <a:off x="7349453" y="2243797"/>
            <a:ext cx="263629" cy="497837"/>
          </a:xfrm>
          <a:prstGeom prst="straightConnector1">
            <a:avLst/>
          </a:prstGeom>
          <a:noFill/>
          <a:ln w="28575" cap="flat" cmpd="sng">
            <a:solidFill>
              <a:srgbClr val="FF0000"/>
            </a:solidFill>
            <a:prstDash val="solid"/>
            <a:round/>
            <a:headEnd type="none" w="med" len="med"/>
            <a:tailEnd type="triangle" w="med" len="med"/>
          </a:ln>
        </p:spPr>
      </p:cxnSp>
      <p:sp>
        <p:nvSpPr>
          <p:cNvPr id="14" name="Google Shape;265;p35">
            <a:extLst>
              <a:ext uri="{FF2B5EF4-FFF2-40B4-BE49-F238E27FC236}">
                <a16:creationId xmlns:a16="http://schemas.microsoft.com/office/drawing/2014/main" id="{1F314575-104D-3522-E79B-3A3153F00263}"/>
              </a:ext>
            </a:extLst>
          </p:cNvPr>
          <p:cNvSpPr txBox="1"/>
          <p:nvPr/>
        </p:nvSpPr>
        <p:spPr>
          <a:xfrm>
            <a:off x="7825133" y="2694401"/>
            <a:ext cx="1397652" cy="492412"/>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i="1" dirty="0">
                <a:latin typeface="Calibri" panose="020F0502020204030204" pitchFamily="34" charset="0"/>
                <a:ea typeface="Calibri" panose="020F0502020204030204" pitchFamily="34" charset="0"/>
                <a:cs typeface="Calibri" panose="020F0502020204030204" pitchFamily="34" charset="0"/>
              </a:rPr>
              <a:t>Side view of NW roof and boiler intake air</a:t>
            </a:r>
            <a:endParaRPr sz="1000" i="1" dirty="0">
              <a:latin typeface="Calibri" panose="020F0502020204030204" pitchFamily="34" charset="0"/>
              <a:ea typeface="Calibri" panose="020F0502020204030204" pitchFamily="34" charset="0"/>
              <a:cs typeface="Calibri" panose="020F0502020204030204" pitchFamily="34" charset="0"/>
            </a:endParaRPr>
          </a:p>
        </p:txBody>
      </p:sp>
      <p:sp>
        <p:nvSpPr>
          <p:cNvPr id="21" name="Google Shape;253;p34">
            <a:extLst>
              <a:ext uri="{FF2B5EF4-FFF2-40B4-BE49-F238E27FC236}">
                <a16:creationId xmlns:a16="http://schemas.microsoft.com/office/drawing/2014/main" id="{C67B617F-3BD9-F8F8-7044-CAB3640A34BF}"/>
              </a:ext>
            </a:extLst>
          </p:cNvPr>
          <p:cNvSpPr txBox="1"/>
          <p:nvPr/>
        </p:nvSpPr>
        <p:spPr>
          <a:xfrm>
            <a:off x="6930798" y="1894141"/>
            <a:ext cx="301580" cy="338524"/>
          </a:xfrm>
          <a:prstGeom prst="rect">
            <a:avLst/>
          </a:prstGeom>
          <a:solidFill>
            <a:schemeClr val="bg1"/>
          </a:solid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dirty="0">
                <a:latin typeface="Calibri" panose="020F0502020204030204" pitchFamily="34" charset="0"/>
                <a:ea typeface="Calibri" panose="020F0502020204030204" pitchFamily="34" charset="0"/>
                <a:cs typeface="Calibri" panose="020F0502020204030204" pitchFamily="34" charset="0"/>
              </a:rPr>
              <a:t>N</a:t>
            </a:r>
            <a:endParaRPr sz="1000" dirty="0">
              <a:latin typeface="Calibri" panose="020F0502020204030204" pitchFamily="34" charset="0"/>
              <a:ea typeface="Calibri" panose="020F0502020204030204" pitchFamily="34" charset="0"/>
              <a:cs typeface="Calibri" panose="020F0502020204030204" pitchFamily="34" charset="0"/>
            </a:endParaRPr>
          </a:p>
        </p:txBody>
      </p:sp>
      <p:sp>
        <p:nvSpPr>
          <p:cNvPr id="22" name="Google Shape;253;p34">
            <a:extLst>
              <a:ext uri="{FF2B5EF4-FFF2-40B4-BE49-F238E27FC236}">
                <a16:creationId xmlns:a16="http://schemas.microsoft.com/office/drawing/2014/main" id="{1FF53EA2-7BC3-A988-96F2-E42E7742E8ED}"/>
              </a:ext>
            </a:extLst>
          </p:cNvPr>
          <p:cNvSpPr txBox="1"/>
          <p:nvPr/>
        </p:nvSpPr>
        <p:spPr>
          <a:xfrm>
            <a:off x="6001103" y="1111805"/>
            <a:ext cx="259022" cy="338524"/>
          </a:xfrm>
          <a:prstGeom prst="rect">
            <a:avLst/>
          </a:prstGeom>
          <a:solidFill>
            <a:schemeClr val="bg1"/>
          </a:solid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dirty="0">
                <a:latin typeface="Calibri" panose="020F0502020204030204" pitchFamily="34" charset="0"/>
                <a:ea typeface="Calibri" panose="020F0502020204030204" pitchFamily="34" charset="0"/>
                <a:cs typeface="Calibri" panose="020F0502020204030204" pitchFamily="34" charset="0"/>
              </a:rPr>
              <a:t>N</a:t>
            </a:r>
            <a:endParaRPr sz="1000" dirty="0">
              <a:latin typeface="Calibri" panose="020F0502020204030204" pitchFamily="34" charset="0"/>
              <a:ea typeface="Calibri" panose="020F0502020204030204" pitchFamily="34" charset="0"/>
              <a:cs typeface="Calibri" panose="020F0502020204030204" pitchFamily="34" charset="0"/>
            </a:endParaRPr>
          </a:p>
        </p:txBody>
      </p:sp>
      <p:graphicFrame>
        <p:nvGraphicFramePr>
          <p:cNvPr id="15" name="Table 14">
            <a:extLst>
              <a:ext uri="{FF2B5EF4-FFF2-40B4-BE49-F238E27FC236}">
                <a16:creationId xmlns:a16="http://schemas.microsoft.com/office/drawing/2014/main" id="{66DE3099-EED9-2191-AA3D-FB998FCF2252}"/>
              </a:ext>
            </a:extLst>
          </p:cNvPr>
          <p:cNvGraphicFramePr>
            <a:graphicFrameLocks noGrp="1"/>
          </p:cNvGraphicFramePr>
          <p:nvPr>
            <p:extLst>
              <p:ext uri="{D42A27DB-BD31-4B8C-83A1-F6EECF244321}">
                <p14:modId xmlns:p14="http://schemas.microsoft.com/office/powerpoint/2010/main" val="256203033"/>
              </p:ext>
            </p:extLst>
          </p:nvPr>
        </p:nvGraphicFramePr>
        <p:xfrm>
          <a:off x="26597" y="3739626"/>
          <a:ext cx="5820309" cy="1326824"/>
        </p:xfrm>
        <a:graphic>
          <a:graphicData uri="http://schemas.openxmlformats.org/drawingml/2006/table">
            <a:tbl>
              <a:tblPr/>
              <a:tblGrid>
                <a:gridCol w="808451">
                  <a:extLst>
                    <a:ext uri="{9D8B030D-6E8A-4147-A177-3AD203B41FA5}">
                      <a16:colId xmlns:a16="http://schemas.microsoft.com/office/drawing/2014/main" val="3751173701"/>
                    </a:ext>
                  </a:extLst>
                </a:gridCol>
                <a:gridCol w="1017333">
                  <a:extLst>
                    <a:ext uri="{9D8B030D-6E8A-4147-A177-3AD203B41FA5}">
                      <a16:colId xmlns:a16="http://schemas.microsoft.com/office/drawing/2014/main" val="613967396"/>
                    </a:ext>
                  </a:extLst>
                </a:gridCol>
                <a:gridCol w="583783">
                  <a:extLst>
                    <a:ext uri="{9D8B030D-6E8A-4147-A177-3AD203B41FA5}">
                      <a16:colId xmlns:a16="http://schemas.microsoft.com/office/drawing/2014/main" val="1331791945"/>
                    </a:ext>
                  </a:extLst>
                </a:gridCol>
                <a:gridCol w="628038">
                  <a:extLst>
                    <a:ext uri="{9D8B030D-6E8A-4147-A177-3AD203B41FA5}">
                      <a16:colId xmlns:a16="http://schemas.microsoft.com/office/drawing/2014/main" val="3009022936"/>
                    </a:ext>
                  </a:extLst>
                </a:gridCol>
                <a:gridCol w="1181901">
                  <a:extLst>
                    <a:ext uri="{9D8B030D-6E8A-4147-A177-3AD203B41FA5}">
                      <a16:colId xmlns:a16="http://schemas.microsoft.com/office/drawing/2014/main" val="744720561"/>
                    </a:ext>
                  </a:extLst>
                </a:gridCol>
                <a:gridCol w="1600803">
                  <a:extLst>
                    <a:ext uri="{9D8B030D-6E8A-4147-A177-3AD203B41FA5}">
                      <a16:colId xmlns:a16="http://schemas.microsoft.com/office/drawing/2014/main" val="1947041114"/>
                    </a:ext>
                  </a:extLst>
                </a:gridCol>
              </a:tblGrid>
              <a:tr h="531424">
                <a:tc>
                  <a:txBody>
                    <a:bodyPr/>
                    <a:lstStyle/>
                    <a:p>
                      <a:pPr algn="ctr" rtl="0" fontAlgn="ctr">
                        <a:spcBef>
                          <a:spcPts val="0"/>
                        </a:spcBef>
                        <a:spcAft>
                          <a:spcPts val="0"/>
                        </a:spcAft>
                      </a:pPr>
                      <a:r>
                        <a:rPr lang="en-US" sz="1000" b="1" i="0" u="none" strike="noStrike" dirty="0">
                          <a:solidFill>
                            <a:srgbClr val="000000"/>
                          </a:solidFill>
                          <a:effectLst/>
                          <a:latin typeface="Arial" panose="020B0604020202020204" pitchFamily="34" charset="0"/>
                        </a:rPr>
                        <a:t>Name</a:t>
                      </a:r>
                      <a:endParaRPr lang="en-US" sz="1000" dirty="0">
                        <a:effectLst/>
                      </a:endParaRPr>
                    </a:p>
                  </a:txBody>
                  <a:tcPr marL="30480" marR="30480" marT="20320" marB="20320" anchor="ctr">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algn="ctr" rtl="0" fontAlgn="ctr">
                        <a:spcBef>
                          <a:spcPts val="0"/>
                        </a:spcBef>
                        <a:spcAft>
                          <a:spcPts val="0"/>
                        </a:spcAft>
                      </a:pPr>
                      <a:r>
                        <a:rPr lang="en-US" sz="1000" b="1" i="0" u="none" strike="noStrike" dirty="0">
                          <a:solidFill>
                            <a:srgbClr val="000000"/>
                          </a:solidFill>
                          <a:effectLst/>
                          <a:latin typeface="Arial" panose="020B0604020202020204" pitchFamily="34" charset="0"/>
                        </a:rPr>
                        <a:t>Building GSF (sq ft)</a:t>
                      </a:r>
                      <a:endParaRPr lang="en-US" sz="1000" dirty="0">
                        <a:effectLst/>
                      </a:endParaRPr>
                    </a:p>
                  </a:txBody>
                  <a:tcPr marL="30480" marR="30480" marT="20320" marB="20320" anchor="ctr">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algn="ctr" rtl="0" fontAlgn="ctr">
                        <a:spcBef>
                          <a:spcPts val="0"/>
                        </a:spcBef>
                        <a:spcAft>
                          <a:spcPts val="0"/>
                        </a:spcAft>
                      </a:pPr>
                      <a:r>
                        <a:rPr lang="en-US" sz="1000" b="1" i="0" u="none" strike="noStrike" dirty="0">
                          <a:solidFill>
                            <a:srgbClr val="000000"/>
                          </a:solidFill>
                          <a:effectLst/>
                          <a:latin typeface="Arial" panose="020B0604020202020204" pitchFamily="34" charset="0"/>
                        </a:rPr>
                        <a:t>CFM/ sq ft</a:t>
                      </a:r>
                      <a:endParaRPr lang="en-US" sz="1000" dirty="0">
                        <a:effectLst/>
                      </a:endParaRPr>
                    </a:p>
                  </a:txBody>
                  <a:tcPr marL="30480" marR="30480" marT="20320" marB="20320" anchor="ctr">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algn="ctr" rtl="0" fontAlgn="ctr">
                        <a:spcBef>
                          <a:spcPts val="0"/>
                        </a:spcBef>
                        <a:spcAft>
                          <a:spcPts val="0"/>
                        </a:spcAft>
                      </a:pPr>
                      <a:r>
                        <a:rPr lang="en-US" sz="1000" b="1" i="0" u="none" strike="noStrike">
                          <a:solidFill>
                            <a:srgbClr val="000000"/>
                          </a:solidFill>
                          <a:effectLst/>
                          <a:latin typeface="Arial" panose="020B0604020202020204" pitchFamily="34" charset="0"/>
                        </a:rPr>
                        <a:t>ACH</a:t>
                      </a:r>
                      <a:endParaRPr lang="en-US" sz="1000">
                        <a:effectLst/>
                      </a:endParaRPr>
                    </a:p>
                  </a:txBody>
                  <a:tcPr marL="30480" marR="30480" marT="20320" marB="20320" anchor="ctr">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algn="ctr" rtl="0" fontAlgn="ctr">
                        <a:spcBef>
                          <a:spcPts val="0"/>
                        </a:spcBef>
                        <a:spcAft>
                          <a:spcPts val="0"/>
                        </a:spcAft>
                      </a:pPr>
                      <a:r>
                        <a:rPr lang="en-US" sz="1000" b="1" i="0" u="none" strike="noStrike" dirty="0">
                          <a:solidFill>
                            <a:srgbClr val="000000"/>
                          </a:solidFill>
                          <a:effectLst/>
                          <a:latin typeface="Arial" panose="020B0604020202020204" pitchFamily="34" charset="0"/>
                        </a:rPr>
                        <a:t>Estimated Heat Pump Load (tons)</a:t>
                      </a:r>
                      <a:endParaRPr lang="en-US" sz="1000" dirty="0">
                        <a:effectLst/>
                      </a:endParaRPr>
                    </a:p>
                  </a:txBody>
                  <a:tcPr marL="30480" marR="30480" marT="20320" marB="20320" anchor="ctr">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algn="ctr" rtl="0" fontAlgn="ctr">
                        <a:spcBef>
                          <a:spcPts val="0"/>
                        </a:spcBef>
                        <a:spcAft>
                          <a:spcPts val="0"/>
                        </a:spcAft>
                      </a:pPr>
                      <a:r>
                        <a:rPr lang="en-US" sz="1000" b="1" i="0" u="none" strike="noStrike" dirty="0">
                          <a:solidFill>
                            <a:srgbClr val="000000"/>
                          </a:solidFill>
                          <a:effectLst/>
                          <a:latin typeface="Arial" panose="020B0604020202020204" pitchFamily="34" charset="0"/>
                        </a:rPr>
                        <a:t>Inlet Design Temp AHU/VAV/</a:t>
                      </a:r>
                      <a:r>
                        <a:rPr lang="en-US" sz="1000" b="1" i="0" u="none" strike="noStrike" dirty="0" err="1">
                          <a:solidFill>
                            <a:srgbClr val="000000"/>
                          </a:solidFill>
                          <a:effectLst/>
                          <a:latin typeface="Arial" panose="020B0604020202020204" pitchFamily="34" charset="0"/>
                        </a:rPr>
                        <a:t>Perim</a:t>
                      </a:r>
                      <a:r>
                        <a:rPr lang="en-US" sz="1000" b="1" i="0" u="none" strike="noStrike" dirty="0">
                          <a:solidFill>
                            <a:srgbClr val="000000"/>
                          </a:solidFill>
                          <a:effectLst/>
                          <a:latin typeface="Arial" panose="020B0604020202020204" pitchFamily="34" charset="0"/>
                        </a:rPr>
                        <a:t> (F)</a:t>
                      </a:r>
                      <a:endParaRPr lang="en-US" sz="1000" dirty="0">
                        <a:effectLst/>
                      </a:endParaRPr>
                    </a:p>
                  </a:txBody>
                  <a:tcPr marL="30480" marR="30480" marT="20320" marB="20320" anchor="ctr">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3488078016"/>
                  </a:ext>
                </a:extLst>
              </a:tr>
              <a:tr h="198850">
                <a:tc>
                  <a:txBody>
                    <a:bodyPr/>
                    <a:lstStyle/>
                    <a:p>
                      <a:pPr algn="ctr" rtl="0" fontAlgn="b">
                        <a:spcBef>
                          <a:spcPts val="0"/>
                        </a:spcBef>
                        <a:spcAft>
                          <a:spcPts val="0"/>
                        </a:spcAft>
                      </a:pPr>
                      <a:r>
                        <a:rPr lang="en-US" sz="1000" b="0" i="0" u="none" strike="noStrike">
                          <a:solidFill>
                            <a:srgbClr val="000000"/>
                          </a:solidFill>
                          <a:effectLst/>
                          <a:latin typeface="Arial" panose="020B0604020202020204" pitchFamily="34" charset="0"/>
                        </a:rPr>
                        <a:t>Yawkey</a:t>
                      </a:r>
                      <a:endParaRPr lang="en-US" sz="1000">
                        <a:effectLst/>
                      </a:endParaRPr>
                    </a:p>
                  </a:txBody>
                  <a:tcPr marL="30480" marR="30480" marT="20320" marB="2032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algn="ctr" rtl="0" fontAlgn="b">
                        <a:spcBef>
                          <a:spcPts val="0"/>
                        </a:spcBef>
                        <a:spcAft>
                          <a:spcPts val="0"/>
                        </a:spcAft>
                      </a:pPr>
                      <a:r>
                        <a:rPr lang="en-US" sz="1000" b="0" i="0" u="none" strike="noStrike">
                          <a:solidFill>
                            <a:srgbClr val="000000"/>
                          </a:solidFill>
                          <a:effectLst/>
                          <a:latin typeface="Arial" panose="020B0604020202020204" pitchFamily="34" charset="0"/>
                        </a:rPr>
                        <a:t>120,000</a:t>
                      </a:r>
                      <a:endParaRPr lang="en-US" sz="1000">
                        <a:effectLst/>
                      </a:endParaRPr>
                    </a:p>
                  </a:txBody>
                  <a:tcPr marL="30480" marR="30480" marT="20320" marB="2032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algn="ctr" rtl="0" fontAlgn="b">
                        <a:spcBef>
                          <a:spcPts val="0"/>
                        </a:spcBef>
                        <a:spcAft>
                          <a:spcPts val="0"/>
                        </a:spcAft>
                      </a:pPr>
                      <a:r>
                        <a:rPr lang="en-US" sz="1000" b="0" i="0" u="none" strike="noStrike">
                          <a:solidFill>
                            <a:srgbClr val="000000"/>
                          </a:solidFill>
                          <a:effectLst/>
                          <a:latin typeface="Arial" panose="020B0604020202020204" pitchFamily="34" charset="0"/>
                        </a:rPr>
                        <a:t>0.55</a:t>
                      </a:r>
                      <a:endParaRPr lang="en-US" sz="1000">
                        <a:effectLst/>
                      </a:endParaRPr>
                    </a:p>
                  </a:txBody>
                  <a:tcPr marL="30480" marR="30480" marT="20320" marB="2032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algn="ctr" rtl="0" fontAlgn="b">
                        <a:spcBef>
                          <a:spcPts val="0"/>
                        </a:spcBef>
                        <a:spcAft>
                          <a:spcPts val="0"/>
                        </a:spcAft>
                      </a:pPr>
                      <a:r>
                        <a:rPr lang="en-US" sz="1000" b="0" i="0" u="none" strike="noStrike">
                          <a:solidFill>
                            <a:srgbClr val="000000"/>
                          </a:solidFill>
                          <a:effectLst/>
                          <a:latin typeface="Arial" panose="020B0604020202020204" pitchFamily="34" charset="0"/>
                        </a:rPr>
                        <a:t>3.3</a:t>
                      </a:r>
                      <a:endParaRPr lang="en-US" sz="1000">
                        <a:effectLst/>
                      </a:endParaRPr>
                    </a:p>
                  </a:txBody>
                  <a:tcPr marL="30480" marR="30480" marT="20320" marB="2032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algn="ctr" rtl="0" fontAlgn="b">
                        <a:spcBef>
                          <a:spcPts val="0"/>
                        </a:spcBef>
                        <a:spcAft>
                          <a:spcPts val="0"/>
                        </a:spcAft>
                      </a:pPr>
                      <a:r>
                        <a:rPr lang="en-US" sz="1000" b="0" i="0" u="none" strike="noStrike">
                          <a:solidFill>
                            <a:srgbClr val="000000"/>
                          </a:solidFill>
                          <a:effectLst/>
                          <a:latin typeface="Arial" panose="020B0604020202020204" pitchFamily="34" charset="0"/>
                        </a:rPr>
                        <a:t>177</a:t>
                      </a:r>
                      <a:endParaRPr lang="en-US" sz="1000">
                        <a:effectLst/>
                      </a:endParaRPr>
                    </a:p>
                  </a:txBody>
                  <a:tcPr marL="30480" marR="30480" marT="20320" marB="2032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algn="ctr" rtl="0" fontAlgn="b">
                        <a:spcBef>
                          <a:spcPts val="0"/>
                        </a:spcBef>
                        <a:spcAft>
                          <a:spcPts val="0"/>
                        </a:spcAft>
                      </a:pPr>
                      <a:r>
                        <a:rPr lang="en-US" sz="1000" b="0" i="0" u="none" strike="noStrike">
                          <a:solidFill>
                            <a:srgbClr val="000000"/>
                          </a:solidFill>
                          <a:effectLst/>
                          <a:latin typeface="Arial" panose="020B0604020202020204" pitchFamily="34" charset="0"/>
                        </a:rPr>
                        <a:t>140/140/140</a:t>
                      </a:r>
                      <a:endParaRPr lang="en-US" sz="1000">
                        <a:effectLst/>
                      </a:endParaRPr>
                    </a:p>
                  </a:txBody>
                  <a:tcPr marL="30480" marR="30480" marT="20320" marB="2032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3287770422"/>
                  </a:ext>
                </a:extLst>
              </a:tr>
              <a:tr h="198850">
                <a:tc>
                  <a:txBody>
                    <a:bodyPr/>
                    <a:lstStyle/>
                    <a:p>
                      <a:pPr algn="ctr" rtl="0" fontAlgn="b">
                        <a:spcBef>
                          <a:spcPts val="0"/>
                        </a:spcBef>
                        <a:spcAft>
                          <a:spcPts val="0"/>
                        </a:spcAft>
                      </a:pPr>
                      <a:r>
                        <a:rPr lang="en-US" sz="1000" b="0" i="0" u="none" strike="noStrike" dirty="0">
                          <a:solidFill>
                            <a:srgbClr val="000000"/>
                          </a:solidFill>
                          <a:effectLst/>
                          <a:latin typeface="Arial" panose="020B0604020202020204" pitchFamily="34" charset="0"/>
                        </a:rPr>
                        <a:t>Booth</a:t>
                      </a:r>
                      <a:endParaRPr lang="en-US" sz="1000" dirty="0">
                        <a:effectLst/>
                      </a:endParaRPr>
                    </a:p>
                  </a:txBody>
                  <a:tcPr marL="30480" marR="30480" marT="20320" marB="2032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spcBef>
                          <a:spcPts val="0"/>
                        </a:spcBef>
                        <a:spcAft>
                          <a:spcPts val="0"/>
                        </a:spcAft>
                      </a:pPr>
                      <a:r>
                        <a:rPr lang="en-US" sz="1000" b="0" i="0" u="none" strike="noStrike" dirty="0">
                          <a:solidFill>
                            <a:srgbClr val="000000"/>
                          </a:solidFill>
                          <a:effectLst/>
                          <a:latin typeface="Arial" panose="020B0604020202020204" pitchFamily="34" charset="0"/>
                        </a:rPr>
                        <a:t>75,000</a:t>
                      </a:r>
                      <a:endParaRPr lang="en-US" sz="1000" dirty="0">
                        <a:effectLst/>
                      </a:endParaRPr>
                    </a:p>
                  </a:txBody>
                  <a:tcPr marL="30480" marR="30480" marT="20320" marB="2032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spcBef>
                          <a:spcPts val="0"/>
                        </a:spcBef>
                        <a:spcAft>
                          <a:spcPts val="0"/>
                        </a:spcAft>
                      </a:pPr>
                      <a:r>
                        <a:rPr lang="en-US" sz="1000" b="0" i="0" u="none" strike="noStrike" dirty="0">
                          <a:solidFill>
                            <a:srgbClr val="000000"/>
                          </a:solidFill>
                          <a:effectLst/>
                          <a:latin typeface="Arial" panose="020B0604020202020204" pitchFamily="34" charset="0"/>
                        </a:rPr>
                        <a:t>0.70</a:t>
                      </a:r>
                      <a:endParaRPr lang="en-US" sz="1000" dirty="0">
                        <a:effectLst/>
                      </a:endParaRPr>
                    </a:p>
                  </a:txBody>
                  <a:tcPr marL="30480" marR="30480" marT="20320" marB="2032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spcBef>
                          <a:spcPts val="0"/>
                        </a:spcBef>
                        <a:spcAft>
                          <a:spcPts val="0"/>
                        </a:spcAft>
                      </a:pPr>
                      <a:r>
                        <a:rPr lang="en-US" sz="1000" b="0" i="0" u="none" strike="noStrike" dirty="0">
                          <a:solidFill>
                            <a:srgbClr val="000000"/>
                          </a:solidFill>
                          <a:effectLst/>
                          <a:latin typeface="Arial" panose="020B0604020202020204" pitchFamily="34" charset="0"/>
                        </a:rPr>
                        <a:t>4.2</a:t>
                      </a:r>
                      <a:endParaRPr lang="en-US" sz="1000" dirty="0">
                        <a:effectLst/>
                      </a:endParaRPr>
                    </a:p>
                  </a:txBody>
                  <a:tcPr marL="30480" marR="30480" marT="20320" marB="2032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spcBef>
                          <a:spcPts val="0"/>
                        </a:spcBef>
                        <a:spcAft>
                          <a:spcPts val="0"/>
                        </a:spcAft>
                      </a:pPr>
                      <a:r>
                        <a:rPr lang="en-US" sz="1000" b="0" i="0" u="none" strike="noStrike" dirty="0">
                          <a:solidFill>
                            <a:srgbClr val="000000"/>
                          </a:solidFill>
                          <a:effectLst/>
                          <a:latin typeface="Arial" panose="020B0604020202020204" pitchFamily="34" charset="0"/>
                        </a:rPr>
                        <a:t>69</a:t>
                      </a:r>
                      <a:endParaRPr lang="en-US" sz="1000" dirty="0">
                        <a:effectLst/>
                      </a:endParaRPr>
                    </a:p>
                  </a:txBody>
                  <a:tcPr marL="30480" marR="30480" marT="20320" marB="2032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spcBef>
                          <a:spcPts val="0"/>
                        </a:spcBef>
                        <a:spcAft>
                          <a:spcPts val="0"/>
                        </a:spcAft>
                      </a:pPr>
                      <a:r>
                        <a:rPr lang="en-US" sz="1000" b="0" i="0" u="none" strike="noStrike" dirty="0">
                          <a:solidFill>
                            <a:srgbClr val="000000"/>
                          </a:solidFill>
                          <a:effectLst/>
                          <a:latin typeface="Arial" panose="020B0604020202020204" pitchFamily="34" charset="0"/>
                        </a:rPr>
                        <a:t>140/140/140</a:t>
                      </a:r>
                      <a:endParaRPr lang="en-US" sz="1000" dirty="0">
                        <a:effectLst/>
                      </a:endParaRPr>
                    </a:p>
                  </a:txBody>
                  <a:tcPr marL="30480" marR="30480" marT="20320" marB="2032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89632964"/>
                  </a:ext>
                </a:extLst>
              </a:tr>
              <a:tr h="198850">
                <a:tc>
                  <a:txBody>
                    <a:bodyPr/>
                    <a:lstStyle/>
                    <a:p>
                      <a:pPr algn="ctr" rtl="0" fontAlgn="b">
                        <a:spcBef>
                          <a:spcPts val="0"/>
                        </a:spcBef>
                        <a:spcAft>
                          <a:spcPts val="0"/>
                        </a:spcAft>
                      </a:pPr>
                      <a:r>
                        <a:rPr lang="en-US" sz="1000" b="0" i="0" u="none" strike="noStrike">
                          <a:solidFill>
                            <a:srgbClr val="000000"/>
                          </a:solidFill>
                          <a:effectLst/>
                          <a:latin typeface="Arial" panose="020B0604020202020204" pitchFamily="34" charset="0"/>
                        </a:rPr>
                        <a:t>PRB</a:t>
                      </a:r>
                      <a:endParaRPr lang="en-US" sz="1000">
                        <a:effectLst/>
                      </a:endParaRPr>
                    </a:p>
                  </a:txBody>
                  <a:tcPr marL="30480" marR="30480" marT="20320" marB="2032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12700" cap="flat" cmpd="sng" algn="ctr">
                      <a:solidFill>
                        <a:schemeClr val="tx1"/>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algn="ctr" rtl="0" fontAlgn="b">
                        <a:spcBef>
                          <a:spcPts val="0"/>
                        </a:spcBef>
                        <a:spcAft>
                          <a:spcPts val="0"/>
                        </a:spcAft>
                      </a:pPr>
                      <a:r>
                        <a:rPr lang="en-US" sz="1000" b="0" i="0" u="none" strike="noStrike">
                          <a:solidFill>
                            <a:srgbClr val="000000"/>
                          </a:solidFill>
                          <a:effectLst/>
                          <a:latin typeface="Arial" panose="020B0604020202020204" pitchFamily="34" charset="0"/>
                        </a:rPr>
                        <a:t>150,000</a:t>
                      </a:r>
                      <a:endParaRPr lang="en-US" sz="1000">
                        <a:effectLst/>
                      </a:endParaRPr>
                    </a:p>
                  </a:txBody>
                  <a:tcPr marL="30480" marR="30480" marT="20320" marB="2032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12700" cap="flat" cmpd="sng" algn="ctr">
                      <a:solidFill>
                        <a:schemeClr val="tx1"/>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algn="ctr" rtl="0" fontAlgn="b">
                        <a:spcBef>
                          <a:spcPts val="0"/>
                        </a:spcBef>
                        <a:spcAft>
                          <a:spcPts val="0"/>
                        </a:spcAft>
                      </a:pPr>
                      <a:r>
                        <a:rPr lang="en-US" sz="1000" b="0" i="0" u="none" strike="noStrike">
                          <a:solidFill>
                            <a:srgbClr val="000000"/>
                          </a:solidFill>
                          <a:effectLst/>
                          <a:latin typeface="Arial" panose="020B0604020202020204" pitchFamily="34" charset="0"/>
                        </a:rPr>
                        <a:t>1.21</a:t>
                      </a:r>
                      <a:endParaRPr lang="en-US" sz="1000">
                        <a:effectLst/>
                      </a:endParaRPr>
                    </a:p>
                  </a:txBody>
                  <a:tcPr marL="30480" marR="30480" marT="20320" marB="2032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12700" cap="flat" cmpd="sng" algn="ctr">
                      <a:solidFill>
                        <a:schemeClr val="tx1"/>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algn="ctr" rtl="0" fontAlgn="b">
                        <a:spcBef>
                          <a:spcPts val="0"/>
                        </a:spcBef>
                        <a:spcAft>
                          <a:spcPts val="0"/>
                        </a:spcAft>
                      </a:pPr>
                      <a:r>
                        <a:rPr lang="en-US" sz="1000" b="0" i="0" u="none" strike="noStrike" dirty="0">
                          <a:solidFill>
                            <a:srgbClr val="000000"/>
                          </a:solidFill>
                          <a:effectLst/>
                          <a:latin typeface="Arial" panose="020B0604020202020204" pitchFamily="34" charset="0"/>
                        </a:rPr>
                        <a:t>7.3</a:t>
                      </a:r>
                      <a:endParaRPr lang="en-US" sz="1000" dirty="0">
                        <a:effectLst/>
                      </a:endParaRPr>
                    </a:p>
                  </a:txBody>
                  <a:tcPr marL="30480" marR="30480" marT="20320" marB="2032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12700" cap="flat" cmpd="sng" algn="ctr">
                      <a:solidFill>
                        <a:schemeClr val="tx1"/>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algn="ctr" rtl="0" fontAlgn="b">
                        <a:spcBef>
                          <a:spcPts val="0"/>
                        </a:spcBef>
                        <a:spcAft>
                          <a:spcPts val="0"/>
                        </a:spcAft>
                      </a:pPr>
                      <a:r>
                        <a:rPr lang="en-US" sz="1000" b="0" i="0" u="none" strike="noStrike" dirty="0">
                          <a:solidFill>
                            <a:srgbClr val="000000"/>
                          </a:solidFill>
                          <a:effectLst/>
                          <a:latin typeface="Arial" panose="020B0604020202020204" pitchFamily="34" charset="0"/>
                        </a:rPr>
                        <a:t>266</a:t>
                      </a:r>
                      <a:endParaRPr lang="en-US" sz="1000" dirty="0">
                        <a:effectLst/>
                      </a:endParaRPr>
                    </a:p>
                  </a:txBody>
                  <a:tcPr marL="30480" marR="30480" marT="20320" marB="2032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12700" cap="flat" cmpd="sng" algn="ctr">
                      <a:solidFill>
                        <a:schemeClr val="tx1"/>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algn="ctr" rtl="0" fontAlgn="b">
                        <a:spcBef>
                          <a:spcPts val="0"/>
                        </a:spcBef>
                        <a:spcAft>
                          <a:spcPts val="0"/>
                        </a:spcAft>
                      </a:pPr>
                      <a:r>
                        <a:rPr lang="en-US" sz="1000" b="0" i="0" u="none" strike="noStrike" dirty="0">
                          <a:solidFill>
                            <a:srgbClr val="000000"/>
                          </a:solidFill>
                          <a:effectLst/>
                          <a:latin typeface="Arial" panose="020B0604020202020204" pitchFamily="34" charset="0"/>
                        </a:rPr>
                        <a:t>160/180/180</a:t>
                      </a:r>
                      <a:endParaRPr lang="en-US" sz="1000" dirty="0">
                        <a:effectLst/>
                      </a:endParaRPr>
                    </a:p>
                  </a:txBody>
                  <a:tcPr marL="30480" marR="30480" marT="20320" marB="2032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12700" cap="flat" cmpd="sng" algn="ctr">
                      <a:solidFill>
                        <a:schemeClr val="tx1"/>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3592350269"/>
                  </a:ext>
                </a:extLst>
              </a:tr>
              <a:tr h="198850">
                <a:tc>
                  <a:txBody>
                    <a:bodyPr/>
                    <a:lstStyle/>
                    <a:p>
                      <a:pPr algn="ctr" rtl="0" fontAlgn="b">
                        <a:spcBef>
                          <a:spcPts val="0"/>
                        </a:spcBef>
                        <a:spcAft>
                          <a:spcPts val="0"/>
                        </a:spcAft>
                      </a:pPr>
                      <a:r>
                        <a:rPr lang="en-US" sz="1000" b="0" i="0" u="none" strike="noStrike" dirty="0">
                          <a:solidFill>
                            <a:srgbClr val="000000"/>
                          </a:solidFill>
                          <a:effectLst/>
                          <a:latin typeface="Arial" panose="020B0604020202020204" pitchFamily="34" charset="0"/>
                        </a:rPr>
                        <a:t>Sargent</a:t>
                      </a:r>
                      <a:endParaRPr lang="en-US" sz="1000" dirty="0">
                        <a:effectLst/>
                      </a:endParaRPr>
                    </a:p>
                  </a:txBody>
                  <a:tcPr marL="30480" marR="30480" marT="20320" marB="2032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algn="ctr" rtl="0" fontAlgn="b">
                        <a:spcBef>
                          <a:spcPts val="0"/>
                        </a:spcBef>
                        <a:spcAft>
                          <a:spcPts val="0"/>
                        </a:spcAft>
                      </a:pPr>
                      <a:r>
                        <a:rPr lang="en-US" sz="1000" b="0" i="0" u="none" strike="noStrike">
                          <a:solidFill>
                            <a:srgbClr val="000000"/>
                          </a:solidFill>
                          <a:effectLst/>
                          <a:latin typeface="Arial" panose="020B0604020202020204" pitchFamily="34" charset="0"/>
                        </a:rPr>
                        <a:t>114,000</a:t>
                      </a:r>
                      <a:endParaRPr lang="en-US" sz="1000">
                        <a:effectLst/>
                      </a:endParaRPr>
                    </a:p>
                  </a:txBody>
                  <a:tcPr marL="30480" marR="30480" marT="20320" marB="2032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algn="ctr" rtl="0" fontAlgn="b">
                        <a:spcBef>
                          <a:spcPts val="0"/>
                        </a:spcBef>
                        <a:spcAft>
                          <a:spcPts val="0"/>
                        </a:spcAft>
                      </a:pPr>
                      <a:r>
                        <a:rPr lang="en-US" sz="1000" b="0" i="0" u="none" strike="noStrike">
                          <a:solidFill>
                            <a:srgbClr val="000000"/>
                          </a:solidFill>
                          <a:effectLst/>
                          <a:latin typeface="Arial" panose="020B0604020202020204" pitchFamily="34" charset="0"/>
                        </a:rPr>
                        <a:t>0.46</a:t>
                      </a:r>
                      <a:endParaRPr lang="en-US" sz="1000">
                        <a:effectLst/>
                      </a:endParaRPr>
                    </a:p>
                  </a:txBody>
                  <a:tcPr marL="30480" marR="30480" marT="20320" marB="2032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algn="ctr" rtl="0" fontAlgn="b">
                        <a:spcBef>
                          <a:spcPts val="0"/>
                        </a:spcBef>
                        <a:spcAft>
                          <a:spcPts val="0"/>
                        </a:spcAft>
                      </a:pPr>
                      <a:r>
                        <a:rPr lang="en-US" sz="1000" b="0" i="0" u="none" strike="noStrike">
                          <a:solidFill>
                            <a:srgbClr val="000000"/>
                          </a:solidFill>
                          <a:effectLst/>
                          <a:latin typeface="Arial" panose="020B0604020202020204" pitchFamily="34" charset="0"/>
                        </a:rPr>
                        <a:t>2.8</a:t>
                      </a:r>
                      <a:endParaRPr lang="en-US" sz="1000">
                        <a:effectLst/>
                      </a:endParaRPr>
                    </a:p>
                  </a:txBody>
                  <a:tcPr marL="30480" marR="30480" marT="20320" marB="2032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algn="ctr" rtl="0" fontAlgn="b">
                        <a:spcBef>
                          <a:spcPts val="0"/>
                        </a:spcBef>
                        <a:spcAft>
                          <a:spcPts val="0"/>
                        </a:spcAft>
                      </a:pPr>
                      <a:r>
                        <a:rPr lang="en-US" sz="1000" b="0" i="0" u="none" strike="noStrike">
                          <a:solidFill>
                            <a:srgbClr val="000000"/>
                          </a:solidFill>
                          <a:effectLst/>
                          <a:latin typeface="Arial" panose="020B0604020202020204" pitchFamily="34" charset="0"/>
                        </a:rPr>
                        <a:t>96</a:t>
                      </a:r>
                      <a:endParaRPr lang="en-US" sz="1000">
                        <a:effectLst/>
                      </a:endParaRPr>
                    </a:p>
                  </a:txBody>
                  <a:tcPr marL="30480" marR="30480" marT="20320" marB="2032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algn="ctr" rtl="0" fontAlgn="b">
                        <a:spcBef>
                          <a:spcPts val="0"/>
                        </a:spcBef>
                        <a:spcAft>
                          <a:spcPts val="0"/>
                        </a:spcAft>
                      </a:pPr>
                      <a:r>
                        <a:rPr lang="en-US" sz="1000" b="0" i="0" u="none" strike="noStrike" dirty="0">
                          <a:solidFill>
                            <a:srgbClr val="000000"/>
                          </a:solidFill>
                          <a:effectLst/>
                          <a:latin typeface="Arial" panose="020B0604020202020204" pitchFamily="34" charset="0"/>
                        </a:rPr>
                        <a:t>160/180/180</a:t>
                      </a:r>
                      <a:endParaRPr lang="en-US" sz="1000" dirty="0">
                        <a:effectLst/>
                      </a:endParaRPr>
                    </a:p>
                  </a:txBody>
                  <a:tcPr marL="30480" marR="30480" marT="20320" marB="2032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1319184831"/>
                  </a:ext>
                </a:extLst>
              </a:tr>
            </a:tbl>
          </a:graphicData>
        </a:graphic>
      </p:graphicFrame>
    </p:spTree>
    <p:extLst>
      <p:ext uri="{BB962C8B-B14F-4D97-AF65-F5344CB8AC3E}">
        <p14:creationId xmlns:p14="http://schemas.microsoft.com/office/powerpoint/2010/main" val="5120109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Google Shape;141;p26"/>
          <p:cNvSpPr txBox="1"/>
          <p:nvPr/>
        </p:nvSpPr>
        <p:spPr>
          <a:xfrm>
            <a:off x="63305" y="1306484"/>
            <a:ext cx="3975296" cy="3357709"/>
          </a:xfrm>
          <a:prstGeom prst="rect">
            <a:avLst/>
          </a:prstGeom>
          <a:noFill/>
          <a:ln>
            <a:noFill/>
          </a:ln>
        </p:spPr>
        <p:txBody>
          <a:bodyPr spcFirstLastPara="1" wrap="square" lIns="68575" tIns="34275" rIns="68575" bIns="34275" anchor="t" anchorCtr="0">
            <a:noAutofit/>
          </a:bodyPr>
          <a:lstStyle/>
          <a:p>
            <a:pPr marL="285750" indent="-285750" rtl="0" fontAlgn="base">
              <a:spcBef>
                <a:spcPts val="0"/>
              </a:spcBef>
              <a:spcAft>
                <a:spcPts val="600"/>
              </a:spcAft>
              <a:buFont typeface="Arial" panose="020B0604020202020204" pitchFamily="34" charset="0"/>
              <a:buChar char="•"/>
            </a:pPr>
            <a:r>
              <a:rPr lang="en-US"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AASHE "Deep &amp; Quick Decarbonization" (Gayatri Sundar </a:t>
            </a:r>
            <a:r>
              <a:rPr lang="en-US" sz="1400" b="0" i="0" u="none" strike="noStrike"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Rajan</a:t>
            </a:r>
            <a:r>
              <a:rPr lang="en-US"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Michael </a:t>
            </a:r>
            <a:r>
              <a:rPr lang="en-US" sz="1400" b="0" i="0" u="none" strike="noStrike"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Gevelber</a:t>
            </a:r>
            <a:r>
              <a:rPr lang="en-US"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presented at the Global Conference on Sustainability for Higher Education in Oct. 2021)</a:t>
            </a:r>
          </a:p>
          <a:p>
            <a:pPr marL="285750" indent="-285750" rtl="0" fontAlgn="base">
              <a:spcBef>
                <a:spcPts val="0"/>
              </a:spcBef>
              <a:spcAft>
                <a:spcPts val="600"/>
              </a:spcAft>
              <a:buFont typeface="Arial" panose="020B0604020202020204" pitchFamily="34" charset="0"/>
              <a:buChar char="•"/>
            </a:pPr>
            <a:r>
              <a:rPr lang="en-US"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Potential Pilot Buildings Presentation (to Joe </a:t>
            </a:r>
            <a:r>
              <a:rPr lang="en-US" sz="1400" b="0" i="0" u="none" strike="noStrike"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Kajunski</a:t>
            </a:r>
            <a:r>
              <a:rPr lang="en-US"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&amp; Dennis Carlberg on 11/9/2022)</a:t>
            </a:r>
          </a:p>
          <a:p>
            <a:pPr marL="285750" indent="-285750" rtl="0" fontAlgn="base">
              <a:spcBef>
                <a:spcPts val="0"/>
              </a:spcBef>
              <a:spcAft>
                <a:spcPts val="600"/>
              </a:spcAft>
              <a:buFont typeface="Arial" panose="020B0604020202020204" pitchFamily="34" charset="0"/>
              <a:buChar char="•"/>
            </a:pPr>
            <a:r>
              <a:rPr lang="en-US" dirty="0">
                <a:latin typeface="Calibri" panose="020F0502020204030204" pitchFamily="34" charset="0"/>
                <a:ea typeface="Calibri" panose="020F0502020204030204" pitchFamily="34" charset="0"/>
                <a:cs typeface="Calibri" panose="020F0502020204030204" pitchFamily="34" charset="0"/>
              </a:rPr>
              <a:t>Meeting with NEAP/</a:t>
            </a:r>
            <a:r>
              <a:rPr lang="en-US" dirty="0" err="1">
                <a:latin typeface="Calibri" panose="020F0502020204030204" pitchFamily="34" charset="0"/>
                <a:ea typeface="Calibri" panose="020F0502020204030204" pitchFamily="34" charset="0"/>
                <a:cs typeface="Calibri" panose="020F0502020204030204" pitchFamily="34" charset="0"/>
              </a:rPr>
              <a:t>Multistack</a:t>
            </a:r>
            <a:r>
              <a:rPr lang="en-US" dirty="0">
                <a:latin typeface="Calibri" panose="020F0502020204030204" pitchFamily="34" charset="0"/>
                <a:ea typeface="Calibri" panose="020F0502020204030204" pitchFamily="34" charset="0"/>
                <a:cs typeface="Calibri" panose="020F0502020204030204" pitchFamily="34" charset="0"/>
              </a:rPr>
              <a:t> about BU Pilot HP study (Greg </a:t>
            </a:r>
            <a:r>
              <a:rPr lang="en-US" dirty="0" err="1">
                <a:latin typeface="Calibri" panose="020F0502020204030204" pitchFamily="34" charset="0"/>
                <a:ea typeface="Calibri" panose="020F0502020204030204" pitchFamily="34" charset="0"/>
                <a:cs typeface="Calibri" panose="020F0502020204030204" pitchFamily="34" charset="0"/>
              </a:rPr>
              <a:t>Furst</a:t>
            </a:r>
            <a:r>
              <a:rPr lang="en-US" dirty="0">
                <a:latin typeface="Calibri" panose="020F0502020204030204" pitchFamily="34" charset="0"/>
                <a:ea typeface="Calibri" panose="020F0502020204030204" pitchFamily="34" charset="0"/>
                <a:cs typeface="Calibri" panose="020F0502020204030204" pitchFamily="34" charset="0"/>
              </a:rPr>
              <a:t>, 11/30/22)</a:t>
            </a:r>
          </a:p>
          <a:p>
            <a:pPr marL="285750" indent="-285750" rtl="0" fontAlgn="base">
              <a:spcBef>
                <a:spcPts val="0"/>
              </a:spcBef>
              <a:spcAft>
                <a:spcPts val="600"/>
              </a:spcAft>
              <a:buFont typeface="Arial" panose="020B0604020202020204" pitchFamily="34" charset="0"/>
              <a:buChar char="•"/>
            </a:pPr>
            <a:r>
              <a:rPr lang="en-US"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Meeting with Trane Technologies </a:t>
            </a:r>
            <a:r>
              <a:rPr lang="en-US" dirty="0">
                <a:latin typeface="Calibri" panose="020F0502020204030204" pitchFamily="34" charset="0"/>
                <a:ea typeface="Calibri" panose="020F0502020204030204" pitchFamily="34" charset="0"/>
                <a:cs typeface="Calibri" panose="020F0502020204030204" pitchFamily="34" charset="0"/>
              </a:rPr>
              <a:t>about BU Pilot HP study (Andrew </a:t>
            </a:r>
            <a:r>
              <a:rPr lang="en-US" dirty="0" err="1">
                <a:latin typeface="Calibri" panose="020F0502020204030204" pitchFamily="34" charset="0"/>
                <a:ea typeface="Calibri" panose="020F0502020204030204" pitchFamily="34" charset="0"/>
                <a:cs typeface="Calibri" panose="020F0502020204030204" pitchFamily="34" charset="0"/>
              </a:rPr>
              <a:t>Krushelnyski</a:t>
            </a:r>
            <a:r>
              <a:rPr lang="en-US" dirty="0">
                <a:latin typeface="Calibri" panose="020F0502020204030204" pitchFamily="34" charset="0"/>
                <a:ea typeface="Calibri" panose="020F0502020204030204" pitchFamily="34" charset="0"/>
                <a:cs typeface="Calibri" panose="020F0502020204030204" pitchFamily="34" charset="0"/>
              </a:rPr>
              <a:t>, 12/2/2022)</a:t>
            </a:r>
            <a:endParaRPr lang="en-US"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marL="285750" indent="-285750" rtl="0" fontAlgn="base">
              <a:spcBef>
                <a:spcPts val="0"/>
              </a:spcBef>
              <a:spcAft>
                <a:spcPts val="600"/>
              </a:spcAft>
              <a:buFont typeface="Arial" panose="020B0604020202020204" pitchFamily="34" charset="0"/>
              <a:buChar char="•"/>
            </a:pPr>
            <a:r>
              <a:rPr lang="en-US"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Meeting with BU-B2Q to discuss Mass Save TA study (Technology Assistance and Engineering Services) for BU Pilot HP study (12/20/2022)</a:t>
            </a:r>
          </a:p>
        </p:txBody>
      </p:sp>
      <p:sp>
        <p:nvSpPr>
          <p:cNvPr id="171" name="Google Shape;171;p26"/>
          <p:cNvSpPr/>
          <p:nvPr/>
        </p:nvSpPr>
        <p:spPr>
          <a:xfrm>
            <a:off x="0" y="129425"/>
            <a:ext cx="9144000" cy="658200"/>
          </a:xfrm>
          <a:prstGeom prst="rect">
            <a:avLst/>
          </a:prstGeom>
          <a:solidFill>
            <a:srgbClr val="F2F2F2"/>
          </a:solidFill>
          <a:ln w="12700" cap="flat" cmpd="sng">
            <a:solidFill>
              <a:srgbClr val="F2F2F2"/>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dirty="0">
              <a:solidFill>
                <a:schemeClr val="lt1"/>
              </a:solidFill>
              <a:latin typeface="Calibri"/>
              <a:ea typeface="Calibri"/>
              <a:cs typeface="Calibri"/>
              <a:sym typeface="Calibri"/>
            </a:endParaRPr>
          </a:p>
        </p:txBody>
      </p:sp>
      <p:sp>
        <p:nvSpPr>
          <p:cNvPr id="172" name="Google Shape;172;p26"/>
          <p:cNvSpPr txBox="1">
            <a:spLocks noGrp="1"/>
          </p:cNvSpPr>
          <p:nvPr>
            <p:ph type="title"/>
          </p:nvPr>
        </p:nvSpPr>
        <p:spPr>
          <a:xfrm>
            <a:off x="152711" y="228601"/>
            <a:ext cx="8520600" cy="446700"/>
          </a:xfrm>
          <a:prstGeom prst="rect">
            <a:avLst/>
          </a:prstGeom>
          <a:noFill/>
          <a:ln>
            <a:noFill/>
          </a:ln>
        </p:spPr>
        <p:txBody>
          <a:bodyPr spcFirstLastPara="1" wrap="square" lIns="68575" tIns="34275" rIns="68575" bIns="34275" anchor="ctr" anchorCtr="0">
            <a:normAutofit/>
          </a:bodyPr>
          <a:lstStyle/>
          <a:p>
            <a:pPr marL="0" lvl="0" indent="0" algn="l" rtl="0">
              <a:spcBef>
                <a:spcPts val="0"/>
              </a:spcBef>
              <a:spcAft>
                <a:spcPts val="0"/>
              </a:spcAft>
              <a:buClr>
                <a:srgbClr val="385723"/>
              </a:buClr>
              <a:buSzPts val="2400"/>
              <a:buFont typeface="Calibri"/>
              <a:buNone/>
            </a:pPr>
            <a:r>
              <a:rPr lang="en" sz="2400" dirty="0">
                <a:solidFill>
                  <a:srgbClr val="385723"/>
                </a:solidFill>
              </a:rPr>
              <a:t>Fall 2022 Progress and Spring 2023 Plan</a:t>
            </a:r>
            <a:endParaRPr sz="2400" dirty="0">
              <a:solidFill>
                <a:srgbClr val="385723"/>
              </a:solidFill>
            </a:endParaRPr>
          </a:p>
        </p:txBody>
      </p:sp>
      <p:sp>
        <p:nvSpPr>
          <p:cNvPr id="2" name="Google Shape;172;p26">
            <a:extLst>
              <a:ext uri="{FF2B5EF4-FFF2-40B4-BE49-F238E27FC236}">
                <a16:creationId xmlns:a16="http://schemas.microsoft.com/office/drawing/2014/main" id="{BCCCBDF8-9289-940D-0DED-F3ACE220CF9A}"/>
              </a:ext>
            </a:extLst>
          </p:cNvPr>
          <p:cNvSpPr txBox="1">
            <a:spLocks/>
          </p:cNvSpPr>
          <p:nvPr/>
        </p:nvSpPr>
        <p:spPr>
          <a:xfrm>
            <a:off x="63305" y="859784"/>
            <a:ext cx="3975296" cy="371139"/>
          </a:xfrm>
          <a:prstGeom prst="rect">
            <a:avLst/>
          </a:prstGeom>
          <a:solidFill>
            <a:srgbClr val="E2F0D9"/>
          </a:solidFill>
          <a:ln>
            <a:noFill/>
          </a:ln>
        </p:spPr>
        <p:txBody>
          <a:bodyPr spcFirstLastPara="1" wrap="square" lIns="68575" tIns="34275" rIns="68575" bIns="34275" anchor="ctr" anchorCtr="0">
            <a:norm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400"/>
              <a:buFont typeface="Calibri"/>
              <a:buNone/>
              <a:defRPr sz="33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pPr>
              <a:buClr>
                <a:srgbClr val="385723"/>
              </a:buClr>
              <a:buSzPts val="2400"/>
            </a:pPr>
            <a:r>
              <a:rPr lang="en-US" sz="1800" dirty="0">
                <a:solidFill>
                  <a:schemeClr val="tx1"/>
                </a:solidFill>
              </a:rPr>
              <a:t>Key Meetings and Presentations</a:t>
            </a:r>
          </a:p>
        </p:txBody>
      </p:sp>
      <p:sp>
        <p:nvSpPr>
          <p:cNvPr id="5" name="TextBox 4">
            <a:extLst>
              <a:ext uri="{FF2B5EF4-FFF2-40B4-BE49-F238E27FC236}">
                <a16:creationId xmlns:a16="http://schemas.microsoft.com/office/drawing/2014/main" id="{8AE2C01C-6A02-02C8-F497-E1C33FC7D1E8}"/>
              </a:ext>
            </a:extLst>
          </p:cNvPr>
          <p:cNvSpPr txBox="1"/>
          <p:nvPr/>
        </p:nvSpPr>
        <p:spPr>
          <a:xfrm>
            <a:off x="4571997" y="1303080"/>
            <a:ext cx="4508697" cy="3062377"/>
          </a:xfrm>
          <a:prstGeom prst="rect">
            <a:avLst/>
          </a:prstGeom>
          <a:noFill/>
        </p:spPr>
        <p:txBody>
          <a:bodyPr wrap="square">
            <a:spAutoFit/>
          </a:bodyPr>
          <a:lstStyle/>
          <a:p>
            <a:pPr marL="285750" indent="-285750">
              <a:spcAft>
                <a:spcPts val="600"/>
              </a:spcAft>
              <a:buFont typeface="Arial" panose="020B0604020202020204" pitchFamily="34" charset="0"/>
              <a:buChar char="•"/>
            </a:pPr>
            <a:r>
              <a:rPr lang="en-US"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Conduct experiments to determine heating capabilities at lower working fluid temperatures than the boiler is designed for (PRB).</a:t>
            </a:r>
            <a:endParaRPr lang="en-US" b="0" i="0" u="none" strike="noStrike"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p>
            <a:pPr marL="285750" indent="-285750">
              <a:spcAft>
                <a:spcPts val="600"/>
              </a:spcAft>
              <a:buFont typeface="Arial" panose="020B0604020202020204" pitchFamily="34" charset="0"/>
              <a:buChar char="•"/>
            </a:pPr>
            <a:r>
              <a:rPr lang="en-US" sz="1400" b="0" i="0" u="none" strike="noStrike" dirty="0">
                <a:solidFill>
                  <a:schemeClr val="tx1"/>
                </a:solidFill>
                <a:effectLst/>
                <a:latin typeface="Calibri" panose="020F0502020204030204" pitchFamily="34" charset="0"/>
                <a:ea typeface="Calibri" panose="020F0502020204030204" pitchFamily="34" charset="0"/>
                <a:cs typeface="Calibri" panose="020F0502020204030204" pitchFamily="34" charset="0"/>
              </a:rPr>
              <a:t>Work with equipment vendors and specific ASHP models to determine which is best suited for high temp buildings while achieving significan</a:t>
            </a:r>
            <a:r>
              <a:rPr lang="en-US" dirty="0">
                <a:solidFill>
                  <a:schemeClr val="tx1"/>
                </a:solidFill>
                <a:latin typeface="Calibri" panose="020F0502020204030204" pitchFamily="34" charset="0"/>
                <a:ea typeface="Calibri" panose="020F0502020204030204" pitchFamily="34" charset="0"/>
                <a:cs typeface="Calibri" panose="020F0502020204030204" pitchFamily="34" charset="0"/>
              </a:rPr>
              <a:t>t decarbonization</a:t>
            </a:r>
            <a:endParaRPr lang="en-US" sz="1400" b="0" i="0" u="none" strike="noStrike"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p>
            <a:pPr marL="285750" indent="-285750">
              <a:spcAft>
                <a:spcPts val="600"/>
              </a:spcAft>
              <a:buFont typeface="Arial" panose="020B0604020202020204" pitchFamily="34" charset="0"/>
              <a:buChar char="•"/>
            </a:pPr>
            <a:r>
              <a:rPr lang="en-US" sz="1400" b="0" i="0" u="none" strike="noStrike" dirty="0">
                <a:solidFill>
                  <a:schemeClr val="tx1"/>
                </a:solidFill>
                <a:effectLst/>
                <a:latin typeface="Calibri" panose="020F0502020204030204" pitchFamily="34" charset="0"/>
                <a:ea typeface="Calibri" panose="020F0502020204030204" pitchFamily="34" charset="0"/>
                <a:cs typeface="Calibri" panose="020F0502020204030204" pitchFamily="34" charset="0"/>
              </a:rPr>
              <a:t>Analyze expected GHG reduction and cost estimates with new information about boiler/ASHP integration.</a:t>
            </a:r>
          </a:p>
          <a:p>
            <a:pPr marL="285750" indent="-285750">
              <a:spcAft>
                <a:spcPts val="600"/>
              </a:spcAft>
              <a:buFont typeface="Arial" panose="020B0604020202020204" pitchFamily="34" charset="0"/>
              <a:buChar char="•"/>
            </a:pPr>
            <a:r>
              <a:rPr lang="en-US" sz="1400" b="0" i="0" u="none" strike="noStrike" dirty="0">
                <a:solidFill>
                  <a:schemeClr val="tx1"/>
                </a:solidFill>
                <a:effectLst/>
                <a:latin typeface="Calibri" panose="020F0502020204030204" pitchFamily="34" charset="0"/>
                <a:ea typeface="Calibri" panose="020F0502020204030204" pitchFamily="34" charset="0"/>
                <a:cs typeface="Calibri" panose="020F0502020204030204" pitchFamily="34" charset="0"/>
              </a:rPr>
              <a:t>Refine decarbonization estimate for the university as a whole</a:t>
            </a:r>
          </a:p>
          <a:p>
            <a:pPr marL="285750" indent="-285750">
              <a:spcAft>
                <a:spcPts val="600"/>
              </a:spcAft>
              <a:buFont typeface="Arial" panose="020B0604020202020204" pitchFamily="34" charset="0"/>
              <a:buChar char="•"/>
            </a:pPr>
            <a:r>
              <a:rPr lang="en-US" dirty="0">
                <a:solidFill>
                  <a:schemeClr val="tx1"/>
                </a:solidFill>
                <a:latin typeface="Calibri" panose="020F0502020204030204" pitchFamily="34" charset="0"/>
                <a:ea typeface="Calibri" panose="020F0502020204030204" pitchFamily="34" charset="0"/>
                <a:cs typeface="Calibri" panose="020F0502020204030204" pitchFamily="34" charset="0"/>
              </a:rPr>
              <a:t>Cost and performance analysis of summer reheat</a:t>
            </a:r>
          </a:p>
          <a:p>
            <a:pPr marL="285750" indent="-285750">
              <a:spcAft>
                <a:spcPts val="600"/>
              </a:spcAft>
              <a:buFont typeface="Arial" panose="020B0604020202020204" pitchFamily="34" charset="0"/>
              <a:buChar char="•"/>
            </a:pPr>
            <a:r>
              <a:rPr lang="en-US" sz="1400" b="0" i="0" u="none" strike="noStrike" dirty="0">
                <a:solidFill>
                  <a:schemeClr val="tx1"/>
                </a:solidFill>
                <a:effectLst/>
                <a:latin typeface="Calibri" panose="020F0502020204030204" pitchFamily="34" charset="0"/>
                <a:ea typeface="Calibri" panose="020F0502020204030204" pitchFamily="34" charset="0"/>
                <a:cs typeface="Calibri" panose="020F0502020204030204" pitchFamily="34" charset="0"/>
              </a:rPr>
              <a:t>Energy efficiency opportunities</a:t>
            </a:r>
          </a:p>
        </p:txBody>
      </p:sp>
      <p:sp>
        <p:nvSpPr>
          <p:cNvPr id="6" name="Google Shape;172;p26">
            <a:extLst>
              <a:ext uri="{FF2B5EF4-FFF2-40B4-BE49-F238E27FC236}">
                <a16:creationId xmlns:a16="http://schemas.microsoft.com/office/drawing/2014/main" id="{A290CED4-3BEA-45AC-AE88-44EF1278F945}"/>
              </a:ext>
            </a:extLst>
          </p:cNvPr>
          <p:cNvSpPr txBox="1">
            <a:spLocks/>
          </p:cNvSpPr>
          <p:nvPr/>
        </p:nvSpPr>
        <p:spPr>
          <a:xfrm>
            <a:off x="4571999" y="859783"/>
            <a:ext cx="4508696" cy="371139"/>
          </a:xfrm>
          <a:prstGeom prst="rect">
            <a:avLst/>
          </a:prstGeom>
          <a:solidFill>
            <a:srgbClr val="E2F0D9"/>
          </a:solidFill>
          <a:ln>
            <a:noFill/>
          </a:ln>
        </p:spPr>
        <p:txBody>
          <a:bodyPr spcFirstLastPara="1" wrap="square" lIns="68575" tIns="34275" rIns="68575" bIns="34275" anchor="ctr" anchorCtr="0">
            <a:norm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400"/>
              <a:buFont typeface="Calibri"/>
              <a:buNone/>
              <a:defRPr sz="33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pPr>
              <a:buClr>
                <a:srgbClr val="385723"/>
              </a:buClr>
              <a:buSzPts val="2400"/>
            </a:pPr>
            <a:r>
              <a:rPr lang="en-US" sz="1800" dirty="0">
                <a:solidFill>
                  <a:schemeClr val="tx1"/>
                </a:solidFill>
              </a:rPr>
              <a:t>Plan for the Spring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17"/>
        <p:cNvGrpSpPr/>
        <p:nvPr/>
      </p:nvGrpSpPr>
      <p:grpSpPr>
        <a:xfrm>
          <a:off x="0" y="0"/>
          <a:ext cx="0" cy="0"/>
          <a:chOff x="0" y="0"/>
          <a:chExt cx="0" cy="0"/>
        </a:xfrm>
      </p:grpSpPr>
      <p:sp>
        <p:nvSpPr>
          <p:cNvPr id="233" name="Google Shape;233;p29"/>
          <p:cNvSpPr txBox="1"/>
          <p:nvPr/>
        </p:nvSpPr>
        <p:spPr>
          <a:xfrm>
            <a:off x="5694949" y="4183084"/>
            <a:ext cx="3331743" cy="921300"/>
          </a:xfrm>
          <a:prstGeom prst="rect">
            <a:avLst/>
          </a:prstGeom>
          <a:noFill/>
          <a:ln>
            <a:noFill/>
          </a:ln>
        </p:spPr>
        <p:txBody>
          <a:bodyPr spcFirstLastPara="1" wrap="square" lIns="0" tIns="17600" rIns="0" bIns="0" anchor="t" anchorCtr="0">
            <a:noAutofit/>
          </a:bodyPr>
          <a:lstStyle/>
          <a:p>
            <a:pPr marL="12700" marR="0" lvl="0" indent="0" algn="l" rtl="0">
              <a:lnSpc>
                <a:spcPct val="97000"/>
              </a:lnSpc>
              <a:spcBef>
                <a:spcPts val="0"/>
              </a:spcBef>
              <a:spcAft>
                <a:spcPts val="0"/>
              </a:spcAft>
              <a:buClr>
                <a:schemeClr val="dk1"/>
              </a:buClr>
              <a:buSzPts val="1000"/>
              <a:buFont typeface="Calibri"/>
              <a:buNone/>
            </a:pPr>
            <a:r>
              <a:rPr lang="en" sz="1000" dirty="0">
                <a:solidFill>
                  <a:schemeClr val="dk1"/>
                </a:solidFill>
                <a:latin typeface="Calibri"/>
                <a:ea typeface="Calibri"/>
                <a:cs typeface="Calibri"/>
                <a:sym typeface="Calibri"/>
              </a:rPr>
              <a:t>Gap Mountain Drilling</a:t>
            </a:r>
            <a:endParaRPr sz="1000" baseline="-25000" dirty="0">
              <a:solidFill>
                <a:schemeClr val="dk1"/>
              </a:solidFill>
              <a:latin typeface="Calibri"/>
              <a:ea typeface="Calibri"/>
              <a:cs typeface="Calibri"/>
              <a:sym typeface="Calibri"/>
            </a:endParaRPr>
          </a:p>
          <a:p>
            <a:pPr marL="0" marR="0" lvl="0" indent="0" algn="l" rtl="0">
              <a:lnSpc>
                <a:spcPct val="97000"/>
              </a:lnSpc>
              <a:spcBef>
                <a:spcPts val="0"/>
              </a:spcBef>
              <a:spcAft>
                <a:spcPts val="0"/>
              </a:spcAft>
              <a:buClr>
                <a:schemeClr val="dk1"/>
              </a:buClr>
              <a:buSzPts val="1000"/>
              <a:buFont typeface="Calibri"/>
              <a:buNone/>
            </a:pPr>
            <a:r>
              <a:rPr lang="en" sz="1000" dirty="0">
                <a:solidFill>
                  <a:schemeClr val="dk1"/>
                </a:solidFill>
                <a:latin typeface="Calibri"/>
                <a:ea typeface="Calibri"/>
                <a:cs typeface="Calibri"/>
                <a:sym typeface="Calibri"/>
              </a:rPr>
              <a:t>Manager of Future of Heat Program, National Grid</a:t>
            </a:r>
            <a:endParaRPr sz="1000" dirty="0">
              <a:solidFill>
                <a:schemeClr val="dk1"/>
              </a:solidFill>
              <a:latin typeface="Calibri"/>
              <a:ea typeface="Calibri"/>
              <a:cs typeface="Calibri"/>
              <a:sym typeface="Calibri"/>
            </a:endParaRPr>
          </a:p>
          <a:p>
            <a:pPr marL="12700" marR="0" lvl="0" indent="0" algn="l" rtl="0">
              <a:lnSpc>
                <a:spcPct val="97000"/>
              </a:lnSpc>
              <a:spcBef>
                <a:spcPts val="0"/>
              </a:spcBef>
              <a:spcAft>
                <a:spcPts val="0"/>
              </a:spcAft>
              <a:buClr>
                <a:schemeClr val="dk1"/>
              </a:buClr>
              <a:buSzPts val="1000"/>
              <a:buFont typeface="Calibri"/>
              <a:buNone/>
            </a:pPr>
            <a:r>
              <a:rPr lang="en" sz="1000" dirty="0">
                <a:solidFill>
                  <a:schemeClr val="dk1"/>
                </a:solidFill>
                <a:latin typeface="Calibri"/>
                <a:ea typeface="Calibri"/>
                <a:cs typeface="Calibri"/>
                <a:sym typeface="Calibri"/>
              </a:rPr>
              <a:t>Skillings and Sons</a:t>
            </a:r>
            <a:endParaRPr sz="1000" dirty="0">
              <a:solidFill>
                <a:schemeClr val="dk1"/>
              </a:solidFill>
              <a:latin typeface="Calibri"/>
              <a:ea typeface="Calibri"/>
              <a:cs typeface="Calibri"/>
              <a:sym typeface="Calibri"/>
            </a:endParaRPr>
          </a:p>
          <a:p>
            <a:pPr marL="12700" marR="0" lvl="0" indent="0" algn="l" rtl="0">
              <a:lnSpc>
                <a:spcPct val="97000"/>
              </a:lnSpc>
              <a:spcBef>
                <a:spcPts val="0"/>
              </a:spcBef>
              <a:spcAft>
                <a:spcPts val="0"/>
              </a:spcAft>
              <a:buClr>
                <a:schemeClr val="dk1"/>
              </a:buClr>
              <a:buSzPts val="1000"/>
              <a:buFont typeface="Calibri"/>
              <a:buNone/>
            </a:pPr>
            <a:r>
              <a:rPr lang="en" sz="1000" dirty="0">
                <a:solidFill>
                  <a:schemeClr val="dk1"/>
                </a:solidFill>
                <a:latin typeface="Calibri"/>
                <a:ea typeface="Calibri"/>
                <a:cs typeface="Calibri"/>
                <a:sym typeface="Calibri"/>
              </a:rPr>
              <a:t>Principal, TAO Consulting  </a:t>
            </a:r>
            <a:endParaRPr sz="1000" dirty="0">
              <a:solidFill>
                <a:schemeClr val="dk1"/>
              </a:solidFill>
              <a:latin typeface="Calibri"/>
              <a:ea typeface="Calibri"/>
              <a:cs typeface="Calibri"/>
              <a:sym typeface="Calibri"/>
            </a:endParaRPr>
          </a:p>
          <a:p>
            <a:pPr marL="0" marR="0" lvl="0" indent="0" algn="l" rtl="0">
              <a:lnSpc>
                <a:spcPct val="97000"/>
              </a:lnSpc>
              <a:spcBef>
                <a:spcPts val="0"/>
              </a:spcBef>
              <a:spcAft>
                <a:spcPts val="0"/>
              </a:spcAft>
              <a:buClr>
                <a:schemeClr val="dk1"/>
              </a:buClr>
              <a:buSzPts val="1000"/>
              <a:buFont typeface="Calibri"/>
              <a:buNone/>
            </a:pPr>
            <a:r>
              <a:rPr lang="en" sz="1000" dirty="0">
                <a:solidFill>
                  <a:schemeClr val="dk1"/>
                </a:solidFill>
                <a:latin typeface="Calibri"/>
                <a:ea typeface="Calibri"/>
                <a:cs typeface="Calibri"/>
                <a:sym typeface="Calibri"/>
              </a:rPr>
              <a:t>Growth Portfolio Lead of New Energy Products, National Grid</a:t>
            </a:r>
            <a:endParaRPr sz="1000" dirty="0">
              <a:solidFill>
                <a:schemeClr val="dk1"/>
              </a:solidFill>
              <a:latin typeface="Calibri"/>
              <a:ea typeface="Calibri"/>
              <a:cs typeface="Calibri"/>
              <a:sym typeface="Calibri"/>
            </a:endParaRPr>
          </a:p>
          <a:p>
            <a:pPr marL="0" marR="279400" lvl="0" indent="0" algn="l" rtl="0">
              <a:lnSpc>
                <a:spcPct val="97000"/>
              </a:lnSpc>
              <a:spcBef>
                <a:spcPts val="0"/>
              </a:spcBef>
              <a:spcAft>
                <a:spcPts val="0"/>
              </a:spcAft>
              <a:buClr>
                <a:schemeClr val="dk1"/>
              </a:buClr>
              <a:buSzPts val="1000"/>
              <a:buFont typeface="Calibri"/>
              <a:buNone/>
            </a:pPr>
            <a:r>
              <a:rPr lang="en" sz="1000" dirty="0">
                <a:solidFill>
                  <a:schemeClr val="dk1"/>
                </a:solidFill>
                <a:latin typeface="Calibri"/>
                <a:ea typeface="Calibri"/>
                <a:cs typeface="Calibri"/>
                <a:sym typeface="Calibri"/>
              </a:rPr>
              <a:t>BU Earth &amp; Environment Professor, Boston University</a:t>
            </a:r>
            <a:endParaRPr sz="1000" dirty="0">
              <a:solidFill>
                <a:schemeClr val="dk1"/>
              </a:solidFill>
              <a:latin typeface="Calibri"/>
              <a:ea typeface="Calibri"/>
              <a:cs typeface="Calibri"/>
              <a:sym typeface="Calibri"/>
            </a:endParaRPr>
          </a:p>
          <a:p>
            <a:pPr marL="12700" marR="0" lvl="0" indent="0" algn="l" rtl="0">
              <a:lnSpc>
                <a:spcPct val="97000"/>
              </a:lnSpc>
              <a:spcBef>
                <a:spcPts val="0"/>
              </a:spcBef>
              <a:spcAft>
                <a:spcPts val="0"/>
              </a:spcAft>
              <a:buClr>
                <a:schemeClr val="dk1"/>
              </a:buClr>
              <a:buSzPts val="1000"/>
              <a:buFont typeface="Calibri"/>
              <a:buNone/>
            </a:pPr>
            <a:endParaRPr sz="1000" dirty="0">
              <a:solidFill>
                <a:schemeClr val="dk1"/>
              </a:solidFill>
              <a:latin typeface="Calibri"/>
              <a:ea typeface="Calibri"/>
              <a:cs typeface="Calibri"/>
              <a:sym typeface="Calibri"/>
            </a:endParaRPr>
          </a:p>
        </p:txBody>
      </p:sp>
      <p:sp>
        <p:nvSpPr>
          <p:cNvPr id="218" name="Google Shape;218;p29"/>
          <p:cNvSpPr/>
          <p:nvPr/>
        </p:nvSpPr>
        <p:spPr>
          <a:xfrm>
            <a:off x="0" y="49603"/>
            <a:ext cx="4460400" cy="407100"/>
          </a:xfrm>
          <a:prstGeom prst="rect">
            <a:avLst/>
          </a:prstGeom>
          <a:solidFill>
            <a:srgbClr val="F2F2F2"/>
          </a:solidFill>
          <a:ln w="12700" cap="flat" cmpd="sng">
            <a:solidFill>
              <a:srgbClr val="F2F2F2"/>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219" name="Google Shape;219;p29"/>
          <p:cNvSpPr txBox="1">
            <a:spLocks noGrp="1"/>
          </p:cNvSpPr>
          <p:nvPr>
            <p:ph type="title"/>
          </p:nvPr>
        </p:nvSpPr>
        <p:spPr>
          <a:xfrm>
            <a:off x="381283" y="57804"/>
            <a:ext cx="8079600" cy="405600"/>
          </a:xfrm>
          <a:prstGeom prst="rect">
            <a:avLst/>
          </a:prstGeom>
          <a:noFill/>
          <a:ln>
            <a:noFill/>
          </a:ln>
        </p:spPr>
        <p:txBody>
          <a:bodyPr spcFirstLastPara="1" wrap="square" lIns="68575" tIns="34275" rIns="68575" bIns="34275" anchor="ctr" anchorCtr="0">
            <a:normAutofit/>
          </a:bodyPr>
          <a:lstStyle/>
          <a:p>
            <a:pPr marL="0" lvl="0" indent="0" algn="l" rtl="0">
              <a:lnSpc>
                <a:spcPct val="90000"/>
              </a:lnSpc>
              <a:spcBef>
                <a:spcPts val="0"/>
              </a:spcBef>
              <a:spcAft>
                <a:spcPts val="0"/>
              </a:spcAft>
              <a:buClr>
                <a:srgbClr val="385723"/>
              </a:buClr>
              <a:buSzPts val="2400"/>
              <a:buFont typeface="Calibri"/>
              <a:buNone/>
            </a:pPr>
            <a:r>
              <a:rPr lang="en" sz="2400">
                <a:solidFill>
                  <a:srgbClr val="385723"/>
                </a:solidFill>
                <a:latin typeface="Calibri"/>
                <a:ea typeface="Calibri"/>
                <a:cs typeface="Calibri"/>
                <a:sym typeface="Calibri"/>
              </a:rPr>
              <a:t>Acknowledgements</a:t>
            </a:r>
            <a:endParaRPr/>
          </a:p>
        </p:txBody>
      </p:sp>
      <p:graphicFrame>
        <p:nvGraphicFramePr>
          <p:cNvPr id="221" name="Google Shape;221;p29"/>
          <p:cNvGraphicFramePr/>
          <p:nvPr>
            <p:extLst>
              <p:ext uri="{D42A27DB-BD31-4B8C-83A1-F6EECF244321}">
                <p14:modId xmlns:p14="http://schemas.microsoft.com/office/powerpoint/2010/main" val="472351582"/>
              </p:ext>
            </p:extLst>
          </p:nvPr>
        </p:nvGraphicFramePr>
        <p:xfrm>
          <a:off x="388088" y="498342"/>
          <a:ext cx="4079075" cy="2152600"/>
        </p:xfrm>
        <a:graphic>
          <a:graphicData uri="http://schemas.openxmlformats.org/drawingml/2006/table">
            <a:tbl>
              <a:tblPr>
                <a:noFill/>
                <a:tableStyleId>{DE6B5001-82FE-41DE-A8B4-96C39E331F33}</a:tableStyleId>
              </a:tblPr>
              <a:tblGrid>
                <a:gridCol w="4079075">
                  <a:extLst>
                    <a:ext uri="{9D8B030D-6E8A-4147-A177-3AD203B41FA5}">
                      <a16:colId xmlns:a16="http://schemas.microsoft.com/office/drawing/2014/main" val="20000"/>
                    </a:ext>
                  </a:extLst>
                </a:gridCol>
              </a:tblGrid>
              <a:tr h="148100">
                <a:tc>
                  <a:txBody>
                    <a:bodyPr/>
                    <a:lstStyle/>
                    <a:p>
                      <a:pPr marL="0" marR="0" lvl="0" indent="0" algn="l" rtl="0">
                        <a:spcBef>
                          <a:spcPts val="0"/>
                        </a:spcBef>
                        <a:spcAft>
                          <a:spcPts val="0"/>
                        </a:spcAft>
                        <a:buNone/>
                      </a:pPr>
                      <a:r>
                        <a:rPr lang="en" sz="1000" b="1" i="0" u="none" strike="noStrike" cap="none">
                          <a:solidFill>
                            <a:srgbClr val="000000"/>
                          </a:solidFill>
                          <a:latin typeface="Calibri"/>
                          <a:ea typeface="Calibri"/>
                          <a:cs typeface="Calibri"/>
                          <a:sym typeface="Calibri"/>
                        </a:rPr>
                        <a:t>Boston University</a:t>
                      </a:r>
                      <a:endParaRPr sz="1100"/>
                    </a:p>
                  </a:txBody>
                  <a:tcPr marL="2375" marR="2375" marT="2375" marB="0" anchor="b">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C6E0B4"/>
                    </a:solidFill>
                  </a:tcPr>
                </a:tc>
                <a:extLst>
                  <a:ext uri="{0D108BD9-81ED-4DB2-BD59-A6C34878D82A}">
                    <a16:rowId xmlns:a16="http://schemas.microsoft.com/office/drawing/2014/main" val="10000"/>
                  </a:ext>
                </a:extLst>
              </a:tr>
              <a:tr h="296225">
                <a:tc>
                  <a:txBody>
                    <a:bodyPr/>
                    <a:lstStyle/>
                    <a:p>
                      <a:pPr marL="0" marR="0" lvl="0" indent="0" algn="l" rtl="0">
                        <a:spcBef>
                          <a:spcPts val="0"/>
                        </a:spcBef>
                        <a:spcAft>
                          <a:spcPts val="0"/>
                        </a:spcAft>
                        <a:buClr>
                          <a:srgbClr val="000000"/>
                        </a:buClr>
                        <a:buSzPts val="1000"/>
                        <a:buFont typeface="Calibri"/>
                        <a:buNone/>
                      </a:pPr>
                      <a:r>
                        <a:rPr lang="en" sz="1000" b="0" i="0" u="none" strike="noStrike" cap="none">
                          <a:solidFill>
                            <a:srgbClr val="000000"/>
                          </a:solidFill>
                          <a:latin typeface="Calibri"/>
                          <a:ea typeface="Calibri"/>
                          <a:cs typeface="Calibri"/>
                          <a:sym typeface="Calibri"/>
                        </a:rPr>
                        <a:t>Thank you to the </a:t>
                      </a:r>
                      <a:r>
                        <a:rPr lang="en" sz="1000" b="0" i="0" u="sng" strike="noStrike" cap="none">
                          <a:solidFill>
                            <a:srgbClr val="000000"/>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BU Campus Climate Lab</a:t>
                      </a:r>
                      <a:r>
                        <a:rPr lang="en" sz="1000" b="0" i="0" u="none" strike="noStrike" cap="none">
                          <a:solidFill>
                            <a:srgbClr val="000000"/>
                          </a:solidFill>
                          <a:latin typeface="Calibri"/>
                          <a:ea typeface="Calibri"/>
                          <a:cs typeface="Calibri"/>
                          <a:sym typeface="Calibri"/>
                        </a:rPr>
                        <a:t> for generous research funding and project support!</a:t>
                      </a:r>
                      <a:endParaRPr sz="1100"/>
                    </a:p>
                    <a:p>
                      <a:pPr marL="0" marR="0" lvl="0" indent="0" algn="l" rtl="0">
                        <a:spcBef>
                          <a:spcPts val="0"/>
                        </a:spcBef>
                        <a:spcAft>
                          <a:spcPts val="0"/>
                        </a:spcAft>
                        <a:buClr>
                          <a:schemeClr val="dk1"/>
                        </a:buClr>
                        <a:buSzPts val="1000"/>
                        <a:buFont typeface="Calibri"/>
                        <a:buNone/>
                      </a:pPr>
                      <a:endParaRPr sz="1000" b="0" i="0" u="none" strike="noStrike" cap="none">
                        <a:solidFill>
                          <a:srgbClr val="000000"/>
                        </a:solidFill>
                        <a:latin typeface="Calibri"/>
                        <a:ea typeface="Calibri"/>
                        <a:cs typeface="Calibri"/>
                        <a:sym typeface="Calibri"/>
                      </a:endParaRPr>
                    </a:p>
                  </a:txBody>
                  <a:tcPr marL="2375" marR="2375" marT="2375"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1"/>
                  </a:ext>
                </a:extLst>
              </a:tr>
              <a:tr h="148100">
                <a:tc>
                  <a:txBody>
                    <a:bodyPr/>
                    <a:lstStyle/>
                    <a:p>
                      <a:pPr marL="0" marR="0" lvl="0" indent="0" algn="l" rtl="0">
                        <a:spcBef>
                          <a:spcPts val="0"/>
                        </a:spcBef>
                        <a:spcAft>
                          <a:spcPts val="0"/>
                        </a:spcAft>
                        <a:buClr>
                          <a:schemeClr val="dk1"/>
                        </a:buClr>
                        <a:buSzPts val="1000"/>
                        <a:buFont typeface="Calibri"/>
                        <a:buNone/>
                      </a:pPr>
                      <a:r>
                        <a:rPr lang="en" sz="1000" b="1" i="0" u="none" strike="noStrike" cap="none">
                          <a:solidFill>
                            <a:schemeClr val="dk1"/>
                          </a:solidFill>
                          <a:latin typeface="Calibri"/>
                          <a:ea typeface="Calibri"/>
                          <a:cs typeface="Calibri"/>
                          <a:sym typeface="Calibri"/>
                        </a:rPr>
                        <a:t>BU Campus Climate Lab Student Electrification Research Team</a:t>
                      </a:r>
                      <a:endParaRPr sz="1400" u="none" strike="noStrike" cap="none"/>
                    </a:p>
                  </a:txBody>
                  <a:tcPr marL="2375" marR="2375" marT="2375"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solidFill>
                      <a:prstDash val="solid"/>
                      <a:round/>
                      <a:headEnd type="none" w="sm" len="sm"/>
                      <a:tailEnd type="none" w="sm" len="sm"/>
                    </a:lnB>
                    <a:solidFill>
                      <a:srgbClr val="F2F2F2"/>
                    </a:solidFill>
                  </a:tcPr>
                </a:tc>
                <a:extLst>
                  <a:ext uri="{0D108BD9-81ED-4DB2-BD59-A6C34878D82A}">
                    <a16:rowId xmlns:a16="http://schemas.microsoft.com/office/drawing/2014/main" val="10002"/>
                  </a:ext>
                </a:extLst>
              </a:tr>
              <a:tr h="296225">
                <a:tc>
                  <a:txBody>
                    <a:bodyPr/>
                    <a:lstStyle/>
                    <a:p>
                      <a:pPr marL="0" marR="0" lvl="0" indent="0" algn="l" rtl="0">
                        <a:spcBef>
                          <a:spcPts val="0"/>
                        </a:spcBef>
                        <a:spcAft>
                          <a:spcPts val="0"/>
                        </a:spcAft>
                        <a:buClr>
                          <a:srgbClr val="000000"/>
                        </a:buClr>
                        <a:buSzPts val="1000"/>
                        <a:buFont typeface="Calibri"/>
                        <a:buNone/>
                      </a:pPr>
                      <a:r>
                        <a:rPr lang="en" sz="1000" b="0" i="0" u="none" strike="noStrike" cap="none">
                          <a:solidFill>
                            <a:srgbClr val="000000"/>
                          </a:solidFill>
                          <a:latin typeface="Calibri"/>
                          <a:ea typeface="Calibri"/>
                          <a:cs typeface="Calibri"/>
                          <a:sym typeface="Calibri"/>
                        </a:rPr>
                        <a:t>Gayatri Sundar Rajan, Keeley Bombard, Cathy Cheng &amp; Sabrina Dilig</a:t>
                      </a:r>
                      <a:endParaRPr sz="1100"/>
                    </a:p>
                    <a:p>
                      <a:pPr marL="0" marR="0" lvl="0" indent="0" algn="l" rtl="0">
                        <a:spcBef>
                          <a:spcPts val="0"/>
                        </a:spcBef>
                        <a:spcAft>
                          <a:spcPts val="0"/>
                        </a:spcAft>
                        <a:buClr>
                          <a:schemeClr val="dk1"/>
                        </a:buClr>
                        <a:buSzPts val="1000"/>
                        <a:buFont typeface="Calibri"/>
                        <a:buNone/>
                      </a:pPr>
                      <a:endParaRPr sz="1000" b="0" i="0" u="none" strike="noStrike" cap="none">
                        <a:solidFill>
                          <a:srgbClr val="000000"/>
                        </a:solidFill>
                        <a:latin typeface="Calibri"/>
                        <a:ea typeface="Calibri"/>
                        <a:cs typeface="Calibri"/>
                        <a:sym typeface="Calibri"/>
                      </a:endParaRPr>
                    </a:p>
                  </a:txBody>
                  <a:tcPr marL="2375" marR="2375" marT="2375"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3"/>
                  </a:ext>
                </a:extLst>
              </a:tr>
              <a:tr h="148100">
                <a:tc>
                  <a:txBody>
                    <a:bodyPr/>
                    <a:lstStyle/>
                    <a:p>
                      <a:pPr marL="0" marR="0" lvl="0" indent="0" algn="l" rtl="0">
                        <a:spcBef>
                          <a:spcPts val="0"/>
                        </a:spcBef>
                        <a:spcAft>
                          <a:spcPts val="0"/>
                        </a:spcAft>
                        <a:buNone/>
                      </a:pPr>
                      <a:r>
                        <a:rPr lang="en" sz="1000" b="1" i="0" u="none" strike="noStrike" cap="none">
                          <a:solidFill>
                            <a:schemeClr val="dk1"/>
                          </a:solidFill>
                          <a:latin typeface="Calibri"/>
                          <a:ea typeface="Calibri"/>
                          <a:cs typeface="Calibri"/>
                          <a:sym typeface="Calibri"/>
                        </a:rPr>
                        <a:t>Author of "BU CRC Electrification" Analysis  (Jan 2018)</a:t>
                      </a:r>
                      <a:endParaRPr sz="1400" u="none" strike="noStrike" cap="none">
                        <a:latin typeface="Calibri"/>
                        <a:ea typeface="Calibri"/>
                        <a:cs typeface="Calibri"/>
                        <a:sym typeface="Calibri"/>
                      </a:endParaRPr>
                    </a:p>
                  </a:txBody>
                  <a:tcPr marL="2375" marR="2375" marT="2375" marB="0" anchor="b">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solidFill>
                      <a:prstDash val="solid"/>
                      <a:round/>
                      <a:headEnd type="none" w="sm" len="sm"/>
                      <a:tailEnd type="none" w="sm" len="sm"/>
                    </a:lnB>
                    <a:solidFill>
                      <a:srgbClr val="F2F2F2"/>
                    </a:solidFill>
                  </a:tcPr>
                </a:tc>
                <a:extLst>
                  <a:ext uri="{0D108BD9-81ED-4DB2-BD59-A6C34878D82A}">
                    <a16:rowId xmlns:a16="http://schemas.microsoft.com/office/drawing/2014/main" val="10004"/>
                  </a:ext>
                </a:extLst>
              </a:tr>
              <a:tr h="296225">
                <a:tc>
                  <a:txBody>
                    <a:bodyPr/>
                    <a:lstStyle/>
                    <a:p>
                      <a:pPr marL="0" marR="0" lvl="0" indent="0" algn="l" rtl="0">
                        <a:spcBef>
                          <a:spcPts val="0"/>
                        </a:spcBef>
                        <a:spcAft>
                          <a:spcPts val="0"/>
                        </a:spcAft>
                        <a:buNone/>
                      </a:pPr>
                      <a:r>
                        <a:rPr lang="en" sz="1000" b="0" i="0" u="none" strike="noStrike" cap="none">
                          <a:solidFill>
                            <a:srgbClr val="000000"/>
                          </a:solidFill>
                          <a:latin typeface="Calibri"/>
                          <a:ea typeface="Calibri"/>
                          <a:cs typeface="Calibri"/>
                          <a:sym typeface="Calibri"/>
                        </a:rPr>
                        <a:t>David Staller (ME '18)</a:t>
                      </a:r>
                      <a:endParaRPr sz="1100"/>
                    </a:p>
                    <a:p>
                      <a:pPr marL="0" marR="0" lvl="0" indent="0" algn="l" rtl="0">
                        <a:spcBef>
                          <a:spcPts val="0"/>
                        </a:spcBef>
                        <a:spcAft>
                          <a:spcPts val="0"/>
                        </a:spcAft>
                        <a:buClr>
                          <a:schemeClr val="dk1"/>
                        </a:buClr>
                        <a:buSzPts val="1000"/>
                        <a:buFont typeface="Calibri"/>
                        <a:buNone/>
                      </a:pPr>
                      <a:endParaRPr sz="1000" b="0" i="0" u="none" strike="noStrike" cap="none">
                        <a:solidFill>
                          <a:srgbClr val="000000"/>
                        </a:solidFill>
                        <a:latin typeface="Calibri"/>
                        <a:ea typeface="Calibri"/>
                        <a:cs typeface="Calibri"/>
                        <a:sym typeface="Calibri"/>
                      </a:endParaRPr>
                    </a:p>
                  </a:txBody>
                  <a:tcPr marL="2375" marR="2375" marT="2375" marB="0" anchor="b">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5"/>
                  </a:ext>
                </a:extLst>
              </a:tr>
              <a:tr h="148100">
                <a:tc>
                  <a:txBody>
                    <a:bodyPr/>
                    <a:lstStyle/>
                    <a:p>
                      <a:pPr marL="0" marR="0" lvl="0" indent="0" algn="l" rtl="0">
                        <a:spcBef>
                          <a:spcPts val="0"/>
                        </a:spcBef>
                        <a:spcAft>
                          <a:spcPts val="0"/>
                        </a:spcAft>
                        <a:buNone/>
                      </a:pPr>
                      <a:r>
                        <a:rPr lang="en" sz="1000" b="1" i="0" u="none" strike="noStrike" cap="none">
                          <a:solidFill>
                            <a:schemeClr val="dk1"/>
                          </a:solidFill>
                          <a:latin typeface="Calibri"/>
                          <a:ea typeface="Calibri"/>
                          <a:cs typeface="Calibri"/>
                          <a:sym typeface="Calibri"/>
                        </a:rPr>
                        <a:t>Authors of "Energy Efficiency Opportunities on CRC" Analysis  (May 2017)</a:t>
                      </a:r>
                      <a:endParaRPr sz="1100"/>
                    </a:p>
                  </a:txBody>
                  <a:tcPr marL="2375" marR="2375" marT="2375" marB="0" anchor="b">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solidFill>
                      <a:prstDash val="solid"/>
                      <a:round/>
                      <a:headEnd type="none" w="sm" len="sm"/>
                      <a:tailEnd type="none" w="sm" len="sm"/>
                    </a:lnB>
                    <a:solidFill>
                      <a:srgbClr val="F2F2F2"/>
                    </a:solidFill>
                  </a:tcPr>
                </a:tc>
                <a:extLst>
                  <a:ext uri="{0D108BD9-81ED-4DB2-BD59-A6C34878D82A}">
                    <a16:rowId xmlns:a16="http://schemas.microsoft.com/office/drawing/2014/main" val="10006"/>
                  </a:ext>
                </a:extLst>
              </a:tr>
              <a:tr h="444325">
                <a:tc>
                  <a:txBody>
                    <a:bodyPr/>
                    <a:lstStyle/>
                    <a:p>
                      <a:pPr marL="0" marR="0" lvl="0" indent="0" algn="l" rtl="0">
                        <a:spcBef>
                          <a:spcPts val="0"/>
                        </a:spcBef>
                        <a:spcAft>
                          <a:spcPts val="0"/>
                        </a:spcAft>
                        <a:buNone/>
                      </a:pPr>
                      <a:r>
                        <a:rPr lang="en" sz="1000" b="0" i="0" u="none" strike="noStrike" cap="none">
                          <a:solidFill>
                            <a:srgbClr val="000000"/>
                          </a:solidFill>
                          <a:latin typeface="Calibri"/>
                          <a:ea typeface="Calibri"/>
                          <a:cs typeface="Calibri"/>
                          <a:sym typeface="Calibri"/>
                        </a:rPr>
                        <a:t>Gabriella Henkels, Charles Bradley Miller, Ryan Peters, Carly Baracco, Anthony Graziano, Cole Ashman Paul Chiampa Jr., Jessica Gimbel, Cristian Morales</a:t>
                      </a:r>
                      <a:endParaRPr sz="1100"/>
                    </a:p>
                    <a:p>
                      <a:pPr marL="0" marR="0" lvl="0" indent="0" algn="l" rtl="0">
                        <a:spcBef>
                          <a:spcPts val="0"/>
                        </a:spcBef>
                        <a:spcAft>
                          <a:spcPts val="0"/>
                        </a:spcAft>
                        <a:buClr>
                          <a:schemeClr val="dk1"/>
                        </a:buClr>
                        <a:buSzPts val="1000"/>
                        <a:buFont typeface="Calibri"/>
                        <a:buNone/>
                      </a:pPr>
                      <a:endParaRPr sz="1000" b="0" i="0" u="none" strike="noStrike" cap="none">
                        <a:solidFill>
                          <a:srgbClr val="000000"/>
                        </a:solidFill>
                        <a:latin typeface="Calibri"/>
                        <a:ea typeface="Calibri"/>
                        <a:cs typeface="Calibri"/>
                        <a:sym typeface="Calibri"/>
                      </a:endParaRPr>
                    </a:p>
                  </a:txBody>
                  <a:tcPr marL="2375" marR="2375" marT="2375" marB="0" anchor="b">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7"/>
                  </a:ext>
                </a:extLst>
              </a:tr>
            </a:tbl>
          </a:graphicData>
        </a:graphic>
      </p:graphicFrame>
      <p:sp>
        <p:nvSpPr>
          <p:cNvPr id="222" name="Google Shape;222;p29"/>
          <p:cNvSpPr txBox="1"/>
          <p:nvPr/>
        </p:nvSpPr>
        <p:spPr>
          <a:xfrm>
            <a:off x="381283" y="2605284"/>
            <a:ext cx="4079100" cy="169200"/>
          </a:xfrm>
          <a:prstGeom prst="rect">
            <a:avLst/>
          </a:prstGeom>
          <a:solidFill>
            <a:srgbClr val="C6E0B4"/>
          </a:solidFill>
          <a:ln>
            <a:noFill/>
          </a:ln>
        </p:spPr>
        <p:txBody>
          <a:bodyPr spcFirstLastPara="1" wrap="square" lIns="0" tIns="0" rIns="0" bIns="0" anchor="t" anchorCtr="0">
            <a:spAutoFit/>
          </a:bodyPr>
          <a:lstStyle/>
          <a:p>
            <a:pPr marL="0" marR="0" lvl="0" indent="0" algn="l" rtl="0">
              <a:lnSpc>
                <a:spcPct val="115909"/>
              </a:lnSpc>
              <a:spcBef>
                <a:spcPts val="0"/>
              </a:spcBef>
              <a:spcAft>
                <a:spcPts val="0"/>
              </a:spcAft>
              <a:buClr>
                <a:schemeClr val="dk1"/>
              </a:buClr>
              <a:buSzPts val="1100"/>
              <a:buFont typeface="Calibri"/>
              <a:buNone/>
            </a:pPr>
            <a:r>
              <a:rPr lang="en" sz="1100" b="1" u="sng">
                <a:solidFill>
                  <a:schemeClr val="dk1"/>
                </a:solidFill>
                <a:latin typeface="Calibri"/>
                <a:ea typeface="Calibri"/>
                <a:cs typeface="Calibri"/>
                <a:sym typeface="Calibri"/>
              </a:rPr>
              <a:t>Estimating Costs &amp; Financing Large CapX Projects	</a:t>
            </a:r>
            <a:endParaRPr sz="1100">
              <a:solidFill>
                <a:schemeClr val="dk1"/>
              </a:solidFill>
              <a:latin typeface="Calibri"/>
              <a:ea typeface="Calibri"/>
              <a:cs typeface="Calibri"/>
              <a:sym typeface="Calibri"/>
            </a:endParaRPr>
          </a:p>
        </p:txBody>
      </p:sp>
      <p:sp>
        <p:nvSpPr>
          <p:cNvPr id="223" name="Google Shape;223;p29"/>
          <p:cNvSpPr txBox="1"/>
          <p:nvPr/>
        </p:nvSpPr>
        <p:spPr>
          <a:xfrm>
            <a:off x="381283" y="2802106"/>
            <a:ext cx="1155300" cy="2061600"/>
          </a:xfrm>
          <a:prstGeom prst="rect">
            <a:avLst/>
          </a:prstGeom>
          <a:noFill/>
          <a:ln>
            <a:noFill/>
          </a:ln>
        </p:spPr>
        <p:txBody>
          <a:bodyPr spcFirstLastPara="1" wrap="square" lIns="0" tIns="13325" rIns="0" bIns="0" anchor="t" anchorCtr="0">
            <a:noAutofit/>
          </a:bodyPr>
          <a:lstStyle/>
          <a:p>
            <a:pPr marL="12700" marR="0" lvl="0" indent="0" algn="l" rtl="0">
              <a:lnSpc>
                <a:spcPct val="97000"/>
              </a:lnSpc>
              <a:spcBef>
                <a:spcPts val="0"/>
              </a:spcBef>
              <a:spcAft>
                <a:spcPts val="0"/>
              </a:spcAft>
              <a:buClr>
                <a:schemeClr val="dk1"/>
              </a:buClr>
              <a:buSzPts val="1100"/>
              <a:buFont typeface="Calibri"/>
              <a:buNone/>
            </a:pPr>
            <a:r>
              <a:rPr lang="en" sz="1100">
                <a:solidFill>
                  <a:schemeClr val="dk1"/>
                </a:solidFill>
                <a:latin typeface="Calibri"/>
                <a:ea typeface="Calibri"/>
                <a:cs typeface="Calibri"/>
                <a:sym typeface="Calibri"/>
              </a:rPr>
              <a:t>Domenic Armano  </a:t>
            </a:r>
            <a:endParaRPr sz="1100">
              <a:solidFill>
                <a:schemeClr val="dk1"/>
              </a:solidFill>
              <a:latin typeface="Calibri"/>
              <a:ea typeface="Calibri"/>
              <a:cs typeface="Calibri"/>
              <a:sym typeface="Calibri"/>
            </a:endParaRPr>
          </a:p>
          <a:p>
            <a:pPr marL="12700" marR="0" lvl="0" indent="0" algn="l" rtl="0">
              <a:lnSpc>
                <a:spcPct val="97000"/>
              </a:lnSpc>
              <a:spcBef>
                <a:spcPts val="0"/>
              </a:spcBef>
              <a:spcAft>
                <a:spcPts val="0"/>
              </a:spcAft>
              <a:buClr>
                <a:schemeClr val="dk1"/>
              </a:buClr>
              <a:buSzPts val="1100"/>
              <a:buFont typeface="Calibri"/>
              <a:buNone/>
            </a:pPr>
            <a:r>
              <a:rPr lang="en" sz="1100">
                <a:solidFill>
                  <a:schemeClr val="dk1"/>
                </a:solidFill>
                <a:latin typeface="Calibri"/>
                <a:ea typeface="Calibri"/>
                <a:cs typeface="Calibri"/>
                <a:sym typeface="Calibri"/>
              </a:rPr>
              <a:t>Phillip Eash-Gates</a:t>
            </a:r>
            <a:endParaRPr sz="1100">
              <a:solidFill>
                <a:schemeClr val="dk1"/>
              </a:solidFill>
              <a:latin typeface="Calibri"/>
              <a:ea typeface="Calibri"/>
              <a:cs typeface="Calibri"/>
              <a:sym typeface="Calibri"/>
            </a:endParaRPr>
          </a:p>
          <a:p>
            <a:pPr marL="12700" marR="0" lvl="0" indent="0" algn="l" rtl="0">
              <a:lnSpc>
                <a:spcPct val="97000"/>
              </a:lnSpc>
              <a:spcBef>
                <a:spcPts val="0"/>
              </a:spcBef>
              <a:spcAft>
                <a:spcPts val="0"/>
              </a:spcAft>
              <a:buClr>
                <a:schemeClr val="dk1"/>
              </a:buClr>
              <a:buSzPts val="1100"/>
              <a:buFont typeface="Calibri"/>
              <a:buNone/>
            </a:pPr>
            <a:r>
              <a:rPr lang="en" sz="1100">
                <a:solidFill>
                  <a:schemeClr val="dk1"/>
                </a:solidFill>
                <a:latin typeface="Calibri"/>
                <a:ea typeface="Calibri"/>
                <a:cs typeface="Calibri"/>
                <a:sym typeface="Calibri"/>
              </a:rPr>
              <a:t>Michael Gibbs</a:t>
            </a:r>
            <a:endParaRPr sz="1100">
              <a:solidFill>
                <a:schemeClr val="dk1"/>
              </a:solidFill>
              <a:latin typeface="Calibri"/>
              <a:ea typeface="Calibri"/>
              <a:cs typeface="Calibri"/>
              <a:sym typeface="Calibri"/>
            </a:endParaRPr>
          </a:p>
          <a:p>
            <a:pPr marL="0" marR="0" lvl="0" indent="0" algn="l" rtl="0">
              <a:lnSpc>
                <a:spcPct val="97000"/>
              </a:lnSpc>
              <a:spcBef>
                <a:spcPts val="0"/>
              </a:spcBef>
              <a:spcAft>
                <a:spcPts val="0"/>
              </a:spcAft>
              <a:buClr>
                <a:schemeClr val="dk1"/>
              </a:buClr>
              <a:buSzPts val="1100"/>
              <a:buFont typeface="Calibri"/>
              <a:buNone/>
            </a:pPr>
            <a:endParaRPr sz="1100">
              <a:solidFill>
                <a:schemeClr val="dk1"/>
              </a:solidFill>
              <a:latin typeface="Calibri"/>
              <a:ea typeface="Calibri"/>
              <a:cs typeface="Calibri"/>
              <a:sym typeface="Calibri"/>
            </a:endParaRPr>
          </a:p>
          <a:p>
            <a:pPr marL="12700" marR="0" lvl="0" indent="0" algn="l" rtl="0">
              <a:lnSpc>
                <a:spcPct val="97000"/>
              </a:lnSpc>
              <a:spcBef>
                <a:spcPts val="0"/>
              </a:spcBef>
              <a:spcAft>
                <a:spcPts val="0"/>
              </a:spcAft>
              <a:buClr>
                <a:schemeClr val="dk1"/>
              </a:buClr>
              <a:buSzPts val="1100"/>
              <a:buFont typeface="Arial"/>
              <a:buNone/>
            </a:pPr>
            <a:endParaRPr sz="1100">
              <a:solidFill>
                <a:schemeClr val="dk1"/>
              </a:solidFill>
              <a:latin typeface="Calibri"/>
              <a:ea typeface="Calibri"/>
              <a:cs typeface="Calibri"/>
              <a:sym typeface="Calibri"/>
            </a:endParaRPr>
          </a:p>
          <a:p>
            <a:pPr marL="0" marR="0" lvl="0" indent="0" algn="l" rtl="0">
              <a:lnSpc>
                <a:spcPct val="96700"/>
              </a:lnSpc>
              <a:spcBef>
                <a:spcPts val="0"/>
              </a:spcBef>
              <a:spcAft>
                <a:spcPts val="0"/>
              </a:spcAft>
              <a:buClr>
                <a:schemeClr val="dk1"/>
              </a:buClr>
              <a:buSzPts val="1100"/>
              <a:buFont typeface="Arial"/>
              <a:buNone/>
            </a:pPr>
            <a:r>
              <a:rPr lang="en" sz="1100">
                <a:solidFill>
                  <a:schemeClr val="dk1"/>
                </a:solidFill>
                <a:latin typeface="Calibri"/>
                <a:ea typeface="Calibri"/>
                <a:cs typeface="Calibri"/>
                <a:sym typeface="Calibri"/>
              </a:rPr>
              <a:t>Megan Howard</a:t>
            </a:r>
            <a:endParaRPr sz="1100">
              <a:solidFill>
                <a:schemeClr val="dk1"/>
              </a:solidFill>
              <a:latin typeface="Calibri"/>
              <a:ea typeface="Calibri"/>
              <a:cs typeface="Calibri"/>
              <a:sym typeface="Calibri"/>
            </a:endParaRPr>
          </a:p>
          <a:p>
            <a:pPr marL="12700" marR="0" lvl="0" indent="0" algn="l" rtl="0">
              <a:lnSpc>
                <a:spcPct val="97000"/>
              </a:lnSpc>
              <a:spcBef>
                <a:spcPts val="0"/>
              </a:spcBef>
              <a:spcAft>
                <a:spcPts val="0"/>
              </a:spcAft>
              <a:buClr>
                <a:schemeClr val="dk1"/>
              </a:buClr>
              <a:buSzPts val="1100"/>
              <a:buFont typeface="Calibri"/>
              <a:buNone/>
            </a:pPr>
            <a:r>
              <a:rPr lang="en" sz="1100">
                <a:solidFill>
                  <a:schemeClr val="dk1"/>
                </a:solidFill>
                <a:latin typeface="Calibri"/>
                <a:ea typeface="Calibri"/>
                <a:cs typeface="Calibri"/>
                <a:sym typeface="Calibri"/>
              </a:rPr>
              <a:t>Judith Judson </a:t>
            </a:r>
            <a:endParaRPr sz="1100">
              <a:solidFill>
                <a:schemeClr val="dk1"/>
              </a:solidFill>
              <a:latin typeface="Calibri"/>
              <a:ea typeface="Calibri"/>
              <a:cs typeface="Calibri"/>
              <a:sym typeface="Calibri"/>
            </a:endParaRPr>
          </a:p>
          <a:p>
            <a:pPr marL="12700" marR="0" lvl="0" indent="0" algn="l" rtl="0">
              <a:lnSpc>
                <a:spcPct val="97000"/>
              </a:lnSpc>
              <a:spcBef>
                <a:spcPts val="0"/>
              </a:spcBef>
              <a:spcAft>
                <a:spcPts val="0"/>
              </a:spcAft>
              <a:buClr>
                <a:schemeClr val="dk1"/>
              </a:buClr>
              <a:buSzPts val="1100"/>
              <a:buFont typeface="Calibri"/>
              <a:buNone/>
            </a:pPr>
            <a:r>
              <a:rPr lang="en" sz="1100">
                <a:solidFill>
                  <a:schemeClr val="dk1"/>
                </a:solidFill>
                <a:latin typeface="Calibri"/>
                <a:ea typeface="Calibri"/>
                <a:cs typeface="Calibri"/>
                <a:sym typeface="Calibri"/>
              </a:rPr>
              <a:t>Robert Kaufmann</a:t>
            </a:r>
            <a:endParaRPr sz="1100">
              <a:solidFill>
                <a:schemeClr val="dk1"/>
              </a:solidFill>
              <a:latin typeface="Calibri"/>
              <a:ea typeface="Calibri"/>
              <a:cs typeface="Calibri"/>
              <a:sym typeface="Calibri"/>
            </a:endParaRPr>
          </a:p>
          <a:p>
            <a:pPr marL="12700" marR="0" lvl="0" indent="0" algn="l" rtl="0">
              <a:lnSpc>
                <a:spcPct val="97000"/>
              </a:lnSpc>
              <a:spcBef>
                <a:spcPts val="0"/>
              </a:spcBef>
              <a:spcAft>
                <a:spcPts val="0"/>
              </a:spcAft>
              <a:buClr>
                <a:schemeClr val="dk1"/>
              </a:buClr>
              <a:buSzPts val="1100"/>
              <a:buFont typeface="Calibri"/>
              <a:buNone/>
            </a:pPr>
            <a:endParaRPr sz="1100">
              <a:solidFill>
                <a:schemeClr val="dk1"/>
              </a:solidFill>
              <a:latin typeface="Calibri"/>
              <a:ea typeface="Calibri"/>
              <a:cs typeface="Calibri"/>
              <a:sym typeface="Calibri"/>
            </a:endParaRPr>
          </a:p>
          <a:p>
            <a:pPr marL="12700" marR="0" lvl="0" indent="0" algn="l" rtl="0">
              <a:lnSpc>
                <a:spcPct val="97000"/>
              </a:lnSpc>
              <a:spcBef>
                <a:spcPts val="0"/>
              </a:spcBef>
              <a:spcAft>
                <a:spcPts val="0"/>
              </a:spcAft>
              <a:buClr>
                <a:schemeClr val="dk1"/>
              </a:buClr>
              <a:buSzPts val="1100"/>
              <a:buFont typeface="Calibri"/>
              <a:buNone/>
            </a:pPr>
            <a:r>
              <a:rPr lang="en" sz="1100">
                <a:solidFill>
                  <a:schemeClr val="dk1"/>
                </a:solidFill>
                <a:latin typeface="Calibri"/>
                <a:ea typeface="Calibri"/>
                <a:cs typeface="Calibri"/>
                <a:sym typeface="Calibri"/>
              </a:rPr>
              <a:t>Jeremy Koo</a:t>
            </a:r>
            <a:endParaRPr sz="1100">
              <a:solidFill>
                <a:schemeClr val="dk1"/>
              </a:solidFill>
              <a:latin typeface="Calibri"/>
              <a:ea typeface="Calibri"/>
              <a:cs typeface="Calibri"/>
              <a:sym typeface="Calibri"/>
            </a:endParaRPr>
          </a:p>
          <a:p>
            <a:pPr marL="12700" marR="0" lvl="0" indent="0" algn="l" rtl="0">
              <a:lnSpc>
                <a:spcPct val="97000"/>
              </a:lnSpc>
              <a:spcBef>
                <a:spcPts val="0"/>
              </a:spcBef>
              <a:spcAft>
                <a:spcPts val="0"/>
              </a:spcAft>
              <a:buClr>
                <a:schemeClr val="dk1"/>
              </a:buClr>
              <a:buSzPts val="1100"/>
              <a:buFont typeface="Calibri"/>
              <a:buNone/>
            </a:pPr>
            <a:r>
              <a:rPr lang="en" sz="1100">
                <a:solidFill>
                  <a:schemeClr val="dk1"/>
                </a:solidFill>
                <a:latin typeface="Calibri"/>
                <a:ea typeface="Calibri"/>
                <a:cs typeface="Calibri"/>
                <a:sym typeface="Calibri"/>
              </a:rPr>
              <a:t>Nalin Kulatilaka</a:t>
            </a:r>
            <a:endParaRPr sz="1100">
              <a:solidFill>
                <a:schemeClr val="dk1"/>
              </a:solidFill>
              <a:latin typeface="Calibri"/>
              <a:ea typeface="Calibri"/>
              <a:cs typeface="Calibri"/>
              <a:sym typeface="Calibri"/>
            </a:endParaRPr>
          </a:p>
          <a:p>
            <a:pPr marL="12700" marR="0" lvl="0" indent="0" algn="l" rtl="0">
              <a:lnSpc>
                <a:spcPct val="97000"/>
              </a:lnSpc>
              <a:spcBef>
                <a:spcPts val="0"/>
              </a:spcBef>
              <a:spcAft>
                <a:spcPts val="0"/>
              </a:spcAft>
              <a:buClr>
                <a:schemeClr val="dk1"/>
              </a:buClr>
              <a:buSzPts val="1100"/>
              <a:buFont typeface="Calibri"/>
              <a:buNone/>
            </a:pPr>
            <a:endParaRPr sz="1100">
              <a:solidFill>
                <a:schemeClr val="dk1"/>
              </a:solidFill>
              <a:latin typeface="Calibri"/>
              <a:ea typeface="Calibri"/>
              <a:cs typeface="Calibri"/>
              <a:sym typeface="Calibri"/>
            </a:endParaRPr>
          </a:p>
          <a:p>
            <a:pPr marL="12700" marR="0" lvl="0" indent="0" algn="l" rtl="0">
              <a:lnSpc>
                <a:spcPct val="97000"/>
              </a:lnSpc>
              <a:spcBef>
                <a:spcPts val="0"/>
              </a:spcBef>
              <a:spcAft>
                <a:spcPts val="0"/>
              </a:spcAft>
              <a:buClr>
                <a:schemeClr val="dk1"/>
              </a:buClr>
              <a:buSzPts val="1100"/>
              <a:buFont typeface="Calibri"/>
              <a:buNone/>
            </a:pPr>
            <a:r>
              <a:rPr lang="en" sz="1100">
                <a:solidFill>
                  <a:schemeClr val="dk1"/>
                </a:solidFill>
                <a:latin typeface="Calibri"/>
                <a:ea typeface="Calibri"/>
                <a:cs typeface="Calibri"/>
                <a:sym typeface="Calibri"/>
              </a:rPr>
              <a:t>Paul Lyons  </a:t>
            </a:r>
            <a:endParaRPr sz="1100">
              <a:solidFill>
                <a:schemeClr val="dk1"/>
              </a:solidFill>
              <a:latin typeface="Calibri"/>
              <a:ea typeface="Calibri"/>
              <a:cs typeface="Calibri"/>
              <a:sym typeface="Calibri"/>
            </a:endParaRPr>
          </a:p>
          <a:p>
            <a:pPr marL="12700" marR="0" lvl="0" indent="0" algn="l" rtl="0">
              <a:lnSpc>
                <a:spcPct val="97000"/>
              </a:lnSpc>
              <a:spcBef>
                <a:spcPts val="0"/>
              </a:spcBef>
              <a:spcAft>
                <a:spcPts val="0"/>
              </a:spcAft>
              <a:buClr>
                <a:schemeClr val="dk1"/>
              </a:buClr>
              <a:buSzPts val="1100"/>
              <a:buFont typeface="Calibri"/>
              <a:buNone/>
            </a:pPr>
            <a:endParaRPr sz="1100">
              <a:solidFill>
                <a:schemeClr val="dk1"/>
              </a:solidFill>
              <a:latin typeface="Calibri"/>
              <a:ea typeface="Calibri"/>
              <a:cs typeface="Calibri"/>
              <a:sym typeface="Calibri"/>
            </a:endParaRPr>
          </a:p>
          <a:p>
            <a:pPr marL="0" marR="0" lvl="0" indent="0" algn="l" rtl="0">
              <a:lnSpc>
                <a:spcPct val="96700"/>
              </a:lnSpc>
              <a:spcBef>
                <a:spcPts val="0"/>
              </a:spcBef>
              <a:spcAft>
                <a:spcPts val="0"/>
              </a:spcAft>
              <a:buClr>
                <a:schemeClr val="dk1"/>
              </a:buClr>
              <a:buSzPts val="1100"/>
              <a:buFont typeface="Arial"/>
              <a:buNone/>
            </a:pPr>
            <a:endParaRPr sz="1100">
              <a:solidFill>
                <a:schemeClr val="dk1"/>
              </a:solidFill>
              <a:latin typeface="Calibri"/>
              <a:ea typeface="Calibri"/>
              <a:cs typeface="Calibri"/>
              <a:sym typeface="Calibri"/>
            </a:endParaRPr>
          </a:p>
          <a:p>
            <a:pPr marL="12700" marR="0" lvl="0" indent="0" algn="l" rtl="0">
              <a:lnSpc>
                <a:spcPct val="97000"/>
              </a:lnSpc>
              <a:spcBef>
                <a:spcPts val="0"/>
              </a:spcBef>
              <a:spcAft>
                <a:spcPts val="0"/>
              </a:spcAft>
              <a:buClr>
                <a:schemeClr val="dk1"/>
              </a:buClr>
              <a:buSzPts val="1100"/>
              <a:buFont typeface="Calibri"/>
              <a:buNone/>
            </a:pPr>
            <a:endParaRPr sz="1100">
              <a:solidFill>
                <a:schemeClr val="dk1"/>
              </a:solidFill>
              <a:latin typeface="Calibri"/>
              <a:ea typeface="Calibri"/>
              <a:cs typeface="Calibri"/>
              <a:sym typeface="Calibri"/>
            </a:endParaRPr>
          </a:p>
          <a:p>
            <a:pPr marL="12700" marR="0" lvl="0" indent="0" algn="l" rtl="0">
              <a:lnSpc>
                <a:spcPct val="97000"/>
              </a:lnSpc>
              <a:spcBef>
                <a:spcPts val="0"/>
              </a:spcBef>
              <a:spcAft>
                <a:spcPts val="0"/>
              </a:spcAft>
              <a:buClr>
                <a:schemeClr val="dk1"/>
              </a:buClr>
              <a:buSzPts val="1100"/>
              <a:buFont typeface="Calibri"/>
              <a:buNone/>
            </a:pPr>
            <a:endParaRPr sz="1100">
              <a:solidFill>
                <a:schemeClr val="dk1"/>
              </a:solidFill>
              <a:latin typeface="Calibri"/>
              <a:ea typeface="Calibri"/>
              <a:cs typeface="Calibri"/>
              <a:sym typeface="Calibri"/>
            </a:endParaRPr>
          </a:p>
        </p:txBody>
      </p:sp>
      <p:sp>
        <p:nvSpPr>
          <p:cNvPr id="224" name="Google Shape;224;p29"/>
          <p:cNvSpPr txBox="1"/>
          <p:nvPr/>
        </p:nvSpPr>
        <p:spPr>
          <a:xfrm>
            <a:off x="1551245" y="2812662"/>
            <a:ext cx="3171300" cy="1661700"/>
          </a:xfrm>
          <a:prstGeom prst="rect">
            <a:avLst/>
          </a:prstGeom>
          <a:noFill/>
          <a:ln>
            <a:noFill/>
          </a:ln>
        </p:spPr>
        <p:txBody>
          <a:bodyPr spcFirstLastPara="1" wrap="square" lIns="0" tIns="17600" rIns="0" bIns="0" anchor="t" anchorCtr="0">
            <a:noAutofit/>
          </a:bodyPr>
          <a:lstStyle/>
          <a:p>
            <a:pPr marL="12700" marR="0" lvl="0" indent="0" algn="l" rtl="0">
              <a:lnSpc>
                <a:spcPct val="97000"/>
              </a:lnSpc>
              <a:spcBef>
                <a:spcPts val="0"/>
              </a:spcBef>
              <a:spcAft>
                <a:spcPts val="0"/>
              </a:spcAft>
              <a:buClr>
                <a:schemeClr val="dk1"/>
              </a:buClr>
              <a:buSzPts val="1100"/>
              <a:buFont typeface="Calibri"/>
              <a:buNone/>
            </a:pPr>
            <a:r>
              <a:rPr lang="en" sz="1100" dirty="0">
                <a:solidFill>
                  <a:schemeClr val="dk1"/>
                </a:solidFill>
                <a:latin typeface="Calibri"/>
                <a:ea typeface="Calibri"/>
                <a:cs typeface="Calibri"/>
                <a:sym typeface="Calibri"/>
              </a:rPr>
              <a:t>President, Guardian Energy Management</a:t>
            </a:r>
            <a:endParaRPr sz="1100" dirty="0">
              <a:solidFill>
                <a:schemeClr val="dk1"/>
              </a:solidFill>
              <a:latin typeface="Calibri"/>
              <a:ea typeface="Calibri"/>
              <a:cs typeface="Calibri"/>
              <a:sym typeface="Calibri"/>
            </a:endParaRPr>
          </a:p>
          <a:p>
            <a:pPr marL="0" marR="0" lvl="0" indent="0" algn="l" rtl="0">
              <a:lnSpc>
                <a:spcPct val="97000"/>
              </a:lnSpc>
              <a:spcBef>
                <a:spcPts val="0"/>
              </a:spcBef>
              <a:spcAft>
                <a:spcPts val="0"/>
              </a:spcAft>
              <a:buClr>
                <a:schemeClr val="dk1"/>
              </a:buClr>
              <a:buSzPts val="1100"/>
              <a:buFont typeface="Arial"/>
              <a:buNone/>
            </a:pPr>
            <a:r>
              <a:rPr lang="en" sz="1100" dirty="0">
                <a:solidFill>
                  <a:schemeClr val="dk1"/>
                </a:solidFill>
                <a:latin typeface="Calibri"/>
                <a:ea typeface="Calibri"/>
                <a:cs typeface="Calibri"/>
                <a:sym typeface="Calibri"/>
              </a:rPr>
              <a:t>Senior Associate, Synapse Energy Economics</a:t>
            </a:r>
            <a:endParaRPr sz="1100" dirty="0">
              <a:solidFill>
                <a:schemeClr val="dk1"/>
              </a:solidFill>
              <a:latin typeface="Calibri"/>
              <a:ea typeface="Calibri"/>
              <a:cs typeface="Calibri"/>
              <a:sym typeface="Calibri"/>
            </a:endParaRPr>
          </a:p>
          <a:p>
            <a:pPr marL="12700" marR="0" lvl="0" indent="0" algn="l" rtl="0">
              <a:lnSpc>
                <a:spcPct val="97000"/>
              </a:lnSpc>
              <a:spcBef>
                <a:spcPts val="0"/>
              </a:spcBef>
              <a:spcAft>
                <a:spcPts val="0"/>
              </a:spcAft>
              <a:buClr>
                <a:schemeClr val="dk1"/>
              </a:buClr>
              <a:buSzPts val="1100"/>
              <a:buFont typeface="Arial"/>
              <a:buNone/>
            </a:pPr>
            <a:r>
              <a:rPr lang="en" sz="1100" dirty="0">
                <a:solidFill>
                  <a:schemeClr val="dk1"/>
                </a:solidFill>
                <a:latin typeface="Calibri"/>
                <a:ea typeface="Calibri"/>
                <a:cs typeface="Calibri"/>
                <a:sym typeface="Calibri"/>
              </a:rPr>
              <a:t>Former Assistant Executive Officer, CARB;</a:t>
            </a:r>
            <a:endParaRPr sz="1100" dirty="0">
              <a:solidFill>
                <a:schemeClr val="dk1"/>
              </a:solidFill>
              <a:latin typeface="Calibri"/>
              <a:ea typeface="Calibri"/>
              <a:cs typeface="Calibri"/>
              <a:sym typeface="Calibri"/>
            </a:endParaRPr>
          </a:p>
          <a:p>
            <a:pPr marL="12700" marR="0" lvl="0" indent="0" algn="l" rtl="0">
              <a:lnSpc>
                <a:spcPct val="97000"/>
              </a:lnSpc>
              <a:spcBef>
                <a:spcPts val="0"/>
              </a:spcBef>
              <a:spcAft>
                <a:spcPts val="0"/>
              </a:spcAft>
              <a:buClr>
                <a:schemeClr val="dk1"/>
              </a:buClr>
              <a:buSzPts val="1100"/>
              <a:buFont typeface="Calibri"/>
              <a:buNone/>
            </a:pPr>
            <a:r>
              <a:rPr lang="en" sz="1100" dirty="0">
                <a:solidFill>
                  <a:schemeClr val="dk1"/>
                </a:solidFill>
                <a:latin typeface="Calibri"/>
                <a:ea typeface="Calibri"/>
                <a:cs typeface="Calibri"/>
                <a:sym typeface="Calibri"/>
              </a:rPr>
              <a:t>Former Deputy Secretary of Climate Action, CalEPA;  Former Senior Vice-President, ICF International;</a:t>
            </a:r>
            <a:endParaRPr sz="1100" dirty="0">
              <a:solidFill>
                <a:schemeClr val="dk1"/>
              </a:solidFill>
              <a:latin typeface="Calibri"/>
              <a:ea typeface="Calibri"/>
              <a:cs typeface="Calibri"/>
              <a:sym typeface="Calibri"/>
            </a:endParaRPr>
          </a:p>
          <a:p>
            <a:pPr marL="12700" marR="0" lvl="0" indent="0" algn="l" rtl="0">
              <a:lnSpc>
                <a:spcPct val="97000"/>
              </a:lnSpc>
              <a:spcBef>
                <a:spcPts val="0"/>
              </a:spcBef>
              <a:spcAft>
                <a:spcPts val="0"/>
              </a:spcAft>
              <a:buClr>
                <a:srgbClr val="222222"/>
              </a:buClr>
              <a:buSzPts val="1100"/>
              <a:buFont typeface="Calibri"/>
              <a:buNone/>
            </a:pPr>
            <a:r>
              <a:rPr lang="en" sz="1100" dirty="0">
                <a:solidFill>
                  <a:srgbClr val="222222"/>
                </a:solidFill>
                <a:latin typeface="Calibri"/>
                <a:ea typeface="Calibri"/>
                <a:cs typeface="Calibri"/>
                <a:sym typeface="Calibri"/>
              </a:rPr>
              <a:t>Director, MassCEC</a:t>
            </a:r>
            <a:endParaRPr sz="1100" dirty="0">
              <a:solidFill>
                <a:schemeClr val="dk1"/>
              </a:solidFill>
              <a:latin typeface="Calibri"/>
              <a:ea typeface="Calibri"/>
              <a:cs typeface="Calibri"/>
              <a:sym typeface="Calibri"/>
            </a:endParaRPr>
          </a:p>
          <a:p>
            <a:pPr marL="12700" marR="304800" lvl="0" indent="0" algn="l" rtl="0">
              <a:lnSpc>
                <a:spcPct val="97000"/>
              </a:lnSpc>
              <a:spcBef>
                <a:spcPts val="0"/>
              </a:spcBef>
              <a:spcAft>
                <a:spcPts val="0"/>
              </a:spcAft>
              <a:buClr>
                <a:schemeClr val="dk1"/>
              </a:buClr>
              <a:buSzPts val="1100"/>
              <a:buFont typeface="Calibri"/>
              <a:buNone/>
            </a:pPr>
            <a:r>
              <a:rPr lang="en" sz="1100" dirty="0">
                <a:solidFill>
                  <a:schemeClr val="dk1"/>
                </a:solidFill>
                <a:latin typeface="Calibri"/>
                <a:ea typeface="Calibri"/>
                <a:cs typeface="Calibri"/>
                <a:sym typeface="Calibri"/>
              </a:rPr>
              <a:t>VP of Distributed Energy Systems, Ameresco  </a:t>
            </a:r>
            <a:endParaRPr sz="1100" dirty="0">
              <a:solidFill>
                <a:schemeClr val="dk1"/>
              </a:solidFill>
              <a:latin typeface="Calibri"/>
              <a:ea typeface="Calibri"/>
              <a:cs typeface="Calibri"/>
              <a:sym typeface="Calibri"/>
            </a:endParaRPr>
          </a:p>
          <a:p>
            <a:pPr marL="12700" marR="304800" lvl="0" indent="0" algn="l" rtl="0">
              <a:lnSpc>
                <a:spcPct val="97000"/>
              </a:lnSpc>
              <a:spcBef>
                <a:spcPts val="0"/>
              </a:spcBef>
              <a:spcAft>
                <a:spcPts val="0"/>
              </a:spcAft>
              <a:buClr>
                <a:schemeClr val="dk1"/>
              </a:buClr>
              <a:buSzPts val="1100"/>
              <a:buFont typeface="Calibri"/>
              <a:buNone/>
            </a:pPr>
            <a:r>
              <a:rPr lang="en" sz="1100" dirty="0">
                <a:solidFill>
                  <a:schemeClr val="dk1"/>
                </a:solidFill>
                <a:latin typeface="Calibri"/>
                <a:ea typeface="Calibri"/>
                <a:cs typeface="Calibri"/>
                <a:sym typeface="Calibri"/>
              </a:rPr>
              <a:t>Earth &amp; Environment Professor, Boston University </a:t>
            </a:r>
            <a:endParaRPr sz="1100" dirty="0">
              <a:solidFill>
                <a:schemeClr val="dk1"/>
              </a:solidFill>
              <a:latin typeface="Calibri"/>
              <a:ea typeface="Calibri"/>
              <a:cs typeface="Calibri"/>
              <a:sym typeface="Calibri"/>
            </a:endParaRPr>
          </a:p>
          <a:p>
            <a:pPr marL="12700" marR="304800" lvl="0" indent="0" algn="l" rtl="0">
              <a:lnSpc>
                <a:spcPct val="97000"/>
              </a:lnSpc>
              <a:spcBef>
                <a:spcPts val="0"/>
              </a:spcBef>
              <a:spcAft>
                <a:spcPts val="0"/>
              </a:spcAft>
              <a:buClr>
                <a:schemeClr val="dk1"/>
              </a:buClr>
              <a:buSzPts val="1100"/>
              <a:buFont typeface="Calibri"/>
              <a:buNone/>
            </a:pPr>
            <a:r>
              <a:rPr lang="en" sz="1100" dirty="0">
                <a:solidFill>
                  <a:schemeClr val="dk1"/>
                </a:solidFill>
                <a:latin typeface="Calibri"/>
                <a:ea typeface="Calibri"/>
                <a:cs typeface="Calibri"/>
                <a:sym typeface="Calibri"/>
              </a:rPr>
              <a:t>Founding Partner, First Fuel Software;</a:t>
            </a:r>
            <a:endParaRPr sz="1100" dirty="0">
              <a:solidFill>
                <a:schemeClr val="dk1"/>
              </a:solidFill>
              <a:latin typeface="Calibri"/>
              <a:ea typeface="Calibri"/>
              <a:cs typeface="Calibri"/>
              <a:sym typeface="Calibri"/>
            </a:endParaRPr>
          </a:p>
          <a:p>
            <a:pPr marL="0" marR="0" lvl="0" indent="0" algn="l" rtl="0">
              <a:lnSpc>
                <a:spcPct val="97000"/>
              </a:lnSpc>
              <a:spcBef>
                <a:spcPts val="0"/>
              </a:spcBef>
              <a:spcAft>
                <a:spcPts val="0"/>
              </a:spcAft>
              <a:buClr>
                <a:schemeClr val="dk1"/>
              </a:buClr>
              <a:buSzPts val="1100"/>
              <a:buFont typeface="Arial"/>
              <a:buNone/>
            </a:pPr>
            <a:r>
              <a:rPr lang="en" sz="1100" dirty="0">
                <a:solidFill>
                  <a:schemeClr val="dk1"/>
                </a:solidFill>
                <a:latin typeface="Calibri"/>
                <a:ea typeface="Calibri"/>
                <a:cs typeface="Calibri"/>
                <a:sym typeface="Calibri"/>
              </a:rPr>
              <a:t>Associate, Cadmus Group</a:t>
            </a:r>
            <a:endParaRPr sz="1100" dirty="0">
              <a:solidFill>
                <a:schemeClr val="dk1"/>
              </a:solidFill>
              <a:latin typeface="Calibri"/>
              <a:ea typeface="Calibri"/>
              <a:cs typeface="Calibri"/>
              <a:sym typeface="Calibri"/>
            </a:endParaRPr>
          </a:p>
          <a:p>
            <a:pPr marL="12700" marR="0" lvl="0" indent="0" algn="l" rtl="0">
              <a:lnSpc>
                <a:spcPct val="97000"/>
              </a:lnSpc>
              <a:spcBef>
                <a:spcPts val="0"/>
              </a:spcBef>
              <a:spcAft>
                <a:spcPts val="0"/>
              </a:spcAft>
              <a:buClr>
                <a:schemeClr val="dk1"/>
              </a:buClr>
              <a:buSzPts val="1100"/>
              <a:buFont typeface="Arial"/>
              <a:buNone/>
            </a:pPr>
            <a:r>
              <a:rPr lang="en" sz="1100" dirty="0">
                <a:solidFill>
                  <a:schemeClr val="dk1"/>
                </a:solidFill>
                <a:latin typeface="Calibri"/>
                <a:ea typeface="Calibri"/>
                <a:cs typeface="Calibri"/>
                <a:sym typeface="Calibri"/>
              </a:rPr>
              <a:t>Business Professor, Boston University</a:t>
            </a:r>
            <a:endParaRPr sz="1100" dirty="0">
              <a:solidFill>
                <a:schemeClr val="dk1"/>
              </a:solidFill>
              <a:latin typeface="Calibri"/>
              <a:ea typeface="Calibri"/>
              <a:cs typeface="Calibri"/>
              <a:sym typeface="Calibri"/>
            </a:endParaRPr>
          </a:p>
          <a:p>
            <a:pPr marL="12700" marR="0" lvl="0" indent="0" algn="l" rtl="0">
              <a:lnSpc>
                <a:spcPct val="97000"/>
              </a:lnSpc>
              <a:spcBef>
                <a:spcPts val="0"/>
              </a:spcBef>
              <a:spcAft>
                <a:spcPts val="0"/>
              </a:spcAft>
              <a:buClr>
                <a:schemeClr val="dk1"/>
              </a:buClr>
              <a:buSzPts val="1100"/>
              <a:buFont typeface="Arial"/>
              <a:buNone/>
            </a:pPr>
            <a:r>
              <a:rPr lang="en" sz="1100" dirty="0">
                <a:solidFill>
                  <a:schemeClr val="dk1"/>
                </a:solidFill>
                <a:latin typeface="Calibri"/>
                <a:ea typeface="Calibri"/>
                <a:cs typeface="Calibri"/>
                <a:sym typeface="Calibri"/>
              </a:rPr>
              <a:t>Founding Partner, First Fuel</a:t>
            </a:r>
            <a:endParaRPr sz="1100" dirty="0">
              <a:solidFill>
                <a:schemeClr val="dk1"/>
              </a:solidFill>
              <a:latin typeface="Calibri"/>
              <a:ea typeface="Calibri"/>
              <a:cs typeface="Calibri"/>
              <a:sym typeface="Calibri"/>
            </a:endParaRPr>
          </a:p>
          <a:p>
            <a:pPr marL="12700" marR="304800" lvl="0" indent="0" algn="l" rtl="0">
              <a:lnSpc>
                <a:spcPct val="97000"/>
              </a:lnSpc>
              <a:spcBef>
                <a:spcPts val="0"/>
              </a:spcBef>
              <a:spcAft>
                <a:spcPts val="0"/>
              </a:spcAft>
              <a:buClr>
                <a:schemeClr val="dk1"/>
              </a:buClr>
              <a:buSzPts val="1100"/>
              <a:buFont typeface="Calibri"/>
              <a:buNone/>
            </a:pPr>
            <a:r>
              <a:rPr lang="en" sz="1100" dirty="0">
                <a:solidFill>
                  <a:schemeClr val="dk1"/>
                </a:solidFill>
                <a:latin typeface="Calibri"/>
                <a:ea typeface="Calibri"/>
                <a:cs typeface="Calibri"/>
                <a:sym typeface="Calibri"/>
              </a:rPr>
              <a:t>President, Zapotec Energy Inc</a:t>
            </a:r>
            <a:endParaRPr sz="1100" dirty="0">
              <a:solidFill>
                <a:schemeClr val="dk1"/>
              </a:solidFill>
              <a:latin typeface="Calibri"/>
              <a:ea typeface="Calibri"/>
              <a:cs typeface="Calibri"/>
              <a:sym typeface="Calibri"/>
            </a:endParaRPr>
          </a:p>
        </p:txBody>
      </p:sp>
      <p:sp>
        <p:nvSpPr>
          <p:cNvPr id="225" name="Google Shape;225;p29"/>
          <p:cNvSpPr txBox="1"/>
          <p:nvPr/>
        </p:nvSpPr>
        <p:spPr>
          <a:xfrm>
            <a:off x="4574657" y="90425"/>
            <a:ext cx="4466103" cy="163763"/>
          </a:xfrm>
          <a:prstGeom prst="rect">
            <a:avLst/>
          </a:prstGeom>
          <a:solidFill>
            <a:srgbClr val="C6E0B4"/>
          </a:solidFill>
          <a:ln>
            <a:noFill/>
          </a:ln>
        </p:spPr>
        <p:txBody>
          <a:bodyPr spcFirstLastPara="1" wrap="square" lIns="0" tIns="0" rIns="0" bIns="0" anchor="t" anchorCtr="0">
            <a:spAutoFit/>
          </a:bodyPr>
          <a:lstStyle/>
          <a:p>
            <a:pPr marL="0" marR="0" lvl="0" indent="0" algn="l" rtl="0">
              <a:lnSpc>
                <a:spcPct val="111818"/>
              </a:lnSpc>
              <a:spcBef>
                <a:spcPts val="0"/>
              </a:spcBef>
              <a:spcAft>
                <a:spcPts val="0"/>
              </a:spcAft>
              <a:buClr>
                <a:schemeClr val="dk1"/>
              </a:buClr>
              <a:buSzPts val="1000"/>
              <a:buFont typeface="Calibri"/>
              <a:buNone/>
            </a:pPr>
            <a:r>
              <a:rPr lang="en" sz="950" b="1" u="sng" dirty="0">
                <a:solidFill>
                  <a:schemeClr val="dk1"/>
                </a:solidFill>
                <a:latin typeface="Calibri"/>
                <a:ea typeface="Calibri"/>
                <a:cs typeface="Calibri"/>
                <a:sym typeface="Calibri"/>
              </a:rPr>
              <a:t>Understanding Boston University’s Planning, HVAC Implementation, &amp; Budget</a:t>
            </a:r>
            <a:endParaRPr sz="950" dirty="0">
              <a:solidFill>
                <a:schemeClr val="dk1"/>
              </a:solidFill>
              <a:latin typeface="Calibri"/>
              <a:ea typeface="Calibri"/>
              <a:cs typeface="Calibri"/>
              <a:sym typeface="Calibri"/>
            </a:endParaRPr>
          </a:p>
        </p:txBody>
      </p:sp>
      <p:sp>
        <p:nvSpPr>
          <p:cNvPr id="226" name="Google Shape;226;p29"/>
          <p:cNvSpPr txBox="1"/>
          <p:nvPr/>
        </p:nvSpPr>
        <p:spPr>
          <a:xfrm>
            <a:off x="4574658" y="255521"/>
            <a:ext cx="1189414" cy="995100"/>
          </a:xfrm>
          <a:prstGeom prst="rect">
            <a:avLst/>
          </a:prstGeom>
          <a:noFill/>
          <a:ln>
            <a:noFill/>
          </a:ln>
        </p:spPr>
        <p:txBody>
          <a:bodyPr spcFirstLastPara="1" wrap="square" lIns="0" tIns="9525" rIns="0" bIns="0" anchor="t" anchorCtr="0">
            <a:noAutofit/>
          </a:bodyPr>
          <a:lstStyle/>
          <a:p>
            <a:pPr marL="12700" marR="0" lvl="0" indent="0" algn="l" rtl="0">
              <a:lnSpc>
                <a:spcPct val="97000"/>
              </a:lnSpc>
              <a:spcBef>
                <a:spcPts val="0"/>
              </a:spcBef>
              <a:spcAft>
                <a:spcPts val="0"/>
              </a:spcAft>
              <a:buClr>
                <a:schemeClr val="dk1"/>
              </a:buClr>
              <a:buSzPts val="1000"/>
              <a:buFont typeface="Arial"/>
              <a:buNone/>
            </a:pPr>
            <a:r>
              <a:rPr lang="en" sz="1000">
                <a:solidFill>
                  <a:schemeClr val="dk1"/>
                </a:solidFill>
                <a:latin typeface="Calibri"/>
                <a:ea typeface="Calibri"/>
                <a:cs typeface="Calibri"/>
                <a:sym typeface="Calibri"/>
              </a:rPr>
              <a:t>Dennis Carlberg</a:t>
            </a:r>
            <a:endParaRPr sz="1000">
              <a:solidFill>
                <a:schemeClr val="dk1"/>
              </a:solidFill>
              <a:latin typeface="Calibri"/>
              <a:ea typeface="Calibri"/>
              <a:cs typeface="Calibri"/>
              <a:sym typeface="Calibri"/>
            </a:endParaRPr>
          </a:p>
          <a:p>
            <a:pPr marL="12700" marR="0" lvl="0" indent="0" algn="l" rtl="0">
              <a:lnSpc>
                <a:spcPct val="97000"/>
              </a:lnSpc>
              <a:spcBef>
                <a:spcPts val="0"/>
              </a:spcBef>
              <a:spcAft>
                <a:spcPts val="0"/>
              </a:spcAft>
              <a:buClr>
                <a:schemeClr val="dk1"/>
              </a:buClr>
              <a:buSzPts val="1000"/>
              <a:buFont typeface="Arial"/>
              <a:buNone/>
            </a:pPr>
            <a:r>
              <a:rPr lang="en" sz="1000">
                <a:solidFill>
                  <a:schemeClr val="dk1"/>
                </a:solidFill>
                <a:latin typeface="Calibri"/>
                <a:ea typeface="Calibri"/>
                <a:cs typeface="Calibri"/>
                <a:sym typeface="Calibri"/>
              </a:rPr>
              <a:t>Robb Dixon</a:t>
            </a:r>
            <a:endParaRPr sz="1000">
              <a:solidFill>
                <a:schemeClr val="dk1"/>
              </a:solidFill>
              <a:latin typeface="Calibri"/>
              <a:ea typeface="Calibri"/>
              <a:cs typeface="Calibri"/>
              <a:sym typeface="Calibri"/>
            </a:endParaRPr>
          </a:p>
          <a:p>
            <a:pPr marL="12700" marR="0" lvl="0" indent="0" algn="l" rtl="0">
              <a:lnSpc>
                <a:spcPct val="97000"/>
              </a:lnSpc>
              <a:spcBef>
                <a:spcPts val="0"/>
              </a:spcBef>
              <a:spcAft>
                <a:spcPts val="0"/>
              </a:spcAft>
              <a:buClr>
                <a:schemeClr val="dk1"/>
              </a:buClr>
              <a:buSzPts val="1000"/>
              <a:buFont typeface="Arial"/>
              <a:buNone/>
            </a:pPr>
            <a:r>
              <a:rPr lang="en" sz="1000">
                <a:solidFill>
                  <a:schemeClr val="dk1"/>
                </a:solidFill>
                <a:latin typeface="Calibri"/>
                <a:ea typeface="Calibri"/>
                <a:cs typeface="Calibri"/>
                <a:sym typeface="Calibri"/>
              </a:rPr>
              <a:t>Shaun Finn</a:t>
            </a:r>
            <a:endParaRPr sz="1000">
              <a:solidFill>
                <a:schemeClr val="dk1"/>
              </a:solidFill>
              <a:latin typeface="Calibri"/>
              <a:ea typeface="Calibri"/>
              <a:cs typeface="Calibri"/>
              <a:sym typeface="Calibri"/>
            </a:endParaRPr>
          </a:p>
          <a:p>
            <a:pPr marL="12700" marR="0" lvl="0" indent="0" algn="l" rtl="0">
              <a:lnSpc>
                <a:spcPct val="97000"/>
              </a:lnSpc>
              <a:spcBef>
                <a:spcPts val="0"/>
              </a:spcBef>
              <a:spcAft>
                <a:spcPts val="0"/>
              </a:spcAft>
              <a:buClr>
                <a:schemeClr val="dk1"/>
              </a:buClr>
              <a:buSzPts val="1000"/>
              <a:buFont typeface="Arial"/>
              <a:buNone/>
            </a:pPr>
            <a:endParaRPr sz="1000">
              <a:solidFill>
                <a:schemeClr val="dk1"/>
              </a:solidFill>
              <a:latin typeface="Calibri"/>
              <a:ea typeface="Calibri"/>
              <a:cs typeface="Calibri"/>
              <a:sym typeface="Calibri"/>
            </a:endParaRPr>
          </a:p>
          <a:p>
            <a:pPr marL="12700" marR="0" lvl="0" indent="0" algn="l" rtl="0">
              <a:lnSpc>
                <a:spcPct val="97000"/>
              </a:lnSpc>
              <a:spcBef>
                <a:spcPts val="0"/>
              </a:spcBef>
              <a:spcAft>
                <a:spcPts val="0"/>
              </a:spcAft>
              <a:buClr>
                <a:schemeClr val="dk1"/>
              </a:buClr>
              <a:buSzPts val="1000"/>
              <a:buFont typeface="Arial"/>
              <a:buNone/>
            </a:pPr>
            <a:r>
              <a:rPr lang="en" sz="1000">
                <a:solidFill>
                  <a:schemeClr val="dk1"/>
                </a:solidFill>
                <a:latin typeface="Calibri"/>
                <a:ea typeface="Calibri"/>
                <a:cs typeface="Calibri"/>
                <a:sym typeface="Calibri"/>
              </a:rPr>
              <a:t>Dipak Intwala</a:t>
            </a:r>
            <a:endParaRPr sz="1000">
              <a:solidFill>
                <a:schemeClr val="dk1"/>
              </a:solidFill>
              <a:latin typeface="Calibri"/>
              <a:ea typeface="Calibri"/>
              <a:cs typeface="Calibri"/>
              <a:sym typeface="Calibri"/>
            </a:endParaRPr>
          </a:p>
          <a:p>
            <a:pPr marL="12700" marR="0" lvl="0" indent="0" algn="l" rtl="0">
              <a:lnSpc>
                <a:spcPct val="97000"/>
              </a:lnSpc>
              <a:spcBef>
                <a:spcPts val="0"/>
              </a:spcBef>
              <a:spcAft>
                <a:spcPts val="0"/>
              </a:spcAft>
              <a:buClr>
                <a:schemeClr val="dk1"/>
              </a:buClr>
              <a:buSzPts val="1000"/>
              <a:buFont typeface="Arial"/>
              <a:buNone/>
            </a:pPr>
            <a:r>
              <a:rPr lang="en" sz="1000">
                <a:solidFill>
                  <a:schemeClr val="dk1"/>
                </a:solidFill>
                <a:latin typeface="Calibri"/>
                <a:ea typeface="Calibri"/>
                <a:cs typeface="Calibri"/>
                <a:sym typeface="Calibri"/>
              </a:rPr>
              <a:t>Joseph Kajunski</a:t>
            </a:r>
            <a:endParaRPr sz="1000">
              <a:solidFill>
                <a:schemeClr val="dk1"/>
              </a:solidFill>
              <a:latin typeface="Calibri"/>
              <a:ea typeface="Calibri"/>
              <a:cs typeface="Calibri"/>
              <a:sym typeface="Calibri"/>
            </a:endParaRPr>
          </a:p>
          <a:p>
            <a:pPr marL="12700" marR="0" lvl="0" indent="0" algn="l" rtl="0">
              <a:lnSpc>
                <a:spcPct val="97000"/>
              </a:lnSpc>
              <a:spcBef>
                <a:spcPts val="0"/>
              </a:spcBef>
              <a:spcAft>
                <a:spcPts val="0"/>
              </a:spcAft>
              <a:buClr>
                <a:schemeClr val="dk1"/>
              </a:buClr>
              <a:buSzPts val="1000"/>
              <a:buFont typeface="Arial"/>
              <a:buNone/>
            </a:pPr>
            <a:endParaRPr sz="1000">
              <a:solidFill>
                <a:schemeClr val="dk1"/>
              </a:solidFill>
              <a:latin typeface="Calibri"/>
              <a:ea typeface="Calibri"/>
              <a:cs typeface="Calibri"/>
              <a:sym typeface="Calibri"/>
            </a:endParaRPr>
          </a:p>
          <a:p>
            <a:pPr marL="12700" marR="0" lvl="0" indent="0" algn="l" rtl="0">
              <a:lnSpc>
                <a:spcPct val="97000"/>
              </a:lnSpc>
              <a:spcBef>
                <a:spcPts val="0"/>
              </a:spcBef>
              <a:spcAft>
                <a:spcPts val="0"/>
              </a:spcAft>
              <a:buClr>
                <a:schemeClr val="dk1"/>
              </a:buClr>
              <a:buSzPts val="1000"/>
              <a:buFont typeface="Calibri"/>
              <a:buNone/>
            </a:pPr>
            <a:r>
              <a:rPr lang="en" sz="1000">
                <a:solidFill>
                  <a:schemeClr val="dk1"/>
                </a:solidFill>
                <a:latin typeface="Calibri"/>
                <a:ea typeface="Calibri"/>
                <a:cs typeface="Calibri"/>
                <a:sym typeface="Calibri"/>
              </a:rPr>
              <a:t>Paul Rinaldi</a:t>
            </a:r>
            <a:endParaRPr sz="1000">
              <a:solidFill>
                <a:schemeClr val="dk1"/>
              </a:solidFill>
              <a:latin typeface="Calibri"/>
              <a:ea typeface="Calibri"/>
              <a:cs typeface="Calibri"/>
              <a:sym typeface="Calibri"/>
            </a:endParaRPr>
          </a:p>
          <a:p>
            <a:pPr marL="12700" marR="0" lvl="0" indent="0" algn="l" rtl="0">
              <a:lnSpc>
                <a:spcPct val="97000"/>
              </a:lnSpc>
              <a:spcBef>
                <a:spcPts val="0"/>
              </a:spcBef>
              <a:spcAft>
                <a:spcPts val="0"/>
              </a:spcAft>
              <a:buClr>
                <a:schemeClr val="dk1"/>
              </a:buClr>
              <a:buSzPts val="1000"/>
              <a:buFont typeface="Calibri"/>
              <a:buNone/>
            </a:pPr>
            <a:endParaRPr sz="1000">
              <a:solidFill>
                <a:schemeClr val="dk1"/>
              </a:solidFill>
              <a:latin typeface="Calibri"/>
              <a:ea typeface="Calibri"/>
              <a:cs typeface="Calibri"/>
              <a:sym typeface="Calibri"/>
            </a:endParaRPr>
          </a:p>
          <a:p>
            <a:pPr marL="12700" marR="0" lvl="0" indent="0" algn="l" rtl="0">
              <a:lnSpc>
                <a:spcPct val="97000"/>
              </a:lnSpc>
              <a:spcBef>
                <a:spcPts val="0"/>
              </a:spcBef>
              <a:spcAft>
                <a:spcPts val="0"/>
              </a:spcAft>
              <a:buClr>
                <a:schemeClr val="dk1"/>
              </a:buClr>
              <a:buSzPts val="1000"/>
              <a:buFont typeface="Calibri"/>
              <a:buNone/>
            </a:pPr>
            <a:endParaRPr sz="1000">
              <a:solidFill>
                <a:schemeClr val="dk1"/>
              </a:solidFill>
              <a:latin typeface="Calibri"/>
              <a:ea typeface="Calibri"/>
              <a:cs typeface="Calibri"/>
              <a:sym typeface="Calibri"/>
            </a:endParaRPr>
          </a:p>
          <a:p>
            <a:pPr marL="12700" marR="0" lvl="0" indent="0" algn="l" rtl="0">
              <a:lnSpc>
                <a:spcPct val="97000"/>
              </a:lnSpc>
              <a:spcBef>
                <a:spcPts val="0"/>
              </a:spcBef>
              <a:spcAft>
                <a:spcPts val="0"/>
              </a:spcAft>
              <a:buClr>
                <a:schemeClr val="dk1"/>
              </a:buClr>
              <a:buSzPts val="1000"/>
              <a:buFont typeface="Calibri"/>
              <a:buNone/>
            </a:pPr>
            <a:endParaRPr sz="1000">
              <a:solidFill>
                <a:schemeClr val="dk1"/>
              </a:solidFill>
              <a:latin typeface="Calibri"/>
              <a:ea typeface="Calibri"/>
              <a:cs typeface="Calibri"/>
              <a:sym typeface="Calibri"/>
            </a:endParaRPr>
          </a:p>
        </p:txBody>
      </p:sp>
      <p:sp>
        <p:nvSpPr>
          <p:cNvPr id="227" name="Google Shape;227;p29"/>
          <p:cNvSpPr txBox="1"/>
          <p:nvPr/>
        </p:nvSpPr>
        <p:spPr>
          <a:xfrm>
            <a:off x="5700202" y="255521"/>
            <a:ext cx="3340558" cy="1003200"/>
          </a:xfrm>
          <a:prstGeom prst="rect">
            <a:avLst/>
          </a:prstGeom>
          <a:noFill/>
          <a:ln>
            <a:noFill/>
          </a:ln>
        </p:spPr>
        <p:txBody>
          <a:bodyPr spcFirstLastPara="1" wrap="square" lIns="0" tIns="17600" rIns="0" bIns="0" anchor="t" anchorCtr="0">
            <a:noAutofit/>
          </a:bodyPr>
          <a:lstStyle/>
          <a:p>
            <a:pPr marL="12700" marR="0" lvl="0" indent="0" algn="l" rtl="0">
              <a:lnSpc>
                <a:spcPct val="97000"/>
              </a:lnSpc>
              <a:spcBef>
                <a:spcPts val="0"/>
              </a:spcBef>
              <a:spcAft>
                <a:spcPts val="0"/>
              </a:spcAft>
              <a:buClr>
                <a:schemeClr val="dk1"/>
              </a:buClr>
              <a:buSzPts val="1000"/>
              <a:buFont typeface="Arial"/>
              <a:buNone/>
            </a:pPr>
            <a:r>
              <a:rPr lang="en" sz="1000" dirty="0">
                <a:solidFill>
                  <a:schemeClr val="dk1"/>
                </a:solidFill>
                <a:latin typeface="Calibri"/>
                <a:ea typeface="Calibri"/>
                <a:cs typeface="Calibri"/>
                <a:sym typeface="Calibri"/>
              </a:rPr>
              <a:t>Director of Sustainability, Boston University</a:t>
            </a:r>
            <a:endParaRPr sz="1000" dirty="0">
              <a:solidFill>
                <a:schemeClr val="dk1"/>
              </a:solidFill>
              <a:latin typeface="Calibri"/>
              <a:ea typeface="Calibri"/>
              <a:cs typeface="Calibri"/>
              <a:sym typeface="Calibri"/>
            </a:endParaRPr>
          </a:p>
          <a:p>
            <a:pPr marL="12700" marR="0" lvl="0" indent="0" algn="l" rtl="0">
              <a:lnSpc>
                <a:spcPct val="97000"/>
              </a:lnSpc>
              <a:spcBef>
                <a:spcPts val="0"/>
              </a:spcBef>
              <a:spcAft>
                <a:spcPts val="0"/>
              </a:spcAft>
              <a:buClr>
                <a:schemeClr val="dk1"/>
              </a:buClr>
              <a:buSzPts val="1000"/>
              <a:buFont typeface="Arial"/>
              <a:buNone/>
            </a:pPr>
            <a:r>
              <a:rPr lang="en" sz="1000" dirty="0">
                <a:solidFill>
                  <a:schemeClr val="dk1"/>
                </a:solidFill>
                <a:latin typeface="Calibri"/>
                <a:ea typeface="Calibri"/>
                <a:cs typeface="Calibri"/>
                <a:sym typeface="Calibri"/>
              </a:rPr>
              <a:t>Former Chair, Boston University Faculty Council</a:t>
            </a:r>
            <a:endParaRPr sz="1000" dirty="0">
              <a:solidFill>
                <a:schemeClr val="dk1"/>
              </a:solidFill>
              <a:latin typeface="Calibri"/>
              <a:ea typeface="Calibri"/>
              <a:cs typeface="Calibri"/>
              <a:sym typeface="Calibri"/>
            </a:endParaRPr>
          </a:p>
          <a:p>
            <a:pPr marL="0" marR="0" lvl="0" indent="0" algn="l" rtl="0">
              <a:lnSpc>
                <a:spcPct val="97000"/>
              </a:lnSpc>
              <a:spcBef>
                <a:spcPts val="0"/>
              </a:spcBef>
              <a:spcAft>
                <a:spcPts val="0"/>
              </a:spcAft>
              <a:buClr>
                <a:schemeClr val="dk1"/>
              </a:buClr>
              <a:buSzPts val="1000"/>
              <a:buFont typeface="Arial"/>
              <a:buNone/>
            </a:pPr>
            <a:r>
              <a:rPr lang="en" sz="1000" dirty="0">
                <a:solidFill>
                  <a:schemeClr val="dk1"/>
                </a:solidFill>
                <a:latin typeface="Calibri"/>
                <a:ea typeface="Calibri"/>
                <a:cs typeface="Calibri"/>
                <a:sym typeface="Calibri"/>
              </a:rPr>
              <a:t>Assistant VP of Budget, Planning &amp; Business Affairs,  Boston University</a:t>
            </a:r>
            <a:endParaRPr sz="1000" dirty="0">
              <a:solidFill>
                <a:schemeClr val="dk1"/>
              </a:solidFill>
              <a:latin typeface="Calibri"/>
              <a:ea typeface="Calibri"/>
              <a:cs typeface="Calibri"/>
              <a:sym typeface="Calibri"/>
            </a:endParaRPr>
          </a:p>
          <a:p>
            <a:pPr marL="12700" marR="0" lvl="0" indent="0" algn="l" rtl="0">
              <a:lnSpc>
                <a:spcPct val="97000"/>
              </a:lnSpc>
              <a:spcBef>
                <a:spcPts val="0"/>
              </a:spcBef>
              <a:spcAft>
                <a:spcPts val="0"/>
              </a:spcAft>
              <a:buClr>
                <a:schemeClr val="dk1"/>
              </a:buClr>
              <a:buSzPts val="1000"/>
              <a:buFont typeface="Arial"/>
              <a:buNone/>
            </a:pPr>
            <a:r>
              <a:rPr lang="en" sz="1000" dirty="0">
                <a:solidFill>
                  <a:schemeClr val="dk1"/>
                </a:solidFill>
                <a:latin typeface="Calibri"/>
                <a:ea typeface="Calibri"/>
                <a:cs typeface="Calibri"/>
                <a:sym typeface="Calibri"/>
              </a:rPr>
              <a:t>Manager of Boston University Energy Efficiency Program</a:t>
            </a:r>
            <a:endParaRPr sz="1000" dirty="0">
              <a:solidFill>
                <a:schemeClr val="dk1"/>
              </a:solidFill>
              <a:latin typeface="Calibri"/>
              <a:ea typeface="Calibri"/>
              <a:cs typeface="Calibri"/>
              <a:sym typeface="Calibri"/>
            </a:endParaRPr>
          </a:p>
          <a:p>
            <a:pPr marL="12700" marR="0" lvl="0" indent="0" algn="l" rtl="0">
              <a:lnSpc>
                <a:spcPct val="97000"/>
              </a:lnSpc>
              <a:spcBef>
                <a:spcPts val="0"/>
              </a:spcBef>
              <a:spcAft>
                <a:spcPts val="0"/>
              </a:spcAft>
              <a:buClr>
                <a:schemeClr val="dk1"/>
              </a:buClr>
              <a:buSzPts val="1000"/>
              <a:buFont typeface="Arial"/>
              <a:buNone/>
            </a:pPr>
            <a:r>
              <a:rPr lang="en" sz="1000" dirty="0">
                <a:solidFill>
                  <a:schemeClr val="dk1"/>
                </a:solidFill>
                <a:latin typeface="Calibri"/>
                <a:ea typeface="Calibri"/>
                <a:cs typeface="Calibri"/>
                <a:sym typeface="Calibri"/>
              </a:rPr>
              <a:t>Assistant Director of Boston University Engineering and Building Automation</a:t>
            </a:r>
            <a:endParaRPr sz="1000" dirty="0">
              <a:solidFill>
                <a:schemeClr val="dk1"/>
              </a:solidFill>
              <a:latin typeface="Calibri"/>
              <a:ea typeface="Calibri"/>
              <a:cs typeface="Calibri"/>
              <a:sym typeface="Calibri"/>
            </a:endParaRPr>
          </a:p>
          <a:p>
            <a:pPr marL="12700" marR="152400" lvl="0" indent="0" algn="l" rtl="0">
              <a:lnSpc>
                <a:spcPct val="97000"/>
              </a:lnSpc>
              <a:spcBef>
                <a:spcPts val="0"/>
              </a:spcBef>
              <a:spcAft>
                <a:spcPts val="0"/>
              </a:spcAft>
              <a:buClr>
                <a:schemeClr val="dk1"/>
              </a:buClr>
              <a:buSzPts val="1000"/>
              <a:buFont typeface="Calibri"/>
              <a:buNone/>
            </a:pPr>
            <a:r>
              <a:rPr lang="en" sz="1000" dirty="0">
                <a:solidFill>
                  <a:schemeClr val="dk1"/>
                </a:solidFill>
                <a:latin typeface="Calibri"/>
                <a:ea typeface="Calibri"/>
                <a:cs typeface="Calibri"/>
                <a:sym typeface="Calibri"/>
              </a:rPr>
              <a:t>Assistant VP for Planning, Boston University  </a:t>
            </a:r>
            <a:endParaRPr sz="1000" dirty="0">
              <a:solidFill>
                <a:schemeClr val="dk1"/>
              </a:solidFill>
              <a:latin typeface="Calibri"/>
              <a:ea typeface="Calibri"/>
              <a:cs typeface="Calibri"/>
              <a:sym typeface="Calibri"/>
            </a:endParaRPr>
          </a:p>
          <a:p>
            <a:pPr marL="12700" marR="152400" lvl="0" indent="0" algn="l" rtl="0">
              <a:lnSpc>
                <a:spcPct val="97000"/>
              </a:lnSpc>
              <a:spcBef>
                <a:spcPts val="0"/>
              </a:spcBef>
              <a:spcAft>
                <a:spcPts val="0"/>
              </a:spcAft>
              <a:buClr>
                <a:schemeClr val="dk1"/>
              </a:buClr>
              <a:buSzPts val="1000"/>
              <a:buFont typeface="Calibri"/>
              <a:buNone/>
            </a:pPr>
            <a:r>
              <a:rPr lang="en" sz="1000" dirty="0">
                <a:solidFill>
                  <a:schemeClr val="dk1"/>
                </a:solidFill>
                <a:latin typeface="Calibri"/>
                <a:ea typeface="Calibri"/>
                <a:cs typeface="Calibri"/>
                <a:sym typeface="Calibri"/>
              </a:rPr>
              <a:t>Business Professor, Boston University</a:t>
            </a:r>
            <a:endParaRPr sz="1000" dirty="0">
              <a:solidFill>
                <a:schemeClr val="dk1"/>
              </a:solidFill>
              <a:latin typeface="Calibri"/>
              <a:ea typeface="Calibri"/>
              <a:cs typeface="Calibri"/>
              <a:sym typeface="Calibri"/>
            </a:endParaRPr>
          </a:p>
          <a:p>
            <a:pPr marL="12700" marR="0" lvl="0" indent="0" algn="l" rtl="0">
              <a:lnSpc>
                <a:spcPct val="97000"/>
              </a:lnSpc>
              <a:spcBef>
                <a:spcPts val="0"/>
              </a:spcBef>
              <a:spcAft>
                <a:spcPts val="0"/>
              </a:spcAft>
              <a:buClr>
                <a:schemeClr val="dk1"/>
              </a:buClr>
              <a:buSzPts val="1000"/>
              <a:buFont typeface="Calibri"/>
              <a:buNone/>
            </a:pPr>
            <a:endParaRPr sz="1000" dirty="0">
              <a:solidFill>
                <a:schemeClr val="dk1"/>
              </a:solidFill>
              <a:latin typeface="Calibri"/>
              <a:ea typeface="Calibri"/>
              <a:cs typeface="Calibri"/>
              <a:sym typeface="Calibri"/>
            </a:endParaRPr>
          </a:p>
        </p:txBody>
      </p:sp>
      <p:sp>
        <p:nvSpPr>
          <p:cNvPr id="228" name="Google Shape;228;p29"/>
          <p:cNvSpPr txBox="1"/>
          <p:nvPr/>
        </p:nvSpPr>
        <p:spPr>
          <a:xfrm>
            <a:off x="4574657" y="1449008"/>
            <a:ext cx="4466103" cy="173894"/>
          </a:xfrm>
          <a:prstGeom prst="rect">
            <a:avLst/>
          </a:prstGeom>
          <a:solidFill>
            <a:srgbClr val="C6E0B4"/>
          </a:solidFill>
          <a:ln>
            <a:noFill/>
          </a:ln>
        </p:spPr>
        <p:txBody>
          <a:bodyPr spcFirstLastPara="1" wrap="square" lIns="0" tIns="0" rIns="0" bIns="0" anchor="t" anchorCtr="0">
            <a:spAutoFit/>
          </a:bodyPr>
          <a:lstStyle/>
          <a:p>
            <a:pPr marL="0" marR="0" lvl="0" indent="0" algn="l" rtl="0">
              <a:lnSpc>
                <a:spcPct val="112727"/>
              </a:lnSpc>
              <a:spcBef>
                <a:spcPts val="0"/>
              </a:spcBef>
              <a:spcAft>
                <a:spcPts val="0"/>
              </a:spcAft>
              <a:buClr>
                <a:schemeClr val="dk1"/>
              </a:buClr>
              <a:buSzPts val="1000"/>
              <a:buFont typeface="Calibri"/>
              <a:buNone/>
            </a:pPr>
            <a:r>
              <a:rPr lang="en" sz="1000" b="1" u="sng">
                <a:solidFill>
                  <a:schemeClr val="dk1"/>
                </a:solidFill>
                <a:latin typeface="Calibri"/>
                <a:ea typeface="Calibri"/>
                <a:cs typeface="Calibri"/>
                <a:sym typeface="Calibri"/>
              </a:rPr>
              <a:t>Understanding Building HVAC Design &amp; Heat Pumps	</a:t>
            </a:r>
            <a:endParaRPr sz="1000">
              <a:solidFill>
                <a:schemeClr val="dk1"/>
              </a:solidFill>
              <a:latin typeface="Calibri"/>
              <a:ea typeface="Calibri"/>
              <a:cs typeface="Calibri"/>
              <a:sym typeface="Calibri"/>
            </a:endParaRPr>
          </a:p>
        </p:txBody>
      </p:sp>
      <p:sp>
        <p:nvSpPr>
          <p:cNvPr id="229" name="Google Shape;229;p29"/>
          <p:cNvSpPr txBox="1"/>
          <p:nvPr/>
        </p:nvSpPr>
        <p:spPr>
          <a:xfrm>
            <a:off x="4574658" y="1605754"/>
            <a:ext cx="1189414" cy="2362290"/>
          </a:xfrm>
          <a:prstGeom prst="rect">
            <a:avLst/>
          </a:prstGeom>
          <a:noFill/>
          <a:ln>
            <a:noFill/>
          </a:ln>
        </p:spPr>
        <p:txBody>
          <a:bodyPr spcFirstLastPara="1" wrap="square" lIns="0" tIns="13800" rIns="0" bIns="0" anchor="t" anchorCtr="0">
            <a:noAutofit/>
          </a:bodyPr>
          <a:lstStyle/>
          <a:p>
            <a:pPr marL="12700" marR="0" lvl="0" indent="0" algn="l" rtl="0">
              <a:lnSpc>
                <a:spcPct val="96700"/>
              </a:lnSpc>
              <a:spcBef>
                <a:spcPts val="0"/>
              </a:spcBef>
              <a:spcAft>
                <a:spcPts val="0"/>
              </a:spcAft>
              <a:buClr>
                <a:schemeClr val="dk1"/>
              </a:buClr>
              <a:buSzPts val="1000"/>
              <a:buFont typeface="Calibri"/>
              <a:buNone/>
            </a:pPr>
            <a:r>
              <a:rPr lang="en" sz="1000" dirty="0">
                <a:solidFill>
                  <a:schemeClr val="dk1"/>
                </a:solidFill>
                <a:latin typeface="Calibri"/>
                <a:ea typeface="Calibri"/>
                <a:cs typeface="Calibri"/>
                <a:sym typeface="Calibri"/>
              </a:rPr>
              <a:t>Bradley Campbell</a:t>
            </a:r>
            <a:endParaRPr sz="1000" dirty="0">
              <a:solidFill>
                <a:schemeClr val="dk1"/>
              </a:solidFill>
              <a:latin typeface="Calibri"/>
              <a:ea typeface="Calibri"/>
              <a:cs typeface="Calibri"/>
              <a:sym typeface="Calibri"/>
            </a:endParaRPr>
          </a:p>
          <a:p>
            <a:pPr marL="12700" marR="0" lvl="0" indent="0" algn="l" rtl="0">
              <a:lnSpc>
                <a:spcPct val="96700"/>
              </a:lnSpc>
              <a:spcBef>
                <a:spcPts val="0"/>
              </a:spcBef>
              <a:spcAft>
                <a:spcPts val="0"/>
              </a:spcAft>
              <a:buClr>
                <a:schemeClr val="dk1"/>
              </a:buClr>
              <a:buSzPts val="1000"/>
              <a:buFont typeface="Calibri"/>
              <a:buNone/>
            </a:pPr>
            <a:r>
              <a:rPr lang="en" sz="1000" dirty="0">
                <a:solidFill>
                  <a:schemeClr val="dk1"/>
                </a:solidFill>
                <a:latin typeface="Calibri"/>
                <a:ea typeface="Calibri"/>
                <a:cs typeface="Calibri"/>
                <a:sym typeface="Calibri"/>
              </a:rPr>
              <a:t>Nicholas Conklin</a:t>
            </a:r>
            <a:endParaRPr sz="1000" dirty="0">
              <a:solidFill>
                <a:schemeClr val="dk1"/>
              </a:solidFill>
              <a:latin typeface="Calibri"/>
              <a:ea typeface="Calibri"/>
              <a:cs typeface="Calibri"/>
              <a:sym typeface="Calibri"/>
            </a:endParaRPr>
          </a:p>
          <a:p>
            <a:pPr marL="12700" marR="0" lvl="0" indent="0" algn="l" rtl="0">
              <a:lnSpc>
                <a:spcPct val="96700"/>
              </a:lnSpc>
              <a:spcBef>
                <a:spcPts val="0"/>
              </a:spcBef>
              <a:spcAft>
                <a:spcPts val="0"/>
              </a:spcAft>
              <a:buClr>
                <a:schemeClr val="dk1"/>
              </a:buClr>
              <a:buSzPts val="1000"/>
              <a:buFont typeface="Calibri"/>
              <a:buNone/>
            </a:pPr>
            <a:r>
              <a:rPr lang="en" sz="1000" dirty="0">
                <a:solidFill>
                  <a:schemeClr val="dk1"/>
                </a:solidFill>
                <a:latin typeface="Calibri"/>
                <a:ea typeface="Calibri"/>
                <a:cs typeface="Calibri"/>
                <a:sym typeface="Calibri"/>
              </a:rPr>
              <a:t>Cris Copley  </a:t>
            </a:r>
            <a:endParaRPr sz="1000" dirty="0">
              <a:solidFill>
                <a:schemeClr val="dk1"/>
              </a:solidFill>
              <a:latin typeface="Calibri"/>
              <a:ea typeface="Calibri"/>
              <a:cs typeface="Calibri"/>
              <a:sym typeface="Calibri"/>
            </a:endParaRPr>
          </a:p>
          <a:p>
            <a:pPr marL="12700" marR="0" lvl="0" indent="0" algn="l" rtl="0">
              <a:lnSpc>
                <a:spcPct val="96700"/>
              </a:lnSpc>
              <a:spcBef>
                <a:spcPts val="0"/>
              </a:spcBef>
              <a:spcAft>
                <a:spcPts val="0"/>
              </a:spcAft>
              <a:buClr>
                <a:schemeClr val="dk1"/>
              </a:buClr>
              <a:buSzPts val="1000"/>
              <a:buFont typeface="Calibri"/>
              <a:buNone/>
            </a:pPr>
            <a:r>
              <a:rPr lang="en" sz="1000" dirty="0">
                <a:solidFill>
                  <a:schemeClr val="dk1"/>
                </a:solidFill>
                <a:latin typeface="Calibri"/>
                <a:ea typeface="Calibri"/>
                <a:cs typeface="Calibri"/>
                <a:sym typeface="Calibri"/>
              </a:rPr>
              <a:t>Robert Fisher </a:t>
            </a:r>
          </a:p>
          <a:p>
            <a:pPr marL="12700" marR="0" lvl="0" indent="0" algn="l" rtl="0">
              <a:lnSpc>
                <a:spcPct val="96700"/>
              </a:lnSpc>
              <a:spcBef>
                <a:spcPts val="0"/>
              </a:spcBef>
              <a:spcAft>
                <a:spcPts val="0"/>
              </a:spcAft>
              <a:buClr>
                <a:schemeClr val="dk1"/>
              </a:buClr>
              <a:buSzPts val="1000"/>
              <a:buFont typeface="Calibri"/>
              <a:buNone/>
            </a:pPr>
            <a:r>
              <a:rPr lang="en" sz="1000" dirty="0">
                <a:solidFill>
                  <a:schemeClr val="dk1"/>
                </a:solidFill>
                <a:latin typeface="Calibri"/>
                <a:ea typeface="Calibri"/>
                <a:cs typeface="Calibri"/>
                <a:sym typeface="Calibri"/>
              </a:rPr>
              <a:t>Greg Furst </a:t>
            </a:r>
            <a:endParaRPr sz="1000" dirty="0">
              <a:solidFill>
                <a:schemeClr val="dk1"/>
              </a:solidFill>
              <a:latin typeface="Calibri"/>
              <a:ea typeface="Calibri"/>
              <a:cs typeface="Calibri"/>
              <a:sym typeface="Calibri"/>
            </a:endParaRPr>
          </a:p>
          <a:p>
            <a:pPr marL="12700" marR="0" lvl="0" indent="0" algn="l" rtl="0">
              <a:lnSpc>
                <a:spcPct val="96700"/>
              </a:lnSpc>
              <a:spcBef>
                <a:spcPts val="0"/>
              </a:spcBef>
              <a:spcAft>
                <a:spcPts val="0"/>
              </a:spcAft>
              <a:buClr>
                <a:schemeClr val="dk1"/>
              </a:buClr>
              <a:buSzPts val="1000"/>
              <a:buFont typeface="Arial"/>
              <a:buNone/>
            </a:pPr>
            <a:r>
              <a:rPr lang="en" sz="1000" dirty="0">
                <a:solidFill>
                  <a:schemeClr val="dk1"/>
                </a:solidFill>
                <a:latin typeface="Calibri"/>
                <a:ea typeface="Calibri"/>
                <a:cs typeface="Calibri"/>
                <a:sym typeface="Calibri"/>
              </a:rPr>
              <a:t>Anthony Hardman</a:t>
            </a:r>
            <a:endParaRPr sz="1000" dirty="0">
              <a:solidFill>
                <a:schemeClr val="dk1"/>
              </a:solidFill>
              <a:latin typeface="Calibri"/>
              <a:ea typeface="Calibri"/>
              <a:cs typeface="Calibri"/>
              <a:sym typeface="Calibri"/>
            </a:endParaRPr>
          </a:p>
          <a:p>
            <a:pPr marL="12700" marR="0" lvl="0" indent="0" algn="l" rtl="0">
              <a:lnSpc>
                <a:spcPct val="96700"/>
              </a:lnSpc>
              <a:spcBef>
                <a:spcPts val="0"/>
              </a:spcBef>
              <a:spcAft>
                <a:spcPts val="0"/>
              </a:spcAft>
              <a:buClr>
                <a:schemeClr val="dk1"/>
              </a:buClr>
              <a:buSzPts val="1000"/>
              <a:buFont typeface="Calibri"/>
              <a:buNone/>
            </a:pPr>
            <a:r>
              <a:rPr lang="en" sz="1000" dirty="0">
                <a:solidFill>
                  <a:schemeClr val="dk1"/>
                </a:solidFill>
                <a:latin typeface="Calibri"/>
                <a:ea typeface="Calibri"/>
                <a:cs typeface="Calibri"/>
                <a:sym typeface="Calibri"/>
              </a:rPr>
              <a:t>Jacob Knowles  </a:t>
            </a:r>
            <a:endParaRPr sz="1000" dirty="0">
              <a:solidFill>
                <a:schemeClr val="dk1"/>
              </a:solidFill>
              <a:latin typeface="Calibri"/>
              <a:ea typeface="Calibri"/>
              <a:cs typeface="Calibri"/>
              <a:sym typeface="Calibri"/>
            </a:endParaRPr>
          </a:p>
          <a:p>
            <a:pPr marL="0" marR="0" lvl="0" indent="0" algn="l" rtl="0">
              <a:lnSpc>
                <a:spcPct val="96700"/>
              </a:lnSpc>
              <a:spcBef>
                <a:spcPts val="0"/>
              </a:spcBef>
              <a:spcAft>
                <a:spcPts val="0"/>
              </a:spcAft>
              <a:buClr>
                <a:schemeClr val="dk1"/>
              </a:buClr>
              <a:buSzPts val="1000"/>
              <a:buFont typeface="Calibri"/>
              <a:buNone/>
            </a:pPr>
            <a:r>
              <a:rPr lang="en" sz="1000" dirty="0">
                <a:solidFill>
                  <a:schemeClr val="dk1"/>
                </a:solidFill>
                <a:latin typeface="Calibri"/>
                <a:ea typeface="Calibri"/>
                <a:cs typeface="Calibri"/>
                <a:sym typeface="Calibri"/>
              </a:rPr>
              <a:t>Paul Kondrat</a:t>
            </a:r>
          </a:p>
          <a:p>
            <a:pPr marL="0" marR="0" lvl="0" indent="0" algn="l" rtl="0">
              <a:lnSpc>
                <a:spcPct val="96700"/>
              </a:lnSpc>
              <a:spcBef>
                <a:spcPts val="0"/>
              </a:spcBef>
              <a:spcAft>
                <a:spcPts val="0"/>
              </a:spcAft>
              <a:buClr>
                <a:schemeClr val="dk1"/>
              </a:buClr>
              <a:buSzPts val="1000"/>
              <a:buFont typeface="Calibri"/>
              <a:buNone/>
            </a:pPr>
            <a:r>
              <a:rPr lang="en" sz="1000" dirty="0">
                <a:solidFill>
                  <a:schemeClr val="dk1"/>
                </a:solidFill>
                <a:latin typeface="Calibri"/>
                <a:ea typeface="Calibri"/>
                <a:cs typeface="Calibri"/>
                <a:sym typeface="Calibri"/>
              </a:rPr>
              <a:t>Andrew Krushelnyski</a:t>
            </a:r>
            <a:endParaRPr sz="1000" dirty="0">
              <a:solidFill>
                <a:schemeClr val="dk1"/>
              </a:solidFill>
              <a:latin typeface="Calibri"/>
              <a:ea typeface="Calibri"/>
              <a:cs typeface="Calibri"/>
              <a:sym typeface="Calibri"/>
            </a:endParaRPr>
          </a:p>
          <a:p>
            <a:pPr marL="12700" marR="0" lvl="0" indent="0" algn="l" rtl="0">
              <a:lnSpc>
                <a:spcPct val="96700"/>
              </a:lnSpc>
              <a:spcBef>
                <a:spcPts val="0"/>
              </a:spcBef>
              <a:spcAft>
                <a:spcPts val="0"/>
              </a:spcAft>
              <a:buClr>
                <a:schemeClr val="dk1"/>
              </a:buClr>
              <a:buSzPts val="1000"/>
              <a:buFont typeface="Calibri"/>
              <a:buNone/>
            </a:pPr>
            <a:r>
              <a:rPr lang="en" sz="1000" dirty="0">
                <a:solidFill>
                  <a:schemeClr val="dk1"/>
                </a:solidFill>
                <a:latin typeface="Calibri"/>
                <a:ea typeface="Calibri"/>
                <a:cs typeface="Calibri"/>
                <a:sym typeface="Calibri"/>
              </a:rPr>
              <a:t>James McQueen</a:t>
            </a:r>
            <a:endParaRPr sz="1000" dirty="0">
              <a:solidFill>
                <a:schemeClr val="dk1"/>
              </a:solidFill>
              <a:latin typeface="Calibri"/>
              <a:ea typeface="Calibri"/>
              <a:cs typeface="Calibri"/>
              <a:sym typeface="Calibri"/>
            </a:endParaRPr>
          </a:p>
          <a:p>
            <a:pPr marL="12700" marR="0" lvl="0" indent="0" algn="l" rtl="0">
              <a:lnSpc>
                <a:spcPct val="96700"/>
              </a:lnSpc>
              <a:spcBef>
                <a:spcPts val="0"/>
              </a:spcBef>
              <a:spcAft>
                <a:spcPts val="0"/>
              </a:spcAft>
              <a:buClr>
                <a:schemeClr val="dk1"/>
              </a:buClr>
              <a:buSzPts val="1000"/>
              <a:buFont typeface="Arial"/>
              <a:buNone/>
            </a:pPr>
            <a:r>
              <a:rPr lang="en" sz="1000" dirty="0">
                <a:solidFill>
                  <a:schemeClr val="dk1"/>
                </a:solidFill>
                <a:latin typeface="Calibri"/>
                <a:ea typeface="Calibri"/>
                <a:cs typeface="Calibri"/>
                <a:sym typeface="Calibri"/>
              </a:rPr>
              <a:t>Carolyn Meadows </a:t>
            </a:r>
            <a:endParaRPr sz="1000" dirty="0">
              <a:solidFill>
                <a:schemeClr val="dk1"/>
              </a:solidFill>
              <a:latin typeface="Calibri"/>
              <a:ea typeface="Calibri"/>
              <a:cs typeface="Calibri"/>
              <a:sym typeface="Calibri"/>
            </a:endParaRPr>
          </a:p>
          <a:p>
            <a:pPr marL="12700" marR="0" lvl="0" indent="0" algn="l" rtl="0">
              <a:lnSpc>
                <a:spcPct val="96700"/>
              </a:lnSpc>
              <a:spcBef>
                <a:spcPts val="0"/>
              </a:spcBef>
              <a:spcAft>
                <a:spcPts val="0"/>
              </a:spcAft>
              <a:buClr>
                <a:schemeClr val="dk1"/>
              </a:buClr>
              <a:buSzPts val="1000"/>
              <a:buFont typeface="Calibri"/>
              <a:buNone/>
            </a:pPr>
            <a:r>
              <a:rPr lang="en" sz="1000" dirty="0">
                <a:solidFill>
                  <a:schemeClr val="dk1"/>
                </a:solidFill>
                <a:latin typeface="Calibri"/>
                <a:ea typeface="Calibri"/>
                <a:cs typeface="Calibri"/>
                <a:sym typeface="Calibri"/>
              </a:rPr>
              <a:t>Joshua Michaud </a:t>
            </a:r>
            <a:endParaRPr sz="1000" dirty="0">
              <a:solidFill>
                <a:schemeClr val="dk1"/>
              </a:solidFill>
              <a:latin typeface="Calibri"/>
              <a:ea typeface="Calibri"/>
              <a:cs typeface="Calibri"/>
              <a:sym typeface="Calibri"/>
            </a:endParaRPr>
          </a:p>
          <a:p>
            <a:pPr marL="12700" marR="0" lvl="0" indent="0" algn="l" rtl="0">
              <a:lnSpc>
                <a:spcPct val="96700"/>
              </a:lnSpc>
              <a:spcBef>
                <a:spcPts val="0"/>
              </a:spcBef>
              <a:spcAft>
                <a:spcPts val="0"/>
              </a:spcAft>
              <a:buClr>
                <a:schemeClr val="dk1"/>
              </a:buClr>
              <a:buSzPts val="1000"/>
              <a:buFont typeface="Calibri"/>
              <a:buNone/>
            </a:pPr>
            <a:r>
              <a:rPr lang="en" sz="1000" dirty="0">
                <a:solidFill>
                  <a:schemeClr val="dk1"/>
                </a:solidFill>
                <a:latin typeface="Calibri"/>
                <a:ea typeface="Calibri"/>
                <a:cs typeface="Calibri"/>
                <a:sym typeface="Calibri"/>
              </a:rPr>
              <a:t>Chris Schaffer    </a:t>
            </a:r>
            <a:endParaRPr sz="1000" dirty="0">
              <a:solidFill>
                <a:schemeClr val="dk1"/>
              </a:solidFill>
              <a:latin typeface="Calibri"/>
              <a:ea typeface="Calibri"/>
              <a:cs typeface="Calibri"/>
              <a:sym typeface="Calibri"/>
            </a:endParaRPr>
          </a:p>
          <a:p>
            <a:pPr marL="12700" marR="0" lvl="0" indent="0" algn="l" rtl="0">
              <a:lnSpc>
                <a:spcPct val="96700"/>
              </a:lnSpc>
              <a:spcBef>
                <a:spcPts val="0"/>
              </a:spcBef>
              <a:spcAft>
                <a:spcPts val="0"/>
              </a:spcAft>
              <a:buClr>
                <a:schemeClr val="dk1"/>
              </a:buClr>
              <a:buSzPts val="1000"/>
              <a:buFont typeface="Arial"/>
              <a:buNone/>
            </a:pPr>
            <a:r>
              <a:rPr lang="en" sz="1000" dirty="0">
                <a:solidFill>
                  <a:schemeClr val="dk1"/>
                </a:solidFill>
                <a:latin typeface="Calibri"/>
                <a:ea typeface="Calibri"/>
                <a:cs typeface="Calibri"/>
                <a:sym typeface="Calibri"/>
              </a:rPr>
              <a:t>Neetu Siddharth  </a:t>
            </a:r>
            <a:endParaRPr sz="1000" dirty="0">
              <a:solidFill>
                <a:schemeClr val="dk1"/>
              </a:solidFill>
              <a:latin typeface="Calibri"/>
              <a:ea typeface="Calibri"/>
              <a:cs typeface="Calibri"/>
              <a:sym typeface="Calibri"/>
            </a:endParaRPr>
          </a:p>
          <a:p>
            <a:pPr marL="12700" marR="0" lvl="0" indent="0" algn="l" rtl="0">
              <a:lnSpc>
                <a:spcPct val="96700"/>
              </a:lnSpc>
              <a:spcBef>
                <a:spcPts val="0"/>
              </a:spcBef>
              <a:spcAft>
                <a:spcPts val="0"/>
              </a:spcAft>
              <a:buClr>
                <a:schemeClr val="dk1"/>
              </a:buClr>
              <a:buSzPts val="1000"/>
              <a:buFont typeface="Calibri"/>
              <a:buNone/>
            </a:pPr>
            <a:r>
              <a:rPr lang="en" sz="1000" dirty="0">
                <a:solidFill>
                  <a:schemeClr val="dk1"/>
                </a:solidFill>
                <a:latin typeface="Calibri"/>
                <a:ea typeface="Calibri"/>
                <a:cs typeface="Calibri"/>
                <a:sym typeface="Calibri"/>
              </a:rPr>
              <a:t>Timothy Simpson   </a:t>
            </a:r>
            <a:endParaRPr sz="1000" dirty="0">
              <a:solidFill>
                <a:schemeClr val="dk1"/>
              </a:solidFill>
              <a:latin typeface="Calibri"/>
              <a:ea typeface="Calibri"/>
              <a:cs typeface="Calibri"/>
              <a:sym typeface="Calibri"/>
            </a:endParaRPr>
          </a:p>
          <a:p>
            <a:pPr marL="12700" marR="0" lvl="0" indent="0" algn="l" rtl="0">
              <a:lnSpc>
                <a:spcPct val="96700"/>
              </a:lnSpc>
              <a:spcBef>
                <a:spcPts val="0"/>
              </a:spcBef>
              <a:spcAft>
                <a:spcPts val="0"/>
              </a:spcAft>
              <a:buClr>
                <a:schemeClr val="dk1"/>
              </a:buClr>
              <a:buSzPts val="1000"/>
              <a:buFont typeface="Calibri"/>
              <a:buNone/>
            </a:pPr>
            <a:r>
              <a:rPr lang="en" sz="1000" dirty="0">
                <a:solidFill>
                  <a:schemeClr val="dk1"/>
                </a:solidFill>
                <a:latin typeface="Calibri"/>
                <a:ea typeface="Calibri"/>
                <a:cs typeface="Calibri"/>
                <a:sym typeface="Calibri"/>
              </a:rPr>
              <a:t>Mike Walters</a:t>
            </a:r>
            <a:endParaRPr sz="1000" dirty="0">
              <a:solidFill>
                <a:schemeClr val="dk1"/>
              </a:solidFill>
              <a:latin typeface="Calibri"/>
              <a:ea typeface="Calibri"/>
              <a:cs typeface="Calibri"/>
              <a:sym typeface="Calibri"/>
            </a:endParaRPr>
          </a:p>
          <a:p>
            <a:pPr marL="12700" marR="0" lvl="0" indent="0" algn="l" rtl="0">
              <a:lnSpc>
                <a:spcPct val="96700"/>
              </a:lnSpc>
              <a:spcBef>
                <a:spcPts val="0"/>
              </a:spcBef>
              <a:spcAft>
                <a:spcPts val="0"/>
              </a:spcAft>
              <a:buClr>
                <a:schemeClr val="dk1"/>
              </a:buClr>
              <a:buSzPts val="1000"/>
              <a:buFont typeface="Calibri"/>
              <a:buNone/>
            </a:pPr>
            <a:endParaRPr sz="1000" dirty="0">
              <a:solidFill>
                <a:schemeClr val="dk1"/>
              </a:solidFill>
              <a:latin typeface="Calibri"/>
              <a:ea typeface="Calibri"/>
              <a:cs typeface="Calibri"/>
              <a:sym typeface="Calibri"/>
            </a:endParaRPr>
          </a:p>
          <a:p>
            <a:pPr marL="0" marR="0" lvl="0" indent="0" algn="l" rtl="0">
              <a:lnSpc>
                <a:spcPct val="96700"/>
              </a:lnSpc>
              <a:spcBef>
                <a:spcPts val="0"/>
              </a:spcBef>
              <a:spcAft>
                <a:spcPts val="0"/>
              </a:spcAft>
              <a:buClr>
                <a:schemeClr val="dk1"/>
              </a:buClr>
              <a:buSzPts val="1000"/>
              <a:buFont typeface="Calibri"/>
              <a:buNone/>
            </a:pPr>
            <a:endParaRPr sz="1000" dirty="0">
              <a:solidFill>
                <a:schemeClr val="dk1"/>
              </a:solidFill>
              <a:latin typeface="Calibri"/>
              <a:ea typeface="Calibri"/>
              <a:cs typeface="Calibri"/>
              <a:sym typeface="Calibri"/>
            </a:endParaRPr>
          </a:p>
        </p:txBody>
      </p:sp>
      <p:sp>
        <p:nvSpPr>
          <p:cNvPr id="230" name="Google Shape;230;p29"/>
          <p:cNvSpPr txBox="1"/>
          <p:nvPr/>
        </p:nvSpPr>
        <p:spPr>
          <a:xfrm>
            <a:off x="5691338" y="1590070"/>
            <a:ext cx="3349422" cy="2385983"/>
          </a:xfrm>
          <a:prstGeom prst="rect">
            <a:avLst/>
          </a:prstGeom>
          <a:noFill/>
          <a:ln>
            <a:noFill/>
          </a:ln>
        </p:spPr>
        <p:txBody>
          <a:bodyPr spcFirstLastPara="1" wrap="square" lIns="0" tIns="17600" rIns="0" bIns="0" anchor="t" anchorCtr="0">
            <a:noAutofit/>
          </a:bodyPr>
          <a:lstStyle/>
          <a:p>
            <a:pPr marL="12700" marR="368300" lvl="0" indent="0" algn="l" rtl="0">
              <a:lnSpc>
                <a:spcPct val="97000"/>
              </a:lnSpc>
              <a:spcBef>
                <a:spcPts val="0"/>
              </a:spcBef>
              <a:spcAft>
                <a:spcPts val="0"/>
              </a:spcAft>
              <a:buClr>
                <a:schemeClr val="dk1"/>
              </a:buClr>
              <a:buSzPts val="1000"/>
              <a:buFont typeface="Calibri"/>
              <a:buNone/>
            </a:pPr>
            <a:r>
              <a:rPr lang="en" sz="1000" dirty="0">
                <a:solidFill>
                  <a:schemeClr val="dk1"/>
                </a:solidFill>
                <a:latin typeface="Calibri"/>
                <a:ea typeface="Calibri"/>
                <a:cs typeface="Calibri"/>
                <a:sym typeface="Calibri"/>
              </a:rPr>
              <a:t>President, Conservation Law Foundation</a:t>
            </a:r>
            <a:endParaRPr sz="1000" dirty="0">
              <a:solidFill>
                <a:schemeClr val="dk1"/>
              </a:solidFill>
              <a:latin typeface="Calibri"/>
              <a:ea typeface="Calibri"/>
              <a:cs typeface="Calibri"/>
              <a:sym typeface="Calibri"/>
            </a:endParaRPr>
          </a:p>
          <a:p>
            <a:pPr marL="12700" marR="0" lvl="0" indent="0" algn="l" rtl="0">
              <a:lnSpc>
                <a:spcPct val="97000"/>
              </a:lnSpc>
              <a:spcBef>
                <a:spcPts val="0"/>
              </a:spcBef>
              <a:spcAft>
                <a:spcPts val="0"/>
              </a:spcAft>
              <a:buClr>
                <a:srgbClr val="222222"/>
              </a:buClr>
              <a:buSzPts val="1000"/>
              <a:buFont typeface="Calibri"/>
              <a:buNone/>
            </a:pPr>
            <a:r>
              <a:rPr lang="en" sz="1000" dirty="0">
                <a:solidFill>
                  <a:srgbClr val="222222"/>
                </a:solidFill>
                <a:latin typeface="Calibri"/>
                <a:ea typeface="Calibri"/>
                <a:cs typeface="Calibri"/>
                <a:sym typeface="Calibri"/>
              </a:rPr>
              <a:t>Director of Global Product Strategy, Carrier HVAC  Program </a:t>
            </a:r>
            <a:endParaRPr sz="1000" dirty="0">
              <a:solidFill>
                <a:srgbClr val="222222"/>
              </a:solidFill>
              <a:latin typeface="Calibri"/>
              <a:ea typeface="Calibri"/>
              <a:cs typeface="Calibri"/>
              <a:sym typeface="Calibri"/>
            </a:endParaRPr>
          </a:p>
          <a:p>
            <a:pPr marL="12700" marR="304800" lvl="0" indent="0" algn="l" rtl="0">
              <a:lnSpc>
                <a:spcPct val="97000"/>
              </a:lnSpc>
              <a:spcBef>
                <a:spcPts val="0"/>
              </a:spcBef>
              <a:spcAft>
                <a:spcPts val="0"/>
              </a:spcAft>
              <a:buClr>
                <a:schemeClr val="dk1"/>
              </a:buClr>
              <a:buSzPts val="1000"/>
              <a:buFont typeface="Calibri"/>
              <a:buNone/>
            </a:pPr>
            <a:r>
              <a:rPr lang="en" sz="1000" dirty="0">
                <a:solidFill>
                  <a:schemeClr val="dk1"/>
                </a:solidFill>
                <a:latin typeface="Calibri"/>
                <a:ea typeface="Calibri"/>
                <a:cs typeface="Calibri"/>
                <a:sym typeface="Calibri"/>
              </a:rPr>
              <a:t>Principal of HVAC &amp; Mechanical Design, BR+A </a:t>
            </a:r>
            <a:endParaRPr sz="1000" dirty="0">
              <a:solidFill>
                <a:schemeClr val="dk1"/>
              </a:solidFill>
              <a:latin typeface="Calibri"/>
              <a:ea typeface="Calibri"/>
              <a:cs typeface="Calibri"/>
              <a:sym typeface="Calibri"/>
            </a:endParaRPr>
          </a:p>
          <a:p>
            <a:pPr marL="12700" marR="368300" lvl="0" indent="0" algn="l" rtl="0">
              <a:lnSpc>
                <a:spcPct val="97000"/>
              </a:lnSpc>
              <a:spcBef>
                <a:spcPts val="0"/>
              </a:spcBef>
              <a:spcAft>
                <a:spcPts val="0"/>
              </a:spcAft>
              <a:buClr>
                <a:schemeClr val="dk1"/>
              </a:buClr>
              <a:buSzPts val="1000"/>
              <a:buFont typeface="Calibri"/>
              <a:buNone/>
            </a:pPr>
            <a:r>
              <a:rPr lang="en" sz="1000" dirty="0">
                <a:solidFill>
                  <a:schemeClr val="dk1"/>
                </a:solidFill>
                <a:latin typeface="Calibri"/>
                <a:ea typeface="Calibri"/>
                <a:cs typeface="Calibri"/>
                <a:sym typeface="Calibri"/>
              </a:rPr>
              <a:t>VP of Facilities, Roxbury Community College </a:t>
            </a:r>
          </a:p>
          <a:p>
            <a:pPr marL="12700" marR="368300" lvl="0" indent="0" algn="l" rtl="0">
              <a:lnSpc>
                <a:spcPct val="97000"/>
              </a:lnSpc>
              <a:spcBef>
                <a:spcPts val="0"/>
              </a:spcBef>
              <a:spcAft>
                <a:spcPts val="0"/>
              </a:spcAft>
              <a:buClr>
                <a:schemeClr val="dk1"/>
              </a:buClr>
              <a:buSzPts val="1000"/>
              <a:buFont typeface="Calibri"/>
              <a:buNone/>
            </a:pPr>
            <a:r>
              <a:rPr lang="en" sz="1000" dirty="0">
                <a:solidFill>
                  <a:schemeClr val="dk1"/>
                </a:solidFill>
                <a:latin typeface="Calibri"/>
                <a:ea typeface="Calibri"/>
                <a:cs typeface="Calibri"/>
                <a:sym typeface="Calibri"/>
              </a:rPr>
              <a:t>Sales Engineer, New England Applied Products</a:t>
            </a:r>
            <a:endParaRPr sz="1000" dirty="0">
              <a:solidFill>
                <a:schemeClr val="dk1"/>
              </a:solidFill>
              <a:latin typeface="Calibri"/>
              <a:ea typeface="Calibri"/>
              <a:cs typeface="Calibri"/>
              <a:sym typeface="Calibri"/>
            </a:endParaRPr>
          </a:p>
          <a:p>
            <a:pPr marL="12700" marR="0" lvl="0" indent="0" algn="l" rtl="0">
              <a:lnSpc>
                <a:spcPct val="97000"/>
              </a:lnSpc>
              <a:spcBef>
                <a:spcPts val="0"/>
              </a:spcBef>
              <a:spcAft>
                <a:spcPts val="0"/>
              </a:spcAft>
              <a:buClr>
                <a:srgbClr val="222222"/>
              </a:buClr>
              <a:buSzPts val="1000"/>
              <a:buFont typeface="Calibri"/>
              <a:buNone/>
            </a:pPr>
            <a:r>
              <a:rPr lang="en" sz="1000" dirty="0">
                <a:solidFill>
                  <a:srgbClr val="222222"/>
                </a:solidFill>
                <a:latin typeface="Calibri"/>
                <a:ea typeface="Calibri"/>
                <a:cs typeface="Calibri"/>
                <a:sym typeface="Calibri"/>
              </a:rPr>
              <a:t>Senior BPA, The Green Engineer Inc.</a:t>
            </a:r>
            <a:endParaRPr sz="1000" dirty="0">
              <a:solidFill>
                <a:srgbClr val="222222"/>
              </a:solidFill>
              <a:latin typeface="Calibri"/>
              <a:ea typeface="Calibri"/>
              <a:cs typeface="Calibri"/>
              <a:sym typeface="Calibri"/>
            </a:endParaRPr>
          </a:p>
          <a:p>
            <a:pPr marL="12700" marR="304800" lvl="0" indent="0" algn="l" rtl="0">
              <a:lnSpc>
                <a:spcPct val="97000"/>
              </a:lnSpc>
              <a:spcBef>
                <a:spcPts val="0"/>
              </a:spcBef>
              <a:spcAft>
                <a:spcPts val="0"/>
              </a:spcAft>
              <a:buClr>
                <a:schemeClr val="dk1"/>
              </a:buClr>
              <a:buSzPts val="1000"/>
              <a:buFont typeface="Calibri"/>
              <a:buNone/>
            </a:pPr>
            <a:r>
              <a:rPr lang="en" sz="1000" dirty="0">
                <a:solidFill>
                  <a:schemeClr val="dk1"/>
                </a:solidFill>
                <a:latin typeface="Calibri"/>
                <a:ea typeface="Calibri"/>
                <a:cs typeface="Calibri"/>
                <a:sym typeface="Calibri"/>
              </a:rPr>
              <a:t>Director of Sustainable Design, BR+A  </a:t>
            </a:r>
          </a:p>
          <a:p>
            <a:pPr marL="12700">
              <a:lnSpc>
                <a:spcPct val="97000"/>
              </a:lnSpc>
              <a:buClr>
                <a:srgbClr val="222222"/>
              </a:buClr>
              <a:buSzPts val="1000"/>
            </a:pPr>
            <a:r>
              <a:rPr lang="en" sz="1000" dirty="0">
                <a:solidFill>
                  <a:srgbClr val="222222"/>
                </a:solidFill>
                <a:latin typeface="Calibri"/>
                <a:ea typeface="Calibri"/>
                <a:cs typeface="Calibri"/>
                <a:sym typeface="Calibri"/>
              </a:rPr>
              <a:t>Principal, CannonDesign</a:t>
            </a:r>
          </a:p>
          <a:p>
            <a:pPr marL="12700">
              <a:lnSpc>
                <a:spcPct val="97000"/>
              </a:lnSpc>
              <a:buClr>
                <a:srgbClr val="222222"/>
              </a:buClr>
              <a:buSzPts val="1000"/>
            </a:pPr>
            <a:r>
              <a:rPr lang="en-US" sz="1000" dirty="0">
                <a:solidFill>
                  <a:schemeClr val="dk1"/>
                </a:solidFill>
                <a:latin typeface="Calibri"/>
                <a:ea typeface="Calibri"/>
                <a:cs typeface="Calibri"/>
                <a:sym typeface="Calibri"/>
              </a:rPr>
              <a:t>Account Executive, Trane Technologies</a:t>
            </a:r>
            <a:endParaRPr sz="1000" dirty="0">
              <a:solidFill>
                <a:srgbClr val="222222"/>
              </a:solidFill>
              <a:latin typeface="Calibri"/>
              <a:ea typeface="Calibri"/>
              <a:cs typeface="Calibri"/>
              <a:sym typeface="Calibri"/>
            </a:endParaRPr>
          </a:p>
          <a:p>
            <a:pPr marL="12700" marR="0" lvl="0" indent="0" algn="l" rtl="0">
              <a:lnSpc>
                <a:spcPct val="97000"/>
              </a:lnSpc>
              <a:spcBef>
                <a:spcPts val="0"/>
              </a:spcBef>
              <a:spcAft>
                <a:spcPts val="0"/>
              </a:spcAft>
              <a:buClr>
                <a:schemeClr val="dk1"/>
              </a:buClr>
              <a:buSzPts val="1000"/>
              <a:buFont typeface="Calibri"/>
              <a:buNone/>
            </a:pPr>
            <a:r>
              <a:rPr lang="en" sz="1000" dirty="0">
                <a:solidFill>
                  <a:schemeClr val="dk1"/>
                </a:solidFill>
                <a:latin typeface="Calibri"/>
                <a:ea typeface="Calibri"/>
                <a:cs typeface="Calibri"/>
                <a:sym typeface="Calibri"/>
              </a:rPr>
              <a:t>Project Manager, Boston Arts Academy</a:t>
            </a:r>
            <a:endParaRPr sz="1000" dirty="0">
              <a:solidFill>
                <a:schemeClr val="dk1"/>
              </a:solidFill>
              <a:latin typeface="Calibri"/>
              <a:ea typeface="Calibri"/>
              <a:cs typeface="Calibri"/>
              <a:sym typeface="Calibri"/>
            </a:endParaRPr>
          </a:p>
          <a:p>
            <a:pPr marL="12700" marR="0" lvl="0" indent="0" algn="l" rtl="0">
              <a:lnSpc>
                <a:spcPct val="97000"/>
              </a:lnSpc>
              <a:spcBef>
                <a:spcPts val="0"/>
              </a:spcBef>
              <a:spcAft>
                <a:spcPts val="0"/>
              </a:spcAft>
              <a:buClr>
                <a:schemeClr val="dk1"/>
              </a:buClr>
              <a:buSzPts val="1000"/>
              <a:buFont typeface="Calibri"/>
              <a:buNone/>
            </a:pPr>
            <a:r>
              <a:rPr lang="en" sz="1000" dirty="0">
                <a:solidFill>
                  <a:schemeClr val="dk1"/>
                </a:solidFill>
                <a:latin typeface="Calibri"/>
                <a:ea typeface="Calibri"/>
                <a:cs typeface="Calibri"/>
                <a:sym typeface="Calibri"/>
              </a:rPr>
              <a:t>Director of Strategic Initiatives, Boston Arts Academy  </a:t>
            </a:r>
            <a:endParaRPr sz="1000" dirty="0">
              <a:solidFill>
                <a:schemeClr val="dk1"/>
              </a:solidFill>
              <a:latin typeface="Calibri"/>
              <a:ea typeface="Calibri"/>
              <a:cs typeface="Calibri"/>
              <a:sym typeface="Calibri"/>
            </a:endParaRPr>
          </a:p>
          <a:p>
            <a:pPr marL="12700" marR="304800" lvl="0" indent="0" algn="l" rtl="0">
              <a:lnSpc>
                <a:spcPct val="97000"/>
              </a:lnSpc>
              <a:spcBef>
                <a:spcPts val="0"/>
              </a:spcBef>
              <a:spcAft>
                <a:spcPts val="0"/>
              </a:spcAft>
              <a:buClr>
                <a:schemeClr val="dk1"/>
              </a:buClr>
              <a:buSzPts val="1000"/>
              <a:buFont typeface="Calibri"/>
              <a:buNone/>
            </a:pPr>
            <a:r>
              <a:rPr lang="en" sz="1000" dirty="0">
                <a:solidFill>
                  <a:schemeClr val="dk1"/>
                </a:solidFill>
                <a:latin typeface="Calibri"/>
                <a:ea typeface="Calibri"/>
                <a:cs typeface="Calibri"/>
                <a:sym typeface="Calibri"/>
              </a:rPr>
              <a:t>Associate Principal of HVAC, BR+A</a:t>
            </a:r>
            <a:endParaRPr sz="1000" dirty="0">
              <a:solidFill>
                <a:schemeClr val="dk1"/>
              </a:solidFill>
              <a:latin typeface="Calibri"/>
              <a:ea typeface="Calibri"/>
              <a:cs typeface="Calibri"/>
              <a:sym typeface="Calibri"/>
            </a:endParaRPr>
          </a:p>
          <a:p>
            <a:pPr marL="12700" marR="292100" lvl="0" indent="0" algn="l" rtl="0">
              <a:lnSpc>
                <a:spcPct val="97000"/>
              </a:lnSpc>
              <a:spcBef>
                <a:spcPts val="0"/>
              </a:spcBef>
              <a:spcAft>
                <a:spcPts val="0"/>
              </a:spcAft>
              <a:buClr>
                <a:srgbClr val="222222"/>
              </a:buClr>
              <a:buSzPts val="1000"/>
              <a:buFont typeface="Calibri"/>
              <a:buNone/>
            </a:pPr>
            <a:r>
              <a:rPr lang="en" sz="1000" dirty="0">
                <a:solidFill>
                  <a:srgbClr val="222222"/>
                </a:solidFill>
                <a:latin typeface="Calibri"/>
                <a:ea typeface="Calibri"/>
                <a:cs typeface="Calibri"/>
                <a:sym typeface="Calibri"/>
              </a:rPr>
              <a:t>Founder &amp; President, The Green Engineer Inc.  </a:t>
            </a:r>
            <a:endParaRPr sz="1000" dirty="0">
              <a:solidFill>
                <a:srgbClr val="222222"/>
              </a:solidFill>
              <a:latin typeface="Calibri"/>
              <a:ea typeface="Calibri"/>
              <a:cs typeface="Calibri"/>
              <a:sym typeface="Calibri"/>
            </a:endParaRPr>
          </a:p>
          <a:p>
            <a:pPr marL="12700" marR="292100" lvl="0" indent="0" algn="l" rtl="0">
              <a:lnSpc>
                <a:spcPct val="97000"/>
              </a:lnSpc>
              <a:spcBef>
                <a:spcPts val="0"/>
              </a:spcBef>
              <a:spcAft>
                <a:spcPts val="0"/>
              </a:spcAft>
              <a:buClr>
                <a:srgbClr val="222222"/>
              </a:buClr>
              <a:buSzPts val="1000"/>
              <a:buFont typeface="Calibri"/>
              <a:buNone/>
            </a:pPr>
            <a:r>
              <a:rPr lang="en" sz="1000" dirty="0">
                <a:solidFill>
                  <a:srgbClr val="222222"/>
                </a:solidFill>
                <a:latin typeface="Calibri"/>
                <a:ea typeface="Calibri"/>
                <a:cs typeface="Calibri"/>
                <a:sym typeface="Calibri"/>
              </a:rPr>
              <a:t>Principal, The Green Engineer Inc.</a:t>
            </a:r>
            <a:endParaRPr sz="1000" dirty="0">
              <a:solidFill>
                <a:schemeClr val="dk1"/>
              </a:solidFill>
              <a:latin typeface="Calibri"/>
              <a:ea typeface="Calibri"/>
              <a:cs typeface="Calibri"/>
              <a:sym typeface="Calibri"/>
            </a:endParaRPr>
          </a:p>
          <a:p>
            <a:pPr marL="12700" marR="368300" lvl="0" indent="0" algn="l" rtl="0">
              <a:lnSpc>
                <a:spcPct val="97000"/>
              </a:lnSpc>
              <a:spcBef>
                <a:spcPts val="0"/>
              </a:spcBef>
              <a:spcAft>
                <a:spcPts val="0"/>
              </a:spcAft>
              <a:buClr>
                <a:srgbClr val="222222"/>
              </a:buClr>
              <a:buSzPts val="1000"/>
              <a:buFont typeface="Calibri"/>
              <a:buNone/>
            </a:pPr>
            <a:r>
              <a:rPr lang="en" sz="1000" dirty="0">
                <a:solidFill>
                  <a:srgbClr val="222222"/>
                </a:solidFill>
                <a:latin typeface="Calibri"/>
                <a:ea typeface="Calibri"/>
                <a:cs typeface="Calibri"/>
                <a:sym typeface="Calibri"/>
              </a:rPr>
              <a:t>AERMEC Product Specialist, Emerson Swan  </a:t>
            </a:r>
            <a:endParaRPr sz="1000" dirty="0">
              <a:solidFill>
                <a:srgbClr val="222222"/>
              </a:solidFill>
              <a:latin typeface="Calibri"/>
              <a:ea typeface="Calibri"/>
              <a:cs typeface="Calibri"/>
              <a:sym typeface="Calibri"/>
            </a:endParaRPr>
          </a:p>
          <a:p>
            <a:pPr marL="0" marR="0" lvl="0" indent="0" algn="l" rtl="0">
              <a:lnSpc>
                <a:spcPct val="97000"/>
              </a:lnSpc>
              <a:spcBef>
                <a:spcPts val="0"/>
              </a:spcBef>
              <a:spcAft>
                <a:spcPts val="0"/>
              </a:spcAft>
              <a:buClr>
                <a:schemeClr val="dk1"/>
              </a:buClr>
              <a:buSzPts val="1000"/>
              <a:buFont typeface="Arial"/>
              <a:buNone/>
            </a:pPr>
            <a:r>
              <a:rPr lang="en" sz="1000" dirty="0">
                <a:solidFill>
                  <a:srgbClr val="222222"/>
                </a:solidFill>
                <a:latin typeface="Calibri"/>
                <a:ea typeface="Calibri"/>
                <a:cs typeface="Calibri"/>
                <a:sym typeface="Calibri"/>
              </a:rPr>
              <a:t>Principal &amp; Expert in Distributed Heating Systems, Salas  O’Brien</a:t>
            </a:r>
            <a:endParaRPr sz="1000" dirty="0">
              <a:solidFill>
                <a:schemeClr val="dk1"/>
              </a:solidFill>
              <a:latin typeface="Calibri"/>
              <a:ea typeface="Calibri"/>
              <a:cs typeface="Calibri"/>
              <a:sym typeface="Calibri"/>
            </a:endParaRPr>
          </a:p>
          <a:p>
            <a:pPr marL="12700" marR="0" lvl="0" indent="0" algn="l" rtl="0">
              <a:lnSpc>
                <a:spcPct val="97000"/>
              </a:lnSpc>
              <a:spcBef>
                <a:spcPts val="0"/>
              </a:spcBef>
              <a:spcAft>
                <a:spcPts val="0"/>
              </a:spcAft>
              <a:buClr>
                <a:schemeClr val="dk1"/>
              </a:buClr>
              <a:buSzPts val="1000"/>
              <a:buFont typeface="Calibri"/>
              <a:buNone/>
            </a:pPr>
            <a:endParaRPr sz="1000" dirty="0">
              <a:solidFill>
                <a:srgbClr val="222222"/>
              </a:solidFill>
              <a:latin typeface="Calibri"/>
              <a:ea typeface="Calibri"/>
              <a:cs typeface="Calibri"/>
              <a:sym typeface="Calibri"/>
            </a:endParaRPr>
          </a:p>
        </p:txBody>
      </p:sp>
      <p:sp>
        <p:nvSpPr>
          <p:cNvPr id="231" name="Google Shape;231;p29"/>
          <p:cNvSpPr txBox="1"/>
          <p:nvPr/>
        </p:nvSpPr>
        <p:spPr>
          <a:xfrm>
            <a:off x="4560589" y="3987078"/>
            <a:ext cx="4466103" cy="176972"/>
          </a:xfrm>
          <a:prstGeom prst="rect">
            <a:avLst/>
          </a:prstGeom>
          <a:solidFill>
            <a:srgbClr val="C6E0B4"/>
          </a:solidFill>
          <a:ln>
            <a:noFill/>
          </a:ln>
        </p:spPr>
        <p:txBody>
          <a:bodyPr spcFirstLastPara="1" wrap="square" lIns="0" tIns="0" rIns="0" bIns="0" anchor="t" anchorCtr="0">
            <a:spAutoFit/>
          </a:bodyPr>
          <a:lstStyle/>
          <a:p>
            <a:pPr marL="0" marR="0" lvl="0" indent="0" algn="l" rtl="0">
              <a:lnSpc>
                <a:spcPct val="115454"/>
              </a:lnSpc>
              <a:spcBef>
                <a:spcPts val="0"/>
              </a:spcBef>
              <a:spcAft>
                <a:spcPts val="0"/>
              </a:spcAft>
              <a:buClr>
                <a:schemeClr val="dk1"/>
              </a:buClr>
              <a:buSzPts val="1000"/>
              <a:buFont typeface="Calibri"/>
              <a:buNone/>
            </a:pPr>
            <a:r>
              <a:rPr lang="en" sz="1000" b="1" u="sng">
                <a:solidFill>
                  <a:schemeClr val="dk1"/>
                </a:solidFill>
                <a:latin typeface="Calibri"/>
                <a:ea typeface="Calibri"/>
                <a:cs typeface="Calibri"/>
                <a:sym typeface="Calibri"/>
              </a:rPr>
              <a:t>Geothermal: Heating &amp; District Heating	</a:t>
            </a:r>
            <a:endParaRPr sz="1000">
              <a:solidFill>
                <a:schemeClr val="dk1"/>
              </a:solidFill>
              <a:latin typeface="Calibri"/>
              <a:ea typeface="Calibri"/>
              <a:cs typeface="Calibri"/>
              <a:sym typeface="Calibri"/>
            </a:endParaRPr>
          </a:p>
        </p:txBody>
      </p:sp>
      <p:sp>
        <p:nvSpPr>
          <p:cNvPr id="232" name="Google Shape;232;p29"/>
          <p:cNvSpPr txBox="1"/>
          <p:nvPr/>
        </p:nvSpPr>
        <p:spPr>
          <a:xfrm>
            <a:off x="4560590" y="4175074"/>
            <a:ext cx="1238768" cy="921300"/>
          </a:xfrm>
          <a:prstGeom prst="rect">
            <a:avLst/>
          </a:prstGeom>
          <a:noFill/>
          <a:ln>
            <a:noFill/>
          </a:ln>
        </p:spPr>
        <p:txBody>
          <a:bodyPr spcFirstLastPara="1" wrap="square" lIns="0" tIns="17600" rIns="0" bIns="0" anchor="t" anchorCtr="0">
            <a:noAutofit/>
          </a:bodyPr>
          <a:lstStyle/>
          <a:p>
            <a:pPr marL="12700" marR="0" lvl="0" indent="0" algn="l" rtl="0">
              <a:lnSpc>
                <a:spcPct val="97000"/>
              </a:lnSpc>
              <a:spcBef>
                <a:spcPts val="0"/>
              </a:spcBef>
              <a:spcAft>
                <a:spcPts val="0"/>
              </a:spcAft>
              <a:buClr>
                <a:schemeClr val="dk1"/>
              </a:buClr>
              <a:buSzPts val="1000"/>
              <a:buFont typeface="Calibri"/>
              <a:buNone/>
            </a:pPr>
            <a:r>
              <a:rPr lang="en" sz="1000">
                <a:solidFill>
                  <a:schemeClr val="dk1"/>
                </a:solidFill>
                <a:latin typeface="Calibri"/>
                <a:ea typeface="Calibri"/>
                <a:cs typeface="Calibri"/>
                <a:sym typeface="Calibri"/>
              </a:rPr>
              <a:t>T.J. Bernier</a:t>
            </a:r>
            <a:endParaRPr sz="1000">
              <a:solidFill>
                <a:schemeClr val="dk1"/>
              </a:solidFill>
              <a:latin typeface="Calibri"/>
              <a:ea typeface="Calibri"/>
              <a:cs typeface="Calibri"/>
              <a:sym typeface="Calibri"/>
            </a:endParaRPr>
          </a:p>
          <a:p>
            <a:pPr marL="0" marR="0" lvl="0" indent="0" algn="l" rtl="0">
              <a:lnSpc>
                <a:spcPct val="97000"/>
              </a:lnSpc>
              <a:spcBef>
                <a:spcPts val="0"/>
              </a:spcBef>
              <a:spcAft>
                <a:spcPts val="0"/>
              </a:spcAft>
              <a:buClr>
                <a:schemeClr val="dk1"/>
              </a:buClr>
              <a:buSzPts val="1000"/>
              <a:buFont typeface="Calibri"/>
              <a:buNone/>
            </a:pPr>
            <a:r>
              <a:rPr lang="en" sz="1000">
                <a:solidFill>
                  <a:schemeClr val="dk1"/>
                </a:solidFill>
                <a:latin typeface="Calibri"/>
                <a:ea typeface="Calibri"/>
                <a:cs typeface="Calibri"/>
                <a:sym typeface="Calibri"/>
              </a:rPr>
              <a:t>Owen Brady  </a:t>
            </a:r>
            <a:endParaRPr sz="1000">
              <a:solidFill>
                <a:schemeClr val="dk1"/>
              </a:solidFill>
              <a:latin typeface="Calibri"/>
              <a:ea typeface="Calibri"/>
              <a:cs typeface="Calibri"/>
              <a:sym typeface="Calibri"/>
            </a:endParaRPr>
          </a:p>
          <a:p>
            <a:pPr marL="12700" marR="0" lvl="0" indent="0" algn="l" rtl="0">
              <a:lnSpc>
                <a:spcPct val="97000"/>
              </a:lnSpc>
              <a:spcBef>
                <a:spcPts val="0"/>
              </a:spcBef>
              <a:spcAft>
                <a:spcPts val="0"/>
              </a:spcAft>
              <a:buClr>
                <a:schemeClr val="dk1"/>
              </a:buClr>
              <a:buSzPts val="1000"/>
              <a:buFont typeface="Arial"/>
              <a:buNone/>
            </a:pPr>
            <a:r>
              <a:rPr lang="en" sz="1000">
                <a:solidFill>
                  <a:schemeClr val="dk1"/>
                </a:solidFill>
                <a:latin typeface="Calibri"/>
                <a:ea typeface="Calibri"/>
                <a:cs typeface="Calibri"/>
                <a:sym typeface="Calibri"/>
              </a:rPr>
              <a:t>Jarred Mullen</a:t>
            </a:r>
            <a:endParaRPr sz="1000">
              <a:solidFill>
                <a:schemeClr val="dk1"/>
              </a:solidFill>
              <a:latin typeface="Calibri"/>
              <a:ea typeface="Calibri"/>
              <a:cs typeface="Calibri"/>
              <a:sym typeface="Calibri"/>
            </a:endParaRPr>
          </a:p>
          <a:p>
            <a:pPr marL="12700" marR="0" lvl="0" indent="0" algn="l" rtl="0">
              <a:lnSpc>
                <a:spcPct val="97000"/>
              </a:lnSpc>
              <a:spcBef>
                <a:spcPts val="0"/>
              </a:spcBef>
              <a:spcAft>
                <a:spcPts val="0"/>
              </a:spcAft>
              <a:buClr>
                <a:schemeClr val="dk1"/>
              </a:buClr>
              <a:buSzPts val="1000"/>
              <a:buFont typeface="Calibri"/>
              <a:buNone/>
            </a:pPr>
            <a:r>
              <a:rPr lang="en" sz="1000">
                <a:solidFill>
                  <a:schemeClr val="dk1"/>
                </a:solidFill>
                <a:latin typeface="Calibri"/>
                <a:ea typeface="Calibri"/>
                <a:cs typeface="Calibri"/>
                <a:sym typeface="Calibri"/>
              </a:rPr>
              <a:t>Tracey Ogden  </a:t>
            </a:r>
            <a:endParaRPr sz="1000">
              <a:solidFill>
                <a:schemeClr val="dk1"/>
              </a:solidFill>
              <a:latin typeface="Calibri"/>
              <a:ea typeface="Calibri"/>
              <a:cs typeface="Calibri"/>
              <a:sym typeface="Calibri"/>
            </a:endParaRPr>
          </a:p>
          <a:p>
            <a:pPr marL="0" marR="0" lvl="0" indent="0" algn="l" rtl="0">
              <a:lnSpc>
                <a:spcPct val="97000"/>
              </a:lnSpc>
              <a:spcBef>
                <a:spcPts val="0"/>
              </a:spcBef>
              <a:spcAft>
                <a:spcPts val="0"/>
              </a:spcAft>
              <a:buClr>
                <a:schemeClr val="dk1"/>
              </a:buClr>
              <a:buSzPts val="1000"/>
              <a:buFont typeface="Calibri"/>
              <a:buNone/>
            </a:pPr>
            <a:r>
              <a:rPr lang="en" sz="1000">
                <a:solidFill>
                  <a:schemeClr val="dk1"/>
                </a:solidFill>
                <a:latin typeface="Calibri"/>
                <a:ea typeface="Calibri"/>
                <a:cs typeface="Calibri"/>
                <a:sym typeface="Calibri"/>
              </a:rPr>
              <a:t>Erik Pekkala</a:t>
            </a:r>
            <a:endParaRPr sz="1000">
              <a:solidFill>
                <a:schemeClr val="dk1"/>
              </a:solidFill>
              <a:latin typeface="Calibri"/>
              <a:ea typeface="Calibri"/>
              <a:cs typeface="Calibri"/>
              <a:sym typeface="Calibri"/>
            </a:endParaRPr>
          </a:p>
          <a:p>
            <a:pPr marL="12700" marR="0" lvl="0" indent="0" algn="l" rtl="0">
              <a:lnSpc>
                <a:spcPct val="97000"/>
              </a:lnSpc>
              <a:spcBef>
                <a:spcPts val="0"/>
              </a:spcBef>
              <a:spcAft>
                <a:spcPts val="0"/>
              </a:spcAft>
              <a:buClr>
                <a:schemeClr val="dk1"/>
              </a:buClr>
              <a:buSzPts val="1000"/>
              <a:buFont typeface="Calibri"/>
              <a:buNone/>
            </a:pPr>
            <a:r>
              <a:rPr lang="en" sz="1000">
                <a:solidFill>
                  <a:schemeClr val="dk1"/>
                </a:solidFill>
                <a:latin typeface="Calibri"/>
                <a:ea typeface="Calibri"/>
                <a:cs typeface="Calibri"/>
                <a:sym typeface="Calibri"/>
              </a:rPr>
              <a:t>Nathan Phillips</a:t>
            </a:r>
            <a:endParaRPr sz="1000">
              <a:solidFill>
                <a:schemeClr val="dk1"/>
              </a:solidFill>
              <a:latin typeface="Calibri"/>
              <a:ea typeface="Calibri"/>
              <a:cs typeface="Calibri"/>
              <a:sym typeface="Calibri"/>
            </a:endParaRPr>
          </a:p>
          <a:p>
            <a:pPr marL="12700" marR="0" lvl="0" indent="0" algn="l" rtl="0">
              <a:lnSpc>
                <a:spcPct val="97000"/>
              </a:lnSpc>
              <a:spcBef>
                <a:spcPts val="0"/>
              </a:spcBef>
              <a:spcAft>
                <a:spcPts val="0"/>
              </a:spcAft>
              <a:buClr>
                <a:schemeClr val="dk1"/>
              </a:buClr>
              <a:buSzPts val="1000"/>
              <a:buFont typeface="Calibri"/>
              <a:buNone/>
            </a:pPr>
            <a:endParaRPr sz="1000">
              <a:solidFill>
                <a:schemeClr val="dk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4092</TotalTime>
  <Words>1729</Words>
  <Application>Microsoft Office PowerPoint</Application>
  <PresentationFormat>On-screen Show (16:9)</PresentationFormat>
  <Paragraphs>237</Paragraphs>
  <Slides>6</Slides>
  <Notes>6</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6</vt:i4>
      </vt:variant>
    </vt:vector>
  </HeadingPairs>
  <TitlesOfParts>
    <vt:vector size="11" baseType="lpstr">
      <vt:lpstr>Arial</vt:lpstr>
      <vt:lpstr>Libre Franklin</vt:lpstr>
      <vt:lpstr>Calibri</vt:lpstr>
      <vt:lpstr>Simple Light</vt:lpstr>
      <vt:lpstr>Office Theme</vt:lpstr>
      <vt:lpstr>Developing Electrification Strategies to Decarbonize Boston University   Phase 5: Selection of Pilot Demonstration Buildings, Summer Re-heat,  &amp; Analysis of Ground Source Heat Pump Opportunities</vt:lpstr>
      <vt:lpstr>Decarbonization Framework</vt:lpstr>
      <vt:lpstr>Pilot Buildings Study: Select Buildings for ASHP Pilot Projects</vt:lpstr>
      <vt:lpstr>Pilot Buildings Study: Key Decision Factors and Building Comparisons</vt:lpstr>
      <vt:lpstr>Fall 2022 Progress and Spring 2023 Plan</vt:lpstr>
      <vt:lpstr>Acknowledgements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Developing Electrification Strategies to Decarbonize Boston University:   Phase 5: Selection of Pilot Demonstration Buildings, Summer Re-heat,  &amp; Analysis of Ground Source Heat Pump Opportunities</dc:title>
  <dc:creator>chris</dc:creator>
  <cp:lastModifiedBy>christopherdlambert37@gmail.com</cp:lastModifiedBy>
  <cp:revision>14</cp:revision>
  <dcterms:modified xsi:type="dcterms:W3CDTF">2023-01-25T03:26:30Z</dcterms:modified>
</cp:coreProperties>
</file>