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Helvetica Neue"/>
      <p:regular r:id="rId14"/>
      <p:bold r:id="rId15"/>
      <p:italic r:id="rId16"/>
      <p:boldItalic r:id="rId17"/>
    </p:embeddedFont>
    <p:embeddedFont>
      <p:font typeface="Helvetica Neue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Ligh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HelveticaNeueLight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HelveticaNeue-bold.fntdata"/><Relationship Id="rId14" Type="http://schemas.openxmlformats.org/officeDocument/2006/relationships/font" Target="fonts/HelveticaNeue-regular.fntdata"/><Relationship Id="rId17" Type="http://schemas.openxmlformats.org/officeDocument/2006/relationships/font" Target="fonts/HelveticaNeue-boldItalic.fntdata"/><Relationship Id="rId16" Type="http://schemas.openxmlformats.org/officeDocument/2006/relationships/font" Target="fonts/HelveticaNeue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HelveticaNeueLight-bold.fntdata"/><Relationship Id="rId6" Type="http://schemas.openxmlformats.org/officeDocument/2006/relationships/slide" Target="slides/slide1.xml"/><Relationship Id="rId18" Type="http://schemas.openxmlformats.org/officeDocument/2006/relationships/font" Target="fonts/HelveticaNeueLigh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1e98cb69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1e98cb69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eac4d544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eac4d544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 is comprised of MPH, medical, and PhD students as well as two professors in the environmental health department at SPH. We have expertise in….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a41b2e4a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a41b2e4a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a41b2e4a6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a41b2e4a6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a41b2e4a6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a41b2e4a6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a41b2e4a6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a41b2e4a6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ca4afc848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ca4afc848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fa2d6016f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fa2d6016f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0135" l="0" r="0" t="30276"/>
          <a:stretch/>
        </p:blipFill>
        <p:spPr>
          <a:xfrm>
            <a:off x="0" y="0"/>
            <a:ext cx="9144000" cy="273405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-100" y="249675"/>
            <a:ext cx="9144000" cy="20724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880">
                <a:latin typeface="Helvetica Neue"/>
                <a:ea typeface="Helvetica Neue"/>
                <a:cs typeface="Helvetica Neue"/>
                <a:sym typeface="Helvetica Neue"/>
              </a:rPr>
              <a:t>Evaluating the Efficacy of Extreme Weather and Climate Preparedness Across BU Campuses</a:t>
            </a:r>
            <a:endParaRPr b="1" sz="388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21800"/>
            <a:ext cx="9144003" cy="26216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-100" y="2521800"/>
            <a:ext cx="9144000" cy="2621700"/>
          </a:xfrm>
          <a:prstGeom prst="rect">
            <a:avLst/>
          </a:prstGeom>
          <a:solidFill>
            <a:srgbClr val="FF0606">
              <a:alpha val="5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664250" y="3281150"/>
            <a:ext cx="7815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Campus Climate Lab Presentations</a:t>
            </a:r>
            <a:endParaRPr b="1" sz="2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January 27, 2023</a:t>
            </a:r>
            <a:endParaRPr b="1"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140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700" y="713525"/>
            <a:ext cx="1743401" cy="174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1849" y="713524"/>
            <a:ext cx="1743400" cy="17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0100" y="2857125"/>
            <a:ext cx="1743400" cy="17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1850" y="2857126"/>
            <a:ext cx="1743401" cy="174340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692750" y="2456925"/>
            <a:ext cx="174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Katharine Teigen</a:t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4740150" y="4579450"/>
            <a:ext cx="174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Greg Wellenius</a:t>
            </a: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2671900" y="2456925"/>
            <a:ext cx="174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Quinn Adams</a:t>
            </a:r>
            <a:endParaRPr/>
          </a:p>
        </p:txBody>
      </p:sp>
      <p:sp>
        <p:nvSpPr>
          <p:cNvPr id="71" name="Google Shape;71;p14"/>
          <p:cNvSpPr txBox="1"/>
          <p:nvPr/>
        </p:nvSpPr>
        <p:spPr>
          <a:xfrm>
            <a:off x="2535550" y="4621600"/>
            <a:ext cx="201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Amruta Nori-Sarma</a:t>
            </a:r>
            <a:endParaRPr/>
          </a:p>
        </p:txBody>
      </p:sp>
      <p:sp>
        <p:nvSpPr>
          <p:cNvPr id="72" name="Google Shape;72;p14"/>
          <p:cNvSpPr txBox="1"/>
          <p:nvPr/>
        </p:nvSpPr>
        <p:spPr>
          <a:xfrm>
            <a:off x="4740150" y="2456913"/>
            <a:ext cx="174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Neil Singh Bedi</a:t>
            </a:r>
            <a:endParaRPr/>
          </a:p>
        </p:txBody>
      </p:sp>
      <p:sp>
        <p:nvSpPr>
          <p:cNvPr id="73" name="Google Shape;73;p14"/>
          <p:cNvSpPr txBox="1"/>
          <p:nvPr/>
        </p:nvSpPr>
        <p:spPr>
          <a:xfrm>
            <a:off x="6808350" y="2456925"/>
            <a:ext cx="192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Tanmayee Karanam</a:t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7">
            <a:alphaModFix/>
          </a:blip>
          <a:srcRect b="20646" l="25602" r="6142" t="28031"/>
          <a:stretch/>
        </p:blipFill>
        <p:spPr>
          <a:xfrm>
            <a:off x="4740150" y="713525"/>
            <a:ext cx="1743300" cy="174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8">
            <a:alphaModFix/>
          </a:blip>
          <a:srcRect b="20019" l="0" r="0" t="0"/>
          <a:stretch/>
        </p:blipFill>
        <p:spPr>
          <a:xfrm>
            <a:off x="6923500" y="713524"/>
            <a:ext cx="1743401" cy="174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311700" y="247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Background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54900" y="820325"/>
            <a:ext cx="8777400" cy="419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climate crisis amplifies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risks of exposure to extreme heat and extreme cold events as they continue to increase in severity, frequency, and durat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ion.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Helvetica Neue"/>
              <a:buChar char="○"/>
            </a:pPr>
            <a:r>
              <a:rPr lang="en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23 weather-related major disaster declarations were recorded in Massachusetts between 1990 and 2019, compared to 7 between 1960 and 1989.</a:t>
            </a:r>
            <a:r>
              <a:rPr baseline="30000" lang="en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baseline="300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Extreme Weather Preparedness Plans (EWPPs) are critical to public health infrastructure and often include early warning systems that are used to: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Helvetica Neue"/>
              <a:buChar char="○"/>
            </a:pPr>
            <a:r>
              <a:rPr lang="en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Convey important information to the public about predicted periods of extreme weather </a:t>
            </a:r>
            <a:endParaRPr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Helvetica Neue"/>
              <a:buChar char="○"/>
            </a:pPr>
            <a:r>
              <a:rPr lang="en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Trigger various interventions </a:t>
            </a:r>
            <a:endParaRPr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Helvetica Neue"/>
              <a:buChar char="○"/>
            </a:pPr>
            <a:r>
              <a:rPr lang="en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Enhance preparedness</a:t>
            </a:r>
            <a:endParaRPr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Given 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Boston University’s urban location within a socioeconomically diverse city, groups of students, faculty, and staff may be more vulnerable to extreme heat and cold events based on: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Helvetica Neue"/>
              <a:buChar char="○"/>
            </a:pPr>
            <a:r>
              <a:rPr lang="en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Their level of exposure </a:t>
            </a:r>
            <a:endParaRPr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Helvetica Neue"/>
              <a:buChar char="○"/>
            </a:pPr>
            <a:r>
              <a:rPr lang="en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Susceptibility to negative health effects from extreme temperatures</a:t>
            </a:r>
            <a:endParaRPr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Helvetica Neue"/>
              <a:buChar char="○"/>
            </a:pPr>
            <a:r>
              <a:rPr lang="en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Adaptive capacity</a:t>
            </a:r>
            <a:endParaRPr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83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latin typeface="Helvetica Neue Light"/>
                <a:ea typeface="Helvetica Neue Light"/>
                <a:cs typeface="Helvetica Neue Light"/>
                <a:sym typeface="Helvetica Neue Light"/>
              </a:rPr>
              <a:t>Research Aims</a:t>
            </a:r>
            <a:endParaRPr sz="302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925" y="742400"/>
            <a:ext cx="7294150" cy="4102950"/>
          </a:xfrm>
          <a:prstGeom prst="rect">
            <a:avLst/>
          </a:prstGeom>
          <a:noFill/>
          <a:ln cap="flat" cmpd="sng" w="12700">
            <a:solidFill>
              <a:srgbClr val="222222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5253175" y="615100"/>
            <a:ext cx="3890700" cy="41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Takeaways</a:t>
            </a:r>
            <a:endParaRPr sz="2000" u="sng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 u="sng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During extreme heat:</a:t>
            </a:r>
            <a:endParaRPr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lvetica Neue"/>
              <a:buChar char="●"/>
            </a:pPr>
            <a:r>
              <a:rPr lang="en" sz="1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internal &amp; external heat safety messaging</a:t>
            </a:r>
            <a:endParaRPr sz="17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lvetica Neue"/>
              <a:buChar char="●"/>
            </a:pPr>
            <a:r>
              <a:rPr lang="en" sz="1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Daily calls with departments</a:t>
            </a:r>
            <a:endParaRPr sz="17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lvetica Neue"/>
              <a:buChar char="●"/>
            </a:pPr>
            <a:r>
              <a:rPr lang="en" sz="1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Open/operate cooling centers        </a:t>
            </a:r>
            <a:endParaRPr sz="17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→ </a:t>
            </a:r>
            <a:r>
              <a:rPr lang="en" sz="1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Used mostly by summer students and minors but better data are needed.</a:t>
            </a:r>
            <a:endParaRPr sz="1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During extreme cold: </a:t>
            </a:r>
            <a:endParaRPr>
              <a:solidFill>
                <a:srgbClr val="00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●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Currently no EWPP                    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9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→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308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Agreement needed on how to handle a snow call and then build plan accordingly.</a:t>
            </a:r>
            <a:endParaRPr sz="1308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75" y="559303"/>
            <a:ext cx="5105974" cy="449644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192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latin typeface="Helvetica Neue Light"/>
                <a:ea typeface="Helvetica Neue Light"/>
                <a:cs typeface="Helvetica Neue Light"/>
                <a:sym typeface="Helvetica Neue Light"/>
              </a:rPr>
              <a:t>BU’s EWPP</a:t>
            </a:r>
            <a:endParaRPr sz="302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5961250" y="710650"/>
            <a:ext cx="3030900" cy="35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Takeaway</a:t>
            </a:r>
            <a:r>
              <a:rPr lang="en" u="sng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:</a:t>
            </a:r>
            <a:endParaRPr u="sng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In addition to the thousands that reside on campus, there are even more who live off campus, and understanding the needs of </a:t>
            </a:r>
            <a:r>
              <a:rPr i="1" lang="en" sz="17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both </a:t>
            </a:r>
            <a:r>
              <a:rPr lang="en" sz="17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students and faculty/staff as well as </a:t>
            </a:r>
            <a:r>
              <a:rPr i="1" lang="en" sz="17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both</a:t>
            </a:r>
            <a:r>
              <a:rPr lang="en" sz="17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on-campus and off campus residents is necessary.</a:t>
            </a:r>
            <a:endParaRPr sz="17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75" y="61863"/>
            <a:ext cx="5651900" cy="501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 txBox="1"/>
          <p:nvPr>
            <p:ph type="title"/>
          </p:nvPr>
        </p:nvSpPr>
        <p:spPr>
          <a:xfrm>
            <a:off x="815225" y="4344425"/>
            <a:ext cx="4986300" cy="3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i="1" lang="en" sz="1200"/>
              <a:t> Total Fall 2022 BU Population (left) and their place of residence (right).</a:t>
            </a:r>
            <a:endParaRPr i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02" name="Google Shape;102;p18"/>
          <p:cNvSpPr txBox="1"/>
          <p:nvPr>
            <p:ph type="title"/>
          </p:nvPr>
        </p:nvSpPr>
        <p:spPr>
          <a:xfrm>
            <a:off x="1057450" y="137950"/>
            <a:ext cx="2715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Collected Data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31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 Light"/>
                <a:ea typeface="Helvetica Neue Light"/>
                <a:cs typeface="Helvetica Neue Light"/>
                <a:sym typeface="Helvetica Neue Light"/>
              </a:rPr>
              <a:t>Next Steps: Survey &amp; Community Needs Assessment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979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>
                <a:latin typeface="Helvetica Neue Light"/>
                <a:ea typeface="Helvetica Neue Light"/>
                <a:cs typeface="Helvetica Neue Light"/>
                <a:sym typeface="Helvetica Neue Light"/>
              </a:rPr>
              <a:t>Engaging the BU community to understand:</a:t>
            </a:r>
            <a:endParaRPr i="1" sz="21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Font typeface="Helvetica Neue Light"/>
              <a:buChar char="●"/>
            </a:pPr>
            <a:r>
              <a:rPr lang="en" sz="2100">
                <a:latin typeface="Helvetica Neue Light"/>
                <a:ea typeface="Helvetica Neue Light"/>
                <a:cs typeface="Helvetica Neue Light"/>
                <a:sym typeface="Helvetica Neue Light"/>
              </a:rPr>
              <a:t>What aspects of the existing EWPP are beneficial and being utilized?</a:t>
            </a:r>
            <a:endParaRPr sz="21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Helvetica Neue Light"/>
              <a:buChar char="●"/>
            </a:pPr>
            <a:r>
              <a:rPr lang="en" sz="2100">
                <a:latin typeface="Helvetica Neue Light"/>
                <a:ea typeface="Helvetica Neue Light"/>
                <a:cs typeface="Helvetica Neue Light"/>
                <a:sym typeface="Helvetica Neue Light"/>
              </a:rPr>
              <a:t>Who is most </a:t>
            </a:r>
            <a:r>
              <a:rPr lang="en" sz="2100">
                <a:latin typeface="Helvetica Neue Light"/>
                <a:ea typeface="Helvetica Neue Light"/>
                <a:cs typeface="Helvetica Neue Light"/>
                <a:sym typeface="Helvetica Neue Light"/>
              </a:rPr>
              <a:t>vulnerable during Extreme Weather events, </a:t>
            </a:r>
            <a:r>
              <a:rPr i="1" lang="en" sz="2100">
                <a:latin typeface="Helvetica Neue Light"/>
                <a:ea typeface="Helvetica Neue Light"/>
                <a:cs typeface="Helvetica Neue Light"/>
                <a:sym typeface="Helvetica Neue Light"/>
              </a:rPr>
              <a:t>and what resources might they need?</a:t>
            </a:r>
            <a:endParaRPr sz="21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latin typeface="Helvetica Neue Light"/>
                <a:ea typeface="Helvetica Neue Light"/>
                <a:cs typeface="Helvetica Neue Light"/>
                <a:sym typeface="Helvetica Neue Light"/>
              </a:rPr>
              <a:t>Reporting findings back to both Boston University and our climate and health networks to strengthen urban college communities and cities in their extreme weather response. </a:t>
            </a:r>
            <a:r>
              <a:rPr b="1" lang="en" sz="2100">
                <a:latin typeface="Helvetica Neue"/>
                <a:ea typeface="Helvetica Neue"/>
                <a:cs typeface="Helvetica Neue"/>
                <a:sym typeface="Helvetica Neue"/>
              </a:rPr>
              <a:t>Results will inform efficient resource utilization.</a:t>
            </a:r>
            <a:endParaRPr b="1" sz="21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20">
                <a:latin typeface="Helvetica Neue Light"/>
                <a:ea typeface="Helvetica Neue Light"/>
                <a:cs typeface="Helvetica Neue Light"/>
                <a:sym typeface="Helvetica Neue Light"/>
              </a:rPr>
              <a:t>References</a:t>
            </a:r>
            <a:endParaRPr sz="282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311700" y="1152475"/>
            <a:ext cx="8520600" cy="11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i="1" lang="en">
                <a:solidFill>
                  <a:schemeClr val="dk1"/>
                </a:solidFill>
              </a:rPr>
              <a:t>Extreme Weather Events</a:t>
            </a:r>
            <a:r>
              <a:rPr lang="en">
                <a:solidFill>
                  <a:schemeClr val="dk1"/>
                </a:solidFill>
              </a:rPr>
              <a:t>. (n.d.). Mass.gov. Retrieved January 15, 2023, from https://www.mass.gov/info-details/extreme-weather-events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5" name="Google Shape;115;p20"/>
          <p:cNvSpPr txBox="1"/>
          <p:nvPr/>
        </p:nvSpPr>
        <p:spPr>
          <a:xfrm>
            <a:off x="127425" y="2571750"/>
            <a:ext cx="34680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2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Acknowledgments</a:t>
            </a:r>
            <a:endParaRPr sz="282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239375" y="3190350"/>
            <a:ext cx="8520600" cy="11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A special thank you to Rene Fielding and the BU Emergency Management team for their assistance in our data collection </a:t>
            </a:r>
            <a:r>
              <a:rPr lang="en">
                <a:solidFill>
                  <a:schemeClr val="dk1"/>
                </a:solidFill>
              </a:rPr>
              <a:t>EWPP analyses</a:t>
            </a:r>
            <a:r>
              <a:rPr lang="en">
                <a:solidFill>
                  <a:schemeClr val="dk1"/>
                </a:solidFill>
              </a:rPr>
              <a:t>. We’d also like to thank Adam Ostrowski of the Analytical Services &amp; Institutional Research Office.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