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7" r:id="rId2"/>
    <p:sldId id="260" r:id="rId3"/>
    <p:sldId id="261" r:id="rId4"/>
    <p:sldId id="262" r:id="rId5"/>
    <p:sldId id="264" r:id="rId6"/>
    <p:sldId id="265" r:id="rId7"/>
    <p:sldId id="269" r:id="rId8"/>
    <p:sldId id="266" r:id="rId9"/>
    <p:sldId id="268" r:id="rId10"/>
  </p:sldIdLst>
  <p:sldSz cx="12192000" cy="6858000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30"/>
  </p:normalViewPr>
  <p:slideViewPr>
    <p:cSldViewPr snapToGrid="0" snapToObjects="1">
      <p:cViewPr varScale="1">
        <p:scale>
          <a:sx n="79" d="100"/>
          <a:sy n="79" d="100"/>
        </p:scale>
        <p:origin x="158" y="6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1953C36-8561-E844-ADA6-ADBB2C9ABE15}" type="datetimeFigureOut">
              <a:rPr lang="en-US"/>
              <a:pPr>
                <a:defRPr/>
              </a:pPr>
              <a:t>2/7/2019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89BAE40-D71A-5B4F-94CA-6B59978CB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465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C4E772E-AF6D-064A-80EB-68621A7A0123}" type="datetimeFigureOut">
              <a:rPr lang="en-US"/>
              <a:pPr>
                <a:defRPr/>
              </a:pPr>
              <a:t>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E75AEE2-A977-7647-8A3C-D2CF03EE4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2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99780" y="2508528"/>
            <a:ext cx="10363200" cy="1470025"/>
          </a:xfrm>
        </p:spPr>
        <p:txBody>
          <a:bodyPr>
            <a:noAutofit/>
          </a:bodyPr>
          <a:lstStyle>
            <a:lvl1pPr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 sz="8000" b="1" i="0" kern="0" spc="0" baseline="0">
                <a:solidFill>
                  <a:schemeClr val="tx2"/>
                </a:solidFill>
                <a:latin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5420" y="3978552"/>
            <a:ext cx="6961141" cy="17526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5F74F-3B96-FC40-94D5-3B2DD92B2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3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3600" y="6126164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942B6-6E3D-2C48-919A-9E4852002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99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033D8-B733-024E-96CF-95439CF23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35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F0CD3-43AA-EC43-A654-DBBB3F72D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09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C22AE-9A34-E048-9273-259BB0CA5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0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61A78-8F96-D14C-8AFB-35253047D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6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AFA61-263A-AF45-AEFC-3320D096A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8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61041-D290-AF43-BC60-233B8275EA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95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E91DE-EE85-B24B-B68A-E6039D3DD9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53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0C7A9-0E19-0843-A0B5-63EFBFFF1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6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86EEE-FF33-5145-82DC-62ED4D86F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15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A7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7600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10/2/2018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920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DRAFT 11/20/2018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EA55DA-67B7-A041-96E0-0081E7A5E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7" descr="BU-SMG-Logo_red_horizontal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39"/>
          <a:stretch>
            <a:fillRect/>
          </a:stretch>
        </p:blipFill>
        <p:spPr bwMode="auto">
          <a:xfrm>
            <a:off x="609601" y="6067425"/>
            <a:ext cx="13843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0" descr="QSB_black.eps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1" y="5949951"/>
            <a:ext cx="4193116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bu.edu/ise/research/bu-columbia-u-geidco-partnership-research-on-the-global-sustainable-energy-transitio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ites.bu.edu/cfb/files/2019/01/Carbon-Free-Boston-Report-web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220" y="1993296"/>
            <a:ext cx="10363200" cy="14700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3800" dirty="0"/>
              <a:t>EV Public </a:t>
            </a:r>
            <a:br>
              <a:rPr lang="en-US" sz="3800" dirty="0"/>
            </a:br>
            <a:r>
              <a:rPr lang="en-US" sz="3800" dirty="0"/>
              <a:t>Infrastructure and Policies: Selected Results from Melting the ICE and Carbon-Free </a:t>
            </a:r>
            <a:r>
              <a:rPr lang="en-US" sz="3800" dirty="0" smtClean="0"/>
              <a:t>Boston</a:t>
            </a:r>
            <a:r>
              <a:rPr lang="en-US" sz="3800" dirty="0"/>
              <a:t/>
            </a:r>
            <a:br>
              <a:rPr lang="en-US" sz="3800" dirty="0"/>
            </a:br>
            <a:r>
              <a:rPr lang="en-US" sz="3200" dirty="0" smtClean="0"/>
              <a:t>Presented </a:t>
            </a:r>
            <a:r>
              <a:rPr lang="en-US" sz="3200" dirty="0"/>
              <a:t>at the Bloomberg New Energy Future of Mobility </a:t>
            </a:r>
            <a:r>
              <a:rPr lang="en-US" sz="3200" dirty="0" smtClean="0"/>
              <a:t>Summit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San Francisco CA</a:t>
            </a:r>
            <a:br>
              <a:rPr lang="en-US" sz="3200" dirty="0"/>
            </a:br>
            <a:r>
              <a:rPr lang="en-US" sz="3200" dirty="0"/>
              <a:t>Feb 5 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420" y="3914535"/>
            <a:ext cx="6961141" cy="1752600"/>
          </a:xfrm>
        </p:spPr>
        <p:txBody>
          <a:bodyPr/>
          <a:lstStyle/>
          <a:p>
            <a:r>
              <a:rPr lang="en-US" dirty="0"/>
              <a:t>Peter Fox-Penner</a:t>
            </a:r>
          </a:p>
          <a:p>
            <a:r>
              <a:rPr lang="en-US" dirty="0"/>
              <a:t>CO-PI</a:t>
            </a:r>
          </a:p>
          <a:p>
            <a:r>
              <a:rPr lang="en-US" dirty="0"/>
              <a:t>BU-CU-GEIDCO  Research Collaboration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1295"/>
            <a:ext cx="2586204" cy="27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77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BU-CU-</a:t>
            </a:r>
            <a:r>
              <a:rPr lang="en-US" dirty="0" err="1"/>
              <a:t>Geidco</a:t>
            </a:r>
            <a:r>
              <a:rPr lang="en-US" dirty="0"/>
              <a:t> Collaboration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Collaboration between BU Institute for Sustainable Energy, Columbia University Center for Global Energy Policy and China’s Global Energy Interconnection Development and Cooperation </a:t>
            </a:r>
            <a:r>
              <a:rPr lang="en-US" sz="2600" dirty="0" err="1"/>
              <a:t>Organzation</a:t>
            </a:r>
            <a:r>
              <a:rPr lang="en-US" sz="2600" dirty="0"/>
              <a:t> (GEIDCO)</a:t>
            </a:r>
          </a:p>
          <a:p>
            <a:r>
              <a:rPr lang="en-US" sz="2600" dirty="0"/>
              <a:t>First research phase has focused on comparing Chinese and U.S. electric vehicle infrastructure policies and clean energy transition pathways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Co-led with David Sandalow at Columbia and Prof. Justin Ren at BU</a:t>
            </a:r>
            <a:endParaRPr lang="en-US" sz="2600" dirty="0"/>
          </a:p>
          <a:p>
            <a:r>
              <a:rPr lang="en-US" sz="2600" dirty="0" smtClean="0"/>
              <a:t>Supported </a:t>
            </a:r>
            <a:r>
              <a:rPr lang="en-US" sz="2600" dirty="0"/>
              <a:t>by a generous grant from Bloomberg </a:t>
            </a:r>
            <a:r>
              <a:rPr lang="en-US" sz="2600" dirty="0" smtClean="0"/>
              <a:t>Philanthropies</a:t>
            </a:r>
          </a:p>
          <a:p>
            <a:r>
              <a:rPr lang="en-US" sz="2600" dirty="0">
                <a:solidFill>
                  <a:srgbClr val="FF0000"/>
                </a:solidFill>
                <a:hlinkClick r:id="rId2"/>
              </a:rPr>
              <a:t>http://www.bu.edu/ise/research/bu-columbia-u-geidco-partnership-research-on-the-global-sustainable-energy-transition</a:t>
            </a:r>
            <a:r>
              <a:rPr lang="en-US" sz="2600" dirty="0" smtClean="0">
                <a:solidFill>
                  <a:srgbClr val="FF0000"/>
                </a:solidFill>
                <a:hlinkClick r:id="rId2"/>
              </a:rPr>
              <a:t>/</a:t>
            </a:r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942B6-6E3D-2C48-919A-9E48520021E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7558"/>
            <a:ext cx="2586204" cy="27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78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About Melting the 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61A78-8F96-D14C-8AFB-35253047DB5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0976" y="1343025"/>
            <a:ext cx="11239500" cy="4560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scope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Edited volume of comparative study of city efforts to install EV charging infrastructure cities in China and the West 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Cities examined include Shanghai, Beijing, LA, Brookline, MA, and Oslo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Presents a visual EV Indexing tool to help cities prioritize EV infrastructure investments as EV adoption continues to grow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Book available for downloading  April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partners and supporters: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Collaborative efforts between ISE and Columbia University Center for Global Energy Policy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1295"/>
            <a:ext cx="2586204" cy="27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131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2AB0D2-D479-FC4F-8837-B7BD42FC7E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28825" y="1738682"/>
            <a:ext cx="7786687" cy="41274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455613"/>
            <a:ext cx="10972800" cy="114300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Cities are Where the EVs Are</a:t>
            </a:r>
            <a:br>
              <a:rPr lang="en-US" dirty="0"/>
            </a:br>
            <a:r>
              <a:rPr lang="en-US" dirty="0"/>
              <a:t>Leading  EV Cities, by Volume (not city-specific market share)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61A78-8F96-D14C-8AFB-35253047DB5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1295"/>
            <a:ext cx="2586204" cy="27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73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– Melting the 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61A78-8F96-D14C-8AFB-35253047DB5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1295"/>
            <a:ext cx="2586204" cy="274958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00050" y="1133476"/>
            <a:ext cx="10972800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Widespread, easily accessible EV infrastructure is essential for EV adoption</a:t>
            </a:r>
          </a:p>
          <a:p>
            <a:r>
              <a:rPr lang="en-US" sz="2200" dirty="0"/>
              <a:t>More public infrastructure may be needed than estimated thus far</a:t>
            </a:r>
          </a:p>
          <a:p>
            <a:pPr lvl="1"/>
            <a:r>
              <a:rPr lang="en-US" sz="1800" dirty="0"/>
              <a:t>Even at 5% EV penetration in some locations, charging congestion is occurring</a:t>
            </a:r>
          </a:p>
          <a:p>
            <a:pPr lvl="1"/>
            <a:r>
              <a:rPr lang="en-US" sz="1800" dirty="0"/>
              <a:t>While most charging occurs at home, “home” must include multi-family dwellings, where a one-to-one deployment should be the standard (whether in-building, building-surface, or on-street parking)</a:t>
            </a:r>
          </a:p>
          <a:p>
            <a:pPr lvl="1"/>
            <a:r>
              <a:rPr lang="en-US" sz="1800" dirty="0"/>
              <a:t>Leveraging existing infrastructure helps reduce costs and increase accessibility, e.g., charging tied to electrified mass transit, at gasoline stations, and public buildings and parking facilities</a:t>
            </a:r>
          </a:p>
          <a:p>
            <a:r>
              <a:rPr lang="en-US" sz="2200" dirty="0"/>
              <a:t>Even large cities with robust budgets do not have sufficient surpluses to enable reallocation of funds, should EV adoption accelerate and more public infrastructure is needed</a:t>
            </a:r>
          </a:p>
          <a:p>
            <a:pPr lvl="1"/>
            <a:r>
              <a:rPr lang="en-US" sz="1800" dirty="0"/>
              <a:t>Cities need both state and Federal funding support</a:t>
            </a:r>
          </a:p>
          <a:p>
            <a:pPr lvl="1"/>
            <a:r>
              <a:rPr lang="en-US" sz="1800" dirty="0"/>
              <a:t>Innovative funding mechanisms are needed, e.g., EV state or Federal highway fund, joint pubic-private partnerships where cities can use their share of proceeds for reinvestment in EV infrastructure and other EV </a:t>
            </a:r>
            <a:r>
              <a:rPr lang="en-US" sz="1800" dirty="0" smtClean="0"/>
              <a:t>services</a:t>
            </a:r>
            <a:endParaRPr lang="en-US" sz="1800" dirty="0"/>
          </a:p>
          <a:p>
            <a:pPr marL="0" indent="0">
              <a:buNone/>
            </a:pPr>
            <a:r>
              <a:rPr lang="en-US" sz="1400" dirty="0"/>
              <a:t>Source:  Melting the ICE, BU Institute for Sustainable Energy, forthcoming April 2019</a:t>
            </a:r>
          </a:p>
        </p:txBody>
      </p:sp>
    </p:spTree>
    <p:extLst>
      <p:ext uri="{BB962C8B-B14F-4D97-AF65-F5344CB8AC3E}">
        <p14:creationId xmlns:p14="http://schemas.microsoft.com/office/powerpoint/2010/main" val="3730256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FAFA61-263A-AF45-AEFC-3320D096AE6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59208" y="5458298"/>
            <a:ext cx="2481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Rocky Mountain Institute </a:t>
            </a:r>
            <a:endParaRPr lang="en-US" sz="12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1346" y="387544"/>
            <a:ext cx="10972800" cy="1143000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/>
              <a:t> Each City has Distinctive EVSE Attributes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1295"/>
            <a:ext cx="2586204" cy="274958"/>
          </a:xfrm>
          <a:prstGeom prst="rect">
            <a:avLst/>
          </a:prstGeom>
        </p:spPr>
      </p:pic>
      <p:pic>
        <p:nvPicPr>
          <p:cNvPr id="1026" name="Picture 2" descr="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52" y="1190721"/>
            <a:ext cx="8053387" cy="415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41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43D9C2D-9B4E-5847-B488-1A9FA58D8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037" y="530954"/>
            <a:ext cx="4910122" cy="60945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15200" y="5164574"/>
            <a:ext cx="499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sites.bu.edu/cfb/files/2019/01/Carbon-Free-Boston-Report-web.pdf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1295"/>
            <a:ext cx="2586204" cy="27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84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61A78-8F96-D14C-8AFB-35253047DB5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1295"/>
            <a:ext cx="2586204" cy="2749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863" y="557169"/>
            <a:ext cx="5808084" cy="52729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5919786"/>
            <a:ext cx="962025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36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61A78-8F96-D14C-8AFB-35253047DB5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10124"/>
          <a:stretch/>
        </p:blipFill>
        <p:spPr>
          <a:xfrm>
            <a:off x="9134894" y="6181295"/>
            <a:ext cx="2586204" cy="2749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838" y="573326"/>
            <a:ext cx="5772150" cy="51670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5919786"/>
            <a:ext cx="962025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89663"/>
      </p:ext>
    </p:extLst>
  </p:cSld>
  <p:clrMapOvr>
    <a:masterClrMapping/>
  </p:clrMapOvr>
</p:sld>
</file>

<file path=ppt/theme/theme1.xml><?xml version="1.0" encoding="utf-8"?>
<a:theme xmlns:a="http://schemas.openxmlformats.org/drawingml/2006/main" name="Questrom_Powerpoint_White">
  <a:themeElements>
    <a:clrScheme name="Custom 1">
      <a:dk1>
        <a:sysClr val="windowText" lastClr="000000"/>
      </a:dk1>
      <a:lt1>
        <a:sysClr val="window" lastClr="FFFFFF"/>
      </a:lt1>
      <a:dk2>
        <a:srgbClr val="A71930"/>
      </a:dk2>
      <a:lt2>
        <a:srgbClr val="52B191"/>
      </a:lt2>
      <a:accent1>
        <a:srgbClr val="009FDA"/>
      </a:accent1>
      <a:accent2>
        <a:srgbClr val="69BE28"/>
      </a:accent2>
      <a:accent3>
        <a:srgbClr val="BFB6AD"/>
      </a:accent3>
      <a:accent4>
        <a:srgbClr val="CA005D"/>
      </a:accent4>
      <a:accent5>
        <a:srgbClr val="FF7900"/>
      </a:accent5>
      <a:accent6>
        <a:srgbClr val="005293"/>
      </a:accent6>
      <a:hlink>
        <a:srgbClr val="009FDA"/>
      </a:hlink>
      <a:folHlink>
        <a:srgbClr val="CA005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Questrom_Powerpoint_White</Template>
  <TotalTime>13323</TotalTime>
  <Words>376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Arial Black</vt:lpstr>
      <vt:lpstr>Calibri</vt:lpstr>
      <vt:lpstr>Times New Roman</vt:lpstr>
      <vt:lpstr>Wingdings</vt:lpstr>
      <vt:lpstr>Questrom_Powerpoint_White</vt:lpstr>
      <vt:lpstr>EV Public  Infrastructure and Policies: Selected Results from Melting the ICE and Carbon-Free Boston Presented at the Bloomberg New Energy Future of Mobility Summit San Francisco CA Feb 5 2019</vt:lpstr>
      <vt:lpstr>BU-CU-Geidco Collaboration</vt:lpstr>
      <vt:lpstr>About Melting the ICE</vt:lpstr>
      <vt:lpstr> Cities are Where the EVs Are Leading  EV Cities, by Volume (not city-specific market share)</vt:lpstr>
      <vt:lpstr>Lessons Learned – Melting the Ice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TITLE SLIDE</dc:title>
  <dc:creator>Richard Stuebi</dc:creator>
  <cp:lastModifiedBy>Hurley, Laura</cp:lastModifiedBy>
  <cp:revision>228</cp:revision>
  <cp:lastPrinted>2018-11-28T21:39:29Z</cp:lastPrinted>
  <dcterms:created xsi:type="dcterms:W3CDTF">2018-03-05T19:27:13Z</dcterms:created>
  <dcterms:modified xsi:type="dcterms:W3CDTF">2019-02-07T20:55:57Z</dcterms:modified>
</cp:coreProperties>
</file>