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0" r:id="rId1"/>
    <p:sldMasterId id="2147483672" r:id="rId2"/>
  </p:sldMasterIdLst>
  <p:notesMasterIdLst>
    <p:notesMasterId r:id="rId40"/>
  </p:notesMasterIdLst>
  <p:handoutMasterIdLst>
    <p:handoutMasterId r:id="rId41"/>
  </p:handoutMasterIdLst>
  <p:sldIdLst>
    <p:sldId id="342" r:id="rId3"/>
    <p:sldId id="385" r:id="rId4"/>
    <p:sldId id="367" r:id="rId5"/>
    <p:sldId id="397" r:id="rId6"/>
    <p:sldId id="378" r:id="rId7"/>
    <p:sldId id="398" r:id="rId8"/>
    <p:sldId id="383" r:id="rId9"/>
    <p:sldId id="366" r:id="rId10"/>
    <p:sldId id="347" r:id="rId11"/>
    <p:sldId id="350" r:id="rId12"/>
    <p:sldId id="351" r:id="rId13"/>
    <p:sldId id="382" r:id="rId14"/>
    <p:sldId id="357" r:id="rId15"/>
    <p:sldId id="353" r:id="rId16"/>
    <p:sldId id="355" r:id="rId17"/>
    <p:sldId id="376" r:id="rId18"/>
    <p:sldId id="377" r:id="rId19"/>
    <p:sldId id="387" r:id="rId20"/>
    <p:sldId id="318" r:id="rId21"/>
    <p:sldId id="311" r:id="rId22"/>
    <p:sldId id="328" r:id="rId23"/>
    <p:sldId id="394" r:id="rId24"/>
    <p:sldId id="334" r:id="rId25"/>
    <p:sldId id="288" r:id="rId26"/>
    <p:sldId id="396" r:id="rId27"/>
    <p:sldId id="291" r:id="rId28"/>
    <p:sldId id="395" r:id="rId29"/>
    <p:sldId id="293" r:id="rId30"/>
    <p:sldId id="321" r:id="rId31"/>
    <p:sldId id="320" r:id="rId32"/>
    <p:sldId id="390" r:id="rId33"/>
    <p:sldId id="361" r:id="rId34"/>
    <p:sldId id="391" r:id="rId35"/>
    <p:sldId id="272" r:id="rId36"/>
    <p:sldId id="263" r:id="rId37"/>
    <p:sldId id="304" r:id="rId38"/>
    <p:sldId id="305" r:id="rId39"/>
  </p:sldIdLst>
  <p:sldSz cx="12192000" cy="6858000"/>
  <p:notesSz cx="7010400" cy="9296400"/>
  <p:defaultTextStyle>
    <a:defPPr>
      <a:defRPr lang="en-US"/>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Corbett, David" initials="CD" lastIdx="4" clrIdx="0">
    <p:extLst/>
  </p:cmAuthor>
  <p:cmAuthor id="2" name="Braxton, Nickie" initials="BN" lastIdx="8" clrIdx="1">
    <p:extLst/>
  </p:cmAuthor>
  <p:cmAuthor id="3" name="Diane Lindquist" initials="DL" lastIdx="1" clrIdx="2">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8989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443" autoAdjust="0"/>
    <p:restoredTop sz="88940" autoAdjust="0"/>
  </p:normalViewPr>
  <p:slideViewPr>
    <p:cSldViewPr snapToGrid="0">
      <p:cViewPr varScale="1">
        <p:scale>
          <a:sx n="62" d="100"/>
          <a:sy n="62" d="100"/>
        </p:scale>
        <p:origin x="846" y="21"/>
      </p:cViewPr>
      <p:guideLst/>
    </p:cSldViewPr>
  </p:slideViewPr>
  <p:outlineViewPr>
    <p:cViewPr>
      <p:scale>
        <a:sx n="33" d="100"/>
        <a:sy n="33" d="100"/>
      </p:scale>
      <p:origin x="0" y="-41856"/>
    </p:cViewPr>
  </p:outlineViewPr>
  <p:notesTextViewPr>
    <p:cViewPr>
      <p:scale>
        <a:sx n="1" d="1"/>
        <a:sy n="1" d="1"/>
      </p:scale>
      <p:origin x="0" y="0"/>
    </p:cViewPr>
  </p:notesTextViewPr>
  <p:sorterViewPr>
    <p:cViewPr>
      <p:scale>
        <a:sx n="77" d="100"/>
        <a:sy n="77" d="100"/>
      </p:scale>
      <p:origin x="0" y="-651"/>
    </p:cViewPr>
  </p:sorterViewPr>
  <p:notesViewPr>
    <p:cSldViewPr snapToGrid="0">
      <p:cViewPr varScale="1">
        <p:scale>
          <a:sx n="82" d="100"/>
          <a:sy n="82" d="100"/>
        </p:scale>
        <p:origin x="3918" y="72"/>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commentAuthors" Target="commentAuthor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notesMaster" Target="notesMasters/notesMaster1.xml"/><Relationship Id="rId45"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presProps" Target="presProps.xml"/><Relationship Id="rId8" Type="http://schemas.openxmlformats.org/officeDocument/2006/relationships/slide" Target="slides/slide6.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tableStyles" Target="tableStyles.xml"/><Relationship Id="rId20" Type="http://schemas.openxmlformats.org/officeDocument/2006/relationships/slide" Target="slides/slide18.xml"/><Relationship Id="rId41" Type="http://schemas.openxmlformats.org/officeDocument/2006/relationships/handoutMaster" Target="handoutMasters/handoutMaster1.xml"/></Relationships>
</file>

<file path=ppt/diagrams/_rels/data4.xml.rels><?xml version="1.0" encoding="UTF-8" standalone="yes"?>
<Relationships xmlns="http://schemas.openxmlformats.org/package/2006/relationships"><Relationship Id="rId1" Type="http://schemas.openxmlformats.org/officeDocument/2006/relationships/hyperlink" Target="mailto:irt@bu.edu" TargetMode="External"/></Relationships>
</file>

<file path=ppt/diagrams/_rels/drawing4.xml.rels><?xml version="1.0" encoding="UTF-8" standalone="yes"?>
<Relationships xmlns="http://schemas.openxmlformats.org/package/2006/relationships"><Relationship Id="rId1" Type="http://schemas.openxmlformats.org/officeDocument/2006/relationships/hyperlink" Target="mailto:irt@bu.edu" TargetMode="Externa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DB532AC-6006-4719-B019-1EE555FCA27B}" type="doc">
      <dgm:prSet loTypeId="urn:microsoft.com/office/officeart/2005/8/layout/default" loCatId="list" qsTypeId="urn:microsoft.com/office/officeart/2005/8/quickstyle/simple1" qsCatId="simple" csTypeId="urn:microsoft.com/office/officeart/2005/8/colors/accent1_2" csCatId="accent1" phldr="1"/>
      <dgm:spPr/>
      <dgm:t>
        <a:bodyPr/>
        <a:lstStyle/>
        <a:p>
          <a:endParaRPr lang="en-US"/>
        </a:p>
      </dgm:t>
    </dgm:pt>
    <dgm:pt modelId="{71997ABA-E91D-4E62-BD05-344202D7E0A5}">
      <dgm:prSet phldrT="[Text]"/>
      <dgm:spPr>
        <a:ln>
          <a:solidFill>
            <a:srgbClr val="FF0000"/>
          </a:solidFill>
        </a:ln>
      </dgm:spPr>
      <dgm:t>
        <a:bodyPr/>
        <a:lstStyle/>
        <a:p>
          <a:r>
            <a:rPr lang="en-US" dirty="0" smtClean="0">
              <a:solidFill>
                <a:schemeClr val="tx1"/>
              </a:solidFill>
            </a:rPr>
            <a:t>Human subjects research</a:t>
          </a:r>
          <a:endParaRPr lang="en-US" dirty="0">
            <a:solidFill>
              <a:schemeClr val="tx1"/>
            </a:solidFill>
          </a:endParaRPr>
        </a:p>
      </dgm:t>
    </dgm:pt>
    <dgm:pt modelId="{4253DA68-67CA-4D20-BB65-7DC1BF8A21FF}" type="parTrans" cxnId="{B944E751-7759-43F2-9C7D-DE9A53CCEEEE}">
      <dgm:prSet/>
      <dgm:spPr/>
      <dgm:t>
        <a:bodyPr/>
        <a:lstStyle/>
        <a:p>
          <a:endParaRPr lang="en-US"/>
        </a:p>
      </dgm:t>
    </dgm:pt>
    <dgm:pt modelId="{DC013B2B-B758-4501-B04C-F05566500415}" type="sibTrans" cxnId="{B944E751-7759-43F2-9C7D-DE9A53CCEEEE}">
      <dgm:prSet/>
      <dgm:spPr/>
      <dgm:t>
        <a:bodyPr/>
        <a:lstStyle/>
        <a:p>
          <a:endParaRPr lang="en-US"/>
        </a:p>
      </dgm:t>
    </dgm:pt>
    <dgm:pt modelId="{FD1EF2E3-911A-4E67-B6DE-BC5C317D0069}">
      <dgm:prSet phldrT="[Text]"/>
      <dgm:spPr>
        <a:ln>
          <a:solidFill>
            <a:srgbClr val="FF0000"/>
          </a:solidFill>
        </a:ln>
      </dgm:spPr>
      <dgm:t>
        <a:bodyPr/>
        <a:lstStyle/>
        <a:p>
          <a:r>
            <a:rPr lang="en-US" dirty="0" smtClean="0">
              <a:solidFill>
                <a:schemeClr val="tx1"/>
              </a:solidFill>
            </a:rPr>
            <a:t>Using PHI</a:t>
          </a:r>
          <a:endParaRPr lang="en-US" dirty="0">
            <a:solidFill>
              <a:schemeClr val="tx1"/>
            </a:solidFill>
          </a:endParaRPr>
        </a:p>
      </dgm:t>
    </dgm:pt>
    <dgm:pt modelId="{7A5B963F-2E7F-4AF1-BFDD-DD846790BA97}" type="parTrans" cxnId="{9E318DE3-EC20-4A87-A8B9-CB22462DC323}">
      <dgm:prSet/>
      <dgm:spPr/>
      <dgm:t>
        <a:bodyPr/>
        <a:lstStyle/>
        <a:p>
          <a:endParaRPr lang="en-US"/>
        </a:p>
      </dgm:t>
    </dgm:pt>
    <dgm:pt modelId="{4A073C39-6FAE-43C7-98C3-B05DA8E1D382}" type="sibTrans" cxnId="{9E318DE3-EC20-4A87-A8B9-CB22462DC323}">
      <dgm:prSet/>
      <dgm:spPr/>
      <dgm:t>
        <a:bodyPr/>
        <a:lstStyle/>
        <a:p>
          <a:endParaRPr lang="en-US"/>
        </a:p>
      </dgm:t>
    </dgm:pt>
    <dgm:pt modelId="{7352E914-E13D-482B-9759-02EA709A62F4}" type="pres">
      <dgm:prSet presAssocID="{CDB532AC-6006-4719-B019-1EE555FCA27B}" presName="diagram" presStyleCnt="0">
        <dgm:presLayoutVars>
          <dgm:dir/>
          <dgm:resizeHandles val="exact"/>
        </dgm:presLayoutVars>
      </dgm:prSet>
      <dgm:spPr/>
      <dgm:t>
        <a:bodyPr/>
        <a:lstStyle/>
        <a:p>
          <a:endParaRPr lang="en-US"/>
        </a:p>
      </dgm:t>
    </dgm:pt>
    <dgm:pt modelId="{BFAF4EE8-1B66-4B66-99A9-2AE2D2C88EAC}" type="pres">
      <dgm:prSet presAssocID="{71997ABA-E91D-4E62-BD05-344202D7E0A5}" presName="node" presStyleLbl="node1" presStyleIdx="0" presStyleCnt="2" custLinFactNeighborX="3398" custLinFactNeighborY="52">
        <dgm:presLayoutVars>
          <dgm:bulletEnabled val="1"/>
        </dgm:presLayoutVars>
      </dgm:prSet>
      <dgm:spPr/>
      <dgm:t>
        <a:bodyPr/>
        <a:lstStyle/>
        <a:p>
          <a:endParaRPr lang="en-US"/>
        </a:p>
      </dgm:t>
    </dgm:pt>
    <dgm:pt modelId="{FEB56E56-F13F-4EBA-9255-6BDF795F535E}" type="pres">
      <dgm:prSet presAssocID="{DC013B2B-B758-4501-B04C-F05566500415}" presName="sibTrans" presStyleCnt="0"/>
      <dgm:spPr/>
    </dgm:pt>
    <dgm:pt modelId="{A728306D-1050-41C6-A2BF-E0B5ECCACD0E}" type="pres">
      <dgm:prSet presAssocID="{FD1EF2E3-911A-4E67-B6DE-BC5C317D0069}" presName="node" presStyleLbl="node1" presStyleIdx="1" presStyleCnt="2" custLinFactNeighborX="63614" custLinFactNeighborY="11838">
        <dgm:presLayoutVars>
          <dgm:bulletEnabled val="1"/>
        </dgm:presLayoutVars>
      </dgm:prSet>
      <dgm:spPr/>
      <dgm:t>
        <a:bodyPr/>
        <a:lstStyle/>
        <a:p>
          <a:endParaRPr lang="en-US"/>
        </a:p>
      </dgm:t>
    </dgm:pt>
  </dgm:ptLst>
  <dgm:cxnLst>
    <dgm:cxn modelId="{0B2101A4-1204-403A-9147-4DEB71317827}" type="presOf" srcId="{CDB532AC-6006-4719-B019-1EE555FCA27B}" destId="{7352E914-E13D-482B-9759-02EA709A62F4}" srcOrd="0" destOrd="0" presId="urn:microsoft.com/office/officeart/2005/8/layout/default"/>
    <dgm:cxn modelId="{B944E751-7759-43F2-9C7D-DE9A53CCEEEE}" srcId="{CDB532AC-6006-4719-B019-1EE555FCA27B}" destId="{71997ABA-E91D-4E62-BD05-344202D7E0A5}" srcOrd="0" destOrd="0" parTransId="{4253DA68-67CA-4D20-BB65-7DC1BF8A21FF}" sibTransId="{DC013B2B-B758-4501-B04C-F05566500415}"/>
    <dgm:cxn modelId="{84E13825-E64E-4263-AD8A-BD42BAB37A02}" type="presOf" srcId="{FD1EF2E3-911A-4E67-B6DE-BC5C317D0069}" destId="{A728306D-1050-41C6-A2BF-E0B5ECCACD0E}" srcOrd="0" destOrd="0" presId="urn:microsoft.com/office/officeart/2005/8/layout/default"/>
    <dgm:cxn modelId="{9E318DE3-EC20-4A87-A8B9-CB22462DC323}" srcId="{CDB532AC-6006-4719-B019-1EE555FCA27B}" destId="{FD1EF2E3-911A-4E67-B6DE-BC5C317D0069}" srcOrd="1" destOrd="0" parTransId="{7A5B963F-2E7F-4AF1-BFDD-DD846790BA97}" sibTransId="{4A073C39-6FAE-43C7-98C3-B05DA8E1D382}"/>
    <dgm:cxn modelId="{51684FEA-2C62-4F27-82A2-D3CC8F3C9971}" type="presOf" srcId="{71997ABA-E91D-4E62-BD05-344202D7E0A5}" destId="{BFAF4EE8-1B66-4B66-99A9-2AE2D2C88EAC}" srcOrd="0" destOrd="0" presId="urn:microsoft.com/office/officeart/2005/8/layout/default"/>
    <dgm:cxn modelId="{F7DBC110-8C98-419B-8125-65D2F2AB7060}" type="presParOf" srcId="{7352E914-E13D-482B-9759-02EA709A62F4}" destId="{BFAF4EE8-1B66-4B66-99A9-2AE2D2C88EAC}" srcOrd="0" destOrd="0" presId="urn:microsoft.com/office/officeart/2005/8/layout/default"/>
    <dgm:cxn modelId="{7AF9B1B3-61B6-4A9B-BA80-CFBF10D2C501}" type="presParOf" srcId="{7352E914-E13D-482B-9759-02EA709A62F4}" destId="{FEB56E56-F13F-4EBA-9255-6BDF795F535E}" srcOrd="1" destOrd="0" presId="urn:microsoft.com/office/officeart/2005/8/layout/default"/>
    <dgm:cxn modelId="{DF4C71F7-3249-4F32-BDD6-E04D7B7F00CD}" type="presParOf" srcId="{7352E914-E13D-482B-9759-02EA709A62F4}" destId="{A728306D-1050-41C6-A2BF-E0B5ECCACD0E}" srcOrd="2"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CF223737-D5A4-A94D-A939-F0AD40307772}" type="doc">
      <dgm:prSet loTypeId="urn:microsoft.com/office/officeart/2005/8/layout/default" loCatId="" qsTypeId="urn:microsoft.com/office/officeart/2005/8/quickstyle/simple4" qsCatId="simple" csTypeId="urn:microsoft.com/office/officeart/2005/8/colors/accent1_2" csCatId="accent1" phldr="1"/>
      <dgm:spPr/>
      <dgm:t>
        <a:bodyPr/>
        <a:lstStyle/>
        <a:p>
          <a:endParaRPr lang="en-US"/>
        </a:p>
      </dgm:t>
    </dgm:pt>
    <dgm:pt modelId="{D14B154D-454B-CB42-8F8C-501F121B8176}">
      <dgm:prSet phldrT="[Text]"/>
      <dgm:spPr>
        <a:solidFill>
          <a:schemeClr val="accent1"/>
        </a:solidFill>
        <a:ln w="38100">
          <a:solidFill>
            <a:srgbClr val="FF0000"/>
          </a:solidFill>
        </a:ln>
      </dgm:spPr>
      <dgm:t>
        <a:bodyPr/>
        <a:lstStyle/>
        <a:p>
          <a:r>
            <a:rPr lang="en-US" dirty="0" smtClean="0">
              <a:solidFill>
                <a:schemeClr val="tx1"/>
              </a:solidFill>
              <a:latin typeface="+mn-lt"/>
            </a:rPr>
            <a:t>GSDM’s Dental Health Treatment Centers </a:t>
          </a:r>
          <a:endParaRPr lang="en-US" dirty="0">
            <a:solidFill>
              <a:schemeClr val="tx1"/>
            </a:solidFill>
          </a:endParaRPr>
        </a:p>
      </dgm:t>
    </dgm:pt>
    <dgm:pt modelId="{B7E32CB4-F187-6845-8C16-B9C2E3E6E2FE}" type="parTrans" cxnId="{85CA9E78-1841-864C-894F-FFD6E629F1A3}">
      <dgm:prSet/>
      <dgm:spPr/>
      <dgm:t>
        <a:bodyPr/>
        <a:lstStyle/>
        <a:p>
          <a:endParaRPr lang="en-US"/>
        </a:p>
      </dgm:t>
    </dgm:pt>
    <dgm:pt modelId="{D6CF86A1-F402-5D47-8B9A-BB2BC60AA67D}" type="sibTrans" cxnId="{85CA9E78-1841-864C-894F-FFD6E629F1A3}">
      <dgm:prSet/>
      <dgm:spPr/>
      <dgm:t>
        <a:bodyPr/>
        <a:lstStyle/>
        <a:p>
          <a:endParaRPr lang="en-US"/>
        </a:p>
      </dgm:t>
    </dgm:pt>
    <dgm:pt modelId="{CA9CA76E-8AA2-B04A-91DC-3A56FF608CA1}">
      <dgm:prSet phldrT="[Text]"/>
      <dgm:spPr>
        <a:solidFill>
          <a:schemeClr val="accent1"/>
        </a:solidFill>
        <a:ln w="38100">
          <a:solidFill>
            <a:srgbClr val="FF0000"/>
          </a:solidFill>
        </a:ln>
      </dgm:spPr>
      <dgm:t>
        <a:bodyPr/>
        <a:lstStyle/>
        <a:p>
          <a:r>
            <a:rPr lang="en-US" dirty="0" smtClean="0">
              <a:solidFill>
                <a:schemeClr val="tx1"/>
              </a:solidFill>
              <a:latin typeface="+mn-lt"/>
            </a:rPr>
            <a:t>SAR Physical Therapy and Neuro-Rehabilitation</a:t>
          </a:r>
          <a:endParaRPr lang="en-US" dirty="0">
            <a:solidFill>
              <a:schemeClr val="tx1"/>
            </a:solidFill>
          </a:endParaRPr>
        </a:p>
      </dgm:t>
    </dgm:pt>
    <dgm:pt modelId="{E324DA61-B196-A643-B726-91864A20E768}" type="parTrans" cxnId="{32BC054F-63FC-BD48-BA8C-CC335C5370A2}">
      <dgm:prSet/>
      <dgm:spPr/>
      <dgm:t>
        <a:bodyPr/>
        <a:lstStyle/>
        <a:p>
          <a:endParaRPr lang="en-US"/>
        </a:p>
      </dgm:t>
    </dgm:pt>
    <dgm:pt modelId="{1856C1BF-F793-FC47-8F3C-70F2A2F7C0D4}" type="sibTrans" cxnId="{32BC054F-63FC-BD48-BA8C-CC335C5370A2}">
      <dgm:prSet/>
      <dgm:spPr/>
      <dgm:t>
        <a:bodyPr/>
        <a:lstStyle/>
        <a:p>
          <a:endParaRPr lang="en-US"/>
        </a:p>
      </dgm:t>
    </dgm:pt>
    <dgm:pt modelId="{18345524-27FE-1E4C-AF1A-B802C9A9FE30}">
      <dgm:prSet phldrT="[Text]"/>
      <dgm:spPr>
        <a:solidFill>
          <a:schemeClr val="accent1"/>
        </a:solidFill>
        <a:ln w="38100">
          <a:solidFill>
            <a:srgbClr val="FF0000"/>
          </a:solidFill>
        </a:ln>
      </dgm:spPr>
      <dgm:t>
        <a:bodyPr/>
        <a:lstStyle/>
        <a:p>
          <a:r>
            <a:rPr lang="en-US" dirty="0" smtClean="0">
              <a:solidFill>
                <a:schemeClr val="tx1"/>
              </a:solidFill>
              <a:latin typeface="+mn-lt"/>
            </a:rPr>
            <a:t>Sargent Choice Nutrition </a:t>
          </a:r>
          <a:endParaRPr lang="en-US" dirty="0">
            <a:solidFill>
              <a:schemeClr val="tx1"/>
            </a:solidFill>
          </a:endParaRPr>
        </a:p>
      </dgm:t>
    </dgm:pt>
    <dgm:pt modelId="{10FB6C3E-B55C-0C4C-B32D-DC4B0558A2E5}" type="parTrans" cxnId="{C0A656B0-B4EB-E141-93BF-851EEFF93639}">
      <dgm:prSet/>
      <dgm:spPr/>
      <dgm:t>
        <a:bodyPr/>
        <a:lstStyle/>
        <a:p>
          <a:endParaRPr lang="en-US"/>
        </a:p>
      </dgm:t>
    </dgm:pt>
    <dgm:pt modelId="{8A01AC85-85E7-464D-8229-DDD576C0A59C}" type="sibTrans" cxnId="{C0A656B0-B4EB-E141-93BF-851EEFF93639}">
      <dgm:prSet/>
      <dgm:spPr/>
      <dgm:t>
        <a:bodyPr/>
        <a:lstStyle/>
        <a:p>
          <a:endParaRPr lang="en-US"/>
        </a:p>
      </dgm:t>
    </dgm:pt>
    <dgm:pt modelId="{00C6CC3B-0504-EF4E-863D-F14011B12B76}">
      <dgm:prSet phldrT="[Text]"/>
      <dgm:spPr>
        <a:solidFill>
          <a:schemeClr val="accent1"/>
        </a:solidFill>
        <a:ln w="38100">
          <a:solidFill>
            <a:srgbClr val="FF0000"/>
          </a:solidFill>
        </a:ln>
      </dgm:spPr>
      <dgm:t>
        <a:bodyPr/>
        <a:lstStyle/>
        <a:p>
          <a:r>
            <a:rPr lang="en-US" dirty="0" smtClean="0">
              <a:solidFill>
                <a:schemeClr val="tx1"/>
              </a:solidFill>
              <a:latin typeface="+mn-lt"/>
            </a:rPr>
            <a:t>Danielsen Institute </a:t>
          </a:r>
          <a:endParaRPr lang="en-US" dirty="0">
            <a:solidFill>
              <a:schemeClr val="tx1"/>
            </a:solidFill>
          </a:endParaRPr>
        </a:p>
      </dgm:t>
    </dgm:pt>
    <dgm:pt modelId="{2D98AE92-BCF4-C24B-9F04-BF5AB2DCF194}" type="parTrans" cxnId="{C763B29A-5105-9244-B5AA-90AA301F7405}">
      <dgm:prSet/>
      <dgm:spPr/>
      <dgm:t>
        <a:bodyPr/>
        <a:lstStyle/>
        <a:p>
          <a:endParaRPr lang="en-US"/>
        </a:p>
      </dgm:t>
    </dgm:pt>
    <dgm:pt modelId="{9EC35153-7A62-FD40-A2ED-D362BB8F9730}" type="sibTrans" cxnId="{C763B29A-5105-9244-B5AA-90AA301F7405}">
      <dgm:prSet/>
      <dgm:spPr/>
      <dgm:t>
        <a:bodyPr/>
        <a:lstStyle/>
        <a:p>
          <a:endParaRPr lang="en-US"/>
        </a:p>
      </dgm:t>
    </dgm:pt>
    <dgm:pt modelId="{50453C7C-FBFE-FE4C-B78F-C8AD77F24D8F}" type="pres">
      <dgm:prSet presAssocID="{CF223737-D5A4-A94D-A939-F0AD40307772}" presName="diagram" presStyleCnt="0">
        <dgm:presLayoutVars>
          <dgm:dir/>
          <dgm:resizeHandles val="exact"/>
        </dgm:presLayoutVars>
      </dgm:prSet>
      <dgm:spPr/>
      <dgm:t>
        <a:bodyPr/>
        <a:lstStyle/>
        <a:p>
          <a:endParaRPr lang="en-US"/>
        </a:p>
      </dgm:t>
    </dgm:pt>
    <dgm:pt modelId="{F715AA8A-4870-1948-ADF6-83077C08CAC2}" type="pres">
      <dgm:prSet presAssocID="{D14B154D-454B-CB42-8F8C-501F121B8176}" presName="node" presStyleLbl="node1" presStyleIdx="0" presStyleCnt="4">
        <dgm:presLayoutVars>
          <dgm:bulletEnabled val="1"/>
        </dgm:presLayoutVars>
      </dgm:prSet>
      <dgm:spPr/>
      <dgm:t>
        <a:bodyPr/>
        <a:lstStyle/>
        <a:p>
          <a:endParaRPr lang="en-US"/>
        </a:p>
      </dgm:t>
    </dgm:pt>
    <dgm:pt modelId="{41A0BFCD-1543-B04C-A4F0-B967AAB8DDB6}" type="pres">
      <dgm:prSet presAssocID="{D6CF86A1-F402-5D47-8B9A-BB2BC60AA67D}" presName="sibTrans" presStyleCnt="0"/>
      <dgm:spPr/>
    </dgm:pt>
    <dgm:pt modelId="{118C2C8C-671E-1A43-9552-1A4930BA2B11}" type="pres">
      <dgm:prSet presAssocID="{CA9CA76E-8AA2-B04A-91DC-3A56FF608CA1}" presName="node" presStyleLbl="node1" presStyleIdx="1" presStyleCnt="4">
        <dgm:presLayoutVars>
          <dgm:bulletEnabled val="1"/>
        </dgm:presLayoutVars>
      </dgm:prSet>
      <dgm:spPr/>
      <dgm:t>
        <a:bodyPr/>
        <a:lstStyle/>
        <a:p>
          <a:endParaRPr lang="en-US"/>
        </a:p>
      </dgm:t>
    </dgm:pt>
    <dgm:pt modelId="{9CF5AA6E-EFA6-7141-961A-73A1CD24BC02}" type="pres">
      <dgm:prSet presAssocID="{1856C1BF-F793-FC47-8F3C-70F2A2F7C0D4}" presName="sibTrans" presStyleCnt="0"/>
      <dgm:spPr/>
    </dgm:pt>
    <dgm:pt modelId="{10FE60B4-6D34-4F43-84F6-9F75ABB8BDE6}" type="pres">
      <dgm:prSet presAssocID="{18345524-27FE-1E4C-AF1A-B802C9A9FE30}" presName="node" presStyleLbl="node1" presStyleIdx="2" presStyleCnt="4">
        <dgm:presLayoutVars>
          <dgm:bulletEnabled val="1"/>
        </dgm:presLayoutVars>
      </dgm:prSet>
      <dgm:spPr/>
      <dgm:t>
        <a:bodyPr/>
        <a:lstStyle/>
        <a:p>
          <a:endParaRPr lang="en-US"/>
        </a:p>
      </dgm:t>
    </dgm:pt>
    <dgm:pt modelId="{0466B6BE-43DF-AA4E-A77D-F8B3D1022EA1}" type="pres">
      <dgm:prSet presAssocID="{8A01AC85-85E7-464D-8229-DDD576C0A59C}" presName="sibTrans" presStyleCnt="0"/>
      <dgm:spPr/>
    </dgm:pt>
    <dgm:pt modelId="{08453B6F-2B7D-FA46-B1C2-ABD2941D7E77}" type="pres">
      <dgm:prSet presAssocID="{00C6CC3B-0504-EF4E-863D-F14011B12B76}" presName="node" presStyleLbl="node1" presStyleIdx="3" presStyleCnt="4">
        <dgm:presLayoutVars>
          <dgm:bulletEnabled val="1"/>
        </dgm:presLayoutVars>
      </dgm:prSet>
      <dgm:spPr/>
      <dgm:t>
        <a:bodyPr/>
        <a:lstStyle/>
        <a:p>
          <a:endParaRPr lang="en-US"/>
        </a:p>
      </dgm:t>
    </dgm:pt>
  </dgm:ptLst>
  <dgm:cxnLst>
    <dgm:cxn modelId="{C763B29A-5105-9244-B5AA-90AA301F7405}" srcId="{CF223737-D5A4-A94D-A939-F0AD40307772}" destId="{00C6CC3B-0504-EF4E-863D-F14011B12B76}" srcOrd="3" destOrd="0" parTransId="{2D98AE92-BCF4-C24B-9F04-BF5AB2DCF194}" sibTransId="{9EC35153-7A62-FD40-A2ED-D362BB8F9730}"/>
    <dgm:cxn modelId="{3C5E5425-2110-5F41-A814-C599B6CA98F3}" type="presOf" srcId="{00C6CC3B-0504-EF4E-863D-F14011B12B76}" destId="{08453B6F-2B7D-FA46-B1C2-ABD2941D7E77}" srcOrd="0" destOrd="0" presId="urn:microsoft.com/office/officeart/2005/8/layout/default"/>
    <dgm:cxn modelId="{40807127-73BF-784E-8CDD-3555F41B58FF}" type="presOf" srcId="{D14B154D-454B-CB42-8F8C-501F121B8176}" destId="{F715AA8A-4870-1948-ADF6-83077C08CAC2}" srcOrd="0" destOrd="0" presId="urn:microsoft.com/office/officeart/2005/8/layout/default"/>
    <dgm:cxn modelId="{32BC054F-63FC-BD48-BA8C-CC335C5370A2}" srcId="{CF223737-D5A4-A94D-A939-F0AD40307772}" destId="{CA9CA76E-8AA2-B04A-91DC-3A56FF608CA1}" srcOrd="1" destOrd="0" parTransId="{E324DA61-B196-A643-B726-91864A20E768}" sibTransId="{1856C1BF-F793-FC47-8F3C-70F2A2F7C0D4}"/>
    <dgm:cxn modelId="{DAAE34AF-0E6E-F043-B550-20755A204730}" type="presOf" srcId="{18345524-27FE-1E4C-AF1A-B802C9A9FE30}" destId="{10FE60B4-6D34-4F43-84F6-9F75ABB8BDE6}" srcOrd="0" destOrd="0" presId="urn:microsoft.com/office/officeart/2005/8/layout/default"/>
    <dgm:cxn modelId="{E3DCAFD7-FA24-5C4A-818F-27A7105A17F3}" type="presOf" srcId="{CF223737-D5A4-A94D-A939-F0AD40307772}" destId="{50453C7C-FBFE-FE4C-B78F-C8AD77F24D8F}" srcOrd="0" destOrd="0" presId="urn:microsoft.com/office/officeart/2005/8/layout/default"/>
    <dgm:cxn modelId="{0EB391A3-0ED0-F44B-AF98-2238CA45F31A}" type="presOf" srcId="{CA9CA76E-8AA2-B04A-91DC-3A56FF608CA1}" destId="{118C2C8C-671E-1A43-9552-1A4930BA2B11}" srcOrd="0" destOrd="0" presId="urn:microsoft.com/office/officeart/2005/8/layout/default"/>
    <dgm:cxn modelId="{85CA9E78-1841-864C-894F-FFD6E629F1A3}" srcId="{CF223737-D5A4-A94D-A939-F0AD40307772}" destId="{D14B154D-454B-CB42-8F8C-501F121B8176}" srcOrd="0" destOrd="0" parTransId="{B7E32CB4-F187-6845-8C16-B9C2E3E6E2FE}" sibTransId="{D6CF86A1-F402-5D47-8B9A-BB2BC60AA67D}"/>
    <dgm:cxn modelId="{C0A656B0-B4EB-E141-93BF-851EEFF93639}" srcId="{CF223737-D5A4-A94D-A939-F0AD40307772}" destId="{18345524-27FE-1E4C-AF1A-B802C9A9FE30}" srcOrd="2" destOrd="0" parTransId="{10FB6C3E-B55C-0C4C-B32D-DC4B0558A2E5}" sibTransId="{8A01AC85-85E7-464D-8229-DDD576C0A59C}"/>
    <dgm:cxn modelId="{EA8257C0-1677-8644-AA9A-5C2FA1B3A925}" type="presParOf" srcId="{50453C7C-FBFE-FE4C-B78F-C8AD77F24D8F}" destId="{F715AA8A-4870-1948-ADF6-83077C08CAC2}" srcOrd="0" destOrd="0" presId="urn:microsoft.com/office/officeart/2005/8/layout/default"/>
    <dgm:cxn modelId="{0AAD3D63-C88A-7742-B776-FE46DAD3C4D5}" type="presParOf" srcId="{50453C7C-FBFE-FE4C-B78F-C8AD77F24D8F}" destId="{41A0BFCD-1543-B04C-A4F0-B967AAB8DDB6}" srcOrd="1" destOrd="0" presId="urn:microsoft.com/office/officeart/2005/8/layout/default"/>
    <dgm:cxn modelId="{CCF2A563-DCD8-6642-A24D-AA8A476A61BA}" type="presParOf" srcId="{50453C7C-FBFE-FE4C-B78F-C8AD77F24D8F}" destId="{118C2C8C-671E-1A43-9552-1A4930BA2B11}" srcOrd="2" destOrd="0" presId="urn:microsoft.com/office/officeart/2005/8/layout/default"/>
    <dgm:cxn modelId="{F7CDC617-3690-C440-B190-1099110A54BB}" type="presParOf" srcId="{50453C7C-FBFE-FE4C-B78F-C8AD77F24D8F}" destId="{9CF5AA6E-EFA6-7141-961A-73A1CD24BC02}" srcOrd="3" destOrd="0" presId="urn:microsoft.com/office/officeart/2005/8/layout/default"/>
    <dgm:cxn modelId="{D4FAAE60-63E6-1E46-9EFA-42533E3D21A3}" type="presParOf" srcId="{50453C7C-FBFE-FE4C-B78F-C8AD77F24D8F}" destId="{10FE60B4-6D34-4F43-84F6-9F75ABB8BDE6}" srcOrd="4" destOrd="0" presId="urn:microsoft.com/office/officeart/2005/8/layout/default"/>
    <dgm:cxn modelId="{4A0FD95D-26ED-5B44-9413-4A5639BDE212}" type="presParOf" srcId="{50453C7C-FBFE-FE4C-B78F-C8AD77F24D8F}" destId="{0466B6BE-43DF-AA4E-A77D-F8B3D1022EA1}" srcOrd="5" destOrd="0" presId="urn:microsoft.com/office/officeart/2005/8/layout/default"/>
    <dgm:cxn modelId="{5CDAE966-B9C5-FD41-9450-6EC6D7F1C7EE}" type="presParOf" srcId="{50453C7C-FBFE-FE4C-B78F-C8AD77F24D8F}" destId="{08453B6F-2B7D-FA46-B1C2-ABD2941D7E77}"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5022FB12-7BE2-8644-BDDA-70E1F2229920}" type="doc">
      <dgm:prSet loTypeId="urn:microsoft.com/office/officeart/2005/8/layout/default" loCatId="" qsTypeId="urn:microsoft.com/office/officeart/2005/8/quickstyle/simple4" qsCatId="simple" csTypeId="urn:microsoft.com/office/officeart/2005/8/colors/accent1_2" csCatId="accent1" phldr="1"/>
      <dgm:spPr/>
      <dgm:t>
        <a:bodyPr/>
        <a:lstStyle/>
        <a:p>
          <a:endParaRPr lang="en-US"/>
        </a:p>
      </dgm:t>
    </dgm:pt>
    <dgm:pt modelId="{656915C1-45FC-8641-9AEF-ED687339B18D}">
      <dgm:prSet phldrT="[Text]" custT="1">
        <dgm:style>
          <a:lnRef idx="2">
            <a:schemeClr val="accent6"/>
          </a:lnRef>
          <a:fillRef idx="1">
            <a:schemeClr val="lt1"/>
          </a:fillRef>
          <a:effectRef idx="0">
            <a:schemeClr val="accent6"/>
          </a:effectRef>
          <a:fontRef idx="minor">
            <a:schemeClr val="dk1"/>
          </a:fontRef>
        </dgm:style>
      </dgm:prSet>
      <dgm:spPr>
        <a:solidFill>
          <a:schemeClr val="accent1"/>
        </a:solidFill>
        <a:ln w="50800">
          <a:solidFill>
            <a:srgbClr val="FF0000"/>
          </a:solidFill>
        </a:ln>
      </dgm:spPr>
      <dgm:t>
        <a:bodyPr/>
        <a:lstStyle/>
        <a:p>
          <a:r>
            <a:rPr lang="en-US" sz="3200" dirty="0" smtClean="0"/>
            <a:t>1. Preparing proposal</a:t>
          </a:r>
          <a:endParaRPr lang="en-US" sz="3200" dirty="0"/>
        </a:p>
      </dgm:t>
    </dgm:pt>
    <dgm:pt modelId="{5A620430-220C-0341-B86C-FD2137BBFCFE}" type="parTrans" cxnId="{E7B8A3CA-648A-9642-B087-DC5609323889}">
      <dgm:prSet/>
      <dgm:spPr/>
      <dgm:t>
        <a:bodyPr/>
        <a:lstStyle/>
        <a:p>
          <a:endParaRPr lang="en-US"/>
        </a:p>
      </dgm:t>
    </dgm:pt>
    <dgm:pt modelId="{94B859CC-BC93-CE40-944F-6FF4A9C61B34}" type="sibTrans" cxnId="{E7B8A3CA-648A-9642-B087-DC5609323889}">
      <dgm:prSet/>
      <dgm:spPr/>
      <dgm:t>
        <a:bodyPr/>
        <a:lstStyle/>
        <a:p>
          <a:endParaRPr lang="en-US"/>
        </a:p>
      </dgm:t>
    </dgm:pt>
    <dgm:pt modelId="{E76EF9C1-725B-EF4C-8096-896606FAF4AE}">
      <dgm:prSet phldrT="[Text]" custT="1">
        <dgm:style>
          <a:lnRef idx="2">
            <a:schemeClr val="accent6"/>
          </a:lnRef>
          <a:fillRef idx="1">
            <a:schemeClr val="lt1"/>
          </a:fillRef>
          <a:effectRef idx="0">
            <a:schemeClr val="accent6"/>
          </a:effectRef>
          <a:fontRef idx="minor">
            <a:schemeClr val="dk1"/>
          </a:fontRef>
        </dgm:style>
      </dgm:prSet>
      <dgm:spPr>
        <a:solidFill>
          <a:schemeClr val="accent1"/>
        </a:solidFill>
        <a:ln w="50800">
          <a:solidFill>
            <a:srgbClr val="FF0000"/>
          </a:solidFill>
        </a:ln>
      </dgm:spPr>
      <dgm:t>
        <a:bodyPr/>
        <a:lstStyle/>
        <a:p>
          <a:r>
            <a:rPr lang="en-US" sz="3200" dirty="0" smtClean="0"/>
            <a:t>2. Recruiting subjects</a:t>
          </a:r>
          <a:endParaRPr lang="en-US" sz="3200" dirty="0"/>
        </a:p>
      </dgm:t>
    </dgm:pt>
    <dgm:pt modelId="{8D76E687-FC5B-7242-A209-57F1079FF74A}" type="parTrans" cxnId="{CEFEBFB6-7240-1B4A-8C1E-11785D364A4C}">
      <dgm:prSet/>
      <dgm:spPr/>
      <dgm:t>
        <a:bodyPr/>
        <a:lstStyle/>
        <a:p>
          <a:endParaRPr lang="en-US"/>
        </a:p>
      </dgm:t>
    </dgm:pt>
    <dgm:pt modelId="{8A44A479-04BD-9842-A940-AD89201C826E}" type="sibTrans" cxnId="{CEFEBFB6-7240-1B4A-8C1E-11785D364A4C}">
      <dgm:prSet/>
      <dgm:spPr/>
      <dgm:t>
        <a:bodyPr/>
        <a:lstStyle/>
        <a:p>
          <a:endParaRPr lang="en-US"/>
        </a:p>
      </dgm:t>
    </dgm:pt>
    <dgm:pt modelId="{E7EF4216-39A3-3E49-AA76-04BFF08F9C3E}">
      <dgm:prSet phldrT="[Text]" custT="1">
        <dgm:style>
          <a:lnRef idx="2">
            <a:schemeClr val="accent6"/>
          </a:lnRef>
          <a:fillRef idx="1">
            <a:schemeClr val="lt1"/>
          </a:fillRef>
          <a:effectRef idx="0">
            <a:schemeClr val="accent6"/>
          </a:effectRef>
          <a:fontRef idx="minor">
            <a:schemeClr val="dk1"/>
          </a:fontRef>
        </dgm:style>
      </dgm:prSet>
      <dgm:spPr>
        <a:solidFill>
          <a:schemeClr val="accent1"/>
        </a:solidFill>
        <a:ln w="50800">
          <a:solidFill>
            <a:srgbClr val="FF0000"/>
          </a:solidFill>
        </a:ln>
      </dgm:spPr>
      <dgm:t>
        <a:bodyPr/>
        <a:lstStyle/>
        <a:p>
          <a:r>
            <a:rPr lang="en-US" sz="3200" dirty="0" smtClean="0"/>
            <a:t>3. Obtaining data</a:t>
          </a:r>
          <a:endParaRPr lang="en-US" sz="3200" dirty="0"/>
        </a:p>
      </dgm:t>
    </dgm:pt>
    <dgm:pt modelId="{28F8CFFD-E339-E544-8854-8C9EAD56C527}" type="parTrans" cxnId="{5A61E4DD-8025-AC49-AD10-2399313C2DBC}">
      <dgm:prSet/>
      <dgm:spPr/>
      <dgm:t>
        <a:bodyPr/>
        <a:lstStyle/>
        <a:p>
          <a:endParaRPr lang="en-US"/>
        </a:p>
      </dgm:t>
    </dgm:pt>
    <dgm:pt modelId="{B6002C8F-8E18-3343-B781-0D046544E82E}" type="sibTrans" cxnId="{5A61E4DD-8025-AC49-AD10-2399313C2DBC}">
      <dgm:prSet/>
      <dgm:spPr/>
      <dgm:t>
        <a:bodyPr/>
        <a:lstStyle/>
        <a:p>
          <a:endParaRPr lang="en-US"/>
        </a:p>
      </dgm:t>
    </dgm:pt>
    <dgm:pt modelId="{1AF8DB62-3282-41BC-91E6-88D2B06830FA}">
      <dgm:prSet phldrT="[Text]" custT="1">
        <dgm:style>
          <a:lnRef idx="2">
            <a:schemeClr val="accent6"/>
          </a:lnRef>
          <a:fillRef idx="1">
            <a:schemeClr val="lt1"/>
          </a:fillRef>
          <a:effectRef idx="0">
            <a:schemeClr val="accent6"/>
          </a:effectRef>
          <a:fontRef idx="minor">
            <a:schemeClr val="dk1"/>
          </a:fontRef>
        </dgm:style>
      </dgm:prSet>
      <dgm:spPr>
        <a:solidFill>
          <a:schemeClr val="accent1"/>
        </a:solidFill>
        <a:ln w="50800">
          <a:solidFill>
            <a:srgbClr val="FF0000"/>
          </a:solidFill>
        </a:ln>
      </dgm:spPr>
      <dgm:t>
        <a:bodyPr/>
        <a:lstStyle/>
        <a:p>
          <a:r>
            <a:rPr lang="en-US" sz="3200" dirty="0" smtClean="0"/>
            <a:t>4. Protecting</a:t>
          </a:r>
          <a:r>
            <a:rPr lang="en-US" sz="3200" baseline="0" dirty="0" smtClean="0"/>
            <a:t> your data</a:t>
          </a:r>
          <a:endParaRPr lang="en-US" sz="3200" dirty="0"/>
        </a:p>
      </dgm:t>
    </dgm:pt>
    <dgm:pt modelId="{423A9D54-125B-4827-8835-C089580E48B6}" type="parTrans" cxnId="{CB8F99C9-255C-4162-9FFB-32D71CCD754A}">
      <dgm:prSet/>
      <dgm:spPr/>
      <dgm:t>
        <a:bodyPr/>
        <a:lstStyle/>
        <a:p>
          <a:endParaRPr lang="en-US"/>
        </a:p>
      </dgm:t>
    </dgm:pt>
    <dgm:pt modelId="{DF946AD5-CC7A-45E8-B9EF-4CE242F74F45}" type="sibTrans" cxnId="{CB8F99C9-255C-4162-9FFB-32D71CCD754A}">
      <dgm:prSet/>
      <dgm:spPr/>
      <dgm:t>
        <a:bodyPr/>
        <a:lstStyle/>
        <a:p>
          <a:endParaRPr lang="en-US"/>
        </a:p>
      </dgm:t>
    </dgm:pt>
    <dgm:pt modelId="{437B1A8F-1993-AA45-81ED-440660C83401}" type="pres">
      <dgm:prSet presAssocID="{5022FB12-7BE2-8644-BDDA-70E1F2229920}" presName="diagram" presStyleCnt="0">
        <dgm:presLayoutVars>
          <dgm:dir/>
          <dgm:resizeHandles val="exact"/>
        </dgm:presLayoutVars>
      </dgm:prSet>
      <dgm:spPr/>
      <dgm:t>
        <a:bodyPr/>
        <a:lstStyle/>
        <a:p>
          <a:endParaRPr lang="en-US"/>
        </a:p>
      </dgm:t>
    </dgm:pt>
    <dgm:pt modelId="{3B033DDA-EF4B-7841-A31D-80696A68F378}" type="pres">
      <dgm:prSet presAssocID="{656915C1-45FC-8641-9AEF-ED687339B18D}" presName="node" presStyleLbl="node1" presStyleIdx="0" presStyleCnt="4" custScaleX="58974" custScaleY="45917" custLinFactNeighborX="6722" custLinFactNeighborY="2602">
        <dgm:presLayoutVars>
          <dgm:bulletEnabled val="1"/>
        </dgm:presLayoutVars>
      </dgm:prSet>
      <dgm:spPr/>
      <dgm:t>
        <a:bodyPr/>
        <a:lstStyle/>
        <a:p>
          <a:endParaRPr lang="en-US"/>
        </a:p>
      </dgm:t>
    </dgm:pt>
    <dgm:pt modelId="{EFDA15C1-5842-E143-B1B1-A7223CF3031A}" type="pres">
      <dgm:prSet presAssocID="{94B859CC-BC93-CE40-944F-6FF4A9C61B34}" presName="sibTrans" presStyleCnt="0"/>
      <dgm:spPr/>
    </dgm:pt>
    <dgm:pt modelId="{E3280D7C-E3C5-624B-B248-EC410D7C406E}" type="pres">
      <dgm:prSet presAssocID="{E76EF9C1-725B-EF4C-8096-896606FAF4AE}" presName="node" presStyleLbl="node1" presStyleIdx="1" presStyleCnt="4" custScaleX="86048" custScaleY="47126" custLinFactNeighborX="4137" custLinFactNeighborY="1802">
        <dgm:presLayoutVars>
          <dgm:bulletEnabled val="1"/>
        </dgm:presLayoutVars>
      </dgm:prSet>
      <dgm:spPr/>
      <dgm:t>
        <a:bodyPr/>
        <a:lstStyle/>
        <a:p>
          <a:endParaRPr lang="en-US"/>
        </a:p>
      </dgm:t>
    </dgm:pt>
    <dgm:pt modelId="{0DCDF4BC-B34D-C646-A767-4AD06493AEB2}" type="pres">
      <dgm:prSet presAssocID="{8A44A479-04BD-9842-A940-AD89201C826E}" presName="sibTrans" presStyleCnt="0"/>
      <dgm:spPr/>
    </dgm:pt>
    <dgm:pt modelId="{D694F0FD-0CD2-BE46-BEE0-2038ABE37773}" type="pres">
      <dgm:prSet presAssocID="{E7EF4216-39A3-3E49-AA76-04BFF08F9C3E}" presName="node" presStyleLbl="node1" presStyleIdx="2" presStyleCnt="4" custScaleX="68988" custScaleY="40693" custLinFactNeighborX="-5091" custLinFactNeighborY="-3739">
        <dgm:presLayoutVars>
          <dgm:bulletEnabled val="1"/>
        </dgm:presLayoutVars>
      </dgm:prSet>
      <dgm:spPr/>
      <dgm:t>
        <a:bodyPr/>
        <a:lstStyle/>
        <a:p>
          <a:endParaRPr lang="en-US"/>
        </a:p>
      </dgm:t>
    </dgm:pt>
    <dgm:pt modelId="{283E4305-94A5-4FBB-8CD1-D2BD3C4826D9}" type="pres">
      <dgm:prSet presAssocID="{B6002C8F-8E18-3343-B781-0D046544E82E}" presName="sibTrans" presStyleCnt="0"/>
      <dgm:spPr/>
    </dgm:pt>
    <dgm:pt modelId="{E253C894-693F-4385-9EC9-ED040F35096F}" type="pres">
      <dgm:prSet presAssocID="{1AF8DB62-3282-41BC-91E6-88D2B06830FA}" presName="node" presStyleLbl="node1" presStyleIdx="3" presStyleCnt="4" custScaleX="60304" custScaleY="50035" custLinFactNeighborX="-1387" custLinFactNeighborY="-6394">
        <dgm:presLayoutVars>
          <dgm:bulletEnabled val="1"/>
        </dgm:presLayoutVars>
      </dgm:prSet>
      <dgm:spPr/>
      <dgm:t>
        <a:bodyPr/>
        <a:lstStyle/>
        <a:p>
          <a:endParaRPr lang="en-US"/>
        </a:p>
      </dgm:t>
    </dgm:pt>
  </dgm:ptLst>
  <dgm:cxnLst>
    <dgm:cxn modelId="{5A61E4DD-8025-AC49-AD10-2399313C2DBC}" srcId="{5022FB12-7BE2-8644-BDDA-70E1F2229920}" destId="{E7EF4216-39A3-3E49-AA76-04BFF08F9C3E}" srcOrd="2" destOrd="0" parTransId="{28F8CFFD-E339-E544-8854-8C9EAD56C527}" sibTransId="{B6002C8F-8E18-3343-B781-0D046544E82E}"/>
    <dgm:cxn modelId="{A97A81C4-167A-AB47-B6DB-F278DCD21BBE}" type="presOf" srcId="{E7EF4216-39A3-3E49-AA76-04BFF08F9C3E}" destId="{D694F0FD-0CD2-BE46-BEE0-2038ABE37773}" srcOrd="0" destOrd="0" presId="urn:microsoft.com/office/officeart/2005/8/layout/default"/>
    <dgm:cxn modelId="{CEFEBFB6-7240-1B4A-8C1E-11785D364A4C}" srcId="{5022FB12-7BE2-8644-BDDA-70E1F2229920}" destId="{E76EF9C1-725B-EF4C-8096-896606FAF4AE}" srcOrd="1" destOrd="0" parTransId="{8D76E687-FC5B-7242-A209-57F1079FF74A}" sibTransId="{8A44A479-04BD-9842-A940-AD89201C826E}"/>
    <dgm:cxn modelId="{A57FE823-C349-1144-9D62-04B4F9EB83F4}" type="presOf" srcId="{656915C1-45FC-8641-9AEF-ED687339B18D}" destId="{3B033DDA-EF4B-7841-A31D-80696A68F378}" srcOrd="0" destOrd="0" presId="urn:microsoft.com/office/officeart/2005/8/layout/default"/>
    <dgm:cxn modelId="{D57C9688-9628-E242-89AD-90130696E71A}" type="presOf" srcId="{5022FB12-7BE2-8644-BDDA-70E1F2229920}" destId="{437B1A8F-1993-AA45-81ED-440660C83401}" srcOrd="0" destOrd="0" presId="urn:microsoft.com/office/officeart/2005/8/layout/default"/>
    <dgm:cxn modelId="{058BC901-16B0-46CF-81D6-BD0A26C68DB9}" type="presOf" srcId="{1AF8DB62-3282-41BC-91E6-88D2B06830FA}" destId="{E253C894-693F-4385-9EC9-ED040F35096F}" srcOrd="0" destOrd="0" presId="urn:microsoft.com/office/officeart/2005/8/layout/default"/>
    <dgm:cxn modelId="{E7B8A3CA-648A-9642-B087-DC5609323889}" srcId="{5022FB12-7BE2-8644-BDDA-70E1F2229920}" destId="{656915C1-45FC-8641-9AEF-ED687339B18D}" srcOrd="0" destOrd="0" parTransId="{5A620430-220C-0341-B86C-FD2137BBFCFE}" sibTransId="{94B859CC-BC93-CE40-944F-6FF4A9C61B34}"/>
    <dgm:cxn modelId="{CB8F99C9-255C-4162-9FFB-32D71CCD754A}" srcId="{5022FB12-7BE2-8644-BDDA-70E1F2229920}" destId="{1AF8DB62-3282-41BC-91E6-88D2B06830FA}" srcOrd="3" destOrd="0" parTransId="{423A9D54-125B-4827-8835-C089580E48B6}" sibTransId="{DF946AD5-CC7A-45E8-B9EF-4CE242F74F45}"/>
    <dgm:cxn modelId="{FAB16A3F-EA15-BA40-8E4E-EBBEB127F8D3}" type="presOf" srcId="{E76EF9C1-725B-EF4C-8096-896606FAF4AE}" destId="{E3280D7C-E3C5-624B-B248-EC410D7C406E}" srcOrd="0" destOrd="0" presId="urn:microsoft.com/office/officeart/2005/8/layout/default"/>
    <dgm:cxn modelId="{6958F3C3-199E-6141-8B9B-52805392C85D}" type="presParOf" srcId="{437B1A8F-1993-AA45-81ED-440660C83401}" destId="{3B033DDA-EF4B-7841-A31D-80696A68F378}" srcOrd="0" destOrd="0" presId="urn:microsoft.com/office/officeart/2005/8/layout/default"/>
    <dgm:cxn modelId="{3B2A2F71-A7E7-1248-8D07-620FDF2E834D}" type="presParOf" srcId="{437B1A8F-1993-AA45-81ED-440660C83401}" destId="{EFDA15C1-5842-E143-B1B1-A7223CF3031A}" srcOrd="1" destOrd="0" presId="urn:microsoft.com/office/officeart/2005/8/layout/default"/>
    <dgm:cxn modelId="{DE7A623E-3491-9A4C-8B51-A1B78798022B}" type="presParOf" srcId="{437B1A8F-1993-AA45-81ED-440660C83401}" destId="{E3280D7C-E3C5-624B-B248-EC410D7C406E}" srcOrd="2" destOrd="0" presId="urn:microsoft.com/office/officeart/2005/8/layout/default"/>
    <dgm:cxn modelId="{441D873A-F74E-3A4C-8C6B-031B775E0206}" type="presParOf" srcId="{437B1A8F-1993-AA45-81ED-440660C83401}" destId="{0DCDF4BC-B34D-C646-A767-4AD06493AEB2}" srcOrd="3" destOrd="0" presId="urn:microsoft.com/office/officeart/2005/8/layout/default"/>
    <dgm:cxn modelId="{D5A37F3B-32A9-804E-BE78-10270CD00F01}" type="presParOf" srcId="{437B1A8F-1993-AA45-81ED-440660C83401}" destId="{D694F0FD-0CD2-BE46-BEE0-2038ABE37773}" srcOrd="4" destOrd="0" presId="urn:microsoft.com/office/officeart/2005/8/layout/default"/>
    <dgm:cxn modelId="{8FAE0A84-3F53-4859-B858-A71A75043F11}" type="presParOf" srcId="{437B1A8F-1993-AA45-81ED-440660C83401}" destId="{283E4305-94A5-4FBB-8CD1-D2BD3C4826D9}" srcOrd="5" destOrd="0" presId="urn:microsoft.com/office/officeart/2005/8/layout/default"/>
    <dgm:cxn modelId="{66258C33-EAE8-4C09-A718-90396D860EB3}" type="presParOf" srcId="{437B1A8F-1993-AA45-81ED-440660C83401}" destId="{E253C894-693F-4385-9EC9-ED040F35096F}"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9BF21B9-1306-8540-B5E9-16184C0CFAE0}" type="doc">
      <dgm:prSet loTypeId="urn:microsoft.com/office/officeart/2005/8/layout/vList2" loCatId="list" qsTypeId="urn:microsoft.com/office/officeart/2005/8/quickstyle/simple4" qsCatId="simple" csTypeId="urn:microsoft.com/office/officeart/2005/8/colors/accent1_2" csCatId="accent1" phldr="1"/>
      <dgm:spPr/>
      <dgm:t>
        <a:bodyPr/>
        <a:lstStyle/>
        <a:p>
          <a:endParaRPr lang="en-US"/>
        </a:p>
      </dgm:t>
    </dgm:pt>
    <dgm:pt modelId="{823F5464-B1FE-0248-9F53-C60FB9EEE76B}">
      <dgm:prSet custT="1"/>
      <dgm:spPr>
        <a:solidFill>
          <a:schemeClr val="accent5"/>
        </a:solidFill>
        <a:ln w="76200">
          <a:solidFill>
            <a:srgbClr val="FF0000"/>
          </a:solidFill>
        </a:ln>
      </dgm:spPr>
      <dgm:t>
        <a:bodyPr/>
        <a:lstStyle/>
        <a:p>
          <a:pPr rtl="0"/>
          <a:r>
            <a:rPr lang="en-US" sz="2000" i="1" dirty="0" smtClean="0">
              <a:solidFill>
                <a:schemeClr val="tx1"/>
              </a:solidFill>
            </a:rPr>
            <a:t>Please note that any external reporting to governmental agencies or individuals whose data has been breached is handled by your BU HIPAA Privacy and Security Officers, Information Security, OGC, and other BU offices.  Your responsibility is to report any suspected security incidents to </a:t>
          </a:r>
          <a:r>
            <a:rPr lang="en-US" sz="2000" i="1" dirty="0" smtClean="0">
              <a:solidFill>
                <a:schemeClr val="tx1"/>
              </a:solidFill>
              <a:hlinkClick xmlns:r="http://schemas.openxmlformats.org/officeDocument/2006/relationships" r:id="rId1"/>
            </a:rPr>
            <a:t>irt@bu.edu</a:t>
          </a:r>
          <a:r>
            <a:rPr lang="en-US" sz="2000" i="1" dirty="0" smtClean="0">
              <a:solidFill>
                <a:schemeClr val="tx1"/>
              </a:solidFill>
            </a:rPr>
            <a:t>, and assist as requested in any investigation</a:t>
          </a:r>
          <a:r>
            <a:rPr lang="en-US" sz="1700" dirty="0" smtClean="0">
              <a:solidFill>
                <a:schemeClr val="tx1"/>
              </a:solidFill>
            </a:rPr>
            <a:t>.</a:t>
          </a:r>
          <a:endParaRPr lang="en-US" sz="1700" dirty="0">
            <a:solidFill>
              <a:schemeClr val="tx1"/>
            </a:solidFill>
          </a:endParaRPr>
        </a:p>
      </dgm:t>
    </dgm:pt>
    <dgm:pt modelId="{87E4F89A-B182-6B4B-8A60-663263F571AD}" type="parTrans" cxnId="{D213CAB1-DCA0-894A-89BB-BEE70BFE2C1E}">
      <dgm:prSet/>
      <dgm:spPr/>
      <dgm:t>
        <a:bodyPr/>
        <a:lstStyle/>
        <a:p>
          <a:endParaRPr lang="en-US"/>
        </a:p>
      </dgm:t>
    </dgm:pt>
    <dgm:pt modelId="{B4ACE2F2-E0A2-F543-8DAA-695042B01B6C}" type="sibTrans" cxnId="{D213CAB1-DCA0-894A-89BB-BEE70BFE2C1E}">
      <dgm:prSet/>
      <dgm:spPr/>
      <dgm:t>
        <a:bodyPr/>
        <a:lstStyle/>
        <a:p>
          <a:endParaRPr lang="en-US"/>
        </a:p>
      </dgm:t>
    </dgm:pt>
    <dgm:pt modelId="{7CBC3C90-0F62-7648-B665-106485437BF1}">
      <dgm:prSet custT="1"/>
      <dgm:spPr>
        <a:solidFill>
          <a:schemeClr val="accent5"/>
        </a:solidFill>
        <a:ln>
          <a:solidFill>
            <a:srgbClr val="FF0000"/>
          </a:solidFill>
        </a:ln>
      </dgm:spPr>
      <dgm:t>
        <a:bodyPr/>
        <a:lstStyle/>
        <a:p>
          <a:pPr rtl="0"/>
          <a:r>
            <a:rPr lang="en-US" sz="2400" dirty="0" smtClean="0">
              <a:solidFill>
                <a:schemeClr val="tx1"/>
              </a:solidFill>
            </a:rPr>
            <a:t>BU may be able to prevent or minimize damage</a:t>
          </a:r>
          <a:endParaRPr lang="en-US" sz="2400" dirty="0">
            <a:solidFill>
              <a:schemeClr val="tx1"/>
            </a:solidFill>
          </a:endParaRPr>
        </a:p>
      </dgm:t>
    </dgm:pt>
    <dgm:pt modelId="{2624EF6E-0BCE-3E4B-B6D3-2AD8BC90AE6D}" type="parTrans" cxnId="{18ADD457-2F02-5445-9533-DB366C3A4EBB}">
      <dgm:prSet/>
      <dgm:spPr/>
      <dgm:t>
        <a:bodyPr/>
        <a:lstStyle/>
        <a:p>
          <a:endParaRPr lang="en-US"/>
        </a:p>
      </dgm:t>
    </dgm:pt>
    <dgm:pt modelId="{EF34FB62-7194-DB4C-AD7D-BB5AFCDC1644}" type="sibTrans" cxnId="{18ADD457-2F02-5445-9533-DB366C3A4EBB}">
      <dgm:prSet/>
      <dgm:spPr/>
      <dgm:t>
        <a:bodyPr/>
        <a:lstStyle/>
        <a:p>
          <a:endParaRPr lang="en-US"/>
        </a:p>
      </dgm:t>
    </dgm:pt>
    <dgm:pt modelId="{64B15843-B3B4-7048-8175-EC19D130166B}">
      <dgm:prSet custT="1"/>
      <dgm:spPr>
        <a:solidFill>
          <a:schemeClr val="accent5"/>
        </a:solidFill>
        <a:ln>
          <a:solidFill>
            <a:srgbClr val="FF0000"/>
          </a:solidFill>
        </a:ln>
      </dgm:spPr>
      <dgm:t>
        <a:bodyPr/>
        <a:lstStyle/>
        <a:p>
          <a:pPr rtl="0"/>
          <a:r>
            <a:rPr lang="en-US" sz="2400" dirty="0" smtClean="0">
              <a:solidFill>
                <a:schemeClr val="tx1"/>
              </a:solidFill>
            </a:rPr>
            <a:t>BU may have an obligation to report the incident to individuals, the IRB, or state and federal authorities</a:t>
          </a:r>
          <a:endParaRPr lang="en-US" sz="2400" dirty="0">
            <a:solidFill>
              <a:schemeClr val="tx1"/>
            </a:solidFill>
          </a:endParaRPr>
        </a:p>
      </dgm:t>
    </dgm:pt>
    <dgm:pt modelId="{0C46C75B-3BC2-6D48-BE38-8C8EF169B16F}" type="parTrans" cxnId="{69B2C254-C9CB-C146-A0C1-1C4028281E66}">
      <dgm:prSet/>
      <dgm:spPr/>
      <dgm:t>
        <a:bodyPr/>
        <a:lstStyle/>
        <a:p>
          <a:endParaRPr lang="en-US"/>
        </a:p>
      </dgm:t>
    </dgm:pt>
    <dgm:pt modelId="{51E9C24A-B4BF-E64C-A238-C5E762D0178B}" type="sibTrans" cxnId="{69B2C254-C9CB-C146-A0C1-1C4028281E66}">
      <dgm:prSet/>
      <dgm:spPr/>
      <dgm:t>
        <a:bodyPr/>
        <a:lstStyle/>
        <a:p>
          <a:endParaRPr lang="en-US"/>
        </a:p>
      </dgm:t>
    </dgm:pt>
    <dgm:pt modelId="{BDCBE73C-645C-524A-88E5-DD1CCF3A7245}" type="pres">
      <dgm:prSet presAssocID="{19BF21B9-1306-8540-B5E9-16184C0CFAE0}" presName="linear" presStyleCnt="0">
        <dgm:presLayoutVars>
          <dgm:animLvl val="lvl"/>
          <dgm:resizeHandles val="exact"/>
        </dgm:presLayoutVars>
      </dgm:prSet>
      <dgm:spPr/>
      <dgm:t>
        <a:bodyPr/>
        <a:lstStyle/>
        <a:p>
          <a:endParaRPr lang="en-US"/>
        </a:p>
      </dgm:t>
    </dgm:pt>
    <dgm:pt modelId="{3D9C917F-BB1E-A441-B19D-ECE0EDF7B1FC}" type="pres">
      <dgm:prSet presAssocID="{823F5464-B1FE-0248-9F53-C60FB9EEE76B}" presName="parentText" presStyleLbl="node1" presStyleIdx="0" presStyleCnt="3" custScaleY="157452" custLinFactY="288531" custLinFactNeighborX="-673" custLinFactNeighborY="300000">
        <dgm:presLayoutVars>
          <dgm:chMax val="0"/>
          <dgm:bulletEnabled val="1"/>
        </dgm:presLayoutVars>
      </dgm:prSet>
      <dgm:spPr/>
      <dgm:t>
        <a:bodyPr/>
        <a:lstStyle/>
        <a:p>
          <a:endParaRPr lang="en-US"/>
        </a:p>
      </dgm:t>
    </dgm:pt>
    <dgm:pt modelId="{B3F0106B-6FBD-AC4D-8072-54766090904B}" type="pres">
      <dgm:prSet presAssocID="{B4ACE2F2-E0A2-F543-8DAA-695042B01B6C}" presName="spacer" presStyleCnt="0"/>
      <dgm:spPr/>
    </dgm:pt>
    <dgm:pt modelId="{B2597826-DA11-2045-9B20-10C171609E62}" type="pres">
      <dgm:prSet presAssocID="{64B15843-B3B4-7048-8175-EC19D130166B}" presName="parentText" presStyleLbl="node1" presStyleIdx="1" presStyleCnt="3" custLinFactY="-165094" custLinFactNeighborY="-200000">
        <dgm:presLayoutVars>
          <dgm:chMax val="0"/>
          <dgm:bulletEnabled val="1"/>
        </dgm:presLayoutVars>
      </dgm:prSet>
      <dgm:spPr/>
      <dgm:t>
        <a:bodyPr/>
        <a:lstStyle/>
        <a:p>
          <a:endParaRPr lang="en-US"/>
        </a:p>
      </dgm:t>
    </dgm:pt>
    <dgm:pt modelId="{11941634-5721-B14A-8743-D814CB7B600F}" type="pres">
      <dgm:prSet presAssocID="{51E9C24A-B4BF-E64C-A238-C5E762D0178B}" presName="spacer" presStyleCnt="0"/>
      <dgm:spPr/>
    </dgm:pt>
    <dgm:pt modelId="{714A54F9-0425-0B4C-A23C-E9298FB22FE6}" type="pres">
      <dgm:prSet presAssocID="{7CBC3C90-0F62-7648-B665-106485437BF1}" presName="parentText" presStyleLbl="node1" presStyleIdx="2" presStyleCnt="3" custLinFactY="-158803" custLinFactNeighborY="-200000">
        <dgm:presLayoutVars>
          <dgm:chMax val="0"/>
          <dgm:bulletEnabled val="1"/>
        </dgm:presLayoutVars>
      </dgm:prSet>
      <dgm:spPr/>
      <dgm:t>
        <a:bodyPr/>
        <a:lstStyle/>
        <a:p>
          <a:endParaRPr lang="en-US"/>
        </a:p>
      </dgm:t>
    </dgm:pt>
  </dgm:ptLst>
  <dgm:cxnLst>
    <dgm:cxn modelId="{3BDC377B-E0C4-D545-A086-15E93D2C6AB4}" type="presOf" srcId="{823F5464-B1FE-0248-9F53-C60FB9EEE76B}" destId="{3D9C917F-BB1E-A441-B19D-ECE0EDF7B1FC}" srcOrd="0" destOrd="0" presId="urn:microsoft.com/office/officeart/2005/8/layout/vList2"/>
    <dgm:cxn modelId="{18ADD457-2F02-5445-9533-DB366C3A4EBB}" srcId="{19BF21B9-1306-8540-B5E9-16184C0CFAE0}" destId="{7CBC3C90-0F62-7648-B665-106485437BF1}" srcOrd="2" destOrd="0" parTransId="{2624EF6E-0BCE-3E4B-B6D3-2AD8BC90AE6D}" sibTransId="{EF34FB62-7194-DB4C-AD7D-BB5AFCDC1644}"/>
    <dgm:cxn modelId="{095A67EC-887A-5A4F-A16E-734A323EAE4C}" type="presOf" srcId="{19BF21B9-1306-8540-B5E9-16184C0CFAE0}" destId="{BDCBE73C-645C-524A-88E5-DD1CCF3A7245}" srcOrd="0" destOrd="0" presId="urn:microsoft.com/office/officeart/2005/8/layout/vList2"/>
    <dgm:cxn modelId="{69B2C254-C9CB-C146-A0C1-1C4028281E66}" srcId="{19BF21B9-1306-8540-B5E9-16184C0CFAE0}" destId="{64B15843-B3B4-7048-8175-EC19D130166B}" srcOrd="1" destOrd="0" parTransId="{0C46C75B-3BC2-6D48-BE38-8C8EF169B16F}" sibTransId="{51E9C24A-B4BF-E64C-A238-C5E762D0178B}"/>
    <dgm:cxn modelId="{B417B1E8-27D4-FB4F-8640-F4B0E204BE5B}" type="presOf" srcId="{7CBC3C90-0F62-7648-B665-106485437BF1}" destId="{714A54F9-0425-0B4C-A23C-E9298FB22FE6}" srcOrd="0" destOrd="0" presId="urn:microsoft.com/office/officeart/2005/8/layout/vList2"/>
    <dgm:cxn modelId="{D213CAB1-DCA0-894A-89BB-BEE70BFE2C1E}" srcId="{19BF21B9-1306-8540-B5E9-16184C0CFAE0}" destId="{823F5464-B1FE-0248-9F53-C60FB9EEE76B}" srcOrd="0" destOrd="0" parTransId="{87E4F89A-B182-6B4B-8A60-663263F571AD}" sibTransId="{B4ACE2F2-E0A2-F543-8DAA-695042B01B6C}"/>
    <dgm:cxn modelId="{CCC36B05-0DE4-C34B-893D-B4A065B7AD92}" type="presOf" srcId="{64B15843-B3B4-7048-8175-EC19D130166B}" destId="{B2597826-DA11-2045-9B20-10C171609E62}" srcOrd="0" destOrd="0" presId="urn:microsoft.com/office/officeart/2005/8/layout/vList2"/>
    <dgm:cxn modelId="{E07E5D19-5BF0-A74A-87CF-B1D2A598E55A}" type="presParOf" srcId="{BDCBE73C-645C-524A-88E5-DD1CCF3A7245}" destId="{3D9C917F-BB1E-A441-B19D-ECE0EDF7B1FC}" srcOrd="0" destOrd="0" presId="urn:microsoft.com/office/officeart/2005/8/layout/vList2"/>
    <dgm:cxn modelId="{2CE841D6-7610-714B-A042-226ED57BBFE3}" type="presParOf" srcId="{BDCBE73C-645C-524A-88E5-DD1CCF3A7245}" destId="{B3F0106B-6FBD-AC4D-8072-54766090904B}" srcOrd="1" destOrd="0" presId="urn:microsoft.com/office/officeart/2005/8/layout/vList2"/>
    <dgm:cxn modelId="{689442A4-5226-BE44-A0F9-3723A29F2498}" type="presParOf" srcId="{BDCBE73C-645C-524A-88E5-DD1CCF3A7245}" destId="{B2597826-DA11-2045-9B20-10C171609E62}" srcOrd="2" destOrd="0" presId="urn:microsoft.com/office/officeart/2005/8/layout/vList2"/>
    <dgm:cxn modelId="{5C660C16-F558-4C40-BB43-00E5AED729D7}" type="presParOf" srcId="{BDCBE73C-645C-524A-88E5-DD1CCF3A7245}" destId="{11941634-5721-B14A-8743-D814CB7B600F}" srcOrd="3" destOrd="0" presId="urn:microsoft.com/office/officeart/2005/8/layout/vList2"/>
    <dgm:cxn modelId="{E424E3DB-448E-5741-90BA-1992395EA4A6}" type="presParOf" srcId="{BDCBE73C-645C-524A-88E5-DD1CCF3A7245}" destId="{714A54F9-0425-0B4C-A23C-E9298FB22FE6}"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FAF4EE8-1B66-4B66-99A9-2AE2D2C88EAC}">
      <dsp:nvSpPr>
        <dsp:cNvPr id="0" name=""/>
        <dsp:cNvSpPr/>
      </dsp:nvSpPr>
      <dsp:spPr>
        <a:xfrm>
          <a:off x="177633" y="2056"/>
          <a:ext cx="3290098" cy="1974059"/>
        </a:xfrm>
        <a:prstGeom prst="rect">
          <a:avLst/>
        </a:prstGeom>
        <a:solidFill>
          <a:schemeClr val="accent1">
            <a:hueOff val="0"/>
            <a:satOff val="0"/>
            <a:lumOff val="0"/>
            <a:alphaOff val="0"/>
          </a:schemeClr>
        </a:solidFill>
        <a:ln w="25400" cap="flat" cmpd="sng" algn="ctr">
          <a:solidFill>
            <a:srgbClr val="FF0000"/>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lvl="0" algn="ctr" defTabSz="1733550">
            <a:lnSpc>
              <a:spcPct val="90000"/>
            </a:lnSpc>
            <a:spcBef>
              <a:spcPct val="0"/>
            </a:spcBef>
            <a:spcAft>
              <a:spcPct val="35000"/>
            </a:spcAft>
          </a:pPr>
          <a:r>
            <a:rPr lang="en-US" sz="3900" kern="1200" dirty="0" smtClean="0">
              <a:solidFill>
                <a:schemeClr val="tx1"/>
              </a:solidFill>
            </a:rPr>
            <a:t>Human subjects research</a:t>
          </a:r>
          <a:endParaRPr lang="en-US" sz="3900" kern="1200" dirty="0">
            <a:solidFill>
              <a:schemeClr val="tx1"/>
            </a:solidFill>
          </a:endParaRPr>
        </a:p>
      </dsp:txBody>
      <dsp:txXfrm>
        <a:off x="177633" y="2056"/>
        <a:ext cx="3290098" cy="1974059"/>
      </dsp:txXfrm>
    </dsp:sp>
    <dsp:sp modelId="{A728306D-1050-41C6-A2BF-E0B5ECCACD0E}">
      <dsp:nvSpPr>
        <dsp:cNvPr id="0" name=""/>
        <dsp:cNvSpPr/>
      </dsp:nvSpPr>
      <dsp:spPr>
        <a:xfrm>
          <a:off x="3750781" y="2060"/>
          <a:ext cx="3290098" cy="1974059"/>
        </a:xfrm>
        <a:prstGeom prst="rect">
          <a:avLst/>
        </a:prstGeom>
        <a:solidFill>
          <a:schemeClr val="accent1">
            <a:hueOff val="0"/>
            <a:satOff val="0"/>
            <a:lumOff val="0"/>
            <a:alphaOff val="0"/>
          </a:schemeClr>
        </a:solidFill>
        <a:ln w="25400" cap="flat" cmpd="sng" algn="ctr">
          <a:solidFill>
            <a:srgbClr val="FF0000"/>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lvl="0" algn="ctr" defTabSz="1733550">
            <a:lnSpc>
              <a:spcPct val="90000"/>
            </a:lnSpc>
            <a:spcBef>
              <a:spcPct val="0"/>
            </a:spcBef>
            <a:spcAft>
              <a:spcPct val="35000"/>
            </a:spcAft>
          </a:pPr>
          <a:r>
            <a:rPr lang="en-US" sz="3900" kern="1200" dirty="0" smtClean="0">
              <a:solidFill>
                <a:schemeClr val="tx1"/>
              </a:solidFill>
            </a:rPr>
            <a:t>Using PHI</a:t>
          </a:r>
          <a:endParaRPr lang="en-US" sz="3900" kern="1200" dirty="0">
            <a:solidFill>
              <a:schemeClr val="tx1"/>
            </a:solidFill>
          </a:endParaRPr>
        </a:p>
      </dsp:txBody>
      <dsp:txXfrm>
        <a:off x="3750781" y="2060"/>
        <a:ext cx="3290098" cy="197405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715AA8A-4870-1948-ADF6-83077C08CAC2}">
      <dsp:nvSpPr>
        <dsp:cNvPr id="0" name=""/>
        <dsp:cNvSpPr/>
      </dsp:nvSpPr>
      <dsp:spPr>
        <a:xfrm>
          <a:off x="2232" y="499130"/>
          <a:ext cx="1771054" cy="1062632"/>
        </a:xfrm>
        <a:prstGeom prst="rect">
          <a:avLst/>
        </a:prstGeom>
        <a:solidFill>
          <a:schemeClr val="accent1"/>
        </a:solidFill>
        <a:ln w="38100">
          <a:solidFill>
            <a:srgbClr val="FF0000"/>
          </a:solid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US" sz="1600" kern="1200" dirty="0" smtClean="0">
              <a:solidFill>
                <a:schemeClr val="tx1"/>
              </a:solidFill>
              <a:latin typeface="+mn-lt"/>
            </a:rPr>
            <a:t>GSDM’s Dental Health Treatment Centers </a:t>
          </a:r>
          <a:endParaRPr lang="en-US" sz="1600" kern="1200" dirty="0">
            <a:solidFill>
              <a:schemeClr val="tx1"/>
            </a:solidFill>
          </a:endParaRPr>
        </a:p>
      </dsp:txBody>
      <dsp:txXfrm>
        <a:off x="2232" y="499130"/>
        <a:ext cx="1771054" cy="1062632"/>
      </dsp:txXfrm>
    </dsp:sp>
    <dsp:sp modelId="{118C2C8C-671E-1A43-9552-1A4930BA2B11}">
      <dsp:nvSpPr>
        <dsp:cNvPr id="0" name=""/>
        <dsp:cNvSpPr/>
      </dsp:nvSpPr>
      <dsp:spPr>
        <a:xfrm>
          <a:off x="1950392" y="499130"/>
          <a:ext cx="1771054" cy="1062632"/>
        </a:xfrm>
        <a:prstGeom prst="rect">
          <a:avLst/>
        </a:prstGeom>
        <a:solidFill>
          <a:schemeClr val="accent1"/>
        </a:solidFill>
        <a:ln w="38100">
          <a:solidFill>
            <a:srgbClr val="FF0000"/>
          </a:solid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US" sz="1600" kern="1200" dirty="0" smtClean="0">
              <a:solidFill>
                <a:schemeClr val="tx1"/>
              </a:solidFill>
              <a:latin typeface="+mn-lt"/>
            </a:rPr>
            <a:t>SAR Physical Therapy and Neuro-Rehabilitation</a:t>
          </a:r>
          <a:endParaRPr lang="en-US" sz="1600" kern="1200" dirty="0">
            <a:solidFill>
              <a:schemeClr val="tx1"/>
            </a:solidFill>
          </a:endParaRPr>
        </a:p>
      </dsp:txBody>
      <dsp:txXfrm>
        <a:off x="1950392" y="499130"/>
        <a:ext cx="1771054" cy="1062632"/>
      </dsp:txXfrm>
    </dsp:sp>
    <dsp:sp modelId="{10FE60B4-6D34-4F43-84F6-9F75ABB8BDE6}">
      <dsp:nvSpPr>
        <dsp:cNvPr id="0" name=""/>
        <dsp:cNvSpPr/>
      </dsp:nvSpPr>
      <dsp:spPr>
        <a:xfrm>
          <a:off x="3898552" y="499130"/>
          <a:ext cx="1771054" cy="1062632"/>
        </a:xfrm>
        <a:prstGeom prst="rect">
          <a:avLst/>
        </a:prstGeom>
        <a:solidFill>
          <a:schemeClr val="accent1"/>
        </a:solidFill>
        <a:ln w="38100">
          <a:solidFill>
            <a:srgbClr val="FF0000"/>
          </a:solid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US" sz="1600" kern="1200" dirty="0" smtClean="0">
              <a:solidFill>
                <a:schemeClr val="tx1"/>
              </a:solidFill>
              <a:latin typeface="+mn-lt"/>
            </a:rPr>
            <a:t>Sargent Choice Nutrition </a:t>
          </a:r>
          <a:endParaRPr lang="en-US" sz="1600" kern="1200" dirty="0">
            <a:solidFill>
              <a:schemeClr val="tx1"/>
            </a:solidFill>
          </a:endParaRPr>
        </a:p>
      </dsp:txBody>
      <dsp:txXfrm>
        <a:off x="3898552" y="499130"/>
        <a:ext cx="1771054" cy="1062632"/>
      </dsp:txXfrm>
    </dsp:sp>
    <dsp:sp modelId="{08453B6F-2B7D-FA46-B1C2-ABD2941D7E77}">
      <dsp:nvSpPr>
        <dsp:cNvPr id="0" name=""/>
        <dsp:cNvSpPr/>
      </dsp:nvSpPr>
      <dsp:spPr>
        <a:xfrm>
          <a:off x="5846712" y="499130"/>
          <a:ext cx="1771054" cy="1062632"/>
        </a:xfrm>
        <a:prstGeom prst="rect">
          <a:avLst/>
        </a:prstGeom>
        <a:solidFill>
          <a:schemeClr val="accent1"/>
        </a:solidFill>
        <a:ln w="38100">
          <a:solidFill>
            <a:srgbClr val="FF0000"/>
          </a:solid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US" sz="1600" kern="1200" dirty="0" smtClean="0">
              <a:solidFill>
                <a:schemeClr val="tx1"/>
              </a:solidFill>
              <a:latin typeface="+mn-lt"/>
            </a:rPr>
            <a:t>Danielsen Institute </a:t>
          </a:r>
          <a:endParaRPr lang="en-US" sz="1600" kern="1200" dirty="0">
            <a:solidFill>
              <a:schemeClr val="tx1"/>
            </a:solidFill>
          </a:endParaRPr>
        </a:p>
      </dsp:txBody>
      <dsp:txXfrm>
        <a:off x="5846712" y="499130"/>
        <a:ext cx="1771054" cy="1062632"/>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B033DDA-EF4B-7841-A31D-80696A68F378}">
      <dsp:nvSpPr>
        <dsp:cNvPr id="0" name=""/>
        <dsp:cNvSpPr/>
      </dsp:nvSpPr>
      <dsp:spPr>
        <a:xfrm>
          <a:off x="2060602" y="92046"/>
          <a:ext cx="2769374" cy="1293736"/>
        </a:xfrm>
        <a:prstGeom prst="rect">
          <a:avLst/>
        </a:prstGeom>
        <a:solidFill>
          <a:schemeClr val="accent1"/>
        </a:solidFill>
        <a:ln w="50800" cap="flat" cmpd="sng" algn="ctr">
          <a:solidFill>
            <a:srgbClr val="FF0000"/>
          </a:solidFill>
          <a:prstDash val="solid"/>
        </a:ln>
        <a:effectLst/>
      </dsp:spPr>
      <dsp:style>
        <a:lnRef idx="2">
          <a:schemeClr val="accent6"/>
        </a:lnRef>
        <a:fillRef idx="1">
          <a:schemeClr val="lt1"/>
        </a:fillRef>
        <a:effectRef idx="0">
          <a:schemeClr val="accent6"/>
        </a:effectRef>
        <a:fontRef idx="minor">
          <a:schemeClr val="dk1"/>
        </a:fontRef>
      </dsp:style>
      <dsp:txBody>
        <a:bodyPr spcFirstLastPara="0" vert="horz" wrap="square" lIns="121920" tIns="121920" rIns="121920" bIns="121920" numCol="1" spcCol="1270" anchor="ctr" anchorCtr="0">
          <a:noAutofit/>
        </a:bodyPr>
        <a:lstStyle/>
        <a:p>
          <a:pPr lvl="0" algn="ctr" defTabSz="1422400">
            <a:lnSpc>
              <a:spcPct val="90000"/>
            </a:lnSpc>
            <a:spcBef>
              <a:spcPct val="0"/>
            </a:spcBef>
            <a:spcAft>
              <a:spcPct val="35000"/>
            </a:spcAft>
          </a:pPr>
          <a:r>
            <a:rPr lang="en-US" sz="3200" kern="1200" dirty="0" smtClean="0"/>
            <a:t>1. Preparing proposal</a:t>
          </a:r>
          <a:endParaRPr lang="en-US" sz="3200" kern="1200" dirty="0"/>
        </a:p>
      </dsp:txBody>
      <dsp:txXfrm>
        <a:off x="2060602" y="92046"/>
        <a:ext cx="2769374" cy="1293736"/>
      </dsp:txXfrm>
    </dsp:sp>
    <dsp:sp modelId="{E3280D7C-E3C5-624B-B248-EC410D7C406E}">
      <dsp:nvSpPr>
        <dsp:cNvPr id="0" name=""/>
        <dsp:cNvSpPr/>
      </dsp:nvSpPr>
      <dsp:spPr>
        <a:xfrm>
          <a:off x="5178179" y="52474"/>
          <a:ext cx="4040748" cy="1327800"/>
        </a:xfrm>
        <a:prstGeom prst="rect">
          <a:avLst/>
        </a:prstGeom>
        <a:solidFill>
          <a:schemeClr val="accent1"/>
        </a:solidFill>
        <a:ln w="50800" cap="flat" cmpd="sng" algn="ctr">
          <a:solidFill>
            <a:srgbClr val="FF0000"/>
          </a:solidFill>
          <a:prstDash val="solid"/>
        </a:ln>
        <a:effectLst/>
      </dsp:spPr>
      <dsp:style>
        <a:lnRef idx="2">
          <a:schemeClr val="accent6"/>
        </a:lnRef>
        <a:fillRef idx="1">
          <a:schemeClr val="lt1"/>
        </a:fillRef>
        <a:effectRef idx="0">
          <a:schemeClr val="accent6"/>
        </a:effectRef>
        <a:fontRef idx="minor">
          <a:schemeClr val="dk1"/>
        </a:fontRef>
      </dsp:style>
      <dsp:txBody>
        <a:bodyPr spcFirstLastPara="0" vert="horz" wrap="square" lIns="121920" tIns="121920" rIns="121920" bIns="121920" numCol="1" spcCol="1270" anchor="ctr" anchorCtr="0">
          <a:noAutofit/>
        </a:bodyPr>
        <a:lstStyle/>
        <a:p>
          <a:pPr lvl="0" algn="ctr" defTabSz="1422400">
            <a:lnSpc>
              <a:spcPct val="90000"/>
            </a:lnSpc>
            <a:spcBef>
              <a:spcPct val="0"/>
            </a:spcBef>
            <a:spcAft>
              <a:spcPct val="35000"/>
            </a:spcAft>
          </a:pPr>
          <a:r>
            <a:rPr lang="en-US" sz="3200" kern="1200" dirty="0" smtClean="0"/>
            <a:t>2. Recruiting subjects</a:t>
          </a:r>
          <a:endParaRPr lang="en-US" sz="3200" kern="1200" dirty="0"/>
        </a:p>
      </dsp:txBody>
      <dsp:txXfrm>
        <a:off x="5178179" y="52474"/>
        <a:ext cx="4040748" cy="1327800"/>
      </dsp:txXfrm>
    </dsp:sp>
    <dsp:sp modelId="{D694F0FD-0CD2-BE46-BEE0-2038ABE37773}">
      <dsp:nvSpPr>
        <dsp:cNvPr id="0" name=""/>
        <dsp:cNvSpPr/>
      </dsp:nvSpPr>
      <dsp:spPr>
        <a:xfrm>
          <a:off x="1875207" y="1825354"/>
          <a:ext cx="3239624" cy="1146547"/>
        </a:xfrm>
        <a:prstGeom prst="rect">
          <a:avLst/>
        </a:prstGeom>
        <a:solidFill>
          <a:schemeClr val="accent1"/>
        </a:solidFill>
        <a:ln w="50800" cap="flat" cmpd="sng" algn="ctr">
          <a:solidFill>
            <a:srgbClr val="FF0000"/>
          </a:solidFill>
          <a:prstDash val="solid"/>
        </a:ln>
        <a:effectLst/>
      </dsp:spPr>
      <dsp:style>
        <a:lnRef idx="2">
          <a:schemeClr val="accent6"/>
        </a:lnRef>
        <a:fillRef idx="1">
          <a:schemeClr val="lt1"/>
        </a:fillRef>
        <a:effectRef idx="0">
          <a:schemeClr val="accent6"/>
        </a:effectRef>
        <a:fontRef idx="minor">
          <a:schemeClr val="dk1"/>
        </a:fontRef>
      </dsp:style>
      <dsp:txBody>
        <a:bodyPr spcFirstLastPara="0" vert="horz" wrap="square" lIns="121920" tIns="121920" rIns="121920" bIns="121920" numCol="1" spcCol="1270" anchor="ctr" anchorCtr="0">
          <a:noAutofit/>
        </a:bodyPr>
        <a:lstStyle/>
        <a:p>
          <a:pPr lvl="0" algn="ctr" defTabSz="1422400">
            <a:lnSpc>
              <a:spcPct val="90000"/>
            </a:lnSpc>
            <a:spcBef>
              <a:spcPct val="0"/>
            </a:spcBef>
            <a:spcAft>
              <a:spcPct val="35000"/>
            </a:spcAft>
          </a:pPr>
          <a:r>
            <a:rPr lang="en-US" sz="3200" kern="1200" dirty="0" smtClean="0"/>
            <a:t>3. Obtaining data</a:t>
          </a:r>
          <a:endParaRPr lang="en-US" sz="3200" kern="1200" dirty="0"/>
        </a:p>
      </dsp:txBody>
      <dsp:txXfrm>
        <a:off x="1875207" y="1825354"/>
        <a:ext cx="3239624" cy="1146547"/>
      </dsp:txXfrm>
    </dsp:sp>
    <dsp:sp modelId="{E253C894-693F-4385-9EC9-ED040F35096F}">
      <dsp:nvSpPr>
        <dsp:cNvPr id="0" name=""/>
        <dsp:cNvSpPr/>
      </dsp:nvSpPr>
      <dsp:spPr>
        <a:xfrm>
          <a:off x="5758360" y="1618940"/>
          <a:ext cx="2831830" cy="1409763"/>
        </a:xfrm>
        <a:prstGeom prst="rect">
          <a:avLst/>
        </a:prstGeom>
        <a:solidFill>
          <a:schemeClr val="accent1"/>
        </a:solidFill>
        <a:ln w="50800" cap="flat" cmpd="sng" algn="ctr">
          <a:solidFill>
            <a:srgbClr val="FF0000"/>
          </a:solidFill>
          <a:prstDash val="solid"/>
        </a:ln>
        <a:effectLst/>
      </dsp:spPr>
      <dsp:style>
        <a:lnRef idx="2">
          <a:schemeClr val="accent6"/>
        </a:lnRef>
        <a:fillRef idx="1">
          <a:schemeClr val="lt1"/>
        </a:fillRef>
        <a:effectRef idx="0">
          <a:schemeClr val="accent6"/>
        </a:effectRef>
        <a:fontRef idx="minor">
          <a:schemeClr val="dk1"/>
        </a:fontRef>
      </dsp:style>
      <dsp:txBody>
        <a:bodyPr spcFirstLastPara="0" vert="horz" wrap="square" lIns="121920" tIns="121920" rIns="121920" bIns="121920" numCol="1" spcCol="1270" anchor="ctr" anchorCtr="0">
          <a:noAutofit/>
        </a:bodyPr>
        <a:lstStyle/>
        <a:p>
          <a:pPr lvl="0" algn="ctr" defTabSz="1422400">
            <a:lnSpc>
              <a:spcPct val="90000"/>
            </a:lnSpc>
            <a:spcBef>
              <a:spcPct val="0"/>
            </a:spcBef>
            <a:spcAft>
              <a:spcPct val="35000"/>
            </a:spcAft>
          </a:pPr>
          <a:r>
            <a:rPr lang="en-US" sz="3200" kern="1200" dirty="0" smtClean="0"/>
            <a:t>4. Protecting</a:t>
          </a:r>
          <a:r>
            <a:rPr lang="en-US" sz="3200" kern="1200" baseline="0" dirty="0" smtClean="0"/>
            <a:t> your data</a:t>
          </a:r>
          <a:endParaRPr lang="en-US" sz="3200" kern="1200" dirty="0"/>
        </a:p>
      </dsp:txBody>
      <dsp:txXfrm>
        <a:off x="5758360" y="1618940"/>
        <a:ext cx="2831830" cy="1409763"/>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D9C917F-BB1E-A441-B19D-ECE0EDF7B1FC}">
      <dsp:nvSpPr>
        <dsp:cNvPr id="0" name=""/>
        <dsp:cNvSpPr/>
      </dsp:nvSpPr>
      <dsp:spPr>
        <a:xfrm>
          <a:off x="0" y="2141955"/>
          <a:ext cx="10566400" cy="1668044"/>
        </a:xfrm>
        <a:prstGeom prst="roundRect">
          <a:avLst/>
        </a:prstGeom>
        <a:solidFill>
          <a:schemeClr val="accent5"/>
        </a:solidFill>
        <a:ln w="76200">
          <a:solidFill>
            <a:srgbClr val="FF0000"/>
          </a:solid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lvl="0" algn="l" defTabSz="889000" rtl="0">
            <a:lnSpc>
              <a:spcPct val="90000"/>
            </a:lnSpc>
            <a:spcBef>
              <a:spcPct val="0"/>
            </a:spcBef>
            <a:spcAft>
              <a:spcPct val="35000"/>
            </a:spcAft>
          </a:pPr>
          <a:r>
            <a:rPr lang="en-US" sz="2000" i="1" kern="1200" dirty="0" smtClean="0">
              <a:solidFill>
                <a:schemeClr val="tx1"/>
              </a:solidFill>
            </a:rPr>
            <a:t>Please note that any external reporting to governmental agencies or individuals whose data has been breached is handled by your BU HIPAA Privacy and Security Officers, Information Security, OGC, and other BU offices.  Your responsibility is to report any suspected security incidents to </a:t>
          </a:r>
          <a:r>
            <a:rPr lang="en-US" sz="2000" i="1" kern="1200" dirty="0" smtClean="0">
              <a:solidFill>
                <a:schemeClr val="tx1"/>
              </a:solidFill>
              <a:hlinkClick xmlns:r="http://schemas.openxmlformats.org/officeDocument/2006/relationships" r:id="rId1"/>
            </a:rPr>
            <a:t>irt@bu.edu</a:t>
          </a:r>
          <a:r>
            <a:rPr lang="en-US" sz="2000" i="1" kern="1200" dirty="0" smtClean="0">
              <a:solidFill>
                <a:schemeClr val="tx1"/>
              </a:solidFill>
            </a:rPr>
            <a:t>, and assist as requested in any investigation</a:t>
          </a:r>
          <a:r>
            <a:rPr lang="en-US" sz="1700" kern="1200" dirty="0" smtClean="0">
              <a:solidFill>
                <a:schemeClr val="tx1"/>
              </a:solidFill>
            </a:rPr>
            <a:t>.</a:t>
          </a:r>
          <a:endParaRPr lang="en-US" sz="1700" kern="1200" dirty="0">
            <a:solidFill>
              <a:schemeClr val="tx1"/>
            </a:solidFill>
          </a:endParaRPr>
        </a:p>
      </dsp:txBody>
      <dsp:txXfrm>
        <a:off x="81427" y="2223382"/>
        <a:ext cx="10403546" cy="1505190"/>
      </dsp:txXfrm>
    </dsp:sp>
    <dsp:sp modelId="{B2597826-DA11-2045-9B20-10C171609E62}">
      <dsp:nvSpPr>
        <dsp:cNvPr id="0" name=""/>
        <dsp:cNvSpPr/>
      </dsp:nvSpPr>
      <dsp:spPr>
        <a:xfrm>
          <a:off x="0" y="0"/>
          <a:ext cx="10566400" cy="1059398"/>
        </a:xfrm>
        <a:prstGeom prst="roundRect">
          <a:avLst/>
        </a:prstGeom>
        <a:solidFill>
          <a:schemeClr val="accent5"/>
        </a:solidFill>
        <a:ln>
          <a:solidFill>
            <a:srgbClr val="FF0000"/>
          </a:solid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lvl="0" algn="l" defTabSz="1066800" rtl="0">
            <a:lnSpc>
              <a:spcPct val="90000"/>
            </a:lnSpc>
            <a:spcBef>
              <a:spcPct val="0"/>
            </a:spcBef>
            <a:spcAft>
              <a:spcPct val="35000"/>
            </a:spcAft>
          </a:pPr>
          <a:r>
            <a:rPr lang="en-US" sz="2400" kern="1200" dirty="0" smtClean="0">
              <a:solidFill>
                <a:schemeClr val="tx1"/>
              </a:solidFill>
            </a:rPr>
            <a:t>BU may have an obligation to report the incident to individuals, the IRB, or state and federal authorities</a:t>
          </a:r>
          <a:endParaRPr lang="en-US" sz="2400" kern="1200" dirty="0">
            <a:solidFill>
              <a:schemeClr val="tx1"/>
            </a:solidFill>
          </a:endParaRPr>
        </a:p>
      </dsp:txBody>
      <dsp:txXfrm>
        <a:off x="51716" y="51716"/>
        <a:ext cx="10462968" cy="955966"/>
      </dsp:txXfrm>
    </dsp:sp>
    <dsp:sp modelId="{714A54F9-0425-0B4C-A23C-E9298FB22FE6}">
      <dsp:nvSpPr>
        <dsp:cNvPr id="0" name=""/>
        <dsp:cNvSpPr/>
      </dsp:nvSpPr>
      <dsp:spPr>
        <a:xfrm>
          <a:off x="0" y="1045978"/>
          <a:ext cx="10566400" cy="1059398"/>
        </a:xfrm>
        <a:prstGeom prst="roundRect">
          <a:avLst/>
        </a:prstGeom>
        <a:solidFill>
          <a:schemeClr val="accent5"/>
        </a:solidFill>
        <a:ln>
          <a:solidFill>
            <a:srgbClr val="FF0000"/>
          </a:solid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lvl="0" algn="l" defTabSz="1066800" rtl="0">
            <a:lnSpc>
              <a:spcPct val="90000"/>
            </a:lnSpc>
            <a:spcBef>
              <a:spcPct val="0"/>
            </a:spcBef>
            <a:spcAft>
              <a:spcPct val="35000"/>
            </a:spcAft>
          </a:pPr>
          <a:r>
            <a:rPr lang="en-US" sz="2400" kern="1200" dirty="0" smtClean="0">
              <a:solidFill>
                <a:schemeClr val="tx1"/>
              </a:solidFill>
            </a:rPr>
            <a:t>BU may be able to prevent or minimize damage</a:t>
          </a:r>
          <a:endParaRPr lang="en-US" sz="2400" kern="1200" dirty="0">
            <a:solidFill>
              <a:schemeClr val="tx1"/>
            </a:solidFill>
          </a:endParaRPr>
        </a:p>
      </dsp:txBody>
      <dsp:txXfrm>
        <a:off x="51716" y="1097694"/>
        <a:ext cx="10462968" cy="955966"/>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dirty="0"/>
          </a:p>
        </p:txBody>
      </p:sp>
      <p:sp>
        <p:nvSpPr>
          <p:cNvPr id="3" name="Date Placeholder 2"/>
          <p:cNvSpPr>
            <a:spLocks noGrp="1"/>
          </p:cNvSpPr>
          <p:nvPr>
            <p:ph type="dt" sz="quarter" idx="1"/>
          </p:nvPr>
        </p:nvSpPr>
        <p:spPr>
          <a:xfrm>
            <a:off x="3970938" y="0"/>
            <a:ext cx="3037840" cy="466434"/>
          </a:xfrm>
          <a:prstGeom prst="rect">
            <a:avLst/>
          </a:prstGeom>
        </p:spPr>
        <p:txBody>
          <a:bodyPr vert="horz" lIns="93177" tIns="46589" rIns="93177" bIns="46589" rtlCol="0"/>
          <a:lstStyle>
            <a:lvl1pPr algn="r">
              <a:defRPr sz="1200"/>
            </a:lvl1pPr>
          </a:lstStyle>
          <a:p>
            <a:fld id="{21F457B5-8E7E-43D5-AF01-23A69470CDC7}" type="datetimeFigureOut">
              <a:rPr lang="en-US" smtClean="0"/>
              <a:t>1/10/2018</a:t>
            </a:fld>
            <a:endParaRPr lang="en-US" dirty="0"/>
          </a:p>
        </p:txBody>
      </p:sp>
      <p:sp>
        <p:nvSpPr>
          <p:cNvPr id="4" name="Footer Placeholder 3"/>
          <p:cNvSpPr>
            <a:spLocks noGrp="1"/>
          </p:cNvSpPr>
          <p:nvPr>
            <p:ph type="ftr" sz="quarter" idx="2"/>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dirty="0"/>
          </a:p>
        </p:txBody>
      </p:sp>
      <p:sp>
        <p:nvSpPr>
          <p:cNvPr id="5" name="Slide Number Placeholder 4"/>
          <p:cNvSpPr>
            <a:spLocks noGrp="1"/>
          </p:cNvSpPr>
          <p:nvPr>
            <p:ph type="sldNum" sz="quarter" idx="3"/>
          </p:nvPr>
        </p:nvSpPr>
        <p:spPr>
          <a:xfrm>
            <a:off x="3970938" y="8829967"/>
            <a:ext cx="3037840" cy="466433"/>
          </a:xfrm>
          <a:prstGeom prst="rect">
            <a:avLst/>
          </a:prstGeom>
        </p:spPr>
        <p:txBody>
          <a:bodyPr vert="horz" lIns="93177" tIns="46589" rIns="93177" bIns="46589" rtlCol="0" anchor="b"/>
          <a:lstStyle>
            <a:lvl1pPr algn="r">
              <a:defRPr sz="1200"/>
            </a:lvl1pPr>
          </a:lstStyle>
          <a:p>
            <a:fld id="{03B71336-A103-4889-9546-81DE040881B3}" type="slidenum">
              <a:rPr lang="en-US" smtClean="0"/>
              <a:t>‹#›</a:t>
            </a:fld>
            <a:endParaRPr lang="en-US" dirty="0"/>
          </a:p>
        </p:txBody>
      </p:sp>
    </p:spTree>
    <p:extLst>
      <p:ext uri="{BB962C8B-B14F-4D97-AF65-F5344CB8AC3E}">
        <p14:creationId xmlns:p14="http://schemas.microsoft.com/office/powerpoint/2010/main" val="38018196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dirty="0"/>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F89FEFEE-1710-4303-A72F-F4C3B2E686DD}" type="datetimeFigureOut">
              <a:rPr lang="en-US" smtClean="0"/>
              <a:t>1/10/2018</a:t>
            </a:fld>
            <a:endParaRPr lang="en-US" dirty="0"/>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US" dirty="0"/>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1E48FE6E-4E00-4150-A357-875DA84FB01D}" type="slidenum">
              <a:rPr lang="en-US" smtClean="0"/>
              <a:t>‹#›</a:t>
            </a:fld>
            <a:endParaRPr lang="en-US" dirty="0"/>
          </a:p>
        </p:txBody>
      </p:sp>
    </p:spTree>
    <p:extLst>
      <p:ext uri="{BB962C8B-B14F-4D97-AF65-F5344CB8AC3E}">
        <p14:creationId xmlns:p14="http://schemas.microsoft.com/office/powerpoint/2010/main" val="101818755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Tells you how to protect it</a:t>
            </a:r>
            <a:endParaRPr lang="en-US" dirty="0"/>
          </a:p>
        </p:txBody>
      </p:sp>
      <p:sp>
        <p:nvSpPr>
          <p:cNvPr id="4" name="Slide Number Placeholder 3"/>
          <p:cNvSpPr>
            <a:spLocks noGrp="1"/>
          </p:cNvSpPr>
          <p:nvPr>
            <p:ph type="sldNum" sz="quarter" idx="10"/>
          </p:nvPr>
        </p:nvSpPr>
        <p:spPr/>
        <p:txBody>
          <a:bodyPr/>
          <a:lstStyle/>
          <a:p>
            <a:fld id="{1E48FE6E-4E00-4150-A357-875DA84FB01D}" type="slidenum">
              <a:rPr lang="en-US" smtClean="0"/>
              <a:t>21</a:t>
            </a:fld>
            <a:endParaRPr lang="en-US" dirty="0"/>
          </a:p>
        </p:txBody>
      </p:sp>
    </p:spTree>
    <p:extLst>
      <p:ext uri="{BB962C8B-B14F-4D97-AF65-F5344CB8AC3E}">
        <p14:creationId xmlns:p14="http://schemas.microsoft.com/office/powerpoint/2010/main" val="138275106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Hemophilia strikes 1 in 5000 boys so rare</a:t>
            </a:r>
          </a:p>
          <a:p>
            <a:r>
              <a:rPr lang="en-US" dirty="0" smtClean="0"/>
              <a:t>Only</a:t>
            </a:r>
            <a:r>
              <a:rPr lang="en-US" baseline="0" dirty="0" smtClean="0"/>
              <a:t> unusual form costs that much per month</a:t>
            </a:r>
          </a:p>
          <a:p>
            <a:r>
              <a:rPr lang="en-US" baseline="0" dirty="0" smtClean="0"/>
              <a:t>Only 25 boys between 15-17 in Iowa have hemophilia</a:t>
            </a:r>
          </a:p>
          <a:p>
            <a:r>
              <a:rPr lang="en-US" baseline="0" dirty="0" smtClean="0"/>
              <a:t>One has the rare form.</a:t>
            </a:r>
            <a:endParaRPr lang="en-US" dirty="0"/>
          </a:p>
        </p:txBody>
      </p:sp>
      <p:sp>
        <p:nvSpPr>
          <p:cNvPr id="4" name="Slide Number Placeholder 3"/>
          <p:cNvSpPr>
            <a:spLocks noGrp="1"/>
          </p:cNvSpPr>
          <p:nvPr>
            <p:ph type="sldNum" sz="quarter" idx="10"/>
          </p:nvPr>
        </p:nvSpPr>
        <p:spPr/>
        <p:txBody>
          <a:bodyPr/>
          <a:lstStyle/>
          <a:p>
            <a:fld id="{1E48FE6E-4E00-4150-A357-875DA84FB01D}" type="slidenum">
              <a:rPr lang="en-US" smtClean="0"/>
              <a:t>22</a:t>
            </a:fld>
            <a:endParaRPr lang="en-US" dirty="0"/>
          </a:p>
        </p:txBody>
      </p:sp>
    </p:spTree>
    <p:extLst>
      <p:ext uri="{BB962C8B-B14F-4D97-AF65-F5344CB8AC3E}">
        <p14:creationId xmlns:p14="http://schemas.microsoft.com/office/powerpoint/2010/main" val="15120780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Easy</a:t>
            </a:r>
            <a:r>
              <a:rPr lang="en-US" baseline="0" dirty="0" smtClean="0"/>
              <a:t> as 1-2-3-4</a:t>
            </a:r>
            <a:endParaRPr lang="en-US" dirty="0"/>
          </a:p>
        </p:txBody>
      </p:sp>
      <p:sp>
        <p:nvSpPr>
          <p:cNvPr id="4" name="Slide Number Placeholder 3"/>
          <p:cNvSpPr>
            <a:spLocks noGrp="1"/>
          </p:cNvSpPr>
          <p:nvPr>
            <p:ph type="sldNum" sz="quarter" idx="10"/>
          </p:nvPr>
        </p:nvSpPr>
        <p:spPr/>
        <p:txBody>
          <a:bodyPr/>
          <a:lstStyle/>
          <a:p>
            <a:fld id="{1E48FE6E-4E00-4150-A357-875DA84FB01D}" type="slidenum">
              <a:rPr lang="en-US" smtClean="0"/>
              <a:t>23</a:t>
            </a:fld>
            <a:endParaRPr lang="en-US" dirty="0"/>
          </a:p>
        </p:txBody>
      </p:sp>
    </p:spTree>
    <p:extLst>
      <p:ext uri="{BB962C8B-B14F-4D97-AF65-F5344CB8AC3E}">
        <p14:creationId xmlns:p14="http://schemas.microsoft.com/office/powerpoint/2010/main" val="262195880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 XPs,</a:t>
            </a:r>
            <a:r>
              <a:rPr lang="en-US" baseline="0" dirty="0" smtClean="0"/>
              <a:t> older systems</a:t>
            </a:r>
            <a:endParaRPr lang="en-US" dirty="0"/>
          </a:p>
        </p:txBody>
      </p:sp>
      <p:sp>
        <p:nvSpPr>
          <p:cNvPr id="4" name="Slide Number Placeholder 3"/>
          <p:cNvSpPr>
            <a:spLocks noGrp="1"/>
          </p:cNvSpPr>
          <p:nvPr>
            <p:ph type="sldNum" sz="quarter" idx="10"/>
          </p:nvPr>
        </p:nvSpPr>
        <p:spPr/>
        <p:txBody>
          <a:bodyPr/>
          <a:lstStyle/>
          <a:p>
            <a:fld id="{1E48FE6E-4E00-4150-A357-875DA84FB01D}" type="slidenum">
              <a:rPr lang="en-US" smtClean="0"/>
              <a:t>24</a:t>
            </a:fld>
            <a:endParaRPr lang="en-US" dirty="0"/>
          </a:p>
        </p:txBody>
      </p:sp>
    </p:spTree>
    <p:extLst>
      <p:ext uri="{BB962C8B-B14F-4D97-AF65-F5344CB8AC3E}">
        <p14:creationId xmlns:p14="http://schemas.microsoft.com/office/powerpoint/2010/main" val="248935141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E48FE6E-4E00-4150-A357-875DA84FB01D}" type="slidenum">
              <a:rPr lang="en-US" smtClean="0"/>
              <a:t>30</a:t>
            </a:fld>
            <a:endParaRPr lang="en-US" dirty="0"/>
          </a:p>
        </p:txBody>
      </p:sp>
    </p:spTree>
    <p:extLst>
      <p:ext uri="{BB962C8B-B14F-4D97-AF65-F5344CB8AC3E}">
        <p14:creationId xmlns:p14="http://schemas.microsoft.com/office/powerpoint/2010/main" val="417451920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12Bar_slide_REVb.png%20%20%20%20%20%20%20%20%20%20%20%20%20%20%20%20%20%20%20%20%20%20%20%20%20%20%20%20%20%20%20%20%20%20%20%20%20%20%20%20%20%20%20%20%2000001FAB%13FireWirePlus%20117%20GB%20%20%20%20%20%20%20%20%20%20%20%20B9F54734:" TargetMode="External"/><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ectangle 7"/>
          <p:cNvSpPr>
            <a:spLocks noChangeArrowheads="1"/>
          </p:cNvSpPr>
          <p:nvPr/>
        </p:nvSpPr>
        <p:spPr bwMode="auto">
          <a:xfrm>
            <a:off x="0" y="5638800"/>
            <a:ext cx="12192000" cy="1295400"/>
          </a:xfrm>
          <a:prstGeom prst="rect">
            <a:avLst/>
          </a:prstGeom>
          <a:solidFill>
            <a:srgbClr val="0362A6"/>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defRPr/>
            </a:pPr>
            <a:endParaRPr lang="en-US" altLang="en-US" sz="1800" dirty="0"/>
          </a:p>
        </p:txBody>
      </p:sp>
      <p:sp>
        <p:nvSpPr>
          <p:cNvPr id="5" name="Line 10"/>
          <p:cNvSpPr>
            <a:spLocks noChangeShapeType="1"/>
          </p:cNvSpPr>
          <p:nvPr/>
        </p:nvSpPr>
        <p:spPr bwMode="auto">
          <a:xfrm>
            <a:off x="0" y="5638800"/>
            <a:ext cx="12192000" cy="0"/>
          </a:xfrm>
          <a:prstGeom prst="line">
            <a:avLst/>
          </a:prstGeom>
          <a:noFill/>
          <a:ln w="6350">
            <a:solidFill>
              <a:srgbClr val="4D4D4D"/>
            </a:solidFill>
            <a:round/>
            <a:headEnd/>
            <a:tailEnd/>
          </a:ln>
          <a:extLst>
            <a:ext uri="{909E8E84-426E-40DD-AFC4-6F175D3DCCD1}">
              <a14:hiddenFill xmlns:a14="http://schemas.microsoft.com/office/drawing/2010/main">
                <a:noFill/>
              </a14:hiddenFill>
            </a:ext>
          </a:extLst>
        </p:spPr>
        <p:txBody>
          <a:bodyPr wrap="none" anchor="ctr"/>
          <a:lstStyle/>
          <a:p>
            <a:endParaRPr lang="en-US" sz="1800" dirty="0"/>
          </a:p>
        </p:txBody>
      </p:sp>
      <p:pic>
        <p:nvPicPr>
          <p:cNvPr id="6" name="Picture 1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84801" y="6019801"/>
            <a:ext cx="1291167" cy="434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tangle 6"/>
          <p:cNvSpPr>
            <a:spLocks noChangeArrowheads="1"/>
          </p:cNvSpPr>
          <p:nvPr/>
        </p:nvSpPr>
        <p:spPr bwMode="auto">
          <a:xfrm>
            <a:off x="0" y="5638800"/>
            <a:ext cx="12192000" cy="1295400"/>
          </a:xfrm>
          <a:prstGeom prst="rect">
            <a:avLst/>
          </a:prstGeom>
          <a:solidFill>
            <a:srgbClr val="0362A6"/>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defRPr/>
            </a:pPr>
            <a:endParaRPr lang="en-US" altLang="en-US" sz="1800" dirty="0"/>
          </a:p>
        </p:txBody>
      </p:sp>
      <p:sp>
        <p:nvSpPr>
          <p:cNvPr id="8" name="Line 10"/>
          <p:cNvSpPr>
            <a:spLocks noChangeShapeType="1"/>
          </p:cNvSpPr>
          <p:nvPr/>
        </p:nvSpPr>
        <p:spPr bwMode="auto">
          <a:xfrm>
            <a:off x="0" y="5638800"/>
            <a:ext cx="12192000" cy="0"/>
          </a:xfrm>
          <a:prstGeom prst="line">
            <a:avLst/>
          </a:prstGeom>
          <a:noFill/>
          <a:ln w="6350">
            <a:solidFill>
              <a:srgbClr val="4D4D4D"/>
            </a:solidFill>
            <a:round/>
            <a:headEnd/>
            <a:tailEnd/>
          </a:ln>
          <a:extLst>
            <a:ext uri="{909E8E84-426E-40DD-AFC4-6F175D3DCCD1}">
              <a14:hiddenFill xmlns:a14="http://schemas.microsoft.com/office/drawing/2010/main">
                <a:noFill/>
              </a14:hiddenFill>
            </a:ext>
          </a:extLst>
        </p:spPr>
        <p:txBody>
          <a:bodyPr wrap="none" anchor="ctr"/>
          <a:lstStyle/>
          <a:p>
            <a:endParaRPr lang="en-US" sz="1800" dirty="0"/>
          </a:p>
        </p:txBody>
      </p:sp>
      <p:pic>
        <p:nvPicPr>
          <p:cNvPr id="9" name="Picture 1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84801" y="6019801"/>
            <a:ext cx="1291167" cy="434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4" name="Rectangle 2"/>
          <p:cNvSpPr>
            <a:spLocks noGrp="1" noChangeArrowheads="1"/>
          </p:cNvSpPr>
          <p:nvPr>
            <p:ph type="ctrTitle"/>
          </p:nvPr>
        </p:nvSpPr>
        <p:spPr>
          <a:xfrm>
            <a:off x="914400" y="1600200"/>
            <a:ext cx="10363200" cy="1143000"/>
          </a:xfrm>
        </p:spPr>
        <p:txBody>
          <a:bodyPr anchor="ctr"/>
          <a:lstStyle>
            <a:lvl1pPr algn="ctr">
              <a:defRPr b="1" i="0">
                <a:solidFill>
                  <a:schemeClr val="tx1"/>
                </a:solidFill>
                <a:latin typeface="Helvetica"/>
                <a:cs typeface="Stag Semibold"/>
              </a:defRPr>
            </a:lvl1pPr>
          </a:lstStyle>
          <a:p>
            <a:r>
              <a:rPr lang="en-US" dirty="0" smtClean="0"/>
              <a:t>Click to edit Master title style</a:t>
            </a:r>
            <a:endParaRPr lang="en-US" dirty="0"/>
          </a:p>
        </p:txBody>
      </p:sp>
      <p:sp>
        <p:nvSpPr>
          <p:cNvPr id="3075" name="Rectangle 3"/>
          <p:cNvSpPr>
            <a:spLocks noGrp="1" noChangeArrowheads="1"/>
          </p:cNvSpPr>
          <p:nvPr>
            <p:ph type="subTitle" idx="1"/>
          </p:nvPr>
        </p:nvSpPr>
        <p:spPr>
          <a:xfrm>
            <a:off x="1828800" y="3200400"/>
            <a:ext cx="8534400" cy="1752600"/>
          </a:xfrm>
        </p:spPr>
        <p:txBody>
          <a:bodyPr/>
          <a:lstStyle>
            <a:lvl1pPr marL="0" indent="0" algn="ctr">
              <a:buFont typeface="Wingdings" charset="2"/>
              <a:buNone/>
              <a:defRPr b="1" i="0">
                <a:solidFill>
                  <a:srgbClr val="0362A6"/>
                </a:solidFill>
                <a:latin typeface="Helvetica"/>
                <a:cs typeface="Whitney Semibold"/>
              </a:defRPr>
            </a:lvl1pPr>
          </a:lstStyle>
          <a:p>
            <a:r>
              <a:rPr lang="en-US" smtClean="0"/>
              <a:t>Click to edit Master subtitle style</a:t>
            </a:r>
            <a:endParaRPr lang="en-US"/>
          </a:p>
        </p:txBody>
      </p:sp>
    </p:spTree>
    <p:extLst>
      <p:ext uri="{BB962C8B-B14F-4D97-AF65-F5344CB8AC3E}">
        <p14:creationId xmlns:p14="http://schemas.microsoft.com/office/powerpoint/2010/main" val="2572425409"/>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mn-lt"/>
              </a:defRPr>
            </a:lvl1pPr>
          </a:lstStyle>
          <a:p>
            <a:r>
              <a:rPr lang="en-US" dirty="0" smtClean="0"/>
              <a:t>Click to edit Master title style</a:t>
            </a:r>
            <a:endParaRPr lang="en-US" dirty="0"/>
          </a:p>
        </p:txBody>
      </p:sp>
      <p:sp>
        <p:nvSpPr>
          <p:cNvPr id="3" name="Content Placeholder 2"/>
          <p:cNvSpPr>
            <a:spLocks noGrp="1"/>
          </p:cNvSpPr>
          <p:nvPr>
            <p:ph idx="1"/>
          </p:nvPr>
        </p:nvSpPr>
        <p:spPr/>
        <p:txBody>
          <a:bodyPr/>
          <a:lstStyle>
            <a:lvl1pPr>
              <a:defRPr>
                <a:latin typeface="+mn-lt"/>
              </a:defRPr>
            </a:lvl1pPr>
            <a:lvl2pPr>
              <a:defRPr sz="2000">
                <a:latin typeface="+mn-lt"/>
              </a:defRPr>
            </a:lvl2pPr>
            <a:lvl3pPr>
              <a:defRPr sz="1800">
                <a:latin typeface="+mn-lt"/>
              </a:defRPr>
            </a:lvl3pPr>
            <a:lvl4pPr>
              <a:defRPr sz="1600">
                <a:latin typeface="+mn-lt"/>
              </a:defRPr>
            </a:lvl4pPr>
            <a:lvl5pPr>
              <a:defRPr sz="1400">
                <a:latin typeface="+mn-lt"/>
              </a:defRPr>
            </a:lvl5pPr>
          </a:lstStyle>
          <a:p>
            <a:pPr lvl="0"/>
            <a:r>
              <a:rPr lang="en-US" dirty="0" smtClean="0"/>
              <a:t>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Rectangle 5"/>
          <p:cNvSpPr>
            <a:spLocks noGrp="1" noChangeArrowheads="1"/>
          </p:cNvSpPr>
          <p:nvPr>
            <p:ph type="ftr" sz="quarter" idx="10"/>
          </p:nvPr>
        </p:nvSpPr>
        <p:spPr>
          <a:ln/>
        </p:spPr>
        <p:txBody>
          <a:bodyPr/>
          <a:lstStyle>
            <a:lvl1pPr>
              <a:defRPr/>
            </a:lvl1pPr>
          </a:lstStyle>
          <a:p>
            <a:endParaRPr lang="en-US" dirty="0"/>
          </a:p>
        </p:txBody>
      </p:sp>
      <p:sp>
        <p:nvSpPr>
          <p:cNvPr id="5" name="Rectangle 6"/>
          <p:cNvSpPr>
            <a:spLocks noGrp="1" noChangeArrowheads="1"/>
          </p:cNvSpPr>
          <p:nvPr>
            <p:ph type="sldNum" sz="quarter" idx="11"/>
          </p:nvPr>
        </p:nvSpPr>
        <p:spPr>
          <a:ln/>
        </p:spPr>
        <p:txBody>
          <a:bodyPr/>
          <a:lstStyle>
            <a:lvl1pPr>
              <a:defRPr/>
            </a:lvl1pPr>
          </a:lstStyle>
          <a:p>
            <a:fld id="{86FD128F-CE2A-40EB-8FB7-099DF770C3D2}" type="slidenum">
              <a:rPr lang="en-US" smtClean="0"/>
              <a:t>‹#›</a:t>
            </a:fld>
            <a:endParaRPr lang="en-US" dirty="0"/>
          </a:p>
        </p:txBody>
      </p:sp>
      <p:sp>
        <p:nvSpPr>
          <p:cNvPr id="6" name="Rectangle 18"/>
          <p:cNvSpPr>
            <a:spLocks noGrp="1" noChangeArrowheads="1"/>
          </p:cNvSpPr>
          <p:nvPr>
            <p:ph type="dt" sz="half" idx="12"/>
          </p:nvPr>
        </p:nvSpPr>
        <p:spPr>
          <a:ln/>
        </p:spPr>
        <p:txBody>
          <a:bodyPr/>
          <a:lstStyle>
            <a:lvl1pPr>
              <a:defRPr/>
            </a:lvl1pPr>
          </a:lstStyle>
          <a:p>
            <a:fld id="{738DEE41-7B20-4839-A1B6-CAB27C27F6AB}" type="datetime1">
              <a:rPr lang="en-US" smtClean="0"/>
              <a:t>1/10/2018</a:t>
            </a:fld>
            <a:endParaRPr lang="en-US" dirty="0"/>
          </a:p>
        </p:txBody>
      </p:sp>
    </p:spTree>
    <p:extLst>
      <p:ext uri="{BB962C8B-B14F-4D97-AF65-F5344CB8AC3E}">
        <p14:creationId xmlns:p14="http://schemas.microsoft.com/office/powerpoint/2010/main" val="2140798455"/>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Edit Master text styles</a:t>
            </a:r>
          </a:p>
        </p:txBody>
      </p:sp>
      <p:sp>
        <p:nvSpPr>
          <p:cNvPr id="4" name="Rectangle 5"/>
          <p:cNvSpPr>
            <a:spLocks noGrp="1" noChangeArrowheads="1"/>
          </p:cNvSpPr>
          <p:nvPr>
            <p:ph type="ftr" sz="quarter" idx="10"/>
          </p:nvPr>
        </p:nvSpPr>
        <p:spPr>
          <a:ln/>
        </p:spPr>
        <p:txBody>
          <a:bodyPr/>
          <a:lstStyle>
            <a:lvl1pPr>
              <a:defRPr/>
            </a:lvl1pPr>
          </a:lstStyle>
          <a:p>
            <a:endParaRPr lang="en-US" dirty="0"/>
          </a:p>
        </p:txBody>
      </p:sp>
      <p:sp>
        <p:nvSpPr>
          <p:cNvPr id="5" name="Rectangle 6"/>
          <p:cNvSpPr>
            <a:spLocks noGrp="1" noChangeArrowheads="1"/>
          </p:cNvSpPr>
          <p:nvPr>
            <p:ph type="sldNum" sz="quarter" idx="11"/>
          </p:nvPr>
        </p:nvSpPr>
        <p:spPr>
          <a:ln/>
        </p:spPr>
        <p:txBody>
          <a:bodyPr/>
          <a:lstStyle>
            <a:lvl1pPr>
              <a:defRPr/>
            </a:lvl1pPr>
          </a:lstStyle>
          <a:p>
            <a:fld id="{86FD128F-CE2A-40EB-8FB7-099DF770C3D2}" type="slidenum">
              <a:rPr lang="en-US" smtClean="0"/>
              <a:t>‹#›</a:t>
            </a:fld>
            <a:endParaRPr lang="en-US" dirty="0"/>
          </a:p>
        </p:txBody>
      </p:sp>
      <p:sp>
        <p:nvSpPr>
          <p:cNvPr id="6" name="Rectangle 18"/>
          <p:cNvSpPr>
            <a:spLocks noGrp="1" noChangeArrowheads="1"/>
          </p:cNvSpPr>
          <p:nvPr>
            <p:ph type="dt" sz="half" idx="12"/>
          </p:nvPr>
        </p:nvSpPr>
        <p:spPr>
          <a:ln/>
        </p:spPr>
        <p:txBody>
          <a:bodyPr/>
          <a:lstStyle>
            <a:lvl1pPr>
              <a:defRPr/>
            </a:lvl1pPr>
          </a:lstStyle>
          <a:p>
            <a:fld id="{3ABA611D-4EBF-472D-8147-1AAC3762B77B}" type="datetime1">
              <a:rPr lang="en-US" smtClean="0"/>
              <a:t>1/10/2018</a:t>
            </a:fld>
            <a:endParaRPr lang="en-US" dirty="0"/>
          </a:p>
        </p:txBody>
      </p:sp>
    </p:spTree>
    <p:extLst>
      <p:ext uri="{BB962C8B-B14F-4D97-AF65-F5344CB8AC3E}">
        <p14:creationId xmlns:p14="http://schemas.microsoft.com/office/powerpoint/2010/main" val="3994226190"/>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12800" y="1828800"/>
            <a:ext cx="5181600" cy="3886200"/>
          </a:xfrm>
        </p:spPr>
        <p:txBody>
          <a:bodyPr/>
          <a:lstStyle>
            <a:lvl1pPr>
              <a:defRPr sz="2400"/>
            </a:lvl1pPr>
            <a:lvl2pPr>
              <a:defRPr sz="2000"/>
            </a:lvl2pPr>
            <a:lvl3pPr>
              <a:defRPr sz="1800"/>
            </a:lvl3pPr>
            <a:lvl4pPr>
              <a:defRPr sz="1600"/>
            </a:lvl4pPr>
            <a:lvl5pPr>
              <a:defRPr sz="1400"/>
            </a:lvl5pPr>
            <a:lvl6pPr>
              <a:defRPr sz="1800"/>
            </a:lvl6pPr>
            <a:lvl7pPr>
              <a:defRPr sz="1800"/>
            </a:lvl7pPr>
            <a:lvl8pPr>
              <a:defRPr sz="1800"/>
            </a:lvl8pPr>
            <a:lvl9pPr>
              <a:defRPr sz="18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97600" y="1828800"/>
            <a:ext cx="5181600" cy="3886200"/>
          </a:xfrm>
        </p:spPr>
        <p:txBody>
          <a:bodyPr/>
          <a:lstStyle>
            <a:lvl1pPr>
              <a:defRPr sz="2400"/>
            </a:lvl1pPr>
            <a:lvl2pPr>
              <a:defRPr sz="2000"/>
            </a:lvl2pPr>
            <a:lvl3pPr>
              <a:defRPr sz="1800"/>
            </a:lvl3pPr>
            <a:lvl4pPr>
              <a:defRPr sz="1600"/>
            </a:lvl4pPr>
            <a:lvl5pPr>
              <a:defRPr sz="1400"/>
            </a:lvl5pPr>
            <a:lvl6pPr>
              <a:defRPr sz="1800"/>
            </a:lvl6pPr>
            <a:lvl7pPr>
              <a:defRPr sz="1800"/>
            </a:lvl7pPr>
            <a:lvl8pPr>
              <a:defRPr sz="1800"/>
            </a:lvl8pPr>
            <a:lvl9pPr>
              <a:defRPr sz="18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5"/>
          <p:cNvSpPr>
            <a:spLocks noGrp="1" noChangeArrowheads="1"/>
          </p:cNvSpPr>
          <p:nvPr>
            <p:ph type="ftr" sz="quarter" idx="10"/>
          </p:nvPr>
        </p:nvSpPr>
        <p:spPr>
          <a:ln/>
        </p:spPr>
        <p:txBody>
          <a:bodyPr/>
          <a:lstStyle>
            <a:lvl1pPr>
              <a:defRPr/>
            </a:lvl1pPr>
          </a:lstStyle>
          <a:p>
            <a:endParaRPr lang="en-US" dirty="0"/>
          </a:p>
        </p:txBody>
      </p:sp>
      <p:sp>
        <p:nvSpPr>
          <p:cNvPr id="6" name="Rectangle 6"/>
          <p:cNvSpPr>
            <a:spLocks noGrp="1" noChangeArrowheads="1"/>
          </p:cNvSpPr>
          <p:nvPr>
            <p:ph type="sldNum" sz="quarter" idx="11"/>
          </p:nvPr>
        </p:nvSpPr>
        <p:spPr>
          <a:ln/>
        </p:spPr>
        <p:txBody>
          <a:bodyPr/>
          <a:lstStyle>
            <a:lvl1pPr>
              <a:defRPr/>
            </a:lvl1pPr>
          </a:lstStyle>
          <a:p>
            <a:fld id="{86FD128F-CE2A-40EB-8FB7-099DF770C3D2}" type="slidenum">
              <a:rPr lang="en-US" smtClean="0"/>
              <a:t>‹#›</a:t>
            </a:fld>
            <a:endParaRPr lang="en-US" dirty="0"/>
          </a:p>
        </p:txBody>
      </p:sp>
      <p:sp>
        <p:nvSpPr>
          <p:cNvPr id="7" name="Rectangle 18"/>
          <p:cNvSpPr>
            <a:spLocks noGrp="1" noChangeArrowheads="1"/>
          </p:cNvSpPr>
          <p:nvPr>
            <p:ph type="dt" sz="half" idx="12"/>
          </p:nvPr>
        </p:nvSpPr>
        <p:spPr>
          <a:ln/>
        </p:spPr>
        <p:txBody>
          <a:bodyPr/>
          <a:lstStyle>
            <a:lvl1pPr>
              <a:defRPr/>
            </a:lvl1pPr>
          </a:lstStyle>
          <a:p>
            <a:fld id="{21575B55-BD3D-4A25-A957-EFEF66E95E67}" type="datetime1">
              <a:rPr lang="en-US" smtClean="0"/>
              <a:t>1/10/2018</a:t>
            </a:fld>
            <a:endParaRPr lang="en-US" dirty="0"/>
          </a:p>
        </p:txBody>
      </p:sp>
    </p:spTree>
    <p:extLst>
      <p:ext uri="{BB962C8B-B14F-4D97-AF65-F5344CB8AC3E}">
        <p14:creationId xmlns:p14="http://schemas.microsoft.com/office/powerpoint/2010/main" val="3977814880"/>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630175"/>
            <a:ext cx="10972800" cy="69804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09600" y="1447858"/>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609600" y="2258935"/>
            <a:ext cx="5386917" cy="386722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93368" y="1447858"/>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93368" y="2258935"/>
            <a:ext cx="5389033" cy="386722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5"/>
          <p:cNvSpPr>
            <a:spLocks noGrp="1" noChangeArrowheads="1"/>
          </p:cNvSpPr>
          <p:nvPr>
            <p:ph type="ftr" sz="quarter" idx="10"/>
          </p:nvPr>
        </p:nvSpPr>
        <p:spPr>
          <a:ln/>
        </p:spPr>
        <p:txBody>
          <a:bodyPr/>
          <a:lstStyle>
            <a:lvl1pPr>
              <a:defRPr/>
            </a:lvl1pPr>
          </a:lstStyle>
          <a:p>
            <a:endParaRPr lang="en-US" dirty="0"/>
          </a:p>
        </p:txBody>
      </p:sp>
      <p:sp>
        <p:nvSpPr>
          <p:cNvPr id="8" name="Rectangle 6"/>
          <p:cNvSpPr>
            <a:spLocks noGrp="1" noChangeArrowheads="1"/>
          </p:cNvSpPr>
          <p:nvPr>
            <p:ph type="sldNum" sz="quarter" idx="11"/>
          </p:nvPr>
        </p:nvSpPr>
        <p:spPr>
          <a:ln/>
        </p:spPr>
        <p:txBody>
          <a:bodyPr/>
          <a:lstStyle>
            <a:lvl1pPr>
              <a:defRPr/>
            </a:lvl1pPr>
          </a:lstStyle>
          <a:p>
            <a:fld id="{86FD128F-CE2A-40EB-8FB7-099DF770C3D2}" type="slidenum">
              <a:rPr lang="en-US" smtClean="0"/>
              <a:t>‹#›</a:t>
            </a:fld>
            <a:endParaRPr lang="en-US" dirty="0"/>
          </a:p>
        </p:txBody>
      </p:sp>
      <p:sp>
        <p:nvSpPr>
          <p:cNvPr id="9" name="Rectangle 18"/>
          <p:cNvSpPr>
            <a:spLocks noGrp="1" noChangeArrowheads="1"/>
          </p:cNvSpPr>
          <p:nvPr>
            <p:ph type="dt" sz="half" idx="12"/>
          </p:nvPr>
        </p:nvSpPr>
        <p:spPr>
          <a:ln/>
        </p:spPr>
        <p:txBody>
          <a:bodyPr/>
          <a:lstStyle>
            <a:lvl1pPr>
              <a:defRPr/>
            </a:lvl1pPr>
          </a:lstStyle>
          <a:p>
            <a:fld id="{D2172CAA-59B4-48F3-A23F-0251588A21C0}" type="datetime1">
              <a:rPr lang="en-US" smtClean="0"/>
              <a:t>1/10/2018</a:t>
            </a:fld>
            <a:endParaRPr lang="en-US" dirty="0"/>
          </a:p>
        </p:txBody>
      </p:sp>
    </p:spTree>
    <p:extLst>
      <p:ext uri="{BB962C8B-B14F-4D97-AF65-F5344CB8AC3E}">
        <p14:creationId xmlns:p14="http://schemas.microsoft.com/office/powerpoint/2010/main" val="200609218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5"/>
          <p:cNvSpPr>
            <a:spLocks noGrp="1" noChangeArrowheads="1"/>
          </p:cNvSpPr>
          <p:nvPr>
            <p:ph type="ftr" sz="quarter" idx="10"/>
          </p:nvPr>
        </p:nvSpPr>
        <p:spPr>
          <a:ln/>
        </p:spPr>
        <p:txBody>
          <a:bodyPr/>
          <a:lstStyle>
            <a:lvl1pPr>
              <a:defRPr/>
            </a:lvl1pPr>
          </a:lstStyle>
          <a:p>
            <a:endParaRPr lang="en-US" dirty="0"/>
          </a:p>
        </p:txBody>
      </p:sp>
      <p:sp>
        <p:nvSpPr>
          <p:cNvPr id="4" name="Rectangle 6"/>
          <p:cNvSpPr>
            <a:spLocks noGrp="1" noChangeArrowheads="1"/>
          </p:cNvSpPr>
          <p:nvPr>
            <p:ph type="sldNum" sz="quarter" idx="11"/>
          </p:nvPr>
        </p:nvSpPr>
        <p:spPr>
          <a:ln/>
        </p:spPr>
        <p:txBody>
          <a:bodyPr/>
          <a:lstStyle>
            <a:lvl1pPr>
              <a:defRPr/>
            </a:lvl1pPr>
          </a:lstStyle>
          <a:p>
            <a:fld id="{86FD128F-CE2A-40EB-8FB7-099DF770C3D2}" type="slidenum">
              <a:rPr lang="en-US" smtClean="0"/>
              <a:t>‹#›</a:t>
            </a:fld>
            <a:endParaRPr lang="en-US" dirty="0"/>
          </a:p>
        </p:txBody>
      </p:sp>
      <p:sp>
        <p:nvSpPr>
          <p:cNvPr id="5" name="Rectangle 18"/>
          <p:cNvSpPr>
            <a:spLocks noGrp="1" noChangeArrowheads="1"/>
          </p:cNvSpPr>
          <p:nvPr>
            <p:ph type="dt" sz="half" idx="12"/>
          </p:nvPr>
        </p:nvSpPr>
        <p:spPr>
          <a:ln/>
        </p:spPr>
        <p:txBody>
          <a:bodyPr/>
          <a:lstStyle>
            <a:lvl1pPr>
              <a:defRPr/>
            </a:lvl1pPr>
          </a:lstStyle>
          <a:p>
            <a:fld id="{B6E6CECC-009A-4BD8-AF5B-696530432D84}" type="datetime1">
              <a:rPr lang="en-US" smtClean="0"/>
              <a:t>1/10/2018</a:t>
            </a:fld>
            <a:endParaRPr lang="en-US" dirty="0"/>
          </a:p>
        </p:txBody>
      </p:sp>
    </p:spTree>
    <p:extLst>
      <p:ext uri="{BB962C8B-B14F-4D97-AF65-F5344CB8AC3E}">
        <p14:creationId xmlns:p14="http://schemas.microsoft.com/office/powerpoint/2010/main" val="621027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5"/>
          <p:cNvSpPr>
            <a:spLocks noGrp="1" noChangeArrowheads="1"/>
          </p:cNvSpPr>
          <p:nvPr>
            <p:ph type="ftr" sz="quarter" idx="10"/>
          </p:nvPr>
        </p:nvSpPr>
        <p:spPr>
          <a:ln/>
        </p:spPr>
        <p:txBody>
          <a:bodyPr/>
          <a:lstStyle>
            <a:lvl1pPr>
              <a:defRPr/>
            </a:lvl1pPr>
          </a:lstStyle>
          <a:p>
            <a:endParaRPr lang="en-US" dirty="0"/>
          </a:p>
        </p:txBody>
      </p:sp>
      <p:sp>
        <p:nvSpPr>
          <p:cNvPr id="3" name="Rectangle 6"/>
          <p:cNvSpPr>
            <a:spLocks noGrp="1" noChangeArrowheads="1"/>
          </p:cNvSpPr>
          <p:nvPr>
            <p:ph type="sldNum" sz="quarter" idx="11"/>
          </p:nvPr>
        </p:nvSpPr>
        <p:spPr>
          <a:ln/>
        </p:spPr>
        <p:txBody>
          <a:bodyPr/>
          <a:lstStyle>
            <a:lvl1pPr>
              <a:defRPr/>
            </a:lvl1pPr>
          </a:lstStyle>
          <a:p>
            <a:fld id="{86FD128F-CE2A-40EB-8FB7-099DF770C3D2}" type="slidenum">
              <a:rPr lang="en-US" smtClean="0"/>
              <a:t>‹#›</a:t>
            </a:fld>
            <a:endParaRPr lang="en-US" dirty="0"/>
          </a:p>
        </p:txBody>
      </p:sp>
      <p:sp>
        <p:nvSpPr>
          <p:cNvPr id="4" name="Rectangle 18"/>
          <p:cNvSpPr>
            <a:spLocks noGrp="1" noChangeArrowheads="1"/>
          </p:cNvSpPr>
          <p:nvPr>
            <p:ph type="dt" sz="half" idx="12"/>
          </p:nvPr>
        </p:nvSpPr>
        <p:spPr>
          <a:ln/>
        </p:spPr>
        <p:txBody>
          <a:bodyPr/>
          <a:lstStyle>
            <a:lvl1pPr>
              <a:defRPr/>
            </a:lvl1pPr>
          </a:lstStyle>
          <a:p>
            <a:fld id="{DECDE416-94B5-43FD-A92D-F7A0368B05E2}" type="datetime1">
              <a:rPr lang="en-US" smtClean="0"/>
              <a:t>1/10/2018</a:t>
            </a:fld>
            <a:endParaRPr lang="en-US" dirty="0"/>
          </a:p>
        </p:txBody>
      </p:sp>
    </p:spTree>
    <p:extLst>
      <p:ext uri="{BB962C8B-B14F-4D97-AF65-F5344CB8AC3E}">
        <p14:creationId xmlns:p14="http://schemas.microsoft.com/office/powerpoint/2010/main" val="10864047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609600"/>
            <a:ext cx="4011084" cy="82550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4775200" y="609601"/>
            <a:ext cx="6815667" cy="525780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09601" y="1524001"/>
            <a:ext cx="4011084" cy="43434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Rectangle 5"/>
          <p:cNvSpPr>
            <a:spLocks noGrp="1" noChangeArrowheads="1"/>
          </p:cNvSpPr>
          <p:nvPr>
            <p:ph type="ftr" sz="quarter" idx="10"/>
          </p:nvPr>
        </p:nvSpPr>
        <p:spPr>
          <a:ln/>
        </p:spPr>
        <p:txBody>
          <a:bodyPr/>
          <a:lstStyle>
            <a:lvl1pPr>
              <a:defRPr/>
            </a:lvl1pPr>
          </a:lstStyle>
          <a:p>
            <a:endParaRPr lang="en-US" dirty="0"/>
          </a:p>
        </p:txBody>
      </p:sp>
      <p:sp>
        <p:nvSpPr>
          <p:cNvPr id="6" name="Rectangle 6"/>
          <p:cNvSpPr>
            <a:spLocks noGrp="1" noChangeArrowheads="1"/>
          </p:cNvSpPr>
          <p:nvPr>
            <p:ph type="sldNum" sz="quarter" idx="11"/>
          </p:nvPr>
        </p:nvSpPr>
        <p:spPr>
          <a:ln/>
        </p:spPr>
        <p:txBody>
          <a:bodyPr/>
          <a:lstStyle>
            <a:lvl1pPr>
              <a:defRPr/>
            </a:lvl1pPr>
          </a:lstStyle>
          <a:p>
            <a:fld id="{86FD128F-CE2A-40EB-8FB7-099DF770C3D2}" type="slidenum">
              <a:rPr lang="en-US" smtClean="0"/>
              <a:t>‹#›</a:t>
            </a:fld>
            <a:endParaRPr lang="en-US" dirty="0"/>
          </a:p>
        </p:txBody>
      </p:sp>
      <p:sp>
        <p:nvSpPr>
          <p:cNvPr id="7" name="Rectangle 18"/>
          <p:cNvSpPr>
            <a:spLocks noGrp="1" noChangeArrowheads="1"/>
          </p:cNvSpPr>
          <p:nvPr>
            <p:ph type="dt" sz="half" idx="12"/>
          </p:nvPr>
        </p:nvSpPr>
        <p:spPr>
          <a:ln/>
        </p:spPr>
        <p:txBody>
          <a:bodyPr/>
          <a:lstStyle>
            <a:lvl1pPr>
              <a:defRPr/>
            </a:lvl1pPr>
          </a:lstStyle>
          <a:p>
            <a:fld id="{1E854C0E-0119-4563-95D4-BC7D37B52AC3}" type="datetime1">
              <a:rPr lang="en-US" smtClean="0"/>
              <a:t>1/10/2018</a:t>
            </a:fld>
            <a:endParaRPr lang="en-US" dirty="0"/>
          </a:p>
        </p:txBody>
      </p:sp>
    </p:spTree>
    <p:extLst>
      <p:ext uri="{BB962C8B-B14F-4D97-AF65-F5344CB8AC3E}">
        <p14:creationId xmlns:p14="http://schemas.microsoft.com/office/powerpoint/2010/main" val="2854172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dirty="0" smtClean="0"/>
              <a:t>Click icon to add picture</a:t>
            </a:r>
            <a:endParaRPr lang="en-US" noProof="0" dirty="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Rectangle 5"/>
          <p:cNvSpPr>
            <a:spLocks noGrp="1" noChangeArrowheads="1"/>
          </p:cNvSpPr>
          <p:nvPr>
            <p:ph type="ftr" sz="quarter" idx="10"/>
          </p:nvPr>
        </p:nvSpPr>
        <p:spPr>
          <a:ln/>
        </p:spPr>
        <p:txBody>
          <a:bodyPr/>
          <a:lstStyle>
            <a:lvl1pPr>
              <a:defRPr/>
            </a:lvl1pPr>
          </a:lstStyle>
          <a:p>
            <a:endParaRPr lang="en-US" dirty="0"/>
          </a:p>
        </p:txBody>
      </p:sp>
      <p:sp>
        <p:nvSpPr>
          <p:cNvPr id="6" name="Rectangle 6"/>
          <p:cNvSpPr>
            <a:spLocks noGrp="1" noChangeArrowheads="1"/>
          </p:cNvSpPr>
          <p:nvPr>
            <p:ph type="sldNum" sz="quarter" idx="11"/>
          </p:nvPr>
        </p:nvSpPr>
        <p:spPr>
          <a:ln/>
        </p:spPr>
        <p:txBody>
          <a:bodyPr/>
          <a:lstStyle>
            <a:lvl1pPr>
              <a:defRPr/>
            </a:lvl1pPr>
          </a:lstStyle>
          <a:p>
            <a:fld id="{86FD128F-CE2A-40EB-8FB7-099DF770C3D2}" type="slidenum">
              <a:rPr lang="en-US" smtClean="0"/>
              <a:t>‹#›</a:t>
            </a:fld>
            <a:endParaRPr lang="en-US" dirty="0"/>
          </a:p>
        </p:txBody>
      </p:sp>
      <p:sp>
        <p:nvSpPr>
          <p:cNvPr id="7" name="Rectangle 18"/>
          <p:cNvSpPr>
            <a:spLocks noGrp="1" noChangeArrowheads="1"/>
          </p:cNvSpPr>
          <p:nvPr>
            <p:ph type="dt" sz="half" idx="12"/>
          </p:nvPr>
        </p:nvSpPr>
        <p:spPr>
          <a:ln/>
        </p:spPr>
        <p:txBody>
          <a:bodyPr/>
          <a:lstStyle>
            <a:lvl1pPr>
              <a:defRPr/>
            </a:lvl1pPr>
          </a:lstStyle>
          <a:p>
            <a:fld id="{D78A625C-7BF6-4FC8-B94A-B9DC49AE669C}" type="datetime1">
              <a:rPr lang="en-US" smtClean="0"/>
              <a:t>1/10/2018</a:t>
            </a:fld>
            <a:endParaRPr lang="en-US" dirty="0"/>
          </a:p>
        </p:txBody>
      </p:sp>
    </p:spTree>
    <p:extLst>
      <p:ext uri="{BB962C8B-B14F-4D97-AF65-F5344CB8AC3E}">
        <p14:creationId xmlns:p14="http://schemas.microsoft.com/office/powerpoint/2010/main" val="33903461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lvl2pPr>
              <a:defRPr sz="2000"/>
            </a:lvl2pPr>
            <a:lvl3pPr>
              <a:defRPr sz="1800"/>
            </a:lvl3pPr>
            <a:lvl4pPr>
              <a:defRPr sz="1600"/>
            </a:lvl4pPr>
            <a:lvl5pPr>
              <a:defRPr sz="1400"/>
            </a:lvl5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5"/>
          <p:cNvSpPr>
            <a:spLocks noGrp="1" noChangeArrowheads="1"/>
          </p:cNvSpPr>
          <p:nvPr>
            <p:ph type="ftr" sz="quarter" idx="10"/>
          </p:nvPr>
        </p:nvSpPr>
        <p:spPr>
          <a:ln/>
        </p:spPr>
        <p:txBody>
          <a:bodyPr/>
          <a:lstStyle>
            <a:lvl1pPr>
              <a:defRPr/>
            </a:lvl1pPr>
          </a:lstStyle>
          <a:p>
            <a:endParaRPr lang="en-US" dirty="0"/>
          </a:p>
        </p:txBody>
      </p:sp>
      <p:sp>
        <p:nvSpPr>
          <p:cNvPr id="5" name="Rectangle 6"/>
          <p:cNvSpPr>
            <a:spLocks noGrp="1" noChangeArrowheads="1"/>
          </p:cNvSpPr>
          <p:nvPr>
            <p:ph type="sldNum" sz="quarter" idx="11"/>
          </p:nvPr>
        </p:nvSpPr>
        <p:spPr>
          <a:ln/>
        </p:spPr>
        <p:txBody>
          <a:bodyPr/>
          <a:lstStyle>
            <a:lvl1pPr>
              <a:defRPr/>
            </a:lvl1pPr>
          </a:lstStyle>
          <a:p>
            <a:fld id="{86FD128F-CE2A-40EB-8FB7-099DF770C3D2}" type="slidenum">
              <a:rPr lang="en-US" smtClean="0"/>
              <a:t>‹#›</a:t>
            </a:fld>
            <a:endParaRPr lang="en-US" dirty="0"/>
          </a:p>
        </p:txBody>
      </p:sp>
      <p:sp>
        <p:nvSpPr>
          <p:cNvPr id="6" name="Rectangle 18"/>
          <p:cNvSpPr>
            <a:spLocks noGrp="1" noChangeArrowheads="1"/>
          </p:cNvSpPr>
          <p:nvPr>
            <p:ph type="dt" sz="half" idx="12"/>
          </p:nvPr>
        </p:nvSpPr>
        <p:spPr>
          <a:ln/>
        </p:spPr>
        <p:txBody>
          <a:bodyPr/>
          <a:lstStyle>
            <a:lvl1pPr>
              <a:defRPr/>
            </a:lvl1pPr>
          </a:lstStyle>
          <a:p>
            <a:fld id="{50CE6E61-F47F-483A-85D6-81DFFBC8D682}" type="datetime1">
              <a:rPr lang="en-US" smtClean="0"/>
              <a:t>1/10/2018</a:t>
            </a:fld>
            <a:endParaRPr lang="en-US" dirty="0"/>
          </a:p>
        </p:txBody>
      </p:sp>
    </p:spTree>
    <p:extLst>
      <p:ext uri="{BB962C8B-B14F-4D97-AF65-F5344CB8AC3E}">
        <p14:creationId xmlns:p14="http://schemas.microsoft.com/office/powerpoint/2010/main" val="313207495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37600" y="762000"/>
            <a:ext cx="2641600" cy="4953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12800" y="762000"/>
            <a:ext cx="7721600" cy="4953000"/>
          </a:xfrm>
        </p:spPr>
        <p:txBody>
          <a:bodyPr vert="eaVert"/>
          <a:lstStyle>
            <a:lvl2pPr>
              <a:defRPr sz="2000"/>
            </a:lvl2pPr>
            <a:lvl3pPr>
              <a:defRPr sz="1800"/>
            </a:lvl3pPr>
            <a:lvl4pPr>
              <a:defRPr sz="1600"/>
            </a:lvl4pPr>
            <a:lvl5pPr>
              <a:defRPr sz="1400"/>
            </a:lvl5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5"/>
          <p:cNvSpPr>
            <a:spLocks noGrp="1" noChangeArrowheads="1"/>
          </p:cNvSpPr>
          <p:nvPr>
            <p:ph type="ftr" sz="quarter" idx="10"/>
          </p:nvPr>
        </p:nvSpPr>
        <p:spPr>
          <a:ln/>
        </p:spPr>
        <p:txBody>
          <a:bodyPr/>
          <a:lstStyle>
            <a:lvl1pPr>
              <a:defRPr/>
            </a:lvl1pPr>
          </a:lstStyle>
          <a:p>
            <a:endParaRPr lang="en-US" dirty="0"/>
          </a:p>
        </p:txBody>
      </p:sp>
      <p:sp>
        <p:nvSpPr>
          <p:cNvPr id="5" name="Rectangle 6"/>
          <p:cNvSpPr>
            <a:spLocks noGrp="1" noChangeArrowheads="1"/>
          </p:cNvSpPr>
          <p:nvPr>
            <p:ph type="sldNum" sz="quarter" idx="11"/>
          </p:nvPr>
        </p:nvSpPr>
        <p:spPr>
          <a:ln/>
        </p:spPr>
        <p:txBody>
          <a:bodyPr/>
          <a:lstStyle>
            <a:lvl1pPr>
              <a:defRPr/>
            </a:lvl1pPr>
          </a:lstStyle>
          <a:p>
            <a:fld id="{86FD128F-CE2A-40EB-8FB7-099DF770C3D2}" type="slidenum">
              <a:rPr lang="en-US" smtClean="0"/>
              <a:t>‹#›</a:t>
            </a:fld>
            <a:endParaRPr lang="en-US" dirty="0"/>
          </a:p>
        </p:txBody>
      </p:sp>
      <p:sp>
        <p:nvSpPr>
          <p:cNvPr id="6" name="Rectangle 18"/>
          <p:cNvSpPr>
            <a:spLocks noGrp="1" noChangeArrowheads="1"/>
          </p:cNvSpPr>
          <p:nvPr>
            <p:ph type="dt" sz="half" idx="12"/>
          </p:nvPr>
        </p:nvSpPr>
        <p:spPr>
          <a:ln/>
        </p:spPr>
        <p:txBody>
          <a:bodyPr/>
          <a:lstStyle>
            <a:lvl1pPr>
              <a:defRPr/>
            </a:lvl1pPr>
          </a:lstStyle>
          <a:p>
            <a:fld id="{0886F3A5-7190-4ED2-83E2-7EE7A36DD279}" type="datetime1">
              <a:rPr lang="en-US" smtClean="0"/>
              <a:t>1/10/2018</a:t>
            </a:fld>
            <a:endParaRPr lang="en-US" dirty="0"/>
          </a:p>
        </p:txBody>
      </p:sp>
    </p:spTree>
    <p:extLst>
      <p:ext uri="{BB962C8B-B14F-4D97-AF65-F5344CB8AC3E}">
        <p14:creationId xmlns:p14="http://schemas.microsoft.com/office/powerpoint/2010/main" val="391798884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4" name="Picture 2" descr="Bar_slide_REVb.png                                             00001FABFireWirePlus 117 GB            B9F54734:"/>
          <p:cNvPicPr>
            <a:picLocks noChangeAspect="1" noChangeArrowheads="1"/>
          </p:cNvPicPr>
          <p:nvPr/>
        </p:nvPicPr>
        <p:blipFill>
          <a:blip r:link="rId2">
            <a:extLst>
              <a:ext uri="{28A0092B-C50C-407E-A947-70E740481C1C}">
                <a14:useLocalDpi xmlns:a14="http://schemas.microsoft.com/office/drawing/2010/main" val="0"/>
              </a:ext>
            </a:extLst>
          </a:blip>
          <a:srcRect/>
          <a:stretch>
            <a:fillRect/>
          </a:stretch>
        </p:blipFill>
        <p:spPr bwMode="auto">
          <a:xfrm>
            <a:off x="0" y="-112713"/>
            <a:ext cx="12192000" cy="14763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 Box 3"/>
          <p:cNvSpPr txBox="1">
            <a:spLocks noChangeArrowheads="1"/>
          </p:cNvSpPr>
          <p:nvPr/>
        </p:nvSpPr>
        <p:spPr bwMode="auto">
          <a:xfrm>
            <a:off x="728134" y="411163"/>
            <a:ext cx="5323417" cy="35985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82058" tIns="41029" rIns="82058" bIns="41029">
            <a:spAutoFit/>
          </a:bodyPr>
          <a:lstStyle>
            <a:lvl1pPr>
              <a:defRPr>
                <a:solidFill>
                  <a:schemeClr val="tx1"/>
                </a:solidFill>
                <a:latin typeface="Arial" charset="0"/>
              </a:defRPr>
            </a:lvl1pPr>
            <a:lvl2pPr marL="409575">
              <a:defRPr>
                <a:solidFill>
                  <a:schemeClr val="tx1"/>
                </a:solidFill>
                <a:latin typeface="Arial" charset="0"/>
              </a:defRPr>
            </a:lvl2pPr>
            <a:lvl3pPr marL="820738">
              <a:defRPr>
                <a:solidFill>
                  <a:schemeClr val="tx1"/>
                </a:solidFill>
                <a:latin typeface="Arial" charset="0"/>
              </a:defRPr>
            </a:lvl3pPr>
            <a:lvl4pPr marL="1230313">
              <a:defRPr>
                <a:solidFill>
                  <a:schemeClr val="tx1"/>
                </a:solidFill>
                <a:latin typeface="Arial" charset="0"/>
              </a:defRPr>
            </a:lvl4pPr>
            <a:lvl5pPr marL="1641475">
              <a:defRPr>
                <a:solidFill>
                  <a:schemeClr val="tx1"/>
                </a:solidFill>
                <a:latin typeface="Arial" charset="0"/>
              </a:defRPr>
            </a:lvl5pPr>
            <a:lvl6pPr marL="2098675" fontAlgn="base">
              <a:spcBef>
                <a:spcPct val="0"/>
              </a:spcBef>
              <a:spcAft>
                <a:spcPct val="0"/>
              </a:spcAft>
              <a:defRPr>
                <a:solidFill>
                  <a:schemeClr val="tx1"/>
                </a:solidFill>
                <a:latin typeface="Arial" charset="0"/>
              </a:defRPr>
            </a:lvl6pPr>
            <a:lvl7pPr marL="2555875" fontAlgn="base">
              <a:spcBef>
                <a:spcPct val="0"/>
              </a:spcBef>
              <a:spcAft>
                <a:spcPct val="0"/>
              </a:spcAft>
              <a:defRPr>
                <a:solidFill>
                  <a:schemeClr val="tx1"/>
                </a:solidFill>
                <a:latin typeface="Arial" charset="0"/>
              </a:defRPr>
            </a:lvl7pPr>
            <a:lvl8pPr marL="3013075" fontAlgn="base">
              <a:spcBef>
                <a:spcPct val="0"/>
              </a:spcBef>
              <a:spcAft>
                <a:spcPct val="0"/>
              </a:spcAft>
              <a:defRPr>
                <a:solidFill>
                  <a:schemeClr val="tx1"/>
                </a:solidFill>
                <a:latin typeface="Arial" charset="0"/>
              </a:defRPr>
            </a:lvl8pPr>
            <a:lvl9pPr marL="3470275" fontAlgn="base">
              <a:spcBef>
                <a:spcPct val="0"/>
              </a:spcBef>
              <a:spcAft>
                <a:spcPct val="0"/>
              </a:spcAft>
              <a:defRPr>
                <a:solidFill>
                  <a:schemeClr val="tx1"/>
                </a:solidFill>
                <a:latin typeface="Arial" charset="0"/>
              </a:defRPr>
            </a:lvl9pPr>
          </a:lstStyle>
          <a:p>
            <a:pPr>
              <a:spcBef>
                <a:spcPct val="50000"/>
              </a:spcBef>
              <a:defRPr/>
            </a:pPr>
            <a:endParaRPr lang="en-US" b="1" i="1" dirty="0">
              <a:solidFill>
                <a:schemeClr val="tx2"/>
              </a:solidFill>
            </a:endParaRPr>
          </a:p>
        </p:txBody>
      </p:sp>
      <p:sp>
        <p:nvSpPr>
          <p:cNvPr id="11268" name="Rectangle 4"/>
          <p:cNvSpPr>
            <a:spLocks noGrp="1" noChangeArrowheads="1"/>
          </p:cNvSpPr>
          <p:nvPr>
            <p:ph type="ctrTitle"/>
          </p:nvPr>
        </p:nvSpPr>
        <p:spPr>
          <a:xfrm>
            <a:off x="914400" y="2130426"/>
            <a:ext cx="10363200" cy="1470025"/>
          </a:xfrm>
        </p:spPr>
        <p:txBody>
          <a:bodyPr/>
          <a:lstStyle>
            <a:lvl1pPr>
              <a:defRPr/>
            </a:lvl1pPr>
          </a:lstStyle>
          <a:p>
            <a:pPr lvl="0"/>
            <a:r>
              <a:rPr lang="en-US" noProof="0" smtClean="0"/>
              <a:t>Click to edit Master title style</a:t>
            </a:r>
            <a:endParaRPr lang="en-US" noProof="0"/>
          </a:p>
        </p:txBody>
      </p:sp>
      <p:sp>
        <p:nvSpPr>
          <p:cNvPr id="11269" name="Rectangle 5"/>
          <p:cNvSpPr>
            <a:spLocks noGrp="1" noChangeArrowheads="1"/>
          </p:cNvSpPr>
          <p:nvPr>
            <p:ph type="subTitle" idx="1"/>
          </p:nvPr>
        </p:nvSpPr>
        <p:spPr>
          <a:xfrm>
            <a:off x="1828800" y="3886200"/>
            <a:ext cx="8534400" cy="1752600"/>
          </a:xfrm>
        </p:spPr>
        <p:txBody>
          <a:bodyPr/>
          <a:lstStyle>
            <a:lvl1pPr marL="0" indent="0" algn="ctr">
              <a:buFont typeface="Wingdings" pitchFamily="2" charset="2"/>
              <a:buNone/>
              <a:defRPr/>
            </a:lvl1pPr>
          </a:lstStyle>
          <a:p>
            <a:pPr lvl="0"/>
            <a:r>
              <a:rPr lang="en-US" noProof="0" smtClean="0"/>
              <a:t>Click to edit Master subtitle style</a:t>
            </a:r>
            <a:endParaRPr lang="en-US" noProof="0"/>
          </a:p>
        </p:txBody>
      </p:sp>
    </p:spTree>
    <p:extLst>
      <p:ext uri="{BB962C8B-B14F-4D97-AF65-F5344CB8AC3E}">
        <p14:creationId xmlns:p14="http://schemas.microsoft.com/office/powerpoint/2010/main" val="5246535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6"/>
          <p:cNvSpPr>
            <a:spLocks noGrp="1" noChangeArrowheads="1"/>
          </p:cNvSpPr>
          <p:nvPr>
            <p:ph type="sldNum" sz="quarter" idx="10"/>
          </p:nvPr>
        </p:nvSpPr>
        <p:spPr>
          <a:ln/>
        </p:spPr>
        <p:txBody>
          <a:bodyPr/>
          <a:lstStyle>
            <a:lvl1pPr>
              <a:defRPr/>
            </a:lvl1pPr>
          </a:lstStyle>
          <a:p>
            <a:pPr>
              <a:defRPr/>
            </a:pPr>
            <a:r>
              <a:rPr lang="en-US" altLang="en-US" dirty="0"/>
              <a:t>-</a:t>
            </a:r>
            <a:fld id="{4DC091EF-FDD0-4492-8DB2-A903106942BB}" type="slidenum">
              <a:rPr lang="en-US" altLang="en-US"/>
              <a:pPr>
                <a:defRPr/>
              </a:pPr>
              <a:t>‹#›</a:t>
            </a:fld>
            <a:r>
              <a:rPr lang="en-US" altLang="en-US" dirty="0"/>
              <a:t>-</a:t>
            </a:r>
          </a:p>
        </p:txBody>
      </p:sp>
    </p:spTree>
    <p:extLst>
      <p:ext uri="{BB962C8B-B14F-4D97-AF65-F5344CB8AC3E}">
        <p14:creationId xmlns:p14="http://schemas.microsoft.com/office/powerpoint/2010/main" val="303501340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Edit Master text styles</a:t>
            </a:r>
          </a:p>
        </p:txBody>
      </p:sp>
      <p:sp>
        <p:nvSpPr>
          <p:cNvPr id="4" name="Rectangle 6"/>
          <p:cNvSpPr>
            <a:spLocks noGrp="1" noChangeArrowheads="1"/>
          </p:cNvSpPr>
          <p:nvPr>
            <p:ph type="sldNum" sz="quarter" idx="10"/>
          </p:nvPr>
        </p:nvSpPr>
        <p:spPr>
          <a:ln/>
        </p:spPr>
        <p:txBody>
          <a:bodyPr/>
          <a:lstStyle>
            <a:lvl1pPr>
              <a:defRPr/>
            </a:lvl1pPr>
          </a:lstStyle>
          <a:p>
            <a:pPr>
              <a:defRPr/>
            </a:pPr>
            <a:r>
              <a:rPr lang="en-US" altLang="en-US" dirty="0"/>
              <a:t>-</a:t>
            </a:r>
            <a:fld id="{EA0C0165-B54A-4CF0-92C4-DB112E1E47C6}" type="slidenum">
              <a:rPr lang="en-US" altLang="en-US"/>
              <a:pPr>
                <a:defRPr/>
              </a:pPr>
              <a:t>‹#›</a:t>
            </a:fld>
            <a:r>
              <a:rPr lang="en-US" altLang="en-US" dirty="0"/>
              <a:t>-</a:t>
            </a:r>
          </a:p>
        </p:txBody>
      </p:sp>
    </p:spTree>
    <p:extLst>
      <p:ext uri="{BB962C8B-B14F-4D97-AF65-F5344CB8AC3E}">
        <p14:creationId xmlns:p14="http://schemas.microsoft.com/office/powerpoint/2010/main" val="46762070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571500" y="1357313"/>
            <a:ext cx="5480051" cy="444341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254751" y="1357313"/>
            <a:ext cx="5482167" cy="444341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6"/>
          <p:cNvSpPr>
            <a:spLocks noGrp="1" noChangeArrowheads="1"/>
          </p:cNvSpPr>
          <p:nvPr>
            <p:ph type="sldNum" sz="quarter" idx="10"/>
          </p:nvPr>
        </p:nvSpPr>
        <p:spPr>
          <a:ln/>
        </p:spPr>
        <p:txBody>
          <a:bodyPr/>
          <a:lstStyle>
            <a:lvl1pPr>
              <a:defRPr/>
            </a:lvl1pPr>
          </a:lstStyle>
          <a:p>
            <a:pPr>
              <a:defRPr/>
            </a:pPr>
            <a:r>
              <a:rPr lang="en-US" altLang="en-US" dirty="0"/>
              <a:t>-</a:t>
            </a:r>
            <a:fld id="{CFFB659B-B1AB-4BDD-A7DD-536AC4C69E84}" type="slidenum">
              <a:rPr lang="en-US" altLang="en-US"/>
              <a:pPr>
                <a:defRPr/>
              </a:pPr>
              <a:t>‹#›</a:t>
            </a:fld>
            <a:r>
              <a:rPr lang="en-US" altLang="en-US" dirty="0"/>
              <a:t>-</a:t>
            </a:r>
          </a:p>
        </p:txBody>
      </p:sp>
    </p:spTree>
    <p:extLst>
      <p:ext uri="{BB962C8B-B14F-4D97-AF65-F5344CB8AC3E}">
        <p14:creationId xmlns:p14="http://schemas.microsoft.com/office/powerpoint/2010/main" val="245603263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6"/>
          <p:cNvSpPr>
            <a:spLocks noGrp="1" noChangeArrowheads="1"/>
          </p:cNvSpPr>
          <p:nvPr>
            <p:ph type="sldNum" sz="quarter" idx="10"/>
          </p:nvPr>
        </p:nvSpPr>
        <p:spPr>
          <a:ln/>
        </p:spPr>
        <p:txBody>
          <a:bodyPr/>
          <a:lstStyle>
            <a:lvl1pPr>
              <a:defRPr/>
            </a:lvl1pPr>
          </a:lstStyle>
          <a:p>
            <a:pPr>
              <a:defRPr/>
            </a:pPr>
            <a:r>
              <a:rPr lang="en-US" altLang="en-US" dirty="0"/>
              <a:t>-</a:t>
            </a:r>
            <a:fld id="{0C8C6E31-C650-4EBD-80DA-1411E276E88C}" type="slidenum">
              <a:rPr lang="en-US" altLang="en-US"/>
              <a:pPr>
                <a:defRPr/>
              </a:pPr>
              <a:t>‹#›</a:t>
            </a:fld>
            <a:r>
              <a:rPr lang="en-US" altLang="en-US" dirty="0"/>
              <a:t>-</a:t>
            </a:r>
          </a:p>
        </p:txBody>
      </p:sp>
    </p:spTree>
    <p:extLst>
      <p:ext uri="{BB962C8B-B14F-4D97-AF65-F5344CB8AC3E}">
        <p14:creationId xmlns:p14="http://schemas.microsoft.com/office/powerpoint/2010/main" val="137766760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6"/>
          <p:cNvSpPr>
            <a:spLocks noGrp="1" noChangeArrowheads="1"/>
          </p:cNvSpPr>
          <p:nvPr>
            <p:ph type="sldNum" sz="quarter" idx="10"/>
          </p:nvPr>
        </p:nvSpPr>
        <p:spPr>
          <a:ln/>
        </p:spPr>
        <p:txBody>
          <a:bodyPr/>
          <a:lstStyle>
            <a:lvl1pPr>
              <a:defRPr/>
            </a:lvl1pPr>
          </a:lstStyle>
          <a:p>
            <a:pPr>
              <a:defRPr/>
            </a:pPr>
            <a:r>
              <a:rPr lang="en-US" altLang="en-US" dirty="0"/>
              <a:t>-</a:t>
            </a:r>
            <a:fld id="{5776CE73-41DF-4310-A622-00166FA265B7}" type="slidenum">
              <a:rPr lang="en-US" altLang="en-US"/>
              <a:pPr>
                <a:defRPr/>
              </a:pPr>
              <a:t>‹#›</a:t>
            </a:fld>
            <a:r>
              <a:rPr lang="en-US" altLang="en-US" dirty="0"/>
              <a:t>-</a:t>
            </a:r>
          </a:p>
        </p:txBody>
      </p:sp>
    </p:spTree>
    <p:extLst>
      <p:ext uri="{BB962C8B-B14F-4D97-AF65-F5344CB8AC3E}">
        <p14:creationId xmlns:p14="http://schemas.microsoft.com/office/powerpoint/2010/main" val="256046401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6"/>
          <p:cNvSpPr>
            <a:spLocks noGrp="1" noChangeArrowheads="1"/>
          </p:cNvSpPr>
          <p:nvPr>
            <p:ph type="sldNum" sz="quarter" idx="10"/>
          </p:nvPr>
        </p:nvSpPr>
        <p:spPr>
          <a:ln/>
        </p:spPr>
        <p:txBody>
          <a:bodyPr/>
          <a:lstStyle>
            <a:lvl1pPr>
              <a:defRPr/>
            </a:lvl1pPr>
          </a:lstStyle>
          <a:p>
            <a:pPr>
              <a:defRPr/>
            </a:pPr>
            <a:r>
              <a:rPr lang="en-US" altLang="en-US" dirty="0"/>
              <a:t>-</a:t>
            </a:r>
            <a:fld id="{78AA7F0D-BCAC-4AA4-AAEE-F960B0D4660E}" type="slidenum">
              <a:rPr lang="en-US" altLang="en-US"/>
              <a:pPr>
                <a:defRPr/>
              </a:pPr>
              <a:t>‹#›</a:t>
            </a:fld>
            <a:r>
              <a:rPr lang="en-US" altLang="en-US" dirty="0"/>
              <a:t>-</a:t>
            </a:r>
          </a:p>
        </p:txBody>
      </p:sp>
    </p:spTree>
    <p:extLst>
      <p:ext uri="{BB962C8B-B14F-4D97-AF65-F5344CB8AC3E}">
        <p14:creationId xmlns:p14="http://schemas.microsoft.com/office/powerpoint/2010/main" val="46538945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Rectangle 6"/>
          <p:cNvSpPr>
            <a:spLocks noGrp="1" noChangeArrowheads="1"/>
          </p:cNvSpPr>
          <p:nvPr>
            <p:ph type="sldNum" sz="quarter" idx="10"/>
          </p:nvPr>
        </p:nvSpPr>
        <p:spPr>
          <a:ln/>
        </p:spPr>
        <p:txBody>
          <a:bodyPr/>
          <a:lstStyle>
            <a:lvl1pPr>
              <a:defRPr/>
            </a:lvl1pPr>
          </a:lstStyle>
          <a:p>
            <a:pPr>
              <a:defRPr/>
            </a:pPr>
            <a:r>
              <a:rPr lang="en-US" altLang="en-US" dirty="0"/>
              <a:t>-</a:t>
            </a:r>
            <a:fld id="{CF4C8021-7108-45D3-88DD-1C31F3F2604C}" type="slidenum">
              <a:rPr lang="en-US" altLang="en-US"/>
              <a:pPr>
                <a:defRPr/>
              </a:pPr>
              <a:t>‹#›</a:t>
            </a:fld>
            <a:r>
              <a:rPr lang="en-US" altLang="en-US" dirty="0"/>
              <a:t>-</a:t>
            </a:r>
          </a:p>
        </p:txBody>
      </p:sp>
    </p:spTree>
    <p:extLst>
      <p:ext uri="{BB962C8B-B14F-4D97-AF65-F5344CB8AC3E}">
        <p14:creationId xmlns:p14="http://schemas.microsoft.com/office/powerpoint/2010/main" val="203761740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dirty="0" smtClean="0"/>
              <a:t>Click icon to add picture</a:t>
            </a:r>
            <a:endParaRPr lang="en-US" noProof="0" dirty="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Rectangle 6"/>
          <p:cNvSpPr>
            <a:spLocks noGrp="1" noChangeArrowheads="1"/>
          </p:cNvSpPr>
          <p:nvPr>
            <p:ph type="sldNum" sz="quarter" idx="10"/>
          </p:nvPr>
        </p:nvSpPr>
        <p:spPr>
          <a:ln/>
        </p:spPr>
        <p:txBody>
          <a:bodyPr/>
          <a:lstStyle>
            <a:lvl1pPr>
              <a:defRPr/>
            </a:lvl1pPr>
          </a:lstStyle>
          <a:p>
            <a:pPr>
              <a:defRPr/>
            </a:pPr>
            <a:r>
              <a:rPr lang="en-US" altLang="en-US" dirty="0"/>
              <a:t>-</a:t>
            </a:r>
            <a:fld id="{23ED2152-DD19-4B7A-9828-2E2BC3E812E8}" type="slidenum">
              <a:rPr lang="en-US" altLang="en-US"/>
              <a:pPr>
                <a:defRPr/>
              </a:pPr>
              <a:t>‹#›</a:t>
            </a:fld>
            <a:r>
              <a:rPr lang="en-US" altLang="en-US" dirty="0"/>
              <a:t>-</a:t>
            </a:r>
          </a:p>
        </p:txBody>
      </p:sp>
    </p:spTree>
    <p:extLst>
      <p:ext uri="{BB962C8B-B14F-4D97-AF65-F5344CB8AC3E}">
        <p14:creationId xmlns:p14="http://schemas.microsoft.com/office/powerpoint/2010/main" val="406929391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6"/>
          <p:cNvSpPr>
            <a:spLocks noGrp="1" noChangeArrowheads="1"/>
          </p:cNvSpPr>
          <p:nvPr>
            <p:ph type="sldNum" sz="quarter" idx="10"/>
          </p:nvPr>
        </p:nvSpPr>
        <p:spPr>
          <a:ln/>
        </p:spPr>
        <p:txBody>
          <a:bodyPr/>
          <a:lstStyle>
            <a:lvl1pPr>
              <a:defRPr/>
            </a:lvl1pPr>
          </a:lstStyle>
          <a:p>
            <a:pPr>
              <a:defRPr/>
            </a:pPr>
            <a:r>
              <a:rPr lang="en-US" altLang="en-US" dirty="0"/>
              <a:t>-</a:t>
            </a:r>
            <a:fld id="{229B7185-9022-49CC-9046-735D7754D0AB}" type="slidenum">
              <a:rPr lang="en-US" altLang="en-US"/>
              <a:pPr>
                <a:defRPr/>
              </a:pPr>
              <a:t>‹#›</a:t>
            </a:fld>
            <a:r>
              <a:rPr lang="en-US" altLang="en-US" dirty="0"/>
              <a:t>-</a:t>
            </a:r>
          </a:p>
        </p:txBody>
      </p:sp>
    </p:spTree>
    <p:extLst>
      <p:ext uri="{BB962C8B-B14F-4D97-AF65-F5344CB8AC3E}">
        <p14:creationId xmlns:p14="http://schemas.microsoft.com/office/powerpoint/2010/main" val="112352172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17517" y="217489"/>
            <a:ext cx="2819400" cy="5583237"/>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5085" y="217489"/>
            <a:ext cx="8259233" cy="5583237"/>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6"/>
          <p:cNvSpPr>
            <a:spLocks noGrp="1" noChangeArrowheads="1"/>
          </p:cNvSpPr>
          <p:nvPr>
            <p:ph type="sldNum" sz="quarter" idx="10"/>
          </p:nvPr>
        </p:nvSpPr>
        <p:spPr>
          <a:ln/>
        </p:spPr>
        <p:txBody>
          <a:bodyPr/>
          <a:lstStyle>
            <a:lvl1pPr>
              <a:defRPr/>
            </a:lvl1pPr>
          </a:lstStyle>
          <a:p>
            <a:pPr>
              <a:defRPr/>
            </a:pPr>
            <a:r>
              <a:rPr lang="en-US" altLang="en-US" dirty="0"/>
              <a:t>-</a:t>
            </a:r>
            <a:fld id="{07991955-9755-4CC8-90CC-107635593D4F}" type="slidenum">
              <a:rPr lang="en-US" altLang="en-US"/>
              <a:pPr>
                <a:defRPr/>
              </a:pPr>
              <a:t>‹#›</a:t>
            </a:fld>
            <a:r>
              <a:rPr lang="en-US" altLang="en-US" dirty="0"/>
              <a:t>-</a:t>
            </a:r>
          </a:p>
        </p:txBody>
      </p:sp>
    </p:spTree>
    <p:extLst>
      <p:ext uri="{BB962C8B-B14F-4D97-AF65-F5344CB8AC3E}">
        <p14:creationId xmlns:p14="http://schemas.microsoft.com/office/powerpoint/2010/main" val="220511965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2.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image" Target="../media/image3.emf"/><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image" Target="%12Bar_slide_REVb.png%20%20%20%20%20%20%20%20%20%20%20%20%20%20%20%20%20%20%20%20%20%20%20%20%20%20%20%20%20%20%20%20%20%20%20%20%20%20%20%20%20%20%20%20%2000001FAB%13FireWirePlus%20117%20GB%20%20%20%20%20%20%20%20%20%20%20%20B9F54734:" TargetMode="Externa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050" name="Rectangle 10"/>
          <p:cNvSpPr>
            <a:spLocks noChangeArrowheads="1"/>
          </p:cNvSpPr>
          <p:nvPr/>
        </p:nvSpPr>
        <p:spPr bwMode="auto">
          <a:xfrm>
            <a:off x="0" y="-42863"/>
            <a:ext cx="12192000" cy="347663"/>
          </a:xfrm>
          <a:prstGeom prst="rect">
            <a:avLst/>
          </a:prstGeom>
          <a:solidFill>
            <a:srgbClr val="0362A6"/>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defRPr/>
            </a:pPr>
            <a:endParaRPr lang="en-US" altLang="en-US" sz="1800" dirty="0"/>
          </a:p>
        </p:txBody>
      </p:sp>
      <p:sp>
        <p:nvSpPr>
          <p:cNvPr id="2051" name="Rectangle 2"/>
          <p:cNvSpPr>
            <a:spLocks noGrp="1" noChangeArrowheads="1"/>
          </p:cNvSpPr>
          <p:nvPr>
            <p:ph type="title"/>
          </p:nvPr>
        </p:nvSpPr>
        <p:spPr bwMode="auto">
          <a:xfrm>
            <a:off x="812800" y="762000"/>
            <a:ext cx="105664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This is the title of this slide.</a:t>
            </a:r>
          </a:p>
        </p:txBody>
      </p:sp>
      <p:sp>
        <p:nvSpPr>
          <p:cNvPr id="2052" name="Rectangle 3"/>
          <p:cNvSpPr>
            <a:spLocks noGrp="1" noChangeArrowheads="1"/>
          </p:cNvSpPr>
          <p:nvPr>
            <p:ph type="body" idx="1"/>
          </p:nvPr>
        </p:nvSpPr>
        <p:spPr bwMode="auto">
          <a:xfrm>
            <a:off x="812800" y="1828800"/>
            <a:ext cx="10566400" cy="3886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endParaRPr lang="en-US" altLang="en-US"/>
          </a:p>
        </p:txBody>
      </p:sp>
      <p:sp>
        <p:nvSpPr>
          <p:cNvPr id="1029" name="Rectangle 5"/>
          <p:cNvSpPr>
            <a:spLocks noGrp="1" noChangeArrowheads="1"/>
          </p:cNvSpPr>
          <p:nvPr>
            <p:ph type="ftr" sz="quarter" idx="3"/>
          </p:nvPr>
        </p:nvSpPr>
        <p:spPr bwMode="auto">
          <a:xfrm>
            <a:off x="812800" y="0"/>
            <a:ext cx="6807200" cy="30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b="0" i="0">
                <a:solidFill>
                  <a:schemeClr val="bg1"/>
                </a:solidFill>
                <a:latin typeface="Helvetica"/>
                <a:ea typeface="Osaka" pitchFamily="-64" charset="-128"/>
                <a:cs typeface="Whitney Book"/>
              </a:defRPr>
            </a:lvl1pPr>
          </a:lstStyle>
          <a:p>
            <a:endParaRPr lang="en-US" dirty="0"/>
          </a:p>
        </p:txBody>
      </p:sp>
      <p:sp>
        <p:nvSpPr>
          <p:cNvPr id="1030" name="Rectangle 6"/>
          <p:cNvSpPr>
            <a:spLocks noGrp="1" noChangeArrowheads="1"/>
          </p:cNvSpPr>
          <p:nvPr>
            <p:ph type="sldNum" sz="quarter" idx="4"/>
          </p:nvPr>
        </p:nvSpPr>
        <p:spPr bwMode="auto">
          <a:xfrm>
            <a:off x="9448800" y="5903913"/>
            <a:ext cx="1930400" cy="685800"/>
          </a:xfrm>
          <a:prstGeom prst="rect">
            <a:avLst/>
          </a:prstGeom>
          <a:noFill/>
          <a:ln w="9525">
            <a:noFill/>
            <a:miter lim="800000"/>
            <a:headEnd/>
            <a:tailEnd/>
          </a:ln>
          <a:effectLst/>
        </p:spPr>
        <p:txBody>
          <a:bodyPr vert="horz" wrap="none" lIns="91440" tIns="0" rIns="91440" bIns="0" numCol="1" anchor="t" anchorCtr="0" compatLnSpc="1">
            <a:prstTxWarp prst="textNoShape">
              <a:avLst/>
            </a:prstTxWarp>
          </a:bodyPr>
          <a:lstStyle>
            <a:lvl1pPr algn="r">
              <a:defRPr sz="4400" b="1">
                <a:solidFill>
                  <a:srgbClr val="D9D9D9"/>
                </a:solidFill>
                <a:latin typeface="Arial" charset="0"/>
              </a:defRPr>
            </a:lvl1pPr>
          </a:lstStyle>
          <a:p>
            <a:fld id="{86FD128F-CE2A-40EB-8FB7-099DF770C3D2}" type="slidenum">
              <a:rPr lang="en-US" smtClean="0"/>
              <a:t>‹#›</a:t>
            </a:fld>
            <a:endParaRPr lang="en-US" dirty="0"/>
          </a:p>
        </p:txBody>
      </p:sp>
      <p:sp>
        <p:nvSpPr>
          <p:cNvPr id="1042" name="Rectangle 18"/>
          <p:cNvSpPr>
            <a:spLocks noGrp="1" noChangeArrowheads="1"/>
          </p:cNvSpPr>
          <p:nvPr>
            <p:ph type="dt" sz="half" idx="2"/>
          </p:nvPr>
        </p:nvSpPr>
        <p:spPr bwMode="auto">
          <a:xfrm>
            <a:off x="8839200" y="0"/>
            <a:ext cx="2540000" cy="30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b="0" i="0">
                <a:solidFill>
                  <a:srgbClr val="50A0E0"/>
                </a:solidFill>
                <a:latin typeface="Helvetica"/>
                <a:cs typeface="Whitney Book"/>
              </a:defRPr>
            </a:lvl1pPr>
          </a:lstStyle>
          <a:p>
            <a:fld id="{B017FDAB-7FBC-4D69-9D7E-836EFF3CB9F7}" type="datetime1">
              <a:rPr lang="en-US" smtClean="0"/>
              <a:t>1/10/2018</a:t>
            </a:fld>
            <a:endParaRPr lang="en-US" dirty="0"/>
          </a:p>
        </p:txBody>
      </p:sp>
      <p:pic>
        <p:nvPicPr>
          <p:cNvPr id="2056" name="Picture 19"/>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812801" y="6019801"/>
            <a:ext cx="1291167" cy="434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8021033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dt="0"/>
  <p:txStyles>
    <p:titleStyle>
      <a:lvl1pPr algn="l" rtl="0" eaLnBrk="1" fontAlgn="base" hangingPunct="1">
        <a:spcBef>
          <a:spcPct val="0"/>
        </a:spcBef>
        <a:spcAft>
          <a:spcPct val="0"/>
        </a:spcAft>
        <a:defRPr sz="3600" b="1">
          <a:solidFill>
            <a:schemeClr val="tx1"/>
          </a:solidFill>
          <a:latin typeface="Helvetica"/>
          <a:ea typeface="Stag Semibold"/>
          <a:cs typeface="Stag Semibold"/>
        </a:defRPr>
      </a:lvl1pPr>
      <a:lvl2pPr algn="l" rtl="0" eaLnBrk="1" fontAlgn="base" hangingPunct="1">
        <a:spcBef>
          <a:spcPct val="0"/>
        </a:spcBef>
        <a:spcAft>
          <a:spcPct val="0"/>
        </a:spcAft>
        <a:defRPr sz="3600" b="1">
          <a:solidFill>
            <a:schemeClr val="tx1"/>
          </a:solidFill>
          <a:latin typeface="Helvetica" panose="020B0604020202020204" pitchFamily="34" charset="0"/>
          <a:ea typeface="Stag Semibold"/>
          <a:cs typeface="Stag Semibold"/>
        </a:defRPr>
      </a:lvl2pPr>
      <a:lvl3pPr algn="l" rtl="0" eaLnBrk="1" fontAlgn="base" hangingPunct="1">
        <a:spcBef>
          <a:spcPct val="0"/>
        </a:spcBef>
        <a:spcAft>
          <a:spcPct val="0"/>
        </a:spcAft>
        <a:defRPr sz="3600" b="1">
          <a:solidFill>
            <a:schemeClr val="tx1"/>
          </a:solidFill>
          <a:latin typeface="Helvetica" panose="020B0604020202020204" pitchFamily="34" charset="0"/>
          <a:ea typeface="Stag Semibold"/>
          <a:cs typeface="Stag Semibold"/>
        </a:defRPr>
      </a:lvl3pPr>
      <a:lvl4pPr algn="l" rtl="0" eaLnBrk="1" fontAlgn="base" hangingPunct="1">
        <a:spcBef>
          <a:spcPct val="0"/>
        </a:spcBef>
        <a:spcAft>
          <a:spcPct val="0"/>
        </a:spcAft>
        <a:defRPr sz="3600" b="1">
          <a:solidFill>
            <a:schemeClr val="tx1"/>
          </a:solidFill>
          <a:latin typeface="Helvetica" panose="020B0604020202020204" pitchFamily="34" charset="0"/>
          <a:ea typeface="Stag Semibold"/>
          <a:cs typeface="Stag Semibold"/>
        </a:defRPr>
      </a:lvl4pPr>
      <a:lvl5pPr algn="l" rtl="0" eaLnBrk="1" fontAlgn="base" hangingPunct="1">
        <a:spcBef>
          <a:spcPct val="0"/>
        </a:spcBef>
        <a:spcAft>
          <a:spcPct val="0"/>
        </a:spcAft>
        <a:defRPr sz="3600" b="1">
          <a:solidFill>
            <a:schemeClr val="tx1"/>
          </a:solidFill>
          <a:latin typeface="Helvetica" panose="020B0604020202020204" pitchFamily="34" charset="0"/>
          <a:ea typeface="Stag Semibold"/>
          <a:cs typeface="Stag Semibold"/>
        </a:defRPr>
      </a:lvl5pPr>
      <a:lvl6pPr marL="457200" algn="l" rtl="0" eaLnBrk="1" fontAlgn="base" hangingPunct="1">
        <a:spcBef>
          <a:spcPct val="0"/>
        </a:spcBef>
        <a:spcAft>
          <a:spcPct val="0"/>
        </a:spcAft>
        <a:defRPr sz="3600">
          <a:solidFill>
            <a:schemeClr val="tx1"/>
          </a:solidFill>
          <a:latin typeface="Arial" charset="0"/>
          <a:ea typeface="Osaka" pitchFamily="-64" charset="-128"/>
          <a:cs typeface="Osaka" pitchFamily="-64" charset="-128"/>
        </a:defRPr>
      </a:lvl6pPr>
      <a:lvl7pPr marL="914400" algn="l" rtl="0" eaLnBrk="1" fontAlgn="base" hangingPunct="1">
        <a:spcBef>
          <a:spcPct val="0"/>
        </a:spcBef>
        <a:spcAft>
          <a:spcPct val="0"/>
        </a:spcAft>
        <a:defRPr sz="3600">
          <a:solidFill>
            <a:schemeClr val="tx1"/>
          </a:solidFill>
          <a:latin typeface="Arial" charset="0"/>
          <a:ea typeface="Osaka" pitchFamily="-64" charset="-128"/>
          <a:cs typeface="Osaka" pitchFamily="-64" charset="-128"/>
        </a:defRPr>
      </a:lvl7pPr>
      <a:lvl8pPr marL="1371600" algn="l" rtl="0" eaLnBrk="1" fontAlgn="base" hangingPunct="1">
        <a:spcBef>
          <a:spcPct val="0"/>
        </a:spcBef>
        <a:spcAft>
          <a:spcPct val="0"/>
        </a:spcAft>
        <a:defRPr sz="3600">
          <a:solidFill>
            <a:schemeClr val="tx1"/>
          </a:solidFill>
          <a:latin typeface="Arial" charset="0"/>
          <a:ea typeface="Osaka" pitchFamily="-64" charset="-128"/>
          <a:cs typeface="Osaka" pitchFamily="-64" charset="-128"/>
        </a:defRPr>
      </a:lvl8pPr>
      <a:lvl9pPr marL="1828800" algn="l" rtl="0" eaLnBrk="1" fontAlgn="base" hangingPunct="1">
        <a:spcBef>
          <a:spcPct val="0"/>
        </a:spcBef>
        <a:spcAft>
          <a:spcPct val="0"/>
        </a:spcAft>
        <a:defRPr sz="3600">
          <a:solidFill>
            <a:schemeClr val="tx1"/>
          </a:solidFill>
          <a:latin typeface="Arial" charset="0"/>
          <a:ea typeface="Osaka" pitchFamily="-64" charset="-128"/>
          <a:cs typeface="Osaka" pitchFamily="-64" charset="-128"/>
        </a:defRPr>
      </a:lvl9pPr>
    </p:titleStyle>
    <p:bodyStyle>
      <a:lvl1pPr marL="342900" indent="-342900" algn="l" rtl="0" eaLnBrk="1" fontAlgn="base" hangingPunct="1">
        <a:spcBef>
          <a:spcPct val="20000"/>
        </a:spcBef>
        <a:spcAft>
          <a:spcPct val="0"/>
        </a:spcAft>
        <a:buClr>
          <a:srgbClr val="2675B4"/>
        </a:buClr>
        <a:buFont typeface="Arial" panose="020B0604020202020204" pitchFamily="34" charset="0"/>
        <a:buChar char="•"/>
        <a:defRPr sz="2400">
          <a:solidFill>
            <a:schemeClr val="tx1"/>
          </a:solidFill>
          <a:latin typeface="Helvetica"/>
          <a:ea typeface="Whitney Book"/>
          <a:cs typeface="Whitney Book"/>
        </a:defRPr>
      </a:lvl1pPr>
      <a:lvl2pPr marL="742950" indent="-285750" algn="l" rtl="0" eaLnBrk="1" fontAlgn="base" hangingPunct="1">
        <a:spcBef>
          <a:spcPct val="20000"/>
        </a:spcBef>
        <a:spcAft>
          <a:spcPct val="0"/>
        </a:spcAft>
        <a:buClr>
          <a:srgbClr val="2675B4"/>
        </a:buClr>
        <a:buFont typeface="Arial" panose="020B0604020202020204" pitchFamily="34" charset="0"/>
        <a:buChar char="•"/>
        <a:defRPr sz="2000">
          <a:solidFill>
            <a:schemeClr val="tx1"/>
          </a:solidFill>
          <a:latin typeface="Helvetica"/>
          <a:ea typeface="Whitney Semibold"/>
          <a:cs typeface="Whitney Semibold"/>
        </a:defRPr>
      </a:lvl2pPr>
      <a:lvl3pPr marL="1143000" indent="-228600" algn="l" rtl="0" eaLnBrk="1" fontAlgn="base" hangingPunct="1">
        <a:spcBef>
          <a:spcPct val="20000"/>
        </a:spcBef>
        <a:spcAft>
          <a:spcPct val="0"/>
        </a:spcAft>
        <a:buClr>
          <a:srgbClr val="2675B4"/>
        </a:buClr>
        <a:buFont typeface="Arial" panose="020B0604020202020204" pitchFamily="34" charset="0"/>
        <a:buChar char="•"/>
        <a:defRPr>
          <a:solidFill>
            <a:schemeClr val="tx1"/>
          </a:solidFill>
          <a:latin typeface="Helvetica"/>
          <a:ea typeface="Whitney Medium"/>
          <a:cs typeface="Whitney Medium"/>
        </a:defRPr>
      </a:lvl3pPr>
      <a:lvl4pPr marL="1600200" indent="-228600" algn="l" rtl="0" eaLnBrk="1" fontAlgn="base" hangingPunct="1">
        <a:spcBef>
          <a:spcPct val="20000"/>
        </a:spcBef>
        <a:spcAft>
          <a:spcPct val="0"/>
        </a:spcAft>
        <a:buClr>
          <a:srgbClr val="2675B4"/>
        </a:buClr>
        <a:buFont typeface="Arial" panose="020B0604020202020204" pitchFamily="34" charset="0"/>
        <a:buChar char="•"/>
        <a:defRPr sz="1600">
          <a:solidFill>
            <a:schemeClr val="tx1"/>
          </a:solidFill>
          <a:latin typeface="Helvetica"/>
          <a:ea typeface="Whitney Book"/>
          <a:cs typeface="Whitney Book"/>
        </a:defRPr>
      </a:lvl4pPr>
      <a:lvl5pPr marL="2057400" indent="-228600" algn="l" rtl="0" eaLnBrk="1" fontAlgn="base" hangingPunct="1">
        <a:spcBef>
          <a:spcPct val="20000"/>
        </a:spcBef>
        <a:spcAft>
          <a:spcPct val="0"/>
        </a:spcAft>
        <a:buClr>
          <a:srgbClr val="2675B4"/>
        </a:buClr>
        <a:buFont typeface="Arial" panose="020B0604020202020204" pitchFamily="34" charset="0"/>
        <a:buChar char="•"/>
        <a:defRPr sz="1400">
          <a:solidFill>
            <a:schemeClr val="tx1"/>
          </a:solidFill>
          <a:latin typeface="Helvetica"/>
          <a:ea typeface="Whitney Book"/>
          <a:cs typeface="Whitney Book"/>
        </a:defRPr>
      </a:lvl5pPr>
      <a:lvl6pPr marL="2514600" indent="-228600" algn="l" rtl="0" eaLnBrk="1" fontAlgn="base" hangingPunct="1">
        <a:spcBef>
          <a:spcPct val="20000"/>
        </a:spcBef>
        <a:spcAft>
          <a:spcPct val="0"/>
        </a:spcAft>
        <a:buClr>
          <a:srgbClr val="2675B4"/>
        </a:buClr>
        <a:buFont typeface="Wingdings" charset="2"/>
        <a:buChar char="§"/>
        <a:defRPr>
          <a:solidFill>
            <a:schemeClr val="tx1"/>
          </a:solidFill>
          <a:latin typeface="+mn-lt"/>
          <a:ea typeface="+mn-ea"/>
          <a:cs typeface="+mn-cs"/>
        </a:defRPr>
      </a:lvl6pPr>
      <a:lvl7pPr marL="2971800" indent="-228600" algn="l" rtl="0" eaLnBrk="1" fontAlgn="base" hangingPunct="1">
        <a:spcBef>
          <a:spcPct val="20000"/>
        </a:spcBef>
        <a:spcAft>
          <a:spcPct val="0"/>
        </a:spcAft>
        <a:buClr>
          <a:srgbClr val="2675B4"/>
        </a:buClr>
        <a:buFont typeface="Wingdings" charset="2"/>
        <a:buChar char="§"/>
        <a:defRPr>
          <a:solidFill>
            <a:schemeClr val="tx1"/>
          </a:solidFill>
          <a:latin typeface="+mn-lt"/>
          <a:ea typeface="+mn-ea"/>
          <a:cs typeface="+mn-cs"/>
        </a:defRPr>
      </a:lvl7pPr>
      <a:lvl8pPr marL="3429000" indent="-228600" algn="l" rtl="0" eaLnBrk="1" fontAlgn="base" hangingPunct="1">
        <a:spcBef>
          <a:spcPct val="20000"/>
        </a:spcBef>
        <a:spcAft>
          <a:spcPct val="0"/>
        </a:spcAft>
        <a:buClr>
          <a:srgbClr val="2675B4"/>
        </a:buClr>
        <a:buFont typeface="Wingdings" charset="2"/>
        <a:buChar char="§"/>
        <a:defRPr>
          <a:solidFill>
            <a:schemeClr val="tx1"/>
          </a:solidFill>
          <a:latin typeface="+mn-lt"/>
          <a:ea typeface="+mn-ea"/>
          <a:cs typeface="+mn-cs"/>
        </a:defRPr>
      </a:lvl8pPr>
      <a:lvl9pPr marL="3886200" indent="-228600" algn="l" rtl="0" eaLnBrk="1" fontAlgn="base" hangingPunct="1">
        <a:spcBef>
          <a:spcPct val="20000"/>
        </a:spcBef>
        <a:spcAft>
          <a:spcPct val="0"/>
        </a:spcAft>
        <a:buClr>
          <a:srgbClr val="2675B4"/>
        </a:buClr>
        <a:buFont typeface="Wingdings" charset="2"/>
        <a:buChar char="§"/>
        <a:defRPr>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026" name="Picture 2" descr="Bar_slide_REVb.png                                             00001FABFireWirePlus 117 GB            B9F54734:"/>
          <p:cNvPicPr>
            <a:picLocks noChangeAspect="1" noChangeArrowheads="1"/>
          </p:cNvPicPr>
          <p:nvPr/>
        </p:nvPicPr>
        <p:blipFill>
          <a:blip r:embed="rId13" r:link="rId14">
            <a:extLst>
              <a:ext uri="{28A0092B-C50C-407E-A947-70E740481C1C}">
                <a14:useLocalDpi xmlns:a14="http://schemas.microsoft.com/office/drawing/2010/main" val="0"/>
              </a:ext>
            </a:extLst>
          </a:blip>
          <a:srcRect/>
          <a:stretch>
            <a:fillRect/>
          </a:stretch>
        </p:blipFill>
        <p:spPr bwMode="auto">
          <a:xfrm>
            <a:off x="0" y="-112713"/>
            <a:ext cx="12192000" cy="14763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43" name="Text Box 3"/>
          <p:cNvSpPr txBox="1">
            <a:spLocks noChangeArrowheads="1"/>
          </p:cNvSpPr>
          <p:nvPr/>
        </p:nvSpPr>
        <p:spPr bwMode="auto">
          <a:xfrm>
            <a:off x="728134" y="411163"/>
            <a:ext cx="5323417" cy="35985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82058" tIns="41029" rIns="82058" bIns="41029">
            <a:spAutoFit/>
          </a:bodyPr>
          <a:lstStyle>
            <a:lvl1pPr>
              <a:defRPr>
                <a:solidFill>
                  <a:schemeClr val="tx1"/>
                </a:solidFill>
                <a:latin typeface="Arial" charset="0"/>
              </a:defRPr>
            </a:lvl1pPr>
            <a:lvl2pPr marL="409575">
              <a:defRPr>
                <a:solidFill>
                  <a:schemeClr val="tx1"/>
                </a:solidFill>
                <a:latin typeface="Arial" charset="0"/>
              </a:defRPr>
            </a:lvl2pPr>
            <a:lvl3pPr marL="820738">
              <a:defRPr>
                <a:solidFill>
                  <a:schemeClr val="tx1"/>
                </a:solidFill>
                <a:latin typeface="Arial" charset="0"/>
              </a:defRPr>
            </a:lvl3pPr>
            <a:lvl4pPr marL="1230313">
              <a:defRPr>
                <a:solidFill>
                  <a:schemeClr val="tx1"/>
                </a:solidFill>
                <a:latin typeface="Arial" charset="0"/>
              </a:defRPr>
            </a:lvl4pPr>
            <a:lvl5pPr marL="1641475">
              <a:defRPr>
                <a:solidFill>
                  <a:schemeClr val="tx1"/>
                </a:solidFill>
                <a:latin typeface="Arial" charset="0"/>
              </a:defRPr>
            </a:lvl5pPr>
            <a:lvl6pPr marL="2098675" fontAlgn="base">
              <a:spcBef>
                <a:spcPct val="0"/>
              </a:spcBef>
              <a:spcAft>
                <a:spcPct val="0"/>
              </a:spcAft>
              <a:defRPr>
                <a:solidFill>
                  <a:schemeClr val="tx1"/>
                </a:solidFill>
                <a:latin typeface="Arial" charset="0"/>
              </a:defRPr>
            </a:lvl6pPr>
            <a:lvl7pPr marL="2555875" fontAlgn="base">
              <a:spcBef>
                <a:spcPct val="0"/>
              </a:spcBef>
              <a:spcAft>
                <a:spcPct val="0"/>
              </a:spcAft>
              <a:defRPr>
                <a:solidFill>
                  <a:schemeClr val="tx1"/>
                </a:solidFill>
                <a:latin typeface="Arial" charset="0"/>
              </a:defRPr>
            </a:lvl7pPr>
            <a:lvl8pPr marL="3013075" fontAlgn="base">
              <a:spcBef>
                <a:spcPct val="0"/>
              </a:spcBef>
              <a:spcAft>
                <a:spcPct val="0"/>
              </a:spcAft>
              <a:defRPr>
                <a:solidFill>
                  <a:schemeClr val="tx1"/>
                </a:solidFill>
                <a:latin typeface="Arial" charset="0"/>
              </a:defRPr>
            </a:lvl8pPr>
            <a:lvl9pPr marL="3470275" fontAlgn="base">
              <a:spcBef>
                <a:spcPct val="0"/>
              </a:spcBef>
              <a:spcAft>
                <a:spcPct val="0"/>
              </a:spcAft>
              <a:defRPr>
                <a:solidFill>
                  <a:schemeClr val="tx1"/>
                </a:solidFill>
                <a:latin typeface="Arial" charset="0"/>
              </a:defRPr>
            </a:lvl9pPr>
          </a:lstStyle>
          <a:p>
            <a:pPr>
              <a:spcBef>
                <a:spcPct val="50000"/>
              </a:spcBef>
              <a:defRPr/>
            </a:pPr>
            <a:endParaRPr lang="en-US" b="1" i="1" dirty="0">
              <a:solidFill>
                <a:schemeClr val="tx2"/>
              </a:solidFill>
            </a:endParaRPr>
          </a:p>
        </p:txBody>
      </p:sp>
      <p:sp>
        <p:nvSpPr>
          <p:cNvPr id="1028" name="Rectangle 4"/>
          <p:cNvSpPr>
            <a:spLocks noGrp="1" noChangeArrowheads="1"/>
          </p:cNvSpPr>
          <p:nvPr>
            <p:ph type="title"/>
          </p:nvPr>
        </p:nvSpPr>
        <p:spPr bwMode="auto">
          <a:xfrm>
            <a:off x="455084" y="217489"/>
            <a:ext cx="10310283" cy="638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82058" tIns="41029" rIns="82058" bIns="41029" numCol="1" anchor="ctr" anchorCtr="0" compatLnSpc="1">
            <a:prstTxWarp prst="textNoShape">
              <a:avLst/>
            </a:prstTxWarp>
          </a:bodyPr>
          <a:lstStyle/>
          <a:p>
            <a:pPr lvl="0"/>
            <a:r>
              <a:rPr lang="en-US" altLang="en-US" smtClean="0"/>
              <a:t>Click to edit Master title style</a:t>
            </a:r>
            <a:endParaRPr lang="en-US" altLang="en-US"/>
          </a:p>
        </p:txBody>
      </p:sp>
      <p:sp>
        <p:nvSpPr>
          <p:cNvPr id="1029" name="Rectangle 5"/>
          <p:cNvSpPr>
            <a:spLocks noGrp="1" noChangeArrowheads="1"/>
          </p:cNvSpPr>
          <p:nvPr>
            <p:ph type="body" idx="1"/>
          </p:nvPr>
        </p:nvSpPr>
        <p:spPr bwMode="auto">
          <a:xfrm>
            <a:off x="571501" y="1357313"/>
            <a:ext cx="11165417" cy="44434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82058" tIns="41029" rIns="82058" bIns="41029"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p:txBody>
      </p:sp>
      <p:sp>
        <p:nvSpPr>
          <p:cNvPr id="10246" name="Rectangle 6"/>
          <p:cNvSpPr>
            <a:spLocks noGrp="1" noChangeArrowheads="1"/>
          </p:cNvSpPr>
          <p:nvPr>
            <p:ph type="sldNum" sz="quarter" idx="4"/>
          </p:nvPr>
        </p:nvSpPr>
        <p:spPr bwMode="auto">
          <a:xfrm>
            <a:off x="5933017" y="6400800"/>
            <a:ext cx="328083" cy="222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defTabSz="1019175" eaLnBrk="0" hangingPunct="0">
              <a:defRPr sz="1000"/>
            </a:lvl1pPr>
          </a:lstStyle>
          <a:p>
            <a:pPr>
              <a:defRPr/>
            </a:pPr>
            <a:r>
              <a:rPr lang="en-US" altLang="en-US" dirty="0"/>
              <a:t>-</a:t>
            </a:r>
            <a:fld id="{1D0E2C31-8FDD-45CE-AF6B-25AB005358E0}" type="slidenum">
              <a:rPr lang="en-US" altLang="en-US"/>
              <a:pPr>
                <a:defRPr/>
              </a:pPr>
              <a:t>‹#›</a:t>
            </a:fld>
            <a:r>
              <a:rPr lang="en-US" altLang="en-US" dirty="0"/>
              <a:t>-</a:t>
            </a:r>
          </a:p>
        </p:txBody>
      </p:sp>
      <p:pic>
        <p:nvPicPr>
          <p:cNvPr id="1031" name="Picture 7"/>
          <p:cNvPicPr>
            <a:picLocks noChangeAspect="1" noChangeArrowheads="1"/>
          </p:cNvPicPr>
          <p:nvPr/>
        </p:nvPicPr>
        <p:blipFill>
          <a:blip r:embed="rId15" cstate="print">
            <a:extLst>
              <a:ext uri="{28A0092B-C50C-407E-A947-70E740481C1C}">
                <a14:useLocalDpi xmlns:a14="http://schemas.microsoft.com/office/drawing/2010/main" val="0"/>
              </a:ext>
            </a:extLst>
          </a:blip>
          <a:srcRect/>
          <a:stretch>
            <a:fillRect/>
          </a:stretch>
        </p:blipFill>
        <p:spPr bwMode="auto">
          <a:xfrm>
            <a:off x="10464801" y="6218238"/>
            <a:ext cx="1595967" cy="5381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175">
                <a:solidFill>
                  <a:srgbClr val="FFFFFF"/>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647050597"/>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hdr="0" dt="0"/>
  <p:txStyles>
    <p:titleStyle>
      <a:lvl1pPr algn="l" rtl="0" eaLnBrk="1" fontAlgn="base" hangingPunct="1">
        <a:spcBef>
          <a:spcPct val="0"/>
        </a:spcBef>
        <a:spcAft>
          <a:spcPct val="0"/>
        </a:spcAft>
        <a:defRPr>
          <a:solidFill>
            <a:srgbClr val="003366"/>
          </a:solidFill>
          <a:latin typeface="+mj-lt"/>
          <a:ea typeface="+mj-ea"/>
          <a:cs typeface="+mj-cs"/>
        </a:defRPr>
      </a:lvl1pPr>
      <a:lvl2pPr algn="l" rtl="0" eaLnBrk="1" fontAlgn="base" hangingPunct="1">
        <a:spcBef>
          <a:spcPct val="0"/>
        </a:spcBef>
        <a:spcAft>
          <a:spcPct val="0"/>
        </a:spcAft>
        <a:defRPr>
          <a:solidFill>
            <a:srgbClr val="003366"/>
          </a:solidFill>
          <a:latin typeface="Arial Black" pitchFamily="34" charset="0"/>
        </a:defRPr>
      </a:lvl2pPr>
      <a:lvl3pPr algn="l" rtl="0" eaLnBrk="1" fontAlgn="base" hangingPunct="1">
        <a:spcBef>
          <a:spcPct val="0"/>
        </a:spcBef>
        <a:spcAft>
          <a:spcPct val="0"/>
        </a:spcAft>
        <a:defRPr>
          <a:solidFill>
            <a:srgbClr val="003366"/>
          </a:solidFill>
          <a:latin typeface="Arial Black" pitchFamily="34" charset="0"/>
        </a:defRPr>
      </a:lvl3pPr>
      <a:lvl4pPr algn="l" rtl="0" eaLnBrk="1" fontAlgn="base" hangingPunct="1">
        <a:spcBef>
          <a:spcPct val="0"/>
        </a:spcBef>
        <a:spcAft>
          <a:spcPct val="0"/>
        </a:spcAft>
        <a:defRPr>
          <a:solidFill>
            <a:srgbClr val="003366"/>
          </a:solidFill>
          <a:latin typeface="Arial Black" pitchFamily="34" charset="0"/>
        </a:defRPr>
      </a:lvl4pPr>
      <a:lvl5pPr algn="l" rtl="0" eaLnBrk="1" fontAlgn="base" hangingPunct="1">
        <a:spcBef>
          <a:spcPct val="0"/>
        </a:spcBef>
        <a:spcAft>
          <a:spcPct val="0"/>
        </a:spcAft>
        <a:defRPr>
          <a:solidFill>
            <a:srgbClr val="003366"/>
          </a:solidFill>
          <a:latin typeface="Arial Black" pitchFamily="34" charset="0"/>
        </a:defRPr>
      </a:lvl5pPr>
      <a:lvl6pPr marL="457200" algn="l" rtl="0" eaLnBrk="1" fontAlgn="base" hangingPunct="1">
        <a:spcBef>
          <a:spcPct val="0"/>
        </a:spcBef>
        <a:spcAft>
          <a:spcPct val="0"/>
        </a:spcAft>
        <a:defRPr>
          <a:solidFill>
            <a:srgbClr val="003366"/>
          </a:solidFill>
          <a:latin typeface="Arial Black" pitchFamily="34" charset="0"/>
        </a:defRPr>
      </a:lvl6pPr>
      <a:lvl7pPr marL="914400" algn="l" rtl="0" eaLnBrk="1" fontAlgn="base" hangingPunct="1">
        <a:spcBef>
          <a:spcPct val="0"/>
        </a:spcBef>
        <a:spcAft>
          <a:spcPct val="0"/>
        </a:spcAft>
        <a:defRPr>
          <a:solidFill>
            <a:srgbClr val="003366"/>
          </a:solidFill>
          <a:latin typeface="Arial Black" pitchFamily="34" charset="0"/>
        </a:defRPr>
      </a:lvl7pPr>
      <a:lvl8pPr marL="1371600" algn="l" rtl="0" eaLnBrk="1" fontAlgn="base" hangingPunct="1">
        <a:spcBef>
          <a:spcPct val="0"/>
        </a:spcBef>
        <a:spcAft>
          <a:spcPct val="0"/>
        </a:spcAft>
        <a:defRPr>
          <a:solidFill>
            <a:srgbClr val="003366"/>
          </a:solidFill>
          <a:latin typeface="Arial Black" pitchFamily="34" charset="0"/>
        </a:defRPr>
      </a:lvl8pPr>
      <a:lvl9pPr marL="1828800" algn="l" rtl="0" eaLnBrk="1" fontAlgn="base" hangingPunct="1">
        <a:spcBef>
          <a:spcPct val="0"/>
        </a:spcBef>
        <a:spcAft>
          <a:spcPct val="0"/>
        </a:spcAft>
        <a:defRPr>
          <a:solidFill>
            <a:srgbClr val="003366"/>
          </a:solidFill>
          <a:latin typeface="Arial Black" pitchFamily="34" charset="0"/>
        </a:defRPr>
      </a:lvl9pPr>
    </p:titleStyle>
    <p:bodyStyle>
      <a:lvl1pPr marL="212725" indent="-212725" algn="l" rtl="0" eaLnBrk="1" fontAlgn="base" hangingPunct="1">
        <a:spcBef>
          <a:spcPct val="20000"/>
        </a:spcBef>
        <a:spcAft>
          <a:spcPct val="0"/>
        </a:spcAft>
        <a:buFont typeface="Wingdings" panose="05000000000000000000" pitchFamily="2" charset="2"/>
        <a:buChar char="§"/>
        <a:defRPr sz="1600">
          <a:solidFill>
            <a:srgbClr val="003366"/>
          </a:solidFill>
          <a:latin typeface="+mn-lt"/>
          <a:ea typeface="+mn-ea"/>
          <a:cs typeface="+mn-cs"/>
        </a:defRPr>
      </a:lvl1pPr>
      <a:lvl2pPr marL="622300" indent="-212725" algn="l" rtl="0" eaLnBrk="1" fontAlgn="base" hangingPunct="1">
        <a:spcBef>
          <a:spcPct val="20000"/>
        </a:spcBef>
        <a:spcAft>
          <a:spcPct val="0"/>
        </a:spcAft>
        <a:buSzPct val="80000"/>
        <a:buFont typeface="Arial" panose="020B0604020202020204" pitchFamily="34" charset="0"/>
        <a:buChar char="–"/>
        <a:defRPr sz="1400">
          <a:solidFill>
            <a:srgbClr val="003366"/>
          </a:solidFill>
          <a:latin typeface="+mn-lt"/>
        </a:defRPr>
      </a:lvl2pPr>
      <a:lvl3pPr marL="1143000" indent="-228600" algn="l" rtl="0" eaLnBrk="1" fontAlgn="base" hangingPunct="1">
        <a:spcBef>
          <a:spcPct val="20000"/>
        </a:spcBef>
        <a:spcAft>
          <a:spcPct val="0"/>
        </a:spcAft>
        <a:buChar char="•"/>
        <a:defRPr sz="1300">
          <a:solidFill>
            <a:srgbClr val="003366"/>
          </a:solidFill>
          <a:latin typeface="+mn-lt"/>
        </a:defRPr>
      </a:lvl3pPr>
      <a:lvl4pPr marL="1600200" indent="-228600" algn="l" rtl="0" eaLnBrk="1" fontAlgn="base" hangingPunct="1">
        <a:spcBef>
          <a:spcPct val="20000"/>
        </a:spcBef>
        <a:spcAft>
          <a:spcPct val="0"/>
        </a:spcAft>
        <a:buChar char="–"/>
        <a:defRPr sz="2000">
          <a:solidFill>
            <a:schemeClr val="tx1"/>
          </a:solidFill>
          <a:latin typeface="+mn-lt"/>
        </a:defRPr>
      </a:lvl4pPr>
      <a:lvl5pPr marL="2057400" indent="-228600" algn="l" rtl="0" eaLnBrk="1" fontAlgn="base" hangingPunct="1">
        <a:spcBef>
          <a:spcPct val="20000"/>
        </a:spcBef>
        <a:spcAft>
          <a:spcPct val="0"/>
        </a:spcAft>
        <a:buChar char="»"/>
        <a:defRPr sz="2000">
          <a:solidFill>
            <a:schemeClr val="tx1"/>
          </a:solidFill>
          <a:latin typeface="+mn-lt"/>
        </a:defRPr>
      </a:lvl5pPr>
      <a:lvl6pPr marL="2514600" indent="-228600" algn="l" rtl="0" eaLnBrk="1" fontAlgn="base" hangingPunct="1">
        <a:spcBef>
          <a:spcPct val="20000"/>
        </a:spcBef>
        <a:spcAft>
          <a:spcPct val="0"/>
        </a:spcAft>
        <a:buChar char="»"/>
        <a:defRPr sz="2000">
          <a:solidFill>
            <a:schemeClr val="tx1"/>
          </a:solidFill>
          <a:latin typeface="+mn-lt"/>
        </a:defRPr>
      </a:lvl6pPr>
      <a:lvl7pPr marL="2971800" indent="-228600" algn="l" rtl="0" eaLnBrk="1" fontAlgn="base" hangingPunct="1">
        <a:spcBef>
          <a:spcPct val="20000"/>
        </a:spcBef>
        <a:spcAft>
          <a:spcPct val="0"/>
        </a:spcAft>
        <a:buChar char="»"/>
        <a:defRPr sz="2000">
          <a:solidFill>
            <a:schemeClr val="tx1"/>
          </a:solidFill>
          <a:latin typeface="+mn-lt"/>
        </a:defRPr>
      </a:lvl7pPr>
      <a:lvl8pPr marL="3429000" indent="-228600" algn="l" rtl="0" eaLnBrk="1" fontAlgn="base" hangingPunct="1">
        <a:spcBef>
          <a:spcPct val="20000"/>
        </a:spcBef>
        <a:spcAft>
          <a:spcPct val="0"/>
        </a:spcAft>
        <a:buChar char="»"/>
        <a:defRPr sz="2000">
          <a:solidFill>
            <a:schemeClr val="tx1"/>
          </a:solidFill>
          <a:latin typeface="+mn-lt"/>
        </a:defRPr>
      </a:lvl8pPr>
      <a:lvl9pPr marL="3886200" indent="-228600" algn="l" rtl="0" eaLnBrk="1" fontAlgn="base" hangingPunct="1">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hyperlink" Target="http://www.bu.edu/hipaa" TargetMode="Externa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hyperlink" Target="mailto:hipaa@bu.edu" TargetMode="Externa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hyperlink" Target="mailto:hipaa@bu.edu" TargetMode="Externa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hyperlink" Target="http://www.bu.edu/policies/information-security-home/data-protection-standards/minimum-security-standards/"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hyperlink" Target="http://www.bu.edu/tech/about/help-center/" TargetMode="External"/><Relationship Id="rId2" Type="http://schemas.openxmlformats.org/officeDocument/2006/relationships/hyperlink" Target="http://www.bu.edu/tech/support/information-security/securing-your-devices/" TargetMode="External"/><Relationship Id="rId1" Type="http://schemas.openxmlformats.org/officeDocument/2006/relationships/slideLayout" Target="../slideLayouts/slideLayout2.xml"/><Relationship Id="rId4" Type="http://schemas.openxmlformats.org/officeDocument/2006/relationships/image" Target="../media/image5.jpeg"/></Relationships>
</file>

<file path=ppt/slides/_rels/slide26.xml.rels><?xml version="1.0" encoding="UTF-8" standalone="yes"?>
<Relationships xmlns="http://schemas.openxmlformats.org/package/2006/relationships"><Relationship Id="rId2" Type="http://schemas.openxmlformats.org/officeDocument/2006/relationships/hyperlink" Target="http://www.bu.edu/tech/about/security-resources/bestpractice/passwords/" TargetMode="Externa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hyperlink" Target="http://www.bu.edu/tech/support/storage-options/" TargetMode="Externa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hyperlink" Target="https://support.office.com/en-US/article/Password-protect-a-document-8F4AFC43-62F9-4A3A-BBE1-45477D99FA68" TargetMode="External"/><Relationship Id="rId2" Type="http://schemas.openxmlformats.org/officeDocument/2006/relationships/hyperlink" Target="http://www.bu.edu/tech/services/cccs/email/datamotion/using/" TargetMode="External"/><Relationship Id="rId1" Type="http://schemas.openxmlformats.org/officeDocument/2006/relationships/slideLayout" Target="../slideLayouts/slideLayout2.xml"/><Relationship Id="rId4" Type="http://schemas.openxmlformats.org/officeDocument/2006/relationships/hyperlink" Target="https://support.office.com/en-US/article/Protect-an-Excel-file-7359d4ae-7213-4ac2-b058-f75e9311b599?ui=en-US&amp;rs=en-US&amp;ad=US" TargetMode="External"/></Relationships>
</file>

<file path=ppt/slides/_rels/slide29.xml.rels><?xml version="1.0" encoding="UTF-8" standalone="yes"?>
<Relationships xmlns="http://schemas.openxmlformats.org/package/2006/relationships"><Relationship Id="rId3" Type="http://schemas.openxmlformats.org/officeDocument/2006/relationships/hyperlink" Target="http://www.bu.edu/tech/services/cccs/email/unwanted-email/how-to-fight-phishing/" TargetMode="External"/><Relationship Id="rId2" Type="http://schemas.openxmlformats.org/officeDocument/2006/relationships/hyperlink" Target="mailto:abuse@bu.edu" TargetMode="External"/><Relationship Id="rId1" Type="http://schemas.openxmlformats.org/officeDocument/2006/relationships/slideLayout" Target="../slideLayouts/slideLayout2.xml"/><Relationship Id="rId4" Type="http://schemas.openxmlformats.org/officeDocument/2006/relationships/image" Target="../media/image6.tiff"/></Relationships>
</file>

<file path=ppt/slides/_rels/slide3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9.png"/><Relationship Id="rId4" Type="http://schemas.openxmlformats.org/officeDocument/2006/relationships/image" Target="../media/image8.png"/></Relationships>
</file>

<file path=ppt/slides/_rels/slide31.xml.rels><?xml version="1.0" encoding="UTF-8" standalone="yes"?>
<Relationships xmlns="http://schemas.openxmlformats.org/package/2006/relationships"><Relationship Id="rId2" Type="http://schemas.openxmlformats.org/officeDocument/2006/relationships/hyperlink" Target="vpn.bu.edu" TargetMode="Externa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hyperlink" Target="mailto:hipaa@bu.edu" TargetMode="External"/><Relationship Id="rId2" Type="http://schemas.openxmlformats.org/officeDocument/2006/relationships/hyperlink" Target="mailto:irt@bu.edu" TargetMode="Externa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8" Type="http://schemas.openxmlformats.org/officeDocument/2006/relationships/hyperlink" Target="https://privacyruleandresearch.nih.gov/clin_research.asp" TargetMode="External"/><Relationship Id="rId3" Type="http://schemas.openxmlformats.org/officeDocument/2006/relationships/hyperlink" Target="http://www.bu.edu/policies/information-security-home/data-protection-standards/" TargetMode="External"/><Relationship Id="rId7" Type="http://schemas.openxmlformats.org/officeDocument/2006/relationships/hyperlink" Target="mailto:hipaa@bu.edu" TargetMode="External"/><Relationship Id="rId2" Type="http://schemas.openxmlformats.org/officeDocument/2006/relationships/hyperlink" Target="http://www.bu.edu/hipaa" TargetMode="External"/><Relationship Id="rId1" Type="http://schemas.openxmlformats.org/officeDocument/2006/relationships/slideLayout" Target="../slideLayouts/slideLayout2.xml"/><Relationship Id="rId6" Type="http://schemas.openxmlformats.org/officeDocument/2006/relationships/hyperlink" Target="mailto:dlindq@bu.edu" TargetMode="External"/><Relationship Id="rId5" Type="http://schemas.openxmlformats.org/officeDocument/2006/relationships/hyperlink" Target="mailto:corbettd@bu.edu" TargetMode="External"/><Relationship Id="rId4" Type="http://schemas.openxmlformats.org/officeDocument/2006/relationships/hyperlink" Target="http://www.bu.edu/policies/information-security-home/hipaa_toc/"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914400" y="1615697"/>
            <a:ext cx="10363200" cy="1161473"/>
          </a:xfrm>
        </p:spPr>
        <p:txBody>
          <a:bodyPr/>
          <a:lstStyle/>
          <a:p>
            <a:r>
              <a:rPr lang="en-US" sz="4400" smtClean="0">
                <a:latin typeface="+mn-lt"/>
              </a:rPr>
              <a:t>HIPAA </a:t>
            </a:r>
            <a:r>
              <a:rPr lang="en-US" sz="4400">
                <a:latin typeface="+mn-lt"/>
              </a:rPr>
              <a:t>&amp;</a:t>
            </a:r>
            <a:r>
              <a:rPr lang="en-US" sz="4400" smtClean="0">
                <a:latin typeface="+mn-lt"/>
              </a:rPr>
              <a:t> </a:t>
            </a:r>
            <a:r>
              <a:rPr lang="en-US" sz="4400" dirty="0" smtClean="0">
                <a:latin typeface="+mn-lt"/>
              </a:rPr>
              <a:t/>
            </a:r>
            <a:br>
              <a:rPr lang="en-US" sz="4400" dirty="0" smtClean="0">
                <a:latin typeface="+mn-lt"/>
              </a:rPr>
            </a:br>
            <a:r>
              <a:rPr lang="en-US" sz="4400" dirty="0" smtClean="0">
                <a:latin typeface="+mn-lt"/>
              </a:rPr>
              <a:t>RESEARCH DATA SECURITY </a:t>
            </a:r>
            <a:br>
              <a:rPr lang="en-US" sz="4400" dirty="0" smtClean="0">
                <a:latin typeface="+mn-lt"/>
              </a:rPr>
            </a:br>
            <a:r>
              <a:rPr lang="en-US" sz="4400" dirty="0" smtClean="0">
                <a:latin typeface="+mn-lt"/>
              </a:rPr>
              <a:t>FOR BU RESEARCHERS</a:t>
            </a:r>
            <a:endParaRPr lang="en-US" sz="4400" dirty="0">
              <a:latin typeface="+mn-lt"/>
            </a:endParaRPr>
          </a:p>
        </p:txBody>
      </p:sp>
      <p:sp>
        <p:nvSpPr>
          <p:cNvPr id="5" name="Subtitle 4"/>
          <p:cNvSpPr>
            <a:spLocks noGrp="1"/>
          </p:cNvSpPr>
          <p:nvPr>
            <p:ph type="subTitle" idx="1"/>
          </p:nvPr>
        </p:nvSpPr>
        <p:spPr/>
        <p:txBody>
          <a:bodyPr>
            <a:normAutofit lnSpcReduction="10000"/>
          </a:bodyPr>
          <a:lstStyle/>
          <a:p>
            <a:r>
              <a:rPr lang="en-US" dirty="0" smtClean="0">
                <a:latin typeface="+mn-lt"/>
              </a:rPr>
              <a:t>CHARLES RIVER CAMPUS</a:t>
            </a:r>
          </a:p>
          <a:p>
            <a:endParaRPr lang="en-US" dirty="0">
              <a:latin typeface="+mn-lt"/>
            </a:endParaRPr>
          </a:p>
          <a:p>
            <a:endParaRPr lang="en-US" dirty="0" smtClean="0">
              <a:latin typeface="+mn-lt"/>
            </a:endParaRPr>
          </a:p>
          <a:p>
            <a:pPr algn="r"/>
            <a:r>
              <a:rPr lang="en-US" b="0" dirty="0" smtClean="0">
                <a:latin typeface="+mn-lt"/>
              </a:rPr>
              <a:t>January 2018</a:t>
            </a:r>
            <a:endParaRPr lang="en-US" b="0" dirty="0">
              <a:latin typeface="+mn-lt"/>
            </a:endParaRPr>
          </a:p>
        </p:txBody>
      </p:sp>
    </p:spTree>
    <p:extLst>
      <p:ext uri="{BB962C8B-B14F-4D97-AF65-F5344CB8AC3E}">
        <p14:creationId xmlns:p14="http://schemas.microsoft.com/office/powerpoint/2010/main" val="118579645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mn-lt"/>
              </a:rPr>
              <a:t>This </a:t>
            </a:r>
            <a:r>
              <a:rPr lang="en-US" dirty="0" smtClean="0">
                <a:latin typeface="+mn-lt"/>
              </a:rPr>
              <a:t>Training </a:t>
            </a:r>
            <a:r>
              <a:rPr lang="en-US" dirty="0">
                <a:latin typeface="+mn-lt"/>
              </a:rPr>
              <a:t>W</a:t>
            </a:r>
            <a:r>
              <a:rPr lang="en-US" dirty="0" smtClean="0">
                <a:latin typeface="+mn-lt"/>
              </a:rPr>
              <a:t>ill </a:t>
            </a:r>
            <a:r>
              <a:rPr lang="en-US" dirty="0">
                <a:latin typeface="+mn-lt"/>
              </a:rPr>
              <a:t>C</a:t>
            </a:r>
            <a:r>
              <a:rPr lang="en-US" dirty="0" smtClean="0">
                <a:latin typeface="+mn-lt"/>
              </a:rPr>
              <a:t>over-</a:t>
            </a:r>
            <a:endParaRPr lang="en-US" dirty="0">
              <a:latin typeface="+mn-lt"/>
            </a:endParaRPr>
          </a:p>
        </p:txBody>
      </p:sp>
      <p:sp>
        <p:nvSpPr>
          <p:cNvPr id="3" name="Content Placeholder 2"/>
          <p:cNvSpPr>
            <a:spLocks noGrp="1"/>
          </p:cNvSpPr>
          <p:nvPr>
            <p:ph idx="1"/>
          </p:nvPr>
        </p:nvSpPr>
        <p:spPr>
          <a:xfrm>
            <a:off x="812800" y="1354412"/>
            <a:ext cx="10566400" cy="4360588"/>
          </a:xfrm>
        </p:spPr>
        <p:txBody>
          <a:bodyPr/>
          <a:lstStyle/>
          <a:p>
            <a:pPr lvl="0"/>
            <a:endParaRPr lang="en-US" dirty="0">
              <a:latin typeface="+mn-lt"/>
            </a:endParaRPr>
          </a:p>
          <a:p>
            <a:pPr lvl="0" algn="ctr"/>
            <a:r>
              <a:rPr lang="en-US" sz="2800" dirty="0" smtClean="0">
                <a:latin typeface="+mn-lt"/>
              </a:rPr>
              <a:t>How HIPAA impacts human subject research</a:t>
            </a:r>
          </a:p>
          <a:p>
            <a:pPr lvl="0"/>
            <a:endParaRPr lang="en-US" dirty="0" smtClean="0">
              <a:latin typeface="+mn-lt"/>
            </a:endParaRPr>
          </a:p>
          <a:p>
            <a:pPr algn="ctr"/>
            <a:r>
              <a:rPr lang="en-US" sz="2800" dirty="0">
                <a:latin typeface="+mn-lt"/>
              </a:rPr>
              <a:t>What researchers need to do to </a:t>
            </a:r>
            <a:r>
              <a:rPr lang="en-US" sz="2800" dirty="0" smtClean="0">
                <a:latin typeface="+mn-lt"/>
              </a:rPr>
              <a:t>protect health data used in research - whether </a:t>
            </a:r>
            <a:r>
              <a:rPr lang="en-US" sz="2800" dirty="0">
                <a:latin typeface="+mn-lt"/>
              </a:rPr>
              <a:t>covered by HIPAA or </a:t>
            </a:r>
            <a:r>
              <a:rPr lang="en-US" sz="2800" dirty="0" smtClean="0">
                <a:latin typeface="+mn-lt"/>
              </a:rPr>
              <a:t>not</a:t>
            </a:r>
          </a:p>
          <a:p>
            <a:pPr algn="ctr"/>
            <a:endParaRPr lang="en-US" sz="2800" dirty="0">
              <a:latin typeface="+mn-lt"/>
            </a:endParaRPr>
          </a:p>
          <a:p>
            <a:pPr algn="ctr"/>
            <a:r>
              <a:rPr lang="en-US" sz="2800" dirty="0">
                <a:latin typeface="+mn-lt"/>
              </a:rPr>
              <a:t>H</a:t>
            </a:r>
            <a:r>
              <a:rPr lang="en-US" sz="2800" dirty="0" smtClean="0">
                <a:latin typeface="+mn-lt"/>
              </a:rPr>
              <a:t>ow </a:t>
            </a:r>
            <a:r>
              <a:rPr lang="en-US" sz="2800" dirty="0">
                <a:latin typeface="+mn-lt"/>
              </a:rPr>
              <a:t>to report a possible </a:t>
            </a:r>
            <a:r>
              <a:rPr lang="en-US" sz="2800" dirty="0" smtClean="0">
                <a:latin typeface="+mn-lt"/>
              </a:rPr>
              <a:t>breach of research data</a:t>
            </a:r>
            <a:endParaRPr lang="en-US" sz="2800" dirty="0">
              <a:latin typeface="+mn-lt"/>
            </a:endParaRPr>
          </a:p>
          <a:p>
            <a:pPr lvl="0"/>
            <a:endParaRPr lang="en-US" dirty="0">
              <a:latin typeface="+mn-lt"/>
            </a:endParaRPr>
          </a:p>
          <a:p>
            <a:pPr algn="ctr"/>
            <a:r>
              <a:rPr lang="en-US" sz="2800" dirty="0" smtClean="0">
                <a:latin typeface="+mn-lt"/>
              </a:rPr>
              <a:t>Your BU resources</a:t>
            </a:r>
            <a:endParaRPr lang="en-US" sz="2800" dirty="0">
              <a:latin typeface="+mn-lt"/>
            </a:endParaRPr>
          </a:p>
        </p:txBody>
      </p:sp>
      <p:sp>
        <p:nvSpPr>
          <p:cNvPr id="4" name="Footer Placeholder 3"/>
          <p:cNvSpPr>
            <a:spLocks noGrp="1"/>
          </p:cNvSpPr>
          <p:nvPr>
            <p:ph type="ftr" sz="quarter" idx="10"/>
          </p:nvPr>
        </p:nvSpPr>
        <p:spPr/>
        <p:txBody>
          <a:bodyPr/>
          <a:lstStyle/>
          <a:p>
            <a:endParaRPr lang="en-US" dirty="0"/>
          </a:p>
        </p:txBody>
      </p:sp>
      <p:sp>
        <p:nvSpPr>
          <p:cNvPr id="5" name="Slide Number Placeholder 4"/>
          <p:cNvSpPr>
            <a:spLocks noGrp="1"/>
          </p:cNvSpPr>
          <p:nvPr>
            <p:ph type="sldNum" sz="quarter" idx="11"/>
          </p:nvPr>
        </p:nvSpPr>
        <p:spPr/>
        <p:txBody>
          <a:bodyPr/>
          <a:lstStyle/>
          <a:p>
            <a:fld id="{86FD128F-CE2A-40EB-8FB7-099DF770C3D2}" type="slidenum">
              <a:rPr lang="en-US" smtClean="0"/>
              <a:t>2</a:t>
            </a:fld>
            <a:endParaRPr lang="en-US" dirty="0"/>
          </a:p>
        </p:txBody>
      </p:sp>
      <p:sp>
        <p:nvSpPr>
          <p:cNvPr id="6" name="Straight Connector 5"/>
          <p:cNvSpPr/>
          <p:nvPr/>
        </p:nvSpPr>
        <p:spPr>
          <a:xfrm flipV="1">
            <a:off x="2902647" y="2585773"/>
            <a:ext cx="5355860" cy="11574"/>
          </a:xfrm>
          <a:prstGeom prst="line">
            <a:avLst/>
          </a:prstGeom>
          <a:ln>
            <a:solidFill>
              <a:srgbClr val="FF0000"/>
            </a:solidFill>
          </a:ln>
        </p:spPr>
        <p:style>
          <a:lnRef idx="2">
            <a:scrgbClr r="0" g="0" b="0"/>
          </a:lnRef>
          <a:fillRef idx="1">
            <a:schemeClr val="accent1">
              <a:hueOff val="0"/>
              <a:satOff val="0"/>
              <a:lumOff val="0"/>
              <a:alphaOff val="0"/>
            </a:schemeClr>
          </a:fillRef>
          <a:effectRef idx="1">
            <a:schemeClr val="accent1">
              <a:hueOff val="0"/>
              <a:satOff val="0"/>
              <a:lumOff val="0"/>
              <a:alphaOff val="0"/>
            </a:schemeClr>
          </a:effectRef>
          <a:fontRef idx="minor">
            <a:schemeClr val="tx1">
              <a:hueOff val="0"/>
              <a:satOff val="0"/>
              <a:lumOff val="0"/>
              <a:alphaOff val="0"/>
            </a:schemeClr>
          </a:fontRef>
        </p:style>
      </p:sp>
      <p:sp>
        <p:nvSpPr>
          <p:cNvPr id="7" name="Straight Connector 6"/>
          <p:cNvSpPr/>
          <p:nvPr/>
        </p:nvSpPr>
        <p:spPr>
          <a:xfrm flipV="1">
            <a:off x="3068798" y="4994835"/>
            <a:ext cx="5355860" cy="11574"/>
          </a:xfrm>
          <a:prstGeom prst="line">
            <a:avLst/>
          </a:prstGeom>
          <a:ln>
            <a:solidFill>
              <a:srgbClr val="FF0000"/>
            </a:solidFill>
          </a:ln>
        </p:spPr>
        <p:style>
          <a:lnRef idx="2">
            <a:scrgbClr r="0" g="0" b="0"/>
          </a:lnRef>
          <a:fillRef idx="1">
            <a:schemeClr val="accent1">
              <a:hueOff val="0"/>
              <a:satOff val="0"/>
              <a:lumOff val="0"/>
              <a:alphaOff val="0"/>
            </a:schemeClr>
          </a:fillRef>
          <a:effectRef idx="1">
            <a:schemeClr val="accent1">
              <a:hueOff val="0"/>
              <a:satOff val="0"/>
              <a:lumOff val="0"/>
              <a:alphaOff val="0"/>
            </a:schemeClr>
          </a:effectRef>
          <a:fontRef idx="minor">
            <a:schemeClr val="tx1">
              <a:hueOff val="0"/>
              <a:satOff val="0"/>
              <a:lumOff val="0"/>
              <a:alphaOff val="0"/>
            </a:schemeClr>
          </a:fontRef>
        </p:style>
      </p:sp>
      <p:sp>
        <p:nvSpPr>
          <p:cNvPr id="8" name="Straight Connector 7"/>
          <p:cNvSpPr/>
          <p:nvPr/>
        </p:nvSpPr>
        <p:spPr>
          <a:xfrm flipV="1">
            <a:off x="3068798" y="3845288"/>
            <a:ext cx="5355860" cy="11574"/>
          </a:xfrm>
          <a:prstGeom prst="line">
            <a:avLst/>
          </a:prstGeom>
          <a:ln>
            <a:solidFill>
              <a:srgbClr val="FF0000"/>
            </a:solidFill>
          </a:ln>
        </p:spPr>
        <p:style>
          <a:lnRef idx="2">
            <a:scrgbClr r="0" g="0" b="0"/>
          </a:lnRef>
          <a:fillRef idx="1">
            <a:schemeClr val="accent1">
              <a:hueOff val="0"/>
              <a:satOff val="0"/>
              <a:lumOff val="0"/>
              <a:alphaOff val="0"/>
            </a:schemeClr>
          </a:fillRef>
          <a:effectRef idx="1">
            <a:schemeClr val="accent1">
              <a:hueOff val="0"/>
              <a:satOff val="0"/>
              <a:lumOff val="0"/>
              <a:alphaOff val="0"/>
            </a:schemeClr>
          </a:effectRef>
          <a:fontRef idx="minor">
            <a:schemeClr val="tx1">
              <a:hueOff val="0"/>
              <a:satOff val="0"/>
              <a:lumOff val="0"/>
              <a:alphaOff val="0"/>
            </a:schemeClr>
          </a:fontRef>
        </p:style>
      </p:sp>
    </p:spTree>
    <p:extLst>
      <p:ext uri="{BB962C8B-B14F-4D97-AF65-F5344CB8AC3E}">
        <p14:creationId xmlns:p14="http://schemas.microsoft.com/office/powerpoint/2010/main" val="178249218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mn-lt"/>
              </a:rPr>
              <a:t>HIPAA</a:t>
            </a:r>
            <a:endParaRPr lang="en-US" dirty="0">
              <a:latin typeface="+mn-lt"/>
            </a:endParaRPr>
          </a:p>
        </p:txBody>
      </p:sp>
      <p:sp>
        <p:nvSpPr>
          <p:cNvPr id="3" name="Content Placeholder 2"/>
          <p:cNvSpPr>
            <a:spLocks noGrp="1"/>
          </p:cNvSpPr>
          <p:nvPr>
            <p:ph idx="1"/>
          </p:nvPr>
        </p:nvSpPr>
        <p:spPr/>
        <p:txBody>
          <a:bodyPr/>
          <a:lstStyle/>
          <a:p>
            <a:pPr lvl="0"/>
            <a:endParaRPr lang="en-US" b="1" dirty="0" smtClean="0">
              <a:solidFill>
                <a:srgbClr val="C00000"/>
              </a:solidFill>
              <a:latin typeface="+mn-lt"/>
            </a:endParaRPr>
          </a:p>
          <a:p>
            <a:pPr marL="0" lvl="0" indent="0">
              <a:buNone/>
            </a:pPr>
            <a:r>
              <a:rPr lang="en-US" dirty="0" smtClean="0">
                <a:latin typeface="+mn-lt"/>
              </a:rPr>
              <a:t>Health </a:t>
            </a:r>
            <a:r>
              <a:rPr lang="en-US" dirty="0">
                <a:latin typeface="+mn-lt"/>
              </a:rPr>
              <a:t>Insurance Portability and Accountability Act of 1996 (HIPAA).  </a:t>
            </a:r>
            <a:endParaRPr lang="en-US" dirty="0" smtClean="0">
              <a:latin typeface="+mn-lt"/>
            </a:endParaRPr>
          </a:p>
          <a:p>
            <a:r>
              <a:rPr lang="en-US" dirty="0" smtClean="0">
                <a:latin typeface="+mn-lt"/>
              </a:rPr>
              <a:t>Privacy</a:t>
            </a:r>
          </a:p>
          <a:p>
            <a:r>
              <a:rPr lang="en-US" dirty="0" smtClean="0">
                <a:latin typeface="+mn-lt"/>
              </a:rPr>
              <a:t>Security</a:t>
            </a:r>
          </a:p>
          <a:p>
            <a:r>
              <a:rPr lang="en-US" dirty="0" smtClean="0">
                <a:latin typeface="+mn-lt"/>
              </a:rPr>
              <a:t>Breach Notification</a:t>
            </a:r>
          </a:p>
          <a:p>
            <a:r>
              <a:rPr lang="en-US" dirty="0" smtClean="0"/>
              <a:t>Patient Rights</a:t>
            </a:r>
            <a:r>
              <a:rPr lang="en-US" dirty="0" smtClean="0">
                <a:latin typeface="+mn-lt"/>
              </a:rPr>
              <a:t> </a:t>
            </a:r>
            <a:endParaRPr lang="en-US" dirty="0">
              <a:latin typeface="+mn-lt"/>
            </a:endParaRPr>
          </a:p>
        </p:txBody>
      </p:sp>
      <p:sp>
        <p:nvSpPr>
          <p:cNvPr id="4" name="Footer Placeholder 3"/>
          <p:cNvSpPr>
            <a:spLocks noGrp="1"/>
          </p:cNvSpPr>
          <p:nvPr>
            <p:ph type="ftr" sz="quarter" idx="10"/>
          </p:nvPr>
        </p:nvSpPr>
        <p:spPr/>
        <p:txBody>
          <a:bodyPr/>
          <a:lstStyle/>
          <a:p>
            <a:endParaRPr lang="en-US" dirty="0"/>
          </a:p>
        </p:txBody>
      </p:sp>
      <p:sp>
        <p:nvSpPr>
          <p:cNvPr id="5" name="Slide Number Placeholder 4"/>
          <p:cNvSpPr>
            <a:spLocks noGrp="1"/>
          </p:cNvSpPr>
          <p:nvPr>
            <p:ph type="sldNum" sz="quarter" idx="11"/>
          </p:nvPr>
        </p:nvSpPr>
        <p:spPr/>
        <p:txBody>
          <a:bodyPr/>
          <a:lstStyle/>
          <a:p>
            <a:fld id="{86FD128F-CE2A-40EB-8FB7-099DF770C3D2}" type="slidenum">
              <a:rPr lang="en-US" smtClean="0"/>
              <a:t>3</a:t>
            </a:fld>
            <a:endParaRPr lang="en-US" dirty="0"/>
          </a:p>
        </p:txBody>
      </p:sp>
    </p:spTree>
    <p:extLst>
      <p:ext uri="{BB962C8B-B14F-4D97-AF65-F5344CB8AC3E}">
        <p14:creationId xmlns:p14="http://schemas.microsoft.com/office/powerpoint/2010/main" val="119108790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What’s the big deal?</a:t>
            </a:r>
            <a:endParaRPr lang="en-US" dirty="0"/>
          </a:p>
        </p:txBody>
      </p:sp>
      <p:sp>
        <p:nvSpPr>
          <p:cNvPr id="3" name="Content Placeholder 2"/>
          <p:cNvSpPr>
            <a:spLocks noGrp="1"/>
          </p:cNvSpPr>
          <p:nvPr>
            <p:ph idx="1"/>
          </p:nvPr>
        </p:nvSpPr>
        <p:spPr/>
        <p:txBody>
          <a:bodyPr/>
          <a:lstStyle/>
          <a:p>
            <a:endParaRPr lang="en-US" dirty="0" smtClean="0"/>
          </a:p>
          <a:p>
            <a:endParaRPr lang="en-US" dirty="0"/>
          </a:p>
          <a:p>
            <a:r>
              <a:rPr lang="en-US" dirty="0" smtClean="0"/>
              <a:t>National standards</a:t>
            </a:r>
          </a:p>
          <a:p>
            <a:r>
              <a:rPr lang="en-US" dirty="0" smtClean="0"/>
              <a:t>Complexity</a:t>
            </a:r>
          </a:p>
          <a:p>
            <a:r>
              <a:rPr lang="en-US" dirty="0" smtClean="0"/>
              <a:t>Enforcement: </a:t>
            </a:r>
            <a:r>
              <a:rPr lang="en-US" dirty="0" smtClean="0"/>
              <a:t>consequences </a:t>
            </a:r>
            <a:r>
              <a:rPr lang="en-US" dirty="0" smtClean="0"/>
              <a:t>of breach</a:t>
            </a:r>
          </a:p>
          <a:p>
            <a:pPr lvl="1"/>
            <a:r>
              <a:rPr lang="en-US" dirty="0" smtClean="0"/>
              <a:t>Feinstein Institute for Medical Research: </a:t>
            </a:r>
            <a:r>
              <a:rPr lang="en-US" dirty="0" smtClean="0"/>
              <a:t>data </a:t>
            </a:r>
            <a:r>
              <a:rPr lang="en-US" dirty="0" smtClean="0"/>
              <a:t>from 50 studies, 13,000 individuals; breach cost $3.9 </a:t>
            </a:r>
            <a:r>
              <a:rPr lang="en-US" dirty="0" smtClean="0"/>
              <a:t>million (unencrypted laptop)</a:t>
            </a:r>
            <a:endParaRPr lang="en-US" dirty="0" smtClean="0"/>
          </a:p>
          <a:p>
            <a:pPr lvl="1"/>
            <a:r>
              <a:rPr lang="en-US" dirty="0" smtClean="0"/>
              <a:t>Oregon Health and Science University, $</a:t>
            </a:r>
            <a:r>
              <a:rPr lang="en-US" dirty="0" smtClean="0"/>
              <a:t>2.75 Million (unencrypted laptop)</a:t>
            </a:r>
            <a:endParaRPr lang="en-US" dirty="0"/>
          </a:p>
        </p:txBody>
      </p:sp>
      <p:sp>
        <p:nvSpPr>
          <p:cNvPr id="4" name="Footer Placeholder 3"/>
          <p:cNvSpPr>
            <a:spLocks noGrp="1"/>
          </p:cNvSpPr>
          <p:nvPr>
            <p:ph type="ftr" sz="quarter" idx="10"/>
          </p:nvPr>
        </p:nvSpPr>
        <p:spPr/>
        <p:txBody>
          <a:bodyPr/>
          <a:lstStyle/>
          <a:p>
            <a:endParaRPr lang="en-US" dirty="0"/>
          </a:p>
        </p:txBody>
      </p:sp>
      <p:sp>
        <p:nvSpPr>
          <p:cNvPr id="5" name="Slide Number Placeholder 4"/>
          <p:cNvSpPr>
            <a:spLocks noGrp="1"/>
          </p:cNvSpPr>
          <p:nvPr>
            <p:ph type="sldNum" sz="quarter" idx="11"/>
          </p:nvPr>
        </p:nvSpPr>
        <p:spPr/>
        <p:txBody>
          <a:bodyPr/>
          <a:lstStyle/>
          <a:p>
            <a:fld id="{86FD128F-CE2A-40EB-8FB7-099DF770C3D2}" type="slidenum">
              <a:rPr lang="en-US" smtClean="0"/>
              <a:t>4</a:t>
            </a:fld>
            <a:endParaRPr lang="en-US" dirty="0"/>
          </a:p>
        </p:txBody>
      </p:sp>
    </p:spTree>
    <p:extLst>
      <p:ext uri="{BB962C8B-B14F-4D97-AF65-F5344CB8AC3E}">
        <p14:creationId xmlns:p14="http://schemas.microsoft.com/office/powerpoint/2010/main" val="58965860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mn-lt"/>
              </a:rPr>
              <a:t>When </a:t>
            </a:r>
            <a:r>
              <a:rPr lang="en-US" dirty="0" smtClean="0">
                <a:latin typeface="+mn-lt"/>
              </a:rPr>
              <a:t>Does </a:t>
            </a:r>
            <a:r>
              <a:rPr lang="en-US" dirty="0" smtClean="0"/>
              <a:t>Research </a:t>
            </a:r>
            <a:r>
              <a:rPr lang="en-US" dirty="0" smtClean="0"/>
              <a:t>Implicate HIPAA?</a:t>
            </a:r>
            <a:endParaRPr lang="en-US" dirty="0">
              <a:latin typeface="+mn-lt"/>
            </a:endParaRPr>
          </a:p>
        </p:txBody>
      </p:sp>
      <p:sp>
        <p:nvSpPr>
          <p:cNvPr id="3" name="Content Placeholder 2"/>
          <p:cNvSpPr>
            <a:spLocks noGrp="1"/>
          </p:cNvSpPr>
          <p:nvPr>
            <p:ph idx="1"/>
          </p:nvPr>
        </p:nvSpPr>
        <p:spPr>
          <a:xfrm>
            <a:off x="1178560" y="3343540"/>
            <a:ext cx="10566400" cy="2021840"/>
          </a:xfrm>
        </p:spPr>
        <p:txBody>
          <a:bodyPr/>
          <a:lstStyle/>
          <a:p>
            <a:pPr marL="457200" indent="-457200">
              <a:buFont typeface="+mj-lt"/>
              <a:buAutoNum type="arabicPeriod"/>
            </a:pPr>
            <a:endParaRPr lang="en-US" dirty="0"/>
          </a:p>
          <a:p>
            <a:pPr marL="0" indent="0" algn="ctr">
              <a:buNone/>
            </a:pPr>
            <a:r>
              <a:rPr lang="en-US" b="1" dirty="0" smtClean="0"/>
              <a:t>Protected </a:t>
            </a:r>
            <a:r>
              <a:rPr lang="en-US" b="1" dirty="0"/>
              <a:t>Health Information (</a:t>
            </a:r>
            <a:r>
              <a:rPr lang="en-US" b="1" dirty="0" smtClean="0"/>
              <a:t>PHI):</a:t>
            </a:r>
          </a:p>
          <a:p>
            <a:r>
              <a:rPr lang="en-US" dirty="0"/>
              <a:t>I</a:t>
            </a:r>
            <a:r>
              <a:rPr lang="en-US" dirty="0" smtClean="0"/>
              <a:t>nformation </a:t>
            </a:r>
            <a:r>
              <a:rPr lang="en-US" dirty="0"/>
              <a:t>about an individual’s past, present, or future physical or mental health, </a:t>
            </a:r>
            <a:r>
              <a:rPr lang="en-US" dirty="0" smtClean="0"/>
              <a:t>and/or </a:t>
            </a:r>
          </a:p>
          <a:p>
            <a:r>
              <a:rPr lang="en-US" dirty="0" smtClean="0"/>
              <a:t>information </a:t>
            </a:r>
            <a:r>
              <a:rPr lang="en-US" dirty="0"/>
              <a:t>about payment for, or provision of healthcare services, </a:t>
            </a:r>
            <a:endParaRPr lang="en-US" dirty="0" smtClean="0"/>
          </a:p>
          <a:p>
            <a:r>
              <a:rPr lang="en-US" dirty="0" smtClean="0"/>
              <a:t>created </a:t>
            </a:r>
            <a:r>
              <a:rPr lang="en-US" dirty="0"/>
              <a:t>or received by a Covered </a:t>
            </a:r>
            <a:r>
              <a:rPr lang="en-US" dirty="0" smtClean="0"/>
              <a:t>Entity/Covered Component.  </a:t>
            </a:r>
            <a:endParaRPr lang="en-US" dirty="0">
              <a:latin typeface="+mn-lt"/>
            </a:endParaRPr>
          </a:p>
        </p:txBody>
      </p:sp>
      <p:sp>
        <p:nvSpPr>
          <p:cNvPr id="4" name="Footer Placeholder 3"/>
          <p:cNvSpPr>
            <a:spLocks noGrp="1"/>
          </p:cNvSpPr>
          <p:nvPr>
            <p:ph type="ftr" sz="quarter" idx="10"/>
          </p:nvPr>
        </p:nvSpPr>
        <p:spPr/>
        <p:txBody>
          <a:bodyPr/>
          <a:lstStyle/>
          <a:p>
            <a:endParaRPr lang="en-US" dirty="0"/>
          </a:p>
        </p:txBody>
      </p:sp>
      <p:sp>
        <p:nvSpPr>
          <p:cNvPr id="5" name="Slide Number Placeholder 4"/>
          <p:cNvSpPr>
            <a:spLocks noGrp="1"/>
          </p:cNvSpPr>
          <p:nvPr>
            <p:ph type="sldNum" sz="quarter" idx="11"/>
          </p:nvPr>
        </p:nvSpPr>
        <p:spPr/>
        <p:txBody>
          <a:bodyPr/>
          <a:lstStyle/>
          <a:p>
            <a:fld id="{86FD128F-CE2A-40EB-8FB7-099DF770C3D2}" type="slidenum">
              <a:rPr lang="en-US" smtClean="0"/>
              <a:t>5</a:t>
            </a:fld>
            <a:endParaRPr lang="en-US" dirty="0"/>
          </a:p>
        </p:txBody>
      </p:sp>
      <p:graphicFrame>
        <p:nvGraphicFramePr>
          <p:cNvPr id="6" name="Diagram 5"/>
          <p:cNvGraphicFramePr/>
          <p:nvPr>
            <p:extLst>
              <p:ext uri="{D42A27DB-BD31-4B8C-83A1-F6EECF244321}">
                <p14:modId xmlns:p14="http://schemas.microsoft.com/office/powerpoint/2010/main" val="2270317082"/>
              </p:ext>
            </p:extLst>
          </p:nvPr>
        </p:nvGraphicFramePr>
        <p:xfrm>
          <a:off x="2489200" y="1682380"/>
          <a:ext cx="7040880" cy="19761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64028697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Covered Entity/Covered Component</a:t>
            </a:r>
            <a:endParaRPr lang="en-US" dirty="0"/>
          </a:p>
        </p:txBody>
      </p:sp>
      <p:sp>
        <p:nvSpPr>
          <p:cNvPr id="3" name="Content Placeholder 2"/>
          <p:cNvSpPr>
            <a:spLocks noGrp="1"/>
          </p:cNvSpPr>
          <p:nvPr>
            <p:ph idx="1"/>
          </p:nvPr>
        </p:nvSpPr>
        <p:spPr/>
        <p:txBody>
          <a:bodyPr/>
          <a:lstStyle/>
          <a:p>
            <a:r>
              <a:rPr lang="en-US" b="1" dirty="0"/>
              <a:t>Covered Entity</a:t>
            </a:r>
            <a:r>
              <a:rPr lang="en-US" dirty="0"/>
              <a:t>: A health insurance plan, claim clearinghouse, or a healthcare provider that conducts HIPAA electronic billing (typically billing of insurance companies or Medicare/Medicaid). </a:t>
            </a:r>
          </a:p>
          <a:p>
            <a:r>
              <a:rPr lang="en-US" b="1" dirty="0"/>
              <a:t>Covered Component</a:t>
            </a:r>
            <a:r>
              <a:rPr lang="en-US" dirty="0"/>
              <a:t>: </a:t>
            </a:r>
            <a:r>
              <a:rPr lang="en-US" dirty="0" smtClean="0"/>
              <a:t>Same </a:t>
            </a:r>
            <a:r>
              <a:rPr lang="en-US" dirty="0"/>
              <a:t>as a Covered Entity, but is a </a:t>
            </a:r>
            <a:r>
              <a:rPr lang="en-US" dirty="0" smtClean="0"/>
              <a:t>component </a:t>
            </a:r>
            <a:r>
              <a:rPr lang="en-US" dirty="0"/>
              <a:t>of </a:t>
            </a:r>
            <a:r>
              <a:rPr lang="en-US" dirty="0" smtClean="0"/>
              <a:t>a hybrid </a:t>
            </a:r>
            <a:r>
              <a:rPr lang="en-US" dirty="0"/>
              <a:t>entity that does more than </a:t>
            </a:r>
            <a:r>
              <a:rPr lang="en-US" dirty="0" smtClean="0"/>
              <a:t>healthcare.  BU </a:t>
            </a:r>
            <a:r>
              <a:rPr lang="en-US" dirty="0"/>
              <a:t>is a Hybrid Entity</a:t>
            </a:r>
            <a:r>
              <a:rPr lang="en-US" dirty="0" smtClean="0"/>
              <a:t>.</a:t>
            </a:r>
          </a:p>
          <a:p>
            <a:r>
              <a:rPr lang="en-US" b="1" dirty="0" smtClean="0"/>
              <a:t>BU Covered Components</a:t>
            </a:r>
            <a:r>
              <a:rPr lang="en-US" dirty="0" smtClean="0"/>
              <a:t>:</a:t>
            </a:r>
            <a:endParaRPr lang="en-US" dirty="0"/>
          </a:p>
          <a:p>
            <a:endParaRPr lang="en-US" dirty="0"/>
          </a:p>
        </p:txBody>
      </p:sp>
      <p:sp>
        <p:nvSpPr>
          <p:cNvPr id="4" name="Footer Placeholder 3"/>
          <p:cNvSpPr>
            <a:spLocks noGrp="1"/>
          </p:cNvSpPr>
          <p:nvPr>
            <p:ph type="ftr" sz="quarter" idx="10"/>
          </p:nvPr>
        </p:nvSpPr>
        <p:spPr/>
        <p:txBody>
          <a:bodyPr/>
          <a:lstStyle/>
          <a:p>
            <a:endParaRPr lang="en-US" dirty="0"/>
          </a:p>
        </p:txBody>
      </p:sp>
      <p:sp>
        <p:nvSpPr>
          <p:cNvPr id="5" name="Slide Number Placeholder 4"/>
          <p:cNvSpPr>
            <a:spLocks noGrp="1"/>
          </p:cNvSpPr>
          <p:nvPr>
            <p:ph type="sldNum" sz="quarter" idx="11"/>
          </p:nvPr>
        </p:nvSpPr>
        <p:spPr/>
        <p:txBody>
          <a:bodyPr/>
          <a:lstStyle/>
          <a:p>
            <a:fld id="{86FD128F-CE2A-40EB-8FB7-099DF770C3D2}" type="slidenum">
              <a:rPr lang="en-US" smtClean="0"/>
              <a:t>6</a:t>
            </a:fld>
            <a:endParaRPr lang="en-US" dirty="0"/>
          </a:p>
        </p:txBody>
      </p:sp>
      <p:graphicFrame>
        <p:nvGraphicFramePr>
          <p:cNvPr id="6" name="Content Placeholder 4"/>
          <p:cNvGraphicFramePr>
            <a:graphicFrameLocks/>
          </p:cNvGraphicFramePr>
          <p:nvPr>
            <p:extLst>
              <p:ext uri="{D42A27DB-BD31-4B8C-83A1-F6EECF244321}">
                <p14:modId xmlns:p14="http://schemas.microsoft.com/office/powerpoint/2010/main" val="788716118"/>
              </p:ext>
            </p:extLst>
          </p:nvPr>
        </p:nvGraphicFramePr>
        <p:xfrm>
          <a:off x="2133600" y="4185919"/>
          <a:ext cx="7620000" cy="206089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959504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mn-lt"/>
              </a:rPr>
              <a:t>Points Where HIPAA Matters</a:t>
            </a:r>
            <a:endParaRPr lang="en-US" dirty="0">
              <a:latin typeface="+mn-lt"/>
            </a:endParaRPr>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3345838869"/>
              </p:ext>
            </p:extLst>
          </p:nvPr>
        </p:nvGraphicFramePr>
        <p:xfrm>
          <a:off x="609600" y="2306320"/>
          <a:ext cx="10769600" cy="32105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Footer Placeholder 3"/>
          <p:cNvSpPr>
            <a:spLocks noGrp="1"/>
          </p:cNvSpPr>
          <p:nvPr>
            <p:ph type="ftr" sz="quarter" idx="10"/>
          </p:nvPr>
        </p:nvSpPr>
        <p:spPr/>
        <p:txBody>
          <a:bodyPr/>
          <a:lstStyle/>
          <a:p>
            <a:endParaRPr lang="en-US" dirty="0"/>
          </a:p>
        </p:txBody>
      </p:sp>
      <p:sp>
        <p:nvSpPr>
          <p:cNvPr id="5" name="Slide Number Placeholder 4"/>
          <p:cNvSpPr>
            <a:spLocks noGrp="1"/>
          </p:cNvSpPr>
          <p:nvPr>
            <p:ph type="sldNum" sz="quarter" idx="11"/>
          </p:nvPr>
        </p:nvSpPr>
        <p:spPr/>
        <p:txBody>
          <a:bodyPr/>
          <a:lstStyle/>
          <a:p>
            <a:fld id="{86FD128F-CE2A-40EB-8FB7-099DF770C3D2}" type="slidenum">
              <a:rPr lang="en-US" smtClean="0"/>
              <a:t>7</a:t>
            </a:fld>
            <a:endParaRPr lang="en-US" dirty="0"/>
          </a:p>
        </p:txBody>
      </p:sp>
    </p:spTree>
    <p:extLst>
      <p:ext uri="{BB962C8B-B14F-4D97-AF65-F5344CB8AC3E}">
        <p14:creationId xmlns:p14="http://schemas.microsoft.com/office/powerpoint/2010/main" val="103795940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mn-lt"/>
              </a:rPr>
              <a:t>    </a:t>
            </a:r>
            <a:endParaRPr lang="en-US" dirty="0">
              <a:latin typeface="+mn-lt"/>
            </a:endParaRPr>
          </a:p>
        </p:txBody>
      </p:sp>
      <p:sp>
        <p:nvSpPr>
          <p:cNvPr id="3" name="Content Placeholder 2"/>
          <p:cNvSpPr>
            <a:spLocks noGrp="1"/>
          </p:cNvSpPr>
          <p:nvPr>
            <p:ph idx="1"/>
          </p:nvPr>
        </p:nvSpPr>
        <p:spPr>
          <a:xfrm>
            <a:off x="812800" y="2053651"/>
            <a:ext cx="10566400" cy="4075113"/>
          </a:xfrm>
        </p:spPr>
        <p:txBody>
          <a:bodyPr/>
          <a:lstStyle/>
          <a:p>
            <a:pPr lvl="0"/>
            <a:endParaRPr lang="en-US" dirty="0" smtClean="0">
              <a:latin typeface="+mn-lt"/>
            </a:endParaRPr>
          </a:p>
          <a:p>
            <a:pPr lvl="0"/>
            <a:endParaRPr lang="en-US" dirty="0" smtClean="0">
              <a:latin typeface="+mn-lt"/>
            </a:endParaRPr>
          </a:p>
          <a:p>
            <a:pPr marL="0" lvl="0" indent="0">
              <a:buNone/>
            </a:pPr>
            <a:r>
              <a:rPr lang="en-US" dirty="0" smtClean="0">
                <a:latin typeface="+mn-lt"/>
              </a:rPr>
              <a:t>You need </a:t>
            </a:r>
            <a:r>
              <a:rPr lang="en-US" dirty="0">
                <a:latin typeface="+mn-lt"/>
              </a:rPr>
              <a:t>PHI from a </a:t>
            </a:r>
            <a:r>
              <a:rPr lang="en-US" dirty="0" smtClean="0">
                <a:latin typeface="+mn-lt"/>
              </a:rPr>
              <a:t>BU </a:t>
            </a:r>
            <a:r>
              <a:rPr lang="en-US" dirty="0">
                <a:latin typeface="+mn-lt"/>
              </a:rPr>
              <a:t>C</a:t>
            </a:r>
            <a:r>
              <a:rPr lang="en-US" dirty="0" smtClean="0">
                <a:latin typeface="+mn-lt"/>
              </a:rPr>
              <a:t>overed </a:t>
            </a:r>
            <a:r>
              <a:rPr lang="en-US" dirty="0">
                <a:latin typeface="+mn-lt"/>
              </a:rPr>
              <a:t>C</a:t>
            </a:r>
            <a:r>
              <a:rPr lang="en-US" dirty="0" smtClean="0">
                <a:latin typeface="+mn-lt"/>
              </a:rPr>
              <a:t>omponent (or from a HIPAA Covered Entity outside BU) to prepare for research. </a:t>
            </a:r>
            <a:r>
              <a:rPr lang="en-US" dirty="0">
                <a:latin typeface="+mn-lt"/>
              </a:rPr>
              <a:t>F</a:t>
            </a:r>
            <a:r>
              <a:rPr lang="en-US" dirty="0" smtClean="0">
                <a:latin typeface="+mn-lt"/>
              </a:rPr>
              <a:t>or </a:t>
            </a:r>
            <a:r>
              <a:rPr lang="en-US" dirty="0">
                <a:latin typeface="+mn-lt"/>
              </a:rPr>
              <a:t>example</a:t>
            </a:r>
            <a:r>
              <a:rPr lang="en-US" dirty="0" smtClean="0">
                <a:latin typeface="+mn-lt"/>
              </a:rPr>
              <a:t>:</a:t>
            </a:r>
          </a:p>
          <a:p>
            <a:pPr lvl="1"/>
            <a:r>
              <a:rPr lang="en-US" dirty="0" smtClean="0">
                <a:latin typeface="+mn-lt"/>
              </a:rPr>
              <a:t>Evaluating </a:t>
            </a:r>
            <a:r>
              <a:rPr lang="en-US" dirty="0">
                <a:latin typeface="+mn-lt"/>
              </a:rPr>
              <a:t>whether </a:t>
            </a:r>
            <a:r>
              <a:rPr lang="en-US" dirty="0" smtClean="0">
                <a:latin typeface="+mn-lt"/>
              </a:rPr>
              <a:t>the medical </a:t>
            </a:r>
            <a:r>
              <a:rPr lang="en-US" dirty="0">
                <a:latin typeface="+mn-lt"/>
              </a:rPr>
              <a:t>records contain enough potential subjects for a research study</a:t>
            </a:r>
          </a:p>
          <a:p>
            <a:pPr lvl="1"/>
            <a:r>
              <a:rPr lang="en-US" dirty="0">
                <a:latin typeface="+mn-lt"/>
              </a:rPr>
              <a:t>Obtaining other information from medical records to prepare the proposal or IRB </a:t>
            </a:r>
            <a:r>
              <a:rPr lang="en-US" dirty="0" smtClean="0">
                <a:latin typeface="+mn-lt"/>
              </a:rPr>
              <a:t>submission</a:t>
            </a:r>
          </a:p>
          <a:p>
            <a:pPr lvl="1"/>
            <a:r>
              <a:rPr lang="en-US" dirty="0" smtClean="0">
                <a:latin typeface="+mn-lt"/>
              </a:rPr>
              <a:t>Designing a research proposal or protocol</a:t>
            </a:r>
          </a:p>
          <a:p>
            <a:pPr marL="57150" indent="0">
              <a:buNone/>
            </a:pPr>
            <a:endParaRPr lang="en-US" dirty="0" smtClean="0"/>
          </a:p>
          <a:p>
            <a:pPr marL="57150" indent="0">
              <a:buNone/>
            </a:pPr>
            <a:r>
              <a:rPr lang="en-US" dirty="0" smtClean="0"/>
              <a:t>Two options:  Authorization or Waiver</a:t>
            </a:r>
            <a:endParaRPr lang="en-US" dirty="0" smtClean="0">
              <a:latin typeface="+mn-lt"/>
            </a:endParaRPr>
          </a:p>
          <a:p>
            <a:endParaRPr lang="en-US" dirty="0">
              <a:latin typeface="+mn-lt"/>
            </a:endParaRPr>
          </a:p>
        </p:txBody>
      </p:sp>
      <p:sp>
        <p:nvSpPr>
          <p:cNvPr id="4" name="Footer Placeholder 3"/>
          <p:cNvSpPr>
            <a:spLocks noGrp="1"/>
          </p:cNvSpPr>
          <p:nvPr>
            <p:ph type="ftr" sz="quarter" idx="10"/>
          </p:nvPr>
        </p:nvSpPr>
        <p:spPr/>
        <p:txBody>
          <a:bodyPr/>
          <a:lstStyle/>
          <a:p>
            <a:endParaRPr lang="en-US" dirty="0"/>
          </a:p>
        </p:txBody>
      </p:sp>
      <p:sp>
        <p:nvSpPr>
          <p:cNvPr id="5" name="Slide Number Placeholder 4"/>
          <p:cNvSpPr>
            <a:spLocks noGrp="1"/>
          </p:cNvSpPr>
          <p:nvPr>
            <p:ph type="sldNum" sz="quarter" idx="11"/>
          </p:nvPr>
        </p:nvSpPr>
        <p:spPr/>
        <p:txBody>
          <a:bodyPr/>
          <a:lstStyle/>
          <a:p>
            <a:fld id="{86FD128F-CE2A-40EB-8FB7-099DF770C3D2}" type="slidenum">
              <a:rPr lang="en-US" smtClean="0"/>
              <a:t>8</a:t>
            </a:fld>
            <a:endParaRPr lang="en-US" dirty="0"/>
          </a:p>
        </p:txBody>
      </p:sp>
      <p:sp>
        <p:nvSpPr>
          <p:cNvPr id="6" name="Oval 5"/>
          <p:cNvSpPr/>
          <p:nvPr/>
        </p:nvSpPr>
        <p:spPr bwMode="auto">
          <a:xfrm>
            <a:off x="812800" y="304801"/>
            <a:ext cx="10566400" cy="1988694"/>
          </a:xfrm>
          <a:prstGeom prst="ellipse">
            <a:avLst/>
          </a:prstGeom>
          <a:solidFill>
            <a:schemeClr val="accent1"/>
          </a:solid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lgn="ctr"/>
            <a:r>
              <a:rPr lang="en-US" sz="4000" b="1" dirty="0">
                <a:latin typeface="+mn-lt"/>
              </a:rPr>
              <a:t>HIPAA in First Phase of Research: </a:t>
            </a:r>
            <a:br>
              <a:rPr lang="en-US" sz="4000" b="1" dirty="0">
                <a:latin typeface="+mn-lt"/>
              </a:rPr>
            </a:br>
            <a:r>
              <a:rPr lang="en-US" sz="4000" b="1" dirty="0" smtClean="0">
                <a:latin typeface="+mn-lt"/>
              </a:rPr>
              <a:t>Preparations </a:t>
            </a:r>
            <a:r>
              <a:rPr lang="en-US" sz="4000" b="1" dirty="0">
                <a:latin typeface="+mn-lt"/>
              </a:rPr>
              <a:t>(Pre-IRB Submission)</a:t>
            </a:r>
            <a:endParaRPr kumimoji="0" lang="en-US" sz="4000" b="1" i="0" u="none" strike="noStrike" cap="none" normalizeH="0" baseline="0" dirty="0">
              <a:ln>
                <a:noFill/>
              </a:ln>
              <a:solidFill>
                <a:schemeClr val="tx1"/>
              </a:solidFill>
              <a:effectLst/>
              <a:latin typeface="+mn-lt"/>
              <a:ea typeface="Osaka" pitchFamily="-64" charset="-128"/>
              <a:cs typeface="Osaka" pitchFamily="-64" charset="-128"/>
            </a:endParaRPr>
          </a:p>
        </p:txBody>
      </p:sp>
    </p:spTree>
    <p:extLst>
      <p:ext uri="{BB962C8B-B14F-4D97-AF65-F5344CB8AC3E}">
        <p14:creationId xmlns:p14="http://schemas.microsoft.com/office/powerpoint/2010/main" val="164552717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mn-lt"/>
              </a:rPr>
              <a:t>Waiver Preparatory To Research</a:t>
            </a:r>
            <a:br>
              <a:rPr lang="en-US" dirty="0">
                <a:latin typeface="+mn-lt"/>
              </a:rPr>
            </a:br>
            <a:endParaRPr lang="en-US" dirty="0">
              <a:latin typeface="+mn-lt"/>
            </a:endParaRPr>
          </a:p>
        </p:txBody>
      </p:sp>
      <p:sp>
        <p:nvSpPr>
          <p:cNvPr id="3" name="Content Placeholder 2"/>
          <p:cNvSpPr>
            <a:spLocks noGrp="1"/>
          </p:cNvSpPr>
          <p:nvPr>
            <p:ph idx="1"/>
          </p:nvPr>
        </p:nvSpPr>
        <p:spPr/>
        <p:txBody>
          <a:bodyPr/>
          <a:lstStyle/>
          <a:p>
            <a:endParaRPr lang="en-US" dirty="0" smtClean="0">
              <a:latin typeface="+mn-lt"/>
            </a:endParaRPr>
          </a:p>
          <a:p>
            <a:r>
              <a:rPr lang="en-US" b="1" dirty="0" smtClean="0">
                <a:latin typeface="+mn-lt"/>
              </a:rPr>
              <a:t>Patient Authorization</a:t>
            </a:r>
            <a:r>
              <a:rPr lang="en-US" dirty="0" smtClean="0">
                <a:latin typeface="+mn-lt"/>
              </a:rPr>
              <a:t>:  usually </a:t>
            </a:r>
            <a:r>
              <a:rPr lang="en-US" dirty="0">
                <a:latin typeface="+mn-lt"/>
              </a:rPr>
              <a:t>impractical </a:t>
            </a:r>
            <a:endParaRPr lang="en-US" dirty="0" smtClean="0">
              <a:latin typeface="+mn-lt"/>
            </a:endParaRPr>
          </a:p>
          <a:p>
            <a:r>
              <a:rPr lang="en-US" b="1" dirty="0" smtClean="0">
                <a:latin typeface="+mn-lt"/>
              </a:rPr>
              <a:t>Waiver Preparatory to Research </a:t>
            </a:r>
            <a:r>
              <a:rPr lang="en-US" dirty="0" smtClean="0">
                <a:latin typeface="+mn-lt"/>
              </a:rPr>
              <a:t>if: </a:t>
            </a:r>
            <a:endParaRPr lang="en-US" dirty="0">
              <a:latin typeface="+mn-lt"/>
            </a:endParaRPr>
          </a:p>
          <a:p>
            <a:pPr lvl="1"/>
            <a:r>
              <a:rPr lang="en-US" dirty="0">
                <a:latin typeface="+mn-lt"/>
              </a:rPr>
              <a:t>Review of PHI is necessary to prepare the protocol or engage in similar preparatory activities;</a:t>
            </a:r>
          </a:p>
          <a:p>
            <a:pPr lvl="1"/>
            <a:r>
              <a:rPr lang="en-US" dirty="0" smtClean="0">
                <a:latin typeface="+mn-lt"/>
              </a:rPr>
              <a:t>The researcher will not remove or retain the </a:t>
            </a:r>
            <a:r>
              <a:rPr lang="en-US" dirty="0">
                <a:latin typeface="+mn-lt"/>
              </a:rPr>
              <a:t>PHI </a:t>
            </a:r>
            <a:r>
              <a:rPr lang="en-US" dirty="0" smtClean="0">
                <a:latin typeface="+mn-lt"/>
              </a:rPr>
              <a:t>reviewed; </a:t>
            </a:r>
            <a:r>
              <a:rPr lang="en-US" dirty="0">
                <a:latin typeface="+mn-lt"/>
              </a:rPr>
              <a:t>and </a:t>
            </a:r>
          </a:p>
          <a:p>
            <a:pPr lvl="1"/>
            <a:r>
              <a:rPr lang="en-US" dirty="0" smtClean="0">
                <a:latin typeface="+mn-lt"/>
              </a:rPr>
              <a:t>Reviewing the PHI is </a:t>
            </a:r>
            <a:r>
              <a:rPr lang="en-US" dirty="0">
                <a:latin typeface="+mn-lt"/>
              </a:rPr>
              <a:t>necessary for research purposes</a:t>
            </a:r>
          </a:p>
          <a:p>
            <a:pPr lvl="0"/>
            <a:r>
              <a:rPr lang="en-US" dirty="0">
                <a:latin typeface="+mn-lt"/>
              </a:rPr>
              <a:t>If you want to review data at a BU covered component, use the  form available at </a:t>
            </a:r>
            <a:r>
              <a:rPr lang="en-US" u="sng" dirty="0">
                <a:latin typeface="+mn-lt"/>
                <a:hlinkClick r:id="rId2"/>
              </a:rPr>
              <a:t>www.bu.edu/hipaa</a:t>
            </a:r>
            <a:r>
              <a:rPr lang="en-US" dirty="0">
                <a:latin typeface="+mn-lt"/>
              </a:rPr>
              <a:t> and give it to the covered component’s HIPAA Contact</a:t>
            </a:r>
            <a:r>
              <a:rPr lang="en-US" dirty="0" smtClean="0">
                <a:latin typeface="+mn-lt"/>
              </a:rPr>
              <a:t>.</a:t>
            </a:r>
          </a:p>
          <a:p>
            <a:pPr lvl="1"/>
            <a:r>
              <a:rPr lang="en-US" dirty="0" smtClean="0">
                <a:latin typeface="+mn-lt"/>
              </a:rPr>
              <a:t>Practices vary at health care providers outside BU - start by asking for the Privacy </a:t>
            </a:r>
            <a:r>
              <a:rPr lang="en-US" dirty="0">
                <a:latin typeface="+mn-lt"/>
              </a:rPr>
              <a:t>O</a:t>
            </a:r>
            <a:r>
              <a:rPr lang="en-US" dirty="0" smtClean="0">
                <a:latin typeface="+mn-lt"/>
              </a:rPr>
              <a:t>fficer</a:t>
            </a:r>
            <a:endParaRPr lang="en-US" dirty="0">
              <a:latin typeface="+mn-lt"/>
            </a:endParaRPr>
          </a:p>
          <a:p>
            <a:r>
              <a:rPr lang="en-US" dirty="0" smtClean="0">
                <a:latin typeface="+mn-lt"/>
              </a:rPr>
              <a:t>Why is this necessary?  Accounting</a:t>
            </a:r>
            <a:endParaRPr lang="en-US" dirty="0">
              <a:latin typeface="+mn-lt"/>
            </a:endParaRPr>
          </a:p>
        </p:txBody>
      </p:sp>
      <p:sp>
        <p:nvSpPr>
          <p:cNvPr id="4" name="Footer Placeholder 3"/>
          <p:cNvSpPr>
            <a:spLocks noGrp="1"/>
          </p:cNvSpPr>
          <p:nvPr>
            <p:ph type="ftr" sz="quarter" idx="10"/>
          </p:nvPr>
        </p:nvSpPr>
        <p:spPr/>
        <p:txBody>
          <a:bodyPr/>
          <a:lstStyle/>
          <a:p>
            <a:endParaRPr lang="en-US" dirty="0"/>
          </a:p>
        </p:txBody>
      </p:sp>
      <p:sp>
        <p:nvSpPr>
          <p:cNvPr id="5" name="Slide Number Placeholder 4"/>
          <p:cNvSpPr>
            <a:spLocks noGrp="1"/>
          </p:cNvSpPr>
          <p:nvPr>
            <p:ph type="sldNum" sz="quarter" idx="11"/>
          </p:nvPr>
        </p:nvSpPr>
        <p:spPr/>
        <p:txBody>
          <a:bodyPr/>
          <a:lstStyle/>
          <a:p>
            <a:fld id="{86FD128F-CE2A-40EB-8FB7-099DF770C3D2}" type="slidenum">
              <a:rPr lang="en-US" smtClean="0"/>
              <a:t>9</a:t>
            </a:fld>
            <a:endParaRPr lang="en-US" dirty="0"/>
          </a:p>
        </p:txBody>
      </p:sp>
    </p:spTree>
    <p:extLst>
      <p:ext uri="{BB962C8B-B14F-4D97-AF65-F5344CB8AC3E}">
        <p14:creationId xmlns:p14="http://schemas.microsoft.com/office/powerpoint/2010/main" val="278350980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mn-lt"/>
              </a:rPr>
              <a:t>    </a:t>
            </a:r>
            <a:endParaRPr lang="en-US" dirty="0">
              <a:latin typeface="+mn-lt"/>
            </a:endParaRPr>
          </a:p>
        </p:txBody>
      </p:sp>
      <p:sp>
        <p:nvSpPr>
          <p:cNvPr id="3" name="Content Placeholder 2"/>
          <p:cNvSpPr>
            <a:spLocks noGrp="1"/>
          </p:cNvSpPr>
          <p:nvPr>
            <p:ph idx="1"/>
          </p:nvPr>
        </p:nvSpPr>
        <p:spPr>
          <a:xfrm>
            <a:off x="812800" y="2133600"/>
            <a:ext cx="10566400" cy="3886200"/>
          </a:xfrm>
        </p:spPr>
        <p:txBody>
          <a:bodyPr>
            <a:normAutofit/>
          </a:bodyPr>
          <a:lstStyle/>
          <a:p>
            <a:endParaRPr lang="en-US" dirty="0" smtClean="0">
              <a:latin typeface="+mn-lt"/>
            </a:endParaRPr>
          </a:p>
          <a:p>
            <a:r>
              <a:rPr lang="en-US" dirty="0" smtClean="0">
                <a:latin typeface="+mn-lt"/>
              </a:rPr>
              <a:t>A </a:t>
            </a:r>
            <a:r>
              <a:rPr lang="en-US" dirty="0">
                <a:latin typeface="+mn-lt"/>
              </a:rPr>
              <a:t>treating provider can offer its own patients the opportunity to participate in research. </a:t>
            </a:r>
            <a:r>
              <a:rPr lang="en-US" dirty="0" smtClean="0">
                <a:latin typeface="+mn-lt"/>
              </a:rPr>
              <a:t> Discussing research participation with a patient is considered part of Treatment; so no Authorization or Waiver is needed. </a:t>
            </a:r>
          </a:p>
          <a:p>
            <a:endParaRPr lang="en-US" dirty="0" smtClean="0">
              <a:latin typeface="+mn-lt"/>
            </a:endParaRPr>
          </a:p>
          <a:p>
            <a:endParaRPr lang="en-US" dirty="0" smtClean="0">
              <a:latin typeface="+mn-lt"/>
            </a:endParaRPr>
          </a:p>
          <a:p>
            <a:r>
              <a:rPr lang="en-US" dirty="0" smtClean="0">
                <a:latin typeface="+mn-lt"/>
              </a:rPr>
              <a:t>It </a:t>
            </a:r>
            <a:r>
              <a:rPr lang="en-US" dirty="0">
                <a:latin typeface="+mn-lt"/>
              </a:rPr>
              <a:t>doesn’t matter that the researcher does not personally treat each potential study subject; </a:t>
            </a:r>
            <a:r>
              <a:rPr lang="en-US" dirty="0" smtClean="0">
                <a:latin typeface="+mn-lt"/>
              </a:rPr>
              <a:t>the clinic is considered the provider.  </a:t>
            </a:r>
            <a:endParaRPr lang="en-US" dirty="0">
              <a:latin typeface="+mn-lt"/>
            </a:endParaRPr>
          </a:p>
          <a:p>
            <a:endParaRPr lang="en-US" dirty="0">
              <a:latin typeface="+mn-lt"/>
            </a:endParaRPr>
          </a:p>
          <a:p>
            <a:endParaRPr lang="en-US" dirty="0" smtClean="0">
              <a:latin typeface="+mn-lt"/>
            </a:endParaRPr>
          </a:p>
        </p:txBody>
      </p:sp>
      <p:sp>
        <p:nvSpPr>
          <p:cNvPr id="4" name="Footer Placeholder 3"/>
          <p:cNvSpPr>
            <a:spLocks noGrp="1"/>
          </p:cNvSpPr>
          <p:nvPr>
            <p:ph type="ftr" sz="quarter" idx="10"/>
          </p:nvPr>
        </p:nvSpPr>
        <p:spPr/>
        <p:txBody>
          <a:bodyPr/>
          <a:lstStyle/>
          <a:p>
            <a:endParaRPr lang="en-US" dirty="0"/>
          </a:p>
        </p:txBody>
      </p:sp>
      <p:sp>
        <p:nvSpPr>
          <p:cNvPr id="5" name="Slide Number Placeholder 4"/>
          <p:cNvSpPr>
            <a:spLocks noGrp="1"/>
          </p:cNvSpPr>
          <p:nvPr>
            <p:ph type="sldNum" sz="quarter" idx="11"/>
          </p:nvPr>
        </p:nvSpPr>
        <p:spPr/>
        <p:txBody>
          <a:bodyPr/>
          <a:lstStyle/>
          <a:p>
            <a:fld id="{86FD128F-CE2A-40EB-8FB7-099DF770C3D2}" type="slidenum">
              <a:rPr lang="en-US" smtClean="0"/>
              <a:t>10</a:t>
            </a:fld>
            <a:endParaRPr lang="en-US" dirty="0"/>
          </a:p>
        </p:txBody>
      </p:sp>
      <p:sp>
        <p:nvSpPr>
          <p:cNvPr id="6" name="Straight Connector 5"/>
          <p:cNvSpPr/>
          <p:nvPr/>
        </p:nvSpPr>
        <p:spPr>
          <a:xfrm flipV="1">
            <a:off x="3418070" y="4076700"/>
            <a:ext cx="5355860" cy="11574"/>
          </a:xfrm>
          <a:prstGeom prst="line">
            <a:avLst/>
          </a:prstGeom>
          <a:ln>
            <a:solidFill>
              <a:srgbClr val="FF0000"/>
            </a:solidFill>
          </a:ln>
        </p:spPr>
        <p:style>
          <a:lnRef idx="2">
            <a:scrgbClr r="0" g="0" b="0"/>
          </a:lnRef>
          <a:fillRef idx="1">
            <a:schemeClr val="accent1">
              <a:hueOff val="0"/>
              <a:satOff val="0"/>
              <a:lumOff val="0"/>
              <a:alphaOff val="0"/>
            </a:schemeClr>
          </a:fillRef>
          <a:effectRef idx="1">
            <a:schemeClr val="accent1">
              <a:hueOff val="0"/>
              <a:satOff val="0"/>
              <a:lumOff val="0"/>
              <a:alphaOff val="0"/>
            </a:schemeClr>
          </a:effectRef>
          <a:fontRef idx="minor">
            <a:schemeClr val="tx1">
              <a:hueOff val="0"/>
              <a:satOff val="0"/>
              <a:lumOff val="0"/>
              <a:alphaOff val="0"/>
            </a:schemeClr>
          </a:fontRef>
        </p:style>
      </p:sp>
      <p:sp>
        <p:nvSpPr>
          <p:cNvPr id="9" name="Oval 8"/>
          <p:cNvSpPr/>
          <p:nvPr/>
        </p:nvSpPr>
        <p:spPr bwMode="auto">
          <a:xfrm>
            <a:off x="629587" y="456913"/>
            <a:ext cx="10749613" cy="1941513"/>
          </a:xfrm>
          <a:prstGeom prst="ellipse">
            <a:avLst/>
          </a:prstGeom>
          <a:solidFill>
            <a:schemeClr val="accent1"/>
          </a:solid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r>
              <a:rPr lang="en-US" sz="4000" b="1" dirty="0"/>
              <a:t>HIPAA in Second Phase of </a:t>
            </a:r>
            <a:r>
              <a:rPr lang="en-US" sz="4000" b="1" dirty="0" smtClean="0"/>
              <a:t>Research: Recruiting </a:t>
            </a:r>
            <a:r>
              <a:rPr lang="en-US" sz="4000" b="1" dirty="0"/>
              <a:t>Subjects</a:t>
            </a:r>
            <a:endParaRPr kumimoji="0" lang="en-US" sz="4000" b="1" i="0" u="none" strike="noStrike" cap="none" normalizeH="0" baseline="0" dirty="0">
              <a:ln>
                <a:noFill/>
              </a:ln>
              <a:solidFill>
                <a:schemeClr val="tx1"/>
              </a:solidFill>
              <a:effectLst/>
              <a:latin typeface="Times" charset="0"/>
              <a:ea typeface="Osaka" pitchFamily="-64" charset="-128"/>
              <a:cs typeface="Osaka" pitchFamily="-64" charset="-128"/>
            </a:endParaRPr>
          </a:p>
        </p:txBody>
      </p:sp>
    </p:spTree>
    <p:extLst>
      <p:ext uri="{BB962C8B-B14F-4D97-AF65-F5344CB8AC3E}">
        <p14:creationId xmlns:p14="http://schemas.microsoft.com/office/powerpoint/2010/main" val="18630397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12800" y="674687"/>
            <a:ext cx="10566400" cy="685800"/>
          </a:xfrm>
        </p:spPr>
        <p:txBody>
          <a:bodyPr/>
          <a:lstStyle/>
          <a:p>
            <a:r>
              <a:rPr lang="en-US" dirty="0" smtClean="0">
                <a:latin typeface="+mn-lt"/>
              </a:rPr>
              <a:t>HIPAA-Compliant Recruiting Examples</a:t>
            </a:r>
            <a:endParaRPr lang="en-US" dirty="0">
              <a:latin typeface="+mn-lt"/>
            </a:endParaRPr>
          </a:p>
        </p:txBody>
      </p:sp>
      <p:sp>
        <p:nvSpPr>
          <p:cNvPr id="3" name="Content Placeholder 2"/>
          <p:cNvSpPr>
            <a:spLocks noGrp="1"/>
          </p:cNvSpPr>
          <p:nvPr>
            <p:ph idx="1"/>
          </p:nvPr>
        </p:nvSpPr>
        <p:spPr>
          <a:xfrm>
            <a:off x="673100" y="1360487"/>
            <a:ext cx="10566400" cy="4543426"/>
          </a:xfrm>
        </p:spPr>
        <p:txBody>
          <a:bodyPr/>
          <a:lstStyle/>
          <a:p>
            <a:endParaRPr lang="en-US" dirty="0" smtClean="0">
              <a:latin typeface="+mn-lt"/>
            </a:endParaRPr>
          </a:p>
          <a:p>
            <a:pPr marL="0" indent="0">
              <a:buNone/>
            </a:pPr>
            <a:r>
              <a:rPr lang="en-US" dirty="0" smtClean="0">
                <a:solidFill>
                  <a:srgbClr val="002060"/>
                </a:solidFill>
                <a:latin typeface="+mn-lt"/>
              </a:rPr>
              <a:t>A physical </a:t>
            </a:r>
            <a:r>
              <a:rPr lang="en-US" dirty="0">
                <a:solidFill>
                  <a:srgbClr val="002060"/>
                </a:solidFill>
                <a:latin typeface="+mn-lt"/>
              </a:rPr>
              <a:t>therapist who is part of </a:t>
            </a:r>
            <a:r>
              <a:rPr lang="en-US" dirty="0" smtClean="0">
                <a:solidFill>
                  <a:srgbClr val="002060"/>
                </a:solidFill>
                <a:latin typeface="+mn-lt"/>
              </a:rPr>
              <a:t>BU </a:t>
            </a:r>
            <a:r>
              <a:rPr lang="en-US" dirty="0">
                <a:solidFill>
                  <a:srgbClr val="002060"/>
                </a:solidFill>
                <a:latin typeface="+mn-lt"/>
              </a:rPr>
              <a:t>Physical </a:t>
            </a:r>
            <a:r>
              <a:rPr lang="en-US" dirty="0" smtClean="0">
                <a:solidFill>
                  <a:srgbClr val="002060"/>
                </a:solidFill>
                <a:latin typeface="+mn-lt"/>
              </a:rPr>
              <a:t>Therapy at </a:t>
            </a:r>
            <a:r>
              <a:rPr lang="en-US" dirty="0">
                <a:solidFill>
                  <a:srgbClr val="002060"/>
                </a:solidFill>
                <a:latin typeface="+mn-lt"/>
              </a:rPr>
              <a:t>the Ryan Center has </a:t>
            </a:r>
            <a:r>
              <a:rPr lang="en-US" dirty="0" smtClean="0">
                <a:solidFill>
                  <a:srgbClr val="002060"/>
                </a:solidFill>
                <a:latin typeface="+mn-lt"/>
              </a:rPr>
              <a:t>IRB </a:t>
            </a:r>
            <a:r>
              <a:rPr lang="en-US" dirty="0">
                <a:solidFill>
                  <a:srgbClr val="002060"/>
                </a:solidFill>
                <a:latin typeface="+mn-lt"/>
              </a:rPr>
              <a:t>approval to conduct a study comparing </a:t>
            </a:r>
            <a:r>
              <a:rPr lang="en-US" dirty="0" smtClean="0">
                <a:solidFill>
                  <a:srgbClr val="002060"/>
                </a:solidFill>
                <a:latin typeface="+mn-lt"/>
              </a:rPr>
              <a:t>two post-knee surgery treatment regimens.  </a:t>
            </a:r>
            <a:r>
              <a:rPr lang="en-US" dirty="0">
                <a:solidFill>
                  <a:srgbClr val="002060"/>
                </a:solidFill>
                <a:latin typeface="+mn-lt"/>
              </a:rPr>
              <a:t>Can </a:t>
            </a:r>
            <a:r>
              <a:rPr lang="en-US" dirty="0" smtClean="0">
                <a:solidFill>
                  <a:srgbClr val="002060"/>
                </a:solidFill>
                <a:latin typeface="+mn-lt"/>
              </a:rPr>
              <a:t>she </a:t>
            </a:r>
            <a:r>
              <a:rPr lang="en-US" dirty="0">
                <a:solidFill>
                  <a:srgbClr val="002060"/>
                </a:solidFill>
                <a:latin typeface="+mn-lt"/>
              </a:rPr>
              <a:t>review </a:t>
            </a:r>
            <a:r>
              <a:rPr lang="en-US" dirty="0" smtClean="0">
                <a:solidFill>
                  <a:srgbClr val="002060"/>
                </a:solidFill>
                <a:latin typeface="+mn-lt"/>
              </a:rPr>
              <a:t>patient </a:t>
            </a:r>
            <a:r>
              <a:rPr lang="en-US" dirty="0">
                <a:solidFill>
                  <a:srgbClr val="002060"/>
                </a:solidFill>
                <a:latin typeface="+mn-lt"/>
              </a:rPr>
              <a:t>records to get contact information for potential subjects and contact them about the research</a:t>
            </a:r>
            <a:r>
              <a:rPr lang="en-US" dirty="0" smtClean="0">
                <a:solidFill>
                  <a:srgbClr val="002060"/>
                </a:solidFill>
                <a:latin typeface="+mn-lt"/>
              </a:rPr>
              <a:t>?</a:t>
            </a:r>
          </a:p>
          <a:p>
            <a:pPr marL="0" indent="0">
              <a:buNone/>
            </a:pPr>
            <a:endParaRPr lang="en-US" dirty="0">
              <a:solidFill>
                <a:srgbClr val="002060"/>
              </a:solidFill>
            </a:endParaRPr>
          </a:p>
          <a:p>
            <a:pPr marL="0" indent="0">
              <a:buNone/>
            </a:pPr>
            <a:endParaRPr lang="en-US" dirty="0" smtClean="0">
              <a:solidFill>
                <a:srgbClr val="002060"/>
              </a:solidFill>
            </a:endParaRPr>
          </a:p>
          <a:p>
            <a:pPr marL="0" indent="0">
              <a:buNone/>
            </a:pPr>
            <a:endParaRPr lang="en-US" dirty="0">
              <a:solidFill>
                <a:srgbClr val="002060"/>
              </a:solidFill>
            </a:endParaRPr>
          </a:p>
          <a:p>
            <a:pPr marL="0" indent="0">
              <a:buNone/>
            </a:pPr>
            <a:r>
              <a:rPr lang="en-US" dirty="0" smtClean="0">
                <a:solidFill>
                  <a:srgbClr val="002060"/>
                </a:solidFill>
              </a:rPr>
              <a:t>Same research </a:t>
            </a:r>
            <a:r>
              <a:rPr lang="en-US" dirty="0">
                <a:solidFill>
                  <a:srgbClr val="002060"/>
                </a:solidFill>
              </a:rPr>
              <a:t>is being conducted by a researcher at Northeastern University. Can BU Physical Therapy give him that list for study recruitment purposes?</a:t>
            </a:r>
          </a:p>
          <a:p>
            <a:pPr marL="0" indent="0">
              <a:buNone/>
            </a:pPr>
            <a:endParaRPr lang="en-US" dirty="0" smtClean="0">
              <a:solidFill>
                <a:srgbClr val="002060"/>
              </a:solidFill>
              <a:latin typeface="+mn-lt"/>
            </a:endParaRPr>
          </a:p>
          <a:p>
            <a:pPr lvl="1"/>
            <a:endParaRPr lang="en-US" dirty="0">
              <a:solidFill>
                <a:srgbClr val="002060"/>
              </a:solidFill>
            </a:endParaRPr>
          </a:p>
          <a:p>
            <a:endParaRPr lang="en-US" dirty="0">
              <a:latin typeface="+mn-lt"/>
            </a:endParaRPr>
          </a:p>
        </p:txBody>
      </p:sp>
      <p:sp>
        <p:nvSpPr>
          <p:cNvPr id="4" name="Footer Placeholder 3"/>
          <p:cNvSpPr>
            <a:spLocks noGrp="1"/>
          </p:cNvSpPr>
          <p:nvPr>
            <p:ph type="ftr" sz="quarter" idx="10"/>
          </p:nvPr>
        </p:nvSpPr>
        <p:spPr/>
        <p:txBody>
          <a:bodyPr/>
          <a:lstStyle/>
          <a:p>
            <a:endParaRPr lang="en-US" dirty="0"/>
          </a:p>
        </p:txBody>
      </p:sp>
      <p:sp>
        <p:nvSpPr>
          <p:cNvPr id="5" name="Slide Number Placeholder 4"/>
          <p:cNvSpPr>
            <a:spLocks noGrp="1"/>
          </p:cNvSpPr>
          <p:nvPr>
            <p:ph type="sldNum" sz="quarter" idx="11"/>
          </p:nvPr>
        </p:nvSpPr>
        <p:spPr/>
        <p:txBody>
          <a:bodyPr/>
          <a:lstStyle/>
          <a:p>
            <a:fld id="{86FD128F-CE2A-40EB-8FB7-099DF770C3D2}" type="slidenum">
              <a:rPr lang="en-US" smtClean="0"/>
              <a:t>11</a:t>
            </a:fld>
            <a:endParaRPr lang="en-US" dirty="0"/>
          </a:p>
        </p:txBody>
      </p:sp>
      <p:pic>
        <p:nvPicPr>
          <p:cNvPr id="6" name="Picture 5"/>
          <p:cNvPicPr>
            <a:picLocks noChangeAspect="1"/>
          </p:cNvPicPr>
          <p:nvPr/>
        </p:nvPicPr>
        <p:blipFill>
          <a:blip r:embed="rId2"/>
          <a:stretch>
            <a:fillRect/>
          </a:stretch>
        </p:blipFill>
        <p:spPr>
          <a:xfrm>
            <a:off x="3370852" y="3865874"/>
            <a:ext cx="5450296" cy="492766"/>
          </a:xfrm>
          <a:prstGeom prst="rect">
            <a:avLst/>
          </a:prstGeom>
        </p:spPr>
      </p:pic>
    </p:spTree>
    <p:extLst>
      <p:ext uri="{BB962C8B-B14F-4D97-AF65-F5344CB8AC3E}">
        <p14:creationId xmlns:p14="http://schemas.microsoft.com/office/powerpoint/2010/main" val="220355573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mn-lt"/>
              </a:rPr>
              <a:t>  </a:t>
            </a:r>
            <a:endParaRPr lang="en-US" dirty="0">
              <a:latin typeface="+mn-lt"/>
            </a:endParaRPr>
          </a:p>
        </p:txBody>
      </p:sp>
      <p:sp>
        <p:nvSpPr>
          <p:cNvPr id="3" name="Content Placeholder 2"/>
          <p:cNvSpPr>
            <a:spLocks noGrp="1"/>
          </p:cNvSpPr>
          <p:nvPr>
            <p:ph idx="1"/>
          </p:nvPr>
        </p:nvSpPr>
        <p:spPr/>
        <p:txBody>
          <a:bodyPr/>
          <a:lstStyle/>
          <a:p>
            <a:endParaRPr lang="en-US" dirty="0" smtClean="0">
              <a:latin typeface="+mn-lt"/>
            </a:endParaRPr>
          </a:p>
          <a:p>
            <a:endParaRPr lang="en-US" dirty="0" smtClean="0">
              <a:latin typeface="+mn-lt"/>
            </a:endParaRPr>
          </a:p>
          <a:p>
            <a:endParaRPr lang="en-US" dirty="0">
              <a:latin typeface="+mn-lt"/>
            </a:endParaRPr>
          </a:p>
          <a:p>
            <a:r>
              <a:rPr lang="en-US" dirty="0" smtClean="0">
                <a:solidFill>
                  <a:srgbClr val="002060"/>
                </a:solidFill>
                <a:latin typeface="+mn-lt"/>
              </a:rPr>
              <a:t>There </a:t>
            </a:r>
            <a:r>
              <a:rPr lang="en-US" dirty="0">
                <a:solidFill>
                  <a:srgbClr val="002060"/>
                </a:solidFill>
                <a:latin typeface="+mn-lt"/>
              </a:rPr>
              <a:t>are 4 </a:t>
            </a:r>
            <a:r>
              <a:rPr lang="en-US" dirty="0" smtClean="0">
                <a:solidFill>
                  <a:srgbClr val="002060"/>
                </a:solidFill>
                <a:latin typeface="+mn-lt"/>
              </a:rPr>
              <a:t>pathways to obtain </a:t>
            </a:r>
            <a:r>
              <a:rPr lang="en-US" dirty="0">
                <a:solidFill>
                  <a:srgbClr val="002060"/>
                </a:solidFill>
                <a:latin typeface="+mn-lt"/>
              </a:rPr>
              <a:t>PHI from a Covered Entity for an IRB-approved research study</a:t>
            </a:r>
            <a:r>
              <a:rPr lang="en-US" dirty="0" smtClean="0">
                <a:solidFill>
                  <a:srgbClr val="002060"/>
                </a:solidFill>
                <a:latin typeface="+mn-lt"/>
              </a:rPr>
              <a:t>:</a:t>
            </a:r>
            <a:endParaRPr lang="en-US" dirty="0">
              <a:solidFill>
                <a:srgbClr val="002060"/>
              </a:solidFill>
              <a:latin typeface="+mn-lt"/>
            </a:endParaRPr>
          </a:p>
          <a:p>
            <a:pPr lvl="1"/>
            <a:r>
              <a:rPr lang="en-US" dirty="0">
                <a:latin typeface="+mn-lt"/>
              </a:rPr>
              <a:t>Request only de-identified data from the Covered </a:t>
            </a:r>
            <a:r>
              <a:rPr lang="en-US" dirty="0" smtClean="0">
                <a:latin typeface="+mn-lt"/>
              </a:rPr>
              <a:t>Entity</a:t>
            </a:r>
            <a:endParaRPr lang="en-US" dirty="0">
              <a:latin typeface="+mn-lt"/>
            </a:endParaRPr>
          </a:p>
          <a:p>
            <a:pPr lvl="1"/>
            <a:r>
              <a:rPr lang="en-US" dirty="0">
                <a:latin typeface="+mn-lt"/>
              </a:rPr>
              <a:t>Request a Limited Data Set, under a Data Use Agreement</a:t>
            </a:r>
          </a:p>
          <a:p>
            <a:pPr lvl="1"/>
            <a:r>
              <a:rPr lang="en-US" dirty="0">
                <a:latin typeface="+mn-lt"/>
              </a:rPr>
              <a:t>Get Authorization from each study subject</a:t>
            </a:r>
          </a:p>
          <a:p>
            <a:pPr lvl="1"/>
            <a:r>
              <a:rPr lang="en-US" dirty="0">
                <a:latin typeface="+mn-lt"/>
              </a:rPr>
              <a:t>Obtain a Waiver of Authorization from the IRB</a:t>
            </a:r>
          </a:p>
          <a:p>
            <a:endParaRPr lang="en-US" dirty="0">
              <a:latin typeface="+mn-lt"/>
            </a:endParaRPr>
          </a:p>
        </p:txBody>
      </p:sp>
      <p:sp>
        <p:nvSpPr>
          <p:cNvPr id="4" name="Footer Placeholder 3"/>
          <p:cNvSpPr>
            <a:spLocks noGrp="1"/>
          </p:cNvSpPr>
          <p:nvPr>
            <p:ph type="ftr" sz="quarter" idx="10"/>
          </p:nvPr>
        </p:nvSpPr>
        <p:spPr/>
        <p:txBody>
          <a:bodyPr/>
          <a:lstStyle/>
          <a:p>
            <a:endParaRPr lang="en-US" dirty="0"/>
          </a:p>
        </p:txBody>
      </p:sp>
      <p:sp>
        <p:nvSpPr>
          <p:cNvPr id="5" name="Slide Number Placeholder 4"/>
          <p:cNvSpPr>
            <a:spLocks noGrp="1"/>
          </p:cNvSpPr>
          <p:nvPr>
            <p:ph type="sldNum" sz="quarter" idx="11"/>
          </p:nvPr>
        </p:nvSpPr>
        <p:spPr/>
        <p:txBody>
          <a:bodyPr/>
          <a:lstStyle/>
          <a:p>
            <a:fld id="{86FD128F-CE2A-40EB-8FB7-099DF770C3D2}" type="slidenum">
              <a:rPr lang="en-US" smtClean="0"/>
              <a:t>12</a:t>
            </a:fld>
            <a:endParaRPr lang="en-US" dirty="0"/>
          </a:p>
        </p:txBody>
      </p:sp>
      <p:sp>
        <p:nvSpPr>
          <p:cNvPr id="6" name="Oval 5"/>
          <p:cNvSpPr/>
          <p:nvPr/>
        </p:nvSpPr>
        <p:spPr bwMode="auto">
          <a:xfrm>
            <a:off x="911069" y="152400"/>
            <a:ext cx="10369862" cy="2543955"/>
          </a:xfrm>
          <a:prstGeom prst="ellipse">
            <a:avLst/>
          </a:prstGeom>
          <a:solidFill>
            <a:schemeClr val="accent1"/>
          </a:solidFill>
          <a:ln w="127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lgn="ctr"/>
            <a:r>
              <a:rPr lang="en-US" sz="4000" b="1" dirty="0">
                <a:latin typeface="+mn-lt"/>
              </a:rPr>
              <a:t>HIPAA in Third Phase of Research:  </a:t>
            </a:r>
            <a:br>
              <a:rPr lang="en-US" sz="4000" b="1" dirty="0">
                <a:latin typeface="+mn-lt"/>
              </a:rPr>
            </a:br>
            <a:r>
              <a:rPr lang="en-US" sz="4000" b="1" dirty="0" smtClean="0">
                <a:latin typeface="+mn-lt"/>
              </a:rPr>
              <a:t>Obtaining </a:t>
            </a:r>
            <a:r>
              <a:rPr lang="en-US" sz="4000" b="1" dirty="0">
                <a:latin typeface="+mn-lt"/>
              </a:rPr>
              <a:t>PHI from Covered Entity to Conduct </a:t>
            </a:r>
            <a:r>
              <a:rPr lang="en-US" sz="4000" b="1" dirty="0" smtClean="0">
                <a:latin typeface="+mn-lt"/>
              </a:rPr>
              <a:t>Research</a:t>
            </a:r>
            <a:endParaRPr kumimoji="0" lang="en-US" sz="4000" b="1" i="0" u="none" strike="noStrike" cap="none" normalizeH="0" baseline="0" dirty="0">
              <a:ln>
                <a:noFill/>
              </a:ln>
              <a:solidFill>
                <a:schemeClr val="tx1"/>
              </a:solidFill>
              <a:effectLst/>
              <a:latin typeface="+mn-lt"/>
              <a:ea typeface="Osaka" pitchFamily="-64" charset="-128"/>
              <a:cs typeface="Osaka" pitchFamily="-64" charset="-128"/>
            </a:endParaRPr>
          </a:p>
        </p:txBody>
      </p:sp>
    </p:spTree>
    <p:extLst>
      <p:ext uri="{BB962C8B-B14F-4D97-AF65-F5344CB8AC3E}">
        <p14:creationId xmlns:p14="http://schemas.microsoft.com/office/powerpoint/2010/main" val="53228106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mn-lt"/>
              </a:rPr>
              <a:t>First Option: Use </a:t>
            </a:r>
            <a:r>
              <a:rPr lang="en-US" dirty="0">
                <a:latin typeface="+mn-lt"/>
              </a:rPr>
              <a:t>De-Identified </a:t>
            </a:r>
            <a:r>
              <a:rPr lang="en-US" dirty="0" smtClean="0">
                <a:latin typeface="+mn-lt"/>
              </a:rPr>
              <a:t>Data</a:t>
            </a:r>
            <a:r>
              <a:rPr lang="en-US" dirty="0">
                <a:latin typeface="+mn-lt"/>
              </a:rPr>
              <a:t/>
            </a:r>
            <a:br>
              <a:rPr lang="en-US" dirty="0">
                <a:latin typeface="+mn-lt"/>
              </a:rPr>
            </a:br>
            <a:endParaRPr lang="en-US" dirty="0">
              <a:latin typeface="+mn-lt"/>
            </a:endParaRPr>
          </a:p>
        </p:txBody>
      </p:sp>
      <p:sp>
        <p:nvSpPr>
          <p:cNvPr id="3" name="Content Placeholder 2"/>
          <p:cNvSpPr>
            <a:spLocks noGrp="1"/>
          </p:cNvSpPr>
          <p:nvPr>
            <p:ph idx="1"/>
          </p:nvPr>
        </p:nvSpPr>
        <p:spPr/>
        <p:txBody>
          <a:bodyPr>
            <a:normAutofit/>
          </a:bodyPr>
          <a:lstStyle/>
          <a:p>
            <a:endParaRPr lang="en-US" dirty="0" smtClean="0">
              <a:latin typeface="+mn-lt"/>
            </a:endParaRPr>
          </a:p>
          <a:p>
            <a:r>
              <a:rPr lang="en-US" dirty="0" smtClean="0">
                <a:latin typeface="+mn-lt"/>
              </a:rPr>
              <a:t>PHI </a:t>
            </a:r>
            <a:r>
              <a:rPr lang="en-US" dirty="0">
                <a:latin typeface="+mn-lt"/>
              </a:rPr>
              <a:t>that has been “de-identified” </a:t>
            </a:r>
            <a:r>
              <a:rPr lang="en-US" dirty="0" smtClean="0">
                <a:latin typeface="+mn-lt"/>
              </a:rPr>
              <a:t>is </a:t>
            </a:r>
            <a:r>
              <a:rPr lang="en-US" dirty="0">
                <a:latin typeface="+mn-lt"/>
              </a:rPr>
              <a:t>no longer PHI because it does not identify any individual.  </a:t>
            </a:r>
          </a:p>
          <a:p>
            <a:r>
              <a:rPr lang="en-US" dirty="0">
                <a:latin typeface="+mn-lt"/>
              </a:rPr>
              <a:t>But note:  </a:t>
            </a:r>
            <a:r>
              <a:rPr lang="en-US" i="1" dirty="0">
                <a:latin typeface="+mn-lt"/>
              </a:rPr>
              <a:t>de-identification </a:t>
            </a:r>
            <a:r>
              <a:rPr lang="en-US" dirty="0">
                <a:latin typeface="+mn-lt"/>
              </a:rPr>
              <a:t>under HIPAA does not mean simply deleting the patient </a:t>
            </a:r>
            <a:r>
              <a:rPr lang="en-US" dirty="0" smtClean="0">
                <a:latin typeface="+mn-lt"/>
              </a:rPr>
              <a:t>names.  </a:t>
            </a:r>
            <a:r>
              <a:rPr lang="en-US" dirty="0">
                <a:latin typeface="+mn-lt"/>
              </a:rPr>
              <a:t>HIPAA regards data as de-identified only in two circumstances:</a:t>
            </a:r>
          </a:p>
          <a:p>
            <a:pPr lvl="1"/>
            <a:r>
              <a:rPr lang="en-US" dirty="0">
                <a:latin typeface="+mn-lt"/>
              </a:rPr>
              <a:t>If the data does not contain any of the 18 identifying </a:t>
            </a:r>
            <a:r>
              <a:rPr lang="en-US" dirty="0" smtClean="0">
                <a:latin typeface="+mn-lt"/>
              </a:rPr>
              <a:t>elements (next slide), </a:t>
            </a:r>
            <a:r>
              <a:rPr lang="en-US" dirty="0">
                <a:latin typeface="+mn-lt"/>
              </a:rPr>
              <a:t>or</a:t>
            </a:r>
          </a:p>
          <a:p>
            <a:pPr lvl="1"/>
            <a:r>
              <a:rPr lang="en-US" dirty="0">
                <a:latin typeface="+mn-lt"/>
              </a:rPr>
              <a:t>If the data contains some of those 18 identifying elements, but an expert has determined there is a very small risk of using the data to identify individuals.  </a:t>
            </a:r>
          </a:p>
          <a:p>
            <a:pPr lvl="1"/>
            <a:r>
              <a:rPr lang="en-US" dirty="0">
                <a:latin typeface="+mn-lt"/>
              </a:rPr>
              <a:t>If you wish to </a:t>
            </a:r>
            <a:r>
              <a:rPr lang="en-US" dirty="0" smtClean="0">
                <a:latin typeface="+mn-lt"/>
              </a:rPr>
              <a:t>pursue </a:t>
            </a:r>
            <a:r>
              <a:rPr lang="en-US" dirty="0">
                <a:latin typeface="+mn-lt"/>
              </a:rPr>
              <a:t>an expert determination, contact the BU Privacy Officer at </a:t>
            </a:r>
            <a:r>
              <a:rPr lang="en-US" u="sng" dirty="0">
                <a:latin typeface="+mn-lt"/>
                <a:hlinkClick r:id="rId2"/>
              </a:rPr>
              <a:t>hipaa@bu.edu</a:t>
            </a:r>
            <a:r>
              <a:rPr lang="en-US" dirty="0">
                <a:latin typeface="+mn-lt"/>
              </a:rPr>
              <a:t> so she can assist in ensuring the expert uses methods advised by HIPAA.</a:t>
            </a:r>
          </a:p>
          <a:p>
            <a:pPr marL="0" indent="0">
              <a:buNone/>
            </a:pPr>
            <a:endParaRPr lang="en-US" dirty="0" smtClean="0">
              <a:latin typeface="+mn-lt"/>
            </a:endParaRPr>
          </a:p>
        </p:txBody>
      </p:sp>
      <p:sp>
        <p:nvSpPr>
          <p:cNvPr id="4" name="Footer Placeholder 3"/>
          <p:cNvSpPr>
            <a:spLocks noGrp="1"/>
          </p:cNvSpPr>
          <p:nvPr>
            <p:ph type="ftr" sz="quarter" idx="10"/>
          </p:nvPr>
        </p:nvSpPr>
        <p:spPr/>
        <p:txBody>
          <a:bodyPr/>
          <a:lstStyle/>
          <a:p>
            <a:endParaRPr lang="en-US" dirty="0"/>
          </a:p>
        </p:txBody>
      </p:sp>
      <p:sp>
        <p:nvSpPr>
          <p:cNvPr id="5" name="Slide Number Placeholder 4"/>
          <p:cNvSpPr>
            <a:spLocks noGrp="1"/>
          </p:cNvSpPr>
          <p:nvPr>
            <p:ph type="sldNum" sz="quarter" idx="11"/>
          </p:nvPr>
        </p:nvSpPr>
        <p:spPr/>
        <p:txBody>
          <a:bodyPr/>
          <a:lstStyle/>
          <a:p>
            <a:fld id="{86FD128F-CE2A-40EB-8FB7-099DF770C3D2}" type="slidenum">
              <a:rPr lang="en-US" smtClean="0"/>
              <a:t>13</a:t>
            </a:fld>
            <a:endParaRPr lang="en-US" dirty="0"/>
          </a:p>
        </p:txBody>
      </p:sp>
    </p:spTree>
    <p:extLst>
      <p:ext uri="{BB962C8B-B14F-4D97-AF65-F5344CB8AC3E}">
        <p14:creationId xmlns:p14="http://schemas.microsoft.com/office/powerpoint/2010/main" val="116515015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mn-lt"/>
              </a:rPr>
              <a:t>18 Identifiers That Must Be Absent To De-identify PHI</a:t>
            </a:r>
            <a:endParaRPr lang="en-US" dirty="0">
              <a:latin typeface="+mn-lt"/>
            </a:endParaRPr>
          </a:p>
        </p:txBody>
      </p:sp>
      <p:sp>
        <p:nvSpPr>
          <p:cNvPr id="4" name="Content Placeholder 3"/>
          <p:cNvSpPr>
            <a:spLocks noGrp="1"/>
          </p:cNvSpPr>
          <p:nvPr>
            <p:ph sz="half" idx="1"/>
          </p:nvPr>
        </p:nvSpPr>
        <p:spPr/>
        <p:txBody>
          <a:bodyPr>
            <a:noAutofit/>
          </a:bodyPr>
          <a:lstStyle/>
          <a:p>
            <a:pPr>
              <a:spcBef>
                <a:spcPts val="0"/>
              </a:spcBef>
            </a:pPr>
            <a:r>
              <a:rPr lang="en-US" sz="2000" dirty="0" smtClean="0">
                <a:latin typeface="+mn-lt"/>
                <a:ea typeface="Times New Roman" panose="02020603050405020304" pitchFamily="18" charset="0"/>
              </a:rPr>
              <a:t>Names</a:t>
            </a:r>
            <a:endParaRPr lang="en-US" sz="2000" dirty="0" smtClean="0">
              <a:effectLst/>
              <a:latin typeface="+mn-lt"/>
              <a:ea typeface="Times New Roman" panose="02020603050405020304" pitchFamily="18" charset="0"/>
            </a:endParaRPr>
          </a:p>
          <a:p>
            <a:pPr>
              <a:spcBef>
                <a:spcPts val="0"/>
              </a:spcBef>
            </a:pPr>
            <a:r>
              <a:rPr lang="en-US" sz="2000" dirty="0">
                <a:latin typeface="+mn-lt"/>
                <a:ea typeface="Times New Roman" panose="02020603050405020304" pitchFamily="18" charset="0"/>
              </a:rPr>
              <a:t>All geographic subdivisions smaller than a State </a:t>
            </a:r>
            <a:endParaRPr lang="en-US" sz="2000" dirty="0" smtClean="0">
              <a:latin typeface="+mn-lt"/>
              <a:ea typeface="Times New Roman" panose="02020603050405020304" pitchFamily="18" charset="0"/>
            </a:endParaRPr>
          </a:p>
          <a:p>
            <a:pPr>
              <a:spcBef>
                <a:spcPts val="0"/>
              </a:spcBef>
            </a:pPr>
            <a:r>
              <a:rPr lang="en-US" sz="2000" dirty="0" smtClean="0">
                <a:latin typeface="+mn-lt"/>
                <a:ea typeface="Times New Roman" panose="02020603050405020304" pitchFamily="18" charset="0"/>
              </a:rPr>
              <a:t>All </a:t>
            </a:r>
            <a:r>
              <a:rPr lang="en-US" sz="2000" dirty="0">
                <a:latin typeface="+mn-lt"/>
                <a:ea typeface="Times New Roman" panose="02020603050405020304" pitchFamily="18" charset="0"/>
              </a:rPr>
              <a:t>elements of dates (except year) for dates directly related to an individual: </a:t>
            </a:r>
            <a:endParaRPr lang="en-US" sz="2000" dirty="0" smtClean="0">
              <a:effectLst/>
              <a:latin typeface="+mn-lt"/>
              <a:ea typeface="Times New Roman" panose="02020603050405020304" pitchFamily="18" charset="0"/>
            </a:endParaRPr>
          </a:p>
          <a:p>
            <a:pPr lvl="1">
              <a:spcBef>
                <a:spcPts val="0"/>
              </a:spcBef>
            </a:pPr>
            <a:r>
              <a:rPr lang="en-US" sz="1600" dirty="0">
                <a:latin typeface="+mn-lt"/>
                <a:ea typeface="Times New Roman" panose="02020603050405020304" pitchFamily="18" charset="0"/>
              </a:rPr>
              <a:t>birth </a:t>
            </a:r>
            <a:r>
              <a:rPr lang="en-US" sz="1600" dirty="0" smtClean="0">
                <a:latin typeface="+mn-lt"/>
                <a:ea typeface="Times New Roman" panose="02020603050405020304" pitchFamily="18" charset="0"/>
              </a:rPr>
              <a:t>date</a:t>
            </a:r>
            <a:endParaRPr lang="en-US" sz="1600" dirty="0" smtClean="0">
              <a:effectLst/>
              <a:latin typeface="+mn-lt"/>
              <a:ea typeface="Times New Roman" panose="02020603050405020304" pitchFamily="18" charset="0"/>
            </a:endParaRPr>
          </a:p>
          <a:p>
            <a:pPr lvl="1">
              <a:spcBef>
                <a:spcPts val="0"/>
              </a:spcBef>
            </a:pPr>
            <a:r>
              <a:rPr lang="en-US" sz="1600" dirty="0">
                <a:latin typeface="+mn-lt"/>
                <a:ea typeface="Times New Roman" panose="02020603050405020304" pitchFamily="18" charset="0"/>
              </a:rPr>
              <a:t>admission </a:t>
            </a:r>
            <a:r>
              <a:rPr lang="en-US" sz="1600" dirty="0" smtClean="0">
                <a:latin typeface="+mn-lt"/>
                <a:ea typeface="Times New Roman" panose="02020603050405020304" pitchFamily="18" charset="0"/>
              </a:rPr>
              <a:t>date</a:t>
            </a:r>
            <a:endParaRPr lang="en-US" sz="1600" dirty="0" smtClean="0">
              <a:effectLst/>
              <a:latin typeface="+mn-lt"/>
              <a:ea typeface="Times New Roman" panose="02020603050405020304" pitchFamily="18" charset="0"/>
            </a:endParaRPr>
          </a:p>
          <a:p>
            <a:pPr lvl="1">
              <a:spcBef>
                <a:spcPts val="0"/>
              </a:spcBef>
            </a:pPr>
            <a:r>
              <a:rPr lang="en-US" sz="1600" dirty="0">
                <a:latin typeface="+mn-lt"/>
                <a:ea typeface="Times New Roman" panose="02020603050405020304" pitchFamily="18" charset="0"/>
              </a:rPr>
              <a:t>discharge </a:t>
            </a:r>
            <a:r>
              <a:rPr lang="en-US" sz="1600" dirty="0" smtClean="0">
                <a:latin typeface="+mn-lt"/>
                <a:ea typeface="Times New Roman" panose="02020603050405020304" pitchFamily="18" charset="0"/>
              </a:rPr>
              <a:t>date</a:t>
            </a:r>
            <a:endParaRPr lang="en-US" sz="1600" dirty="0" smtClean="0">
              <a:effectLst/>
              <a:latin typeface="+mn-lt"/>
              <a:ea typeface="Times New Roman" panose="02020603050405020304" pitchFamily="18" charset="0"/>
            </a:endParaRPr>
          </a:p>
          <a:p>
            <a:pPr lvl="1">
              <a:spcBef>
                <a:spcPts val="0"/>
              </a:spcBef>
            </a:pPr>
            <a:r>
              <a:rPr lang="en-US" sz="1600" dirty="0">
                <a:latin typeface="+mn-lt"/>
                <a:ea typeface="Times New Roman" panose="02020603050405020304" pitchFamily="18" charset="0"/>
              </a:rPr>
              <a:t>date of </a:t>
            </a:r>
            <a:r>
              <a:rPr lang="en-US" sz="1600" dirty="0" smtClean="0">
                <a:latin typeface="+mn-lt"/>
                <a:ea typeface="Times New Roman" panose="02020603050405020304" pitchFamily="18" charset="0"/>
              </a:rPr>
              <a:t>death </a:t>
            </a:r>
            <a:endParaRPr lang="en-US" sz="1600" dirty="0" smtClean="0">
              <a:effectLst/>
              <a:latin typeface="+mn-lt"/>
              <a:ea typeface="Times New Roman" panose="02020603050405020304" pitchFamily="18" charset="0"/>
            </a:endParaRPr>
          </a:p>
          <a:p>
            <a:pPr lvl="1">
              <a:spcBef>
                <a:spcPts val="0"/>
              </a:spcBef>
            </a:pPr>
            <a:r>
              <a:rPr lang="en-US" sz="1600" dirty="0">
                <a:latin typeface="+mn-lt"/>
                <a:ea typeface="Times New Roman" panose="02020603050405020304" pitchFamily="18" charset="0"/>
              </a:rPr>
              <a:t>all ages over 89 </a:t>
            </a:r>
            <a:endParaRPr lang="en-US" sz="1600" dirty="0" smtClean="0">
              <a:effectLst/>
              <a:latin typeface="+mn-lt"/>
              <a:ea typeface="Times New Roman" panose="02020603050405020304" pitchFamily="18" charset="0"/>
            </a:endParaRPr>
          </a:p>
          <a:p>
            <a:pPr>
              <a:spcBef>
                <a:spcPts val="0"/>
              </a:spcBef>
            </a:pPr>
            <a:r>
              <a:rPr lang="en-US" sz="2000" dirty="0">
                <a:latin typeface="+mn-lt"/>
                <a:ea typeface="Times New Roman" panose="02020603050405020304" pitchFamily="18" charset="0"/>
              </a:rPr>
              <a:t>Telephone </a:t>
            </a:r>
            <a:r>
              <a:rPr lang="en-US" sz="2000" dirty="0" smtClean="0">
                <a:latin typeface="+mn-lt"/>
                <a:ea typeface="Times New Roman" panose="02020603050405020304" pitchFamily="18" charset="0"/>
              </a:rPr>
              <a:t>numbers</a:t>
            </a:r>
            <a:endParaRPr lang="en-US" sz="2000" dirty="0" smtClean="0">
              <a:effectLst/>
              <a:latin typeface="+mn-lt"/>
              <a:ea typeface="Times New Roman" panose="02020603050405020304" pitchFamily="18" charset="0"/>
            </a:endParaRPr>
          </a:p>
          <a:p>
            <a:pPr>
              <a:spcBef>
                <a:spcPts val="0"/>
              </a:spcBef>
            </a:pPr>
            <a:r>
              <a:rPr lang="en-US" sz="2000" dirty="0">
                <a:latin typeface="+mn-lt"/>
                <a:ea typeface="Times New Roman" panose="02020603050405020304" pitchFamily="18" charset="0"/>
              </a:rPr>
              <a:t>Fax </a:t>
            </a:r>
            <a:r>
              <a:rPr lang="en-US" sz="2000" dirty="0" smtClean="0">
                <a:latin typeface="+mn-lt"/>
                <a:ea typeface="Times New Roman" panose="02020603050405020304" pitchFamily="18" charset="0"/>
              </a:rPr>
              <a:t>numbers</a:t>
            </a:r>
            <a:endParaRPr lang="en-US" sz="2000" dirty="0" smtClean="0">
              <a:effectLst/>
              <a:latin typeface="+mn-lt"/>
              <a:ea typeface="Times New Roman" panose="02020603050405020304" pitchFamily="18" charset="0"/>
            </a:endParaRPr>
          </a:p>
          <a:p>
            <a:pPr>
              <a:spcBef>
                <a:spcPts val="0"/>
              </a:spcBef>
            </a:pPr>
            <a:r>
              <a:rPr lang="en-US" sz="2000" dirty="0" smtClean="0">
                <a:latin typeface="+mn-lt"/>
                <a:ea typeface="Times New Roman" panose="02020603050405020304" pitchFamily="18" charset="0"/>
              </a:rPr>
              <a:t>Electronic </a:t>
            </a:r>
            <a:r>
              <a:rPr lang="en-US" sz="2000" dirty="0">
                <a:latin typeface="+mn-lt"/>
                <a:ea typeface="Times New Roman" panose="02020603050405020304" pitchFamily="18" charset="0"/>
              </a:rPr>
              <a:t>mail </a:t>
            </a:r>
            <a:r>
              <a:rPr lang="en-US" sz="2000" dirty="0" smtClean="0">
                <a:latin typeface="+mn-lt"/>
                <a:ea typeface="Times New Roman" panose="02020603050405020304" pitchFamily="18" charset="0"/>
              </a:rPr>
              <a:t>addresses</a:t>
            </a:r>
          </a:p>
          <a:p>
            <a:pPr>
              <a:spcBef>
                <a:spcPts val="0"/>
              </a:spcBef>
            </a:pPr>
            <a:endParaRPr lang="en-US" sz="2000" dirty="0" smtClean="0">
              <a:effectLst/>
              <a:latin typeface="+mn-lt"/>
              <a:ea typeface="Times New Roman" panose="02020603050405020304" pitchFamily="18" charset="0"/>
            </a:endParaRPr>
          </a:p>
        </p:txBody>
      </p:sp>
      <p:sp>
        <p:nvSpPr>
          <p:cNvPr id="5" name="Content Placeholder 4"/>
          <p:cNvSpPr>
            <a:spLocks noGrp="1"/>
          </p:cNvSpPr>
          <p:nvPr>
            <p:ph sz="half" idx="2"/>
          </p:nvPr>
        </p:nvSpPr>
        <p:spPr>
          <a:xfrm>
            <a:off x="6197600" y="1828799"/>
            <a:ext cx="5181600" cy="4651513"/>
          </a:xfrm>
        </p:spPr>
        <p:txBody>
          <a:bodyPr>
            <a:normAutofit fontScale="85000" lnSpcReduction="20000"/>
          </a:bodyPr>
          <a:lstStyle/>
          <a:p>
            <a:pPr>
              <a:spcBef>
                <a:spcPts val="0"/>
              </a:spcBef>
            </a:pPr>
            <a:r>
              <a:rPr lang="en-US" dirty="0">
                <a:latin typeface="+mn-lt"/>
              </a:rPr>
              <a:t>Social Security numbers</a:t>
            </a:r>
          </a:p>
          <a:p>
            <a:pPr>
              <a:spcBef>
                <a:spcPts val="0"/>
              </a:spcBef>
            </a:pPr>
            <a:r>
              <a:rPr lang="en-US" dirty="0" smtClean="0">
                <a:latin typeface="+mn-lt"/>
                <a:ea typeface="Times New Roman" panose="02020603050405020304" pitchFamily="18" charset="0"/>
              </a:rPr>
              <a:t>Medical </a:t>
            </a:r>
            <a:r>
              <a:rPr lang="en-US" dirty="0">
                <a:latin typeface="+mn-lt"/>
                <a:ea typeface="Times New Roman" panose="02020603050405020304" pitchFamily="18" charset="0"/>
              </a:rPr>
              <a:t>record </a:t>
            </a:r>
            <a:r>
              <a:rPr lang="en-US" dirty="0" smtClean="0">
                <a:latin typeface="+mn-lt"/>
                <a:ea typeface="Times New Roman" panose="02020603050405020304" pitchFamily="18" charset="0"/>
              </a:rPr>
              <a:t>numbers</a:t>
            </a:r>
            <a:endParaRPr lang="en-US" dirty="0">
              <a:latin typeface="+mn-lt"/>
              <a:ea typeface="Times New Roman" panose="02020603050405020304" pitchFamily="18" charset="0"/>
            </a:endParaRPr>
          </a:p>
          <a:p>
            <a:r>
              <a:rPr lang="en-US" dirty="0" smtClean="0">
                <a:latin typeface="+mn-lt"/>
              </a:rPr>
              <a:t>Health </a:t>
            </a:r>
            <a:r>
              <a:rPr lang="en-US" dirty="0">
                <a:latin typeface="+mn-lt"/>
              </a:rPr>
              <a:t>plan beneficiary </a:t>
            </a:r>
            <a:r>
              <a:rPr lang="en-US" dirty="0" smtClean="0">
                <a:latin typeface="+mn-lt"/>
              </a:rPr>
              <a:t>numbers</a:t>
            </a:r>
            <a:endParaRPr lang="en-US" dirty="0">
              <a:latin typeface="+mn-lt"/>
            </a:endParaRPr>
          </a:p>
          <a:p>
            <a:r>
              <a:rPr lang="en-US" dirty="0">
                <a:latin typeface="+mn-lt"/>
              </a:rPr>
              <a:t>Account </a:t>
            </a:r>
            <a:r>
              <a:rPr lang="en-US" dirty="0" smtClean="0">
                <a:latin typeface="+mn-lt"/>
              </a:rPr>
              <a:t>numbers</a:t>
            </a:r>
          </a:p>
          <a:p>
            <a:r>
              <a:rPr lang="en-US" dirty="0" smtClean="0">
                <a:latin typeface="+mn-lt"/>
              </a:rPr>
              <a:t>Certificate/license numbers</a:t>
            </a:r>
            <a:endParaRPr lang="en-US" dirty="0">
              <a:latin typeface="+mn-lt"/>
            </a:endParaRPr>
          </a:p>
          <a:p>
            <a:r>
              <a:rPr lang="en-US" dirty="0">
                <a:latin typeface="+mn-lt"/>
              </a:rPr>
              <a:t>Vehicle </a:t>
            </a:r>
            <a:r>
              <a:rPr lang="en-US" dirty="0" smtClean="0">
                <a:latin typeface="+mn-lt"/>
              </a:rPr>
              <a:t>identifiers, e.g., serial numbers, license </a:t>
            </a:r>
            <a:r>
              <a:rPr lang="en-US" dirty="0">
                <a:latin typeface="+mn-lt"/>
              </a:rPr>
              <a:t>plate </a:t>
            </a:r>
            <a:r>
              <a:rPr lang="en-US" dirty="0" smtClean="0">
                <a:latin typeface="+mn-lt"/>
              </a:rPr>
              <a:t>numbers</a:t>
            </a:r>
            <a:endParaRPr lang="en-US" dirty="0">
              <a:latin typeface="+mn-lt"/>
            </a:endParaRPr>
          </a:p>
          <a:p>
            <a:r>
              <a:rPr lang="en-US" dirty="0">
                <a:latin typeface="+mn-lt"/>
              </a:rPr>
              <a:t>Device identifiers and serial </a:t>
            </a:r>
            <a:r>
              <a:rPr lang="en-US" dirty="0" smtClean="0">
                <a:latin typeface="+mn-lt"/>
              </a:rPr>
              <a:t>numbers</a:t>
            </a:r>
            <a:endParaRPr lang="en-US" dirty="0">
              <a:latin typeface="+mn-lt"/>
            </a:endParaRPr>
          </a:p>
          <a:p>
            <a:r>
              <a:rPr lang="en-US" dirty="0">
                <a:latin typeface="+mn-lt"/>
              </a:rPr>
              <a:t>Web Universal Resource Locators (URLs</a:t>
            </a:r>
            <a:r>
              <a:rPr lang="en-US" dirty="0" smtClean="0">
                <a:latin typeface="+mn-lt"/>
              </a:rPr>
              <a:t>)</a:t>
            </a:r>
            <a:endParaRPr lang="en-US" dirty="0">
              <a:latin typeface="+mn-lt"/>
            </a:endParaRPr>
          </a:p>
          <a:p>
            <a:r>
              <a:rPr lang="en-US" dirty="0">
                <a:latin typeface="+mn-lt"/>
              </a:rPr>
              <a:t>Internet Protocol (IP) </a:t>
            </a:r>
            <a:r>
              <a:rPr lang="en-US" dirty="0" smtClean="0">
                <a:latin typeface="+mn-lt"/>
              </a:rPr>
              <a:t>address</a:t>
            </a:r>
            <a:endParaRPr lang="en-US" dirty="0">
              <a:latin typeface="+mn-lt"/>
            </a:endParaRPr>
          </a:p>
          <a:p>
            <a:r>
              <a:rPr lang="en-US" dirty="0">
                <a:latin typeface="+mn-lt"/>
              </a:rPr>
              <a:t>Biometric identifiers, including finger and voice </a:t>
            </a:r>
            <a:r>
              <a:rPr lang="en-US" dirty="0" smtClean="0">
                <a:latin typeface="+mn-lt"/>
              </a:rPr>
              <a:t>prints</a:t>
            </a:r>
            <a:endParaRPr lang="en-US" dirty="0">
              <a:latin typeface="+mn-lt"/>
            </a:endParaRPr>
          </a:p>
          <a:p>
            <a:r>
              <a:rPr lang="en-US" dirty="0">
                <a:latin typeface="+mn-lt"/>
              </a:rPr>
              <a:t>Full face photographic images and any comparable </a:t>
            </a:r>
            <a:r>
              <a:rPr lang="en-US" dirty="0" smtClean="0">
                <a:latin typeface="+mn-lt"/>
              </a:rPr>
              <a:t>images</a:t>
            </a:r>
            <a:endParaRPr lang="en-US" dirty="0">
              <a:latin typeface="+mn-lt"/>
            </a:endParaRPr>
          </a:p>
          <a:p>
            <a:r>
              <a:rPr lang="en-US" b="1" i="1" u="sng" dirty="0">
                <a:latin typeface="+mn-lt"/>
              </a:rPr>
              <a:t>Any other unique identifying number, characteristic, or code </a:t>
            </a:r>
          </a:p>
          <a:p>
            <a:endParaRPr lang="en-US" dirty="0">
              <a:latin typeface="+mn-lt"/>
            </a:endParaRPr>
          </a:p>
        </p:txBody>
      </p:sp>
      <p:sp>
        <p:nvSpPr>
          <p:cNvPr id="3" name="Footer Placeholder 2"/>
          <p:cNvSpPr>
            <a:spLocks noGrp="1"/>
          </p:cNvSpPr>
          <p:nvPr>
            <p:ph type="ftr" sz="quarter" idx="10"/>
          </p:nvPr>
        </p:nvSpPr>
        <p:spPr/>
        <p:txBody>
          <a:bodyPr/>
          <a:lstStyle/>
          <a:p>
            <a:endParaRPr lang="en-US" dirty="0"/>
          </a:p>
        </p:txBody>
      </p:sp>
      <p:sp>
        <p:nvSpPr>
          <p:cNvPr id="6" name="Slide Number Placeholder 5"/>
          <p:cNvSpPr>
            <a:spLocks noGrp="1"/>
          </p:cNvSpPr>
          <p:nvPr>
            <p:ph type="sldNum" sz="quarter" idx="11"/>
          </p:nvPr>
        </p:nvSpPr>
        <p:spPr/>
        <p:txBody>
          <a:bodyPr/>
          <a:lstStyle/>
          <a:p>
            <a:fld id="{86FD128F-CE2A-40EB-8FB7-099DF770C3D2}" type="slidenum">
              <a:rPr lang="en-US" smtClean="0"/>
              <a:t>14</a:t>
            </a:fld>
            <a:endParaRPr lang="en-US" dirty="0"/>
          </a:p>
        </p:txBody>
      </p:sp>
    </p:spTree>
    <p:extLst>
      <p:ext uri="{BB962C8B-B14F-4D97-AF65-F5344CB8AC3E}">
        <p14:creationId xmlns:p14="http://schemas.microsoft.com/office/powerpoint/2010/main" val="282340290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mn-lt"/>
              </a:rPr>
              <a:t>Second Option: Use a Limited Data Set</a:t>
            </a:r>
            <a:endParaRPr lang="en-US" dirty="0">
              <a:latin typeface="+mn-lt"/>
            </a:endParaRPr>
          </a:p>
        </p:txBody>
      </p:sp>
      <p:sp>
        <p:nvSpPr>
          <p:cNvPr id="5" name="Content Placeholder 4"/>
          <p:cNvSpPr>
            <a:spLocks noGrp="1"/>
          </p:cNvSpPr>
          <p:nvPr>
            <p:ph idx="1"/>
          </p:nvPr>
        </p:nvSpPr>
        <p:spPr/>
        <p:txBody>
          <a:bodyPr/>
          <a:lstStyle/>
          <a:p>
            <a:endParaRPr lang="en-US" dirty="0" smtClean="0">
              <a:latin typeface="+mn-lt"/>
            </a:endParaRPr>
          </a:p>
          <a:p>
            <a:r>
              <a:rPr lang="en-US" dirty="0" smtClean="0">
                <a:latin typeface="+mn-lt"/>
              </a:rPr>
              <a:t>Do not have to remove </a:t>
            </a:r>
            <a:r>
              <a:rPr lang="en-US" i="1" u="sng" dirty="0" smtClean="0">
                <a:latin typeface="+mn-lt"/>
              </a:rPr>
              <a:t>all</a:t>
            </a:r>
            <a:r>
              <a:rPr lang="en-US" dirty="0" smtClean="0">
                <a:latin typeface="+mn-lt"/>
              </a:rPr>
              <a:t> 18 identifying elements.  Can leave the following:</a:t>
            </a:r>
          </a:p>
          <a:p>
            <a:pPr lvl="1"/>
            <a:r>
              <a:rPr lang="en-US" dirty="0">
                <a:latin typeface="+mn-lt"/>
              </a:rPr>
              <a:t>town or </a:t>
            </a:r>
            <a:r>
              <a:rPr lang="en-US" dirty="0" smtClean="0">
                <a:latin typeface="+mn-lt"/>
              </a:rPr>
              <a:t>city </a:t>
            </a:r>
            <a:r>
              <a:rPr lang="en-US" dirty="0">
                <a:latin typeface="+mn-lt"/>
              </a:rPr>
              <a:t>and zip </a:t>
            </a:r>
            <a:r>
              <a:rPr lang="en-US" dirty="0" smtClean="0">
                <a:latin typeface="+mn-lt"/>
              </a:rPr>
              <a:t>code of subject</a:t>
            </a:r>
          </a:p>
          <a:p>
            <a:pPr lvl="1"/>
            <a:r>
              <a:rPr lang="en-US" dirty="0" smtClean="0">
                <a:latin typeface="+mn-lt"/>
              </a:rPr>
              <a:t>dates related to the subject, e.g., dates of birth, death, admission, testing, etc.</a:t>
            </a:r>
          </a:p>
          <a:p>
            <a:r>
              <a:rPr lang="en-US" dirty="0" smtClean="0">
                <a:latin typeface="+mn-lt"/>
              </a:rPr>
              <a:t>Must enter into a Data </a:t>
            </a:r>
            <a:r>
              <a:rPr lang="en-US" dirty="0">
                <a:latin typeface="+mn-lt"/>
              </a:rPr>
              <a:t>U</a:t>
            </a:r>
            <a:r>
              <a:rPr lang="en-US" dirty="0" smtClean="0">
                <a:latin typeface="+mn-lt"/>
              </a:rPr>
              <a:t>se </a:t>
            </a:r>
            <a:r>
              <a:rPr lang="en-US" dirty="0">
                <a:latin typeface="+mn-lt"/>
              </a:rPr>
              <a:t>A</a:t>
            </a:r>
            <a:r>
              <a:rPr lang="en-US" dirty="0" smtClean="0">
                <a:latin typeface="+mn-lt"/>
              </a:rPr>
              <a:t>greement with the Covered </a:t>
            </a:r>
            <a:r>
              <a:rPr lang="en-US" dirty="0">
                <a:latin typeface="+mn-lt"/>
              </a:rPr>
              <a:t>E</a:t>
            </a:r>
            <a:r>
              <a:rPr lang="en-US" dirty="0" smtClean="0">
                <a:latin typeface="+mn-lt"/>
              </a:rPr>
              <a:t>ntity that specifies how you will protect and use the data</a:t>
            </a:r>
            <a:endParaRPr lang="en-US" dirty="0">
              <a:latin typeface="+mn-lt"/>
            </a:endParaRPr>
          </a:p>
          <a:p>
            <a:r>
              <a:rPr lang="en-US" dirty="0" smtClean="0">
                <a:latin typeface="+mn-lt"/>
              </a:rPr>
              <a:t>If </a:t>
            </a:r>
            <a:r>
              <a:rPr lang="en-US" dirty="0">
                <a:latin typeface="+mn-lt"/>
              </a:rPr>
              <a:t>you wish to pursue this method, contact the BU Privacy Officer at </a:t>
            </a:r>
            <a:r>
              <a:rPr lang="en-US" dirty="0">
                <a:latin typeface="+mn-lt"/>
                <a:hlinkClick r:id="rId2"/>
              </a:rPr>
              <a:t>hipaa@bu.edu</a:t>
            </a:r>
            <a:endParaRPr lang="en-US" dirty="0">
              <a:latin typeface="+mn-lt"/>
            </a:endParaRPr>
          </a:p>
          <a:p>
            <a:pPr lvl="1"/>
            <a:endParaRPr lang="en-US" dirty="0">
              <a:latin typeface="+mn-lt"/>
            </a:endParaRPr>
          </a:p>
        </p:txBody>
      </p:sp>
      <p:sp>
        <p:nvSpPr>
          <p:cNvPr id="3" name="Footer Placeholder 2"/>
          <p:cNvSpPr>
            <a:spLocks noGrp="1"/>
          </p:cNvSpPr>
          <p:nvPr>
            <p:ph type="ftr" sz="quarter" idx="10"/>
          </p:nvPr>
        </p:nvSpPr>
        <p:spPr/>
        <p:txBody>
          <a:bodyPr/>
          <a:lstStyle/>
          <a:p>
            <a:endParaRPr lang="en-US" dirty="0"/>
          </a:p>
        </p:txBody>
      </p:sp>
      <p:sp>
        <p:nvSpPr>
          <p:cNvPr id="4" name="Slide Number Placeholder 3"/>
          <p:cNvSpPr>
            <a:spLocks noGrp="1"/>
          </p:cNvSpPr>
          <p:nvPr>
            <p:ph type="sldNum" sz="quarter" idx="11"/>
          </p:nvPr>
        </p:nvSpPr>
        <p:spPr/>
        <p:txBody>
          <a:bodyPr/>
          <a:lstStyle/>
          <a:p>
            <a:fld id="{86FD128F-CE2A-40EB-8FB7-099DF770C3D2}" type="slidenum">
              <a:rPr lang="en-US" smtClean="0"/>
              <a:t>15</a:t>
            </a:fld>
            <a:endParaRPr lang="en-US" dirty="0"/>
          </a:p>
        </p:txBody>
      </p:sp>
    </p:spTree>
    <p:extLst>
      <p:ext uri="{BB962C8B-B14F-4D97-AF65-F5344CB8AC3E}">
        <p14:creationId xmlns:p14="http://schemas.microsoft.com/office/powerpoint/2010/main" val="324851126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mn-lt"/>
              </a:rPr>
              <a:t>Third Option:  Obtain Patient </a:t>
            </a:r>
            <a:r>
              <a:rPr lang="en-US" dirty="0">
                <a:latin typeface="+mn-lt"/>
              </a:rPr>
              <a:t>Authorization </a:t>
            </a:r>
          </a:p>
        </p:txBody>
      </p:sp>
      <p:sp>
        <p:nvSpPr>
          <p:cNvPr id="3" name="Content Placeholder 2"/>
          <p:cNvSpPr>
            <a:spLocks noGrp="1"/>
          </p:cNvSpPr>
          <p:nvPr>
            <p:ph idx="1"/>
          </p:nvPr>
        </p:nvSpPr>
        <p:spPr/>
        <p:txBody>
          <a:bodyPr/>
          <a:lstStyle/>
          <a:p>
            <a:pPr lvl="0"/>
            <a:endParaRPr lang="en-US" dirty="0" smtClean="0">
              <a:latin typeface="+mn-lt"/>
            </a:endParaRPr>
          </a:p>
          <a:p>
            <a:pPr lvl="0"/>
            <a:r>
              <a:rPr lang="en-US" dirty="0" smtClean="0">
                <a:latin typeface="+mn-lt"/>
              </a:rPr>
              <a:t>Researchers can </a:t>
            </a:r>
            <a:r>
              <a:rPr lang="en-US" dirty="0">
                <a:latin typeface="+mn-lt"/>
              </a:rPr>
              <a:t>obtain PHI from a </a:t>
            </a:r>
            <a:r>
              <a:rPr lang="en-US" dirty="0" smtClean="0">
                <a:latin typeface="+mn-lt"/>
              </a:rPr>
              <a:t>Covered </a:t>
            </a:r>
            <a:r>
              <a:rPr lang="en-US" dirty="0">
                <a:latin typeface="+mn-lt"/>
              </a:rPr>
              <a:t>E</a:t>
            </a:r>
            <a:r>
              <a:rPr lang="en-US" dirty="0" smtClean="0">
                <a:latin typeface="+mn-lt"/>
              </a:rPr>
              <a:t>ntity </a:t>
            </a:r>
            <a:r>
              <a:rPr lang="en-US" dirty="0">
                <a:latin typeface="+mn-lt"/>
              </a:rPr>
              <a:t>or BU covered component if subjects sign a HIPAA authorization </a:t>
            </a:r>
          </a:p>
          <a:p>
            <a:pPr lvl="0"/>
            <a:r>
              <a:rPr lang="en-US" dirty="0" smtClean="0">
                <a:latin typeface="+mn-lt"/>
              </a:rPr>
              <a:t>The HIPAA Authorization may be combined with the study Consent, or it may be separate</a:t>
            </a:r>
          </a:p>
          <a:p>
            <a:r>
              <a:rPr lang="en-US" dirty="0">
                <a:latin typeface="+mn-lt"/>
              </a:rPr>
              <a:t>Practice tip - Identify all covered </a:t>
            </a:r>
            <a:r>
              <a:rPr lang="en-US" dirty="0" smtClean="0">
                <a:latin typeface="+mn-lt"/>
              </a:rPr>
              <a:t>entities whose </a:t>
            </a:r>
            <a:r>
              <a:rPr lang="en-US" dirty="0">
                <a:latin typeface="+mn-lt"/>
              </a:rPr>
              <a:t>records you will be seeking and </a:t>
            </a:r>
            <a:r>
              <a:rPr lang="en-US" dirty="0" smtClean="0">
                <a:latin typeface="+mn-lt"/>
              </a:rPr>
              <a:t>name each in </a:t>
            </a:r>
            <a:r>
              <a:rPr lang="en-US" dirty="0">
                <a:latin typeface="+mn-lt"/>
              </a:rPr>
              <a:t>the </a:t>
            </a:r>
            <a:r>
              <a:rPr lang="en-US" dirty="0" smtClean="0">
                <a:latin typeface="+mn-lt"/>
              </a:rPr>
              <a:t>Authorization</a:t>
            </a:r>
            <a:endParaRPr lang="en-US" dirty="0">
              <a:latin typeface="+mn-lt"/>
            </a:endParaRPr>
          </a:p>
          <a:p>
            <a:pPr lvl="0"/>
            <a:endParaRPr lang="en-US" dirty="0" smtClean="0">
              <a:latin typeface="+mn-lt"/>
            </a:endParaRPr>
          </a:p>
          <a:p>
            <a:pPr lvl="0"/>
            <a:endParaRPr lang="en-US" dirty="0">
              <a:latin typeface="+mn-lt"/>
            </a:endParaRPr>
          </a:p>
          <a:p>
            <a:endParaRPr lang="en-US" dirty="0">
              <a:latin typeface="+mn-lt"/>
            </a:endParaRPr>
          </a:p>
          <a:p>
            <a:endParaRPr lang="en-US" dirty="0">
              <a:latin typeface="+mn-lt"/>
            </a:endParaRPr>
          </a:p>
        </p:txBody>
      </p:sp>
      <p:sp>
        <p:nvSpPr>
          <p:cNvPr id="4" name="Footer Placeholder 3"/>
          <p:cNvSpPr>
            <a:spLocks noGrp="1"/>
          </p:cNvSpPr>
          <p:nvPr>
            <p:ph type="ftr" sz="quarter" idx="10"/>
          </p:nvPr>
        </p:nvSpPr>
        <p:spPr/>
        <p:txBody>
          <a:bodyPr/>
          <a:lstStyle/>
          <a:p>
            <a:endParaRPr lang="en-US" dirty="0"/>
          </a:p>
        </p:txBody>
      </p:sp>
      <p:sp>
        <p:nvSpPr>
          <p:cNvPr id="5" name="Slide Number Placeholder 4"/>
          <p:cNvSpPr>
            <a:spLocks noGrp="1"/>
          </p:cNvSpPr>
          <p:nvPr>
            <p:ph type="sldNum" sz="quarter" idx="11"/>
          </p:nvPr>
        </p:nvSpPr>
        <p:spPr/>
        <p:txBody>
          <a:bodyPr/>
          <a:lstStyle/>
          <a:p>
            <a:fld id="{86FD128F-CE2A-40EB-8FB7-099DF770C3D2}" type="slidenum">
              <a:rPr lang="en-US" smtClean="0"/>
              <a:t>16</a:t>
            </a:fld>
            <a:endParaRPr lang="en-US" dirty="0"/>
          </a:p>
        </p:txBody>
      </p:sp>
    </p:spTree>
    <p:extLst>
      <p:ext uri="{BB962C8B-B14F-4D97-AF65-F5344CB8AC3E}">
        <p14:creationId xmlns:p14="http://schemas.microsoft.com/office/powerpoint/2010/main" val="130436231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mn-lt"/>
              </a:rPr>
              <a:t>Fourth Option:  IRB </a:t>
            </a:r>
            <a:r>
              <a:rPr lang="en-US" dirty="0">
                <a:latin typeface="+mn-lt"/>
              </a:rPr>
              <a:t>Waiver </a:t>
            </a:r>
            <a:r>
              <a:rPr lang="en-US" dirty="0" smtClean="0">
                <a:latin typeface="+mn-lt"/>
              </a:rPr>
              <a:t>of Authorization</a:t>
            </a:r>
            <a:endParaRPr lang="en-US" dirty="0">
              <a:latin typeface="+mn-lt"/>
            </a:endParaRPr>
          </a:p>
        </p:txBody>
      </p:sp>
      <p:sp>
        <p:nvSpPr>
          <p:cNvPr id="3" name="Content Placeholder 2"/>
          <p:cNvSpPr>
            <a:spLocks noGrp="1"/>
          </p:cNvSpPr>
          <p:nvPr>
            <p:ph idx="1"/>
          </p:nvPr>
        </p:nvSpPr>
        <p:spPr>
          <a:xfrm>
            <a:off x="812800" y="1828800"/>
            <a:ext cx="10566400" cy="3886200"/>
          </a:xfrm>
        </p:spPr>
        <p:txBody>
          <a:bodyPr/>
          <a:lstStyle/>
          <a:p>
            <a:pPr marL="0" lvl="0" indent="0">
              <a:buNone/>
            </a:pPr>
            <a:r>
              <a:rPr lang="en-US" dirty="0" smtClean="0">
                <a:latin typeface="+mn-lt"/>
              </a:rPr>
              <a:t>Conditions </a:t>
            </a:r>
            <a:r>
              <a:rPr lang="en-US" dirty="0">
                <a:latin typeface="+mn-lt"/>
              </a:rPr>
              <a:t>for granting a Waiver: </a:t>
            </a:r>
            <a:endParaRPr lang="en-US" dirty="0" smtClean="0">
              <a:latin typeface="+mn-lt"/>
            </a:endParaRPr>
          </a:p>
          <a:p>
            <a:pPr marL="0" lvl="0" indent="0">
              <a:buNone/>
            </a:pPr>
            <a:endParaRPr lang="en-US" dirty="0">
              <a:latin typeface="+mn-lt"/>
            </a:endParaRPr>
          </a:p>
          <a:p>
            <a:pPr lvl="1"/>
            <a:r>
              <a:rPr lang="en-US" dirty="0">
                <a:latin typeface="+mn-lt"/>
              </a:rPr>
              <a:t>PHI is necessary for the research, </a:t>
            </a:r>
          </a:p>
          <a:p>
            <a:pPr lvl="1"/>
            <a:r>
              <a:rPr lang="en-US" dirty="0">
                <a:latin typeface="+mn-lt"/>
              </a:rPr>
              <a:t>The research cannot be conducted without a waiver (usually because obtaining individual Authorization is impractical) and </a:t>
            </a:r>
          </a:p>
          <a:p>
            <a:pPr lvl="1"/>
            <a:r>
              <a:rPr lang="en-US" dirty="0">
                <a:latin typeface="+mn-lt"/>
              </a:rPr>
              <a:t>The research does not involve more than a minimal risk to </a:t>
            </a:r>
            <a:r>
              <a:rPr lang="en-US" dirty="0" smtClean="0">
                <a:latin typeface="+mn-lt"/>
              </a:rPr>
              <a:t>individuals </a:t>
            </a:r>
            <a:r>
              <a:rPr lang="en-US" dirty="0">
                <a:latin typeface="+mn-lt"/>
              </a:rPr>
              <a:t>based on the following:</a:t>
            </a:r>
          </a:p>
          <a:p>
            <a:pPr lvl="2"/>
            <a:r>
              <a:rPr lang="en-US" dirty="0">
                <a:latin typeface="+mn-lt"/>
              </a:rPr>
              <a:t>An adequate plan to protect the identifiers from improper use</a:t>
            </a:r>
          </a:p>
          <a:p>
            <a:pPr lvl="2"/>
            <a:r>
              <a:rPr lang="en-US" dirty="0">
                <a:latin typeface="+mn-lt"/>
              </a:rPr>
              <a:t>An adequate plan to destroy identifiers at the earliest opportunity</a:t>
            </a:r>
          </a:p>
          <a:p>
            <a:pPr lvl="2"/>
            <a:r>
              <a:rPr lang="en-US" dirty="0">
                <a:latin typeface="+mn-lt"/>
              </a:rPr>
              <a:t>Assurance that the PHI will not be used for any purpose other than that </a:t>
            </a:r>
            <a:r>
              <a:rPr lang="en-US" dirty="0" smtClean="0">
                <a:latin typeface="+mn-lt"/>
              </a:rPr>
              <a:t>study, </a:t>
            </a:r>
            <a:r>
              <a:rPr lang="en-US" dirty="0">
                <a:latin typeface="+mn-lt"/>
              </a:rPr>
              <a:t>and it won’t </a:t>
            </a:r>
            <a:r>
              <a:rPr lang="en-US" dirty="0" smtClean="0">
                <a:latin typeface="+mn-lt"/>
              </a:rPr>
              <a:t>be </a:t>
            </a:r>
            <a:r>
              <a:rPr lang="en-US" dirty="0">
                <a:latin typeface="+mn-lt"/>
              </a:rPr>
              <a:t>further disclosed</a:t>
            </a:r>
          </a:p>
          <a:p>
            <a:endParaRPr lang="en-US" dirty="0">
              <a:latin typeface="+mn-lt"/>
            </a:endParaRPr>
          </a:p>
        </p:txBody>
      </p:sp>
      <p:sp>
        <p:nvSpPr>
          <p:cNvPr id="4" name="Footer Placeholder 3"/>
          <p:cNvSpPr>
            <a:spLocks noGrp="1"/>
          </p:cNvSpPr>
          <p:nvPr>
            <p:ph type="ftr" sz="quarter" idx="10"/>
          </p:nvPr>
        </p:nvSpPr>
        <p:spPr/>
        <p:txBody>
          <a:bodyPr/>
          <a:lstStyle/>
          <a:p>
            <a:endParaRPr lang="en-US" dirty="0"/>
          </a:p>
        </p:txBody>
      </p:sp>
      <p:sp>
        <p:nvSpPr>
          <p:cNvPr id="5" name="Slide Number Placeholder 4"/>
          <p:cNvSpPr>
            <a:spLocks noGrp="1"/>
          </p:cNvSpPr>
          <p:nvPr>
            <p:ph type="sldNum" sz="quarter" idx="11"/>
          </p:nvPr>
        </p:nvSpPr>
        <p:spPr/>
        <p:txBody>
          <a:bodyPr/>
          <a:lstStyle/>
          <a:p>
            <a:fld id="{86FD128F-CE2A-40EB-8FB7-099DF770C3D2}" type="slidenum">
              <a:rPr lang="en-US" smtClean="0"/>
              <a:t>17</a:t>
            </a:fld>
            <a:endParaRPr lang="en-US" dirty="0"/>
          </a:p>
        </p:txBody>
      </p:sp>
    </p:spTree>
    <p:extLst>
      <p:ext uri="{BB962C8B-B14F-4D97-AF65-F5344CB8AC3E}">
        <p14:creationId xmlns:p14="http://schemas.microsoft.com/office/powerpoint/2010/main" val="90427559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mn-lt"/>
              </a:rPr>
              <a:t>  </a:t>
            </a:r>
            <a:endParaRPr lang="en-US" dirty="0">
              <a:latin typeface="+mn-lt"/>
            </a:endParaRPr>
          </a:p>
        </p:txBody>
      </p:sp>
      <p:sp>
        <p:nvSpPr>
          <p:cNvPr id="3" name="Content Placeholder 2"/>
          <p:cNvSpPr>
            <a:spLocks noGrp="1"/>
          </p:cNvSpPr>
          <p:nvPr>
            <p:ph idx="1"/>
          </p:nvPr>
        </p:nvSpPr>
        <p:spPr>
          <a:xfrm>
            <a:off x="812800" y="1684421"/>
            <a:ext cx="10566400" cy="4552784"/>
          </a:xfrm>
        </p:spPr>
        <p:txBody>
          <a:bodyPr/>
          <a:lstStyle/>
          <a:p>
            <a:pPr marL="0" indent="0">
              <a:buNone/>
            </a:pPr>
            <a:r>
              <a:rPr lang="en-US" dirty="0" smtClean="0">
                <a:latin typeface="+mn-lt"/>
              </a:rPr>
              <a:t>  </a:t>
            </a:r>
            <a:endParaRPr lang="en-US" dirty="0">
              <a:latin typeface="+mn-lt"/>
            </a:endParaRPr>
          </a:p>
        </p:txBody>
      </p:sp>
      <p:sp>
        <p:nvSpPr>
          <p:cNvPr id="4" name="Footer Placeholder 3"/>
          <p:cNvSpPr>
            <a:spLocks noGrp="1"/>
          </p:cNvSpPr>
          <p:nvPr>
            <p:ph type="ftr" sz="quarter" idx="10"/>
          </p:nvPr>
        </p:nvSpPr>
        <p:spPr/>
        <p:txBody>
          <a:bodyPr/>
          <a:lstStyle/>
          <a:p>
            <a:endParaRPr lang="en-US" dirty="0"/>
          </a:p>
        </p:txBody>
      </p:sp>
      <p:sp>
        <p:nvSpPr>
          <p:cNvPr id="5" name="Slide Number Placeholder 4"/>
          <p:cNvSpPr>
            <a:spLocks noGrp="1"/>
          </p:cNvSpPr>
          <p:nvPr>
            <p:ph type="sldNum" sz="quarter" idx="11"/>
          </p:nvPr>
        </p:nvSpPr>
        <p:spPr/>
        <p:txBody>
          <a:bodyPr/>
          <a:lstStyle/>
          <a:p>
            <a:fld id="{86FD128F-CE2A-40EB-8FB7-099DF770C3D2}" type="slidenum">
              <a:rPr lang="en-US" smtClean="0"/>
              <a:t>18</a:t>
            </a:fld>
            <a:endParaRPr lang="en-US" dirty="0"/>
          </a:p>
        </p:txBody>
      </p:sp>
      <p:sp>
        <p:nvSpPr>
          <p:cNvPr id="6" name="Oval 5"/>
          <p:cNvSpPr/>
          <p:nvPr/>
        </p:nvSpPr>
        <p:spPr bwMode="auto">
          <a:xfrm>
            <a:off x="2113613" y="2325011"/>
            <a:ext cx="7854845" cy="3271603"/>
          </a:xfrm>
          <a:prstGeom prst="ellipse">
            <a:avLst/>
          </a:prstGeom>
          <a:solidFill>
            <a:schemeClr val="accent1"/>
          </a:solidFill>
          <a:ln w="12700" cap="flat" cmpd="sng" algn="ctr">
            <a:solidFill>
              <a:srgbClr val="FF0000"/>
            </a:solidFill>
            <a:prstDash val="solid"/>
            <a:round/>
            <a:headEnd type="none" w="med" len="med"/>
            <a:tailEnd type="none" w="med" len="med"/>
          </a:ln>
          <a:effectLst/>
        </p:spPr>
        <p:txBody>
          <a:bodyPr vert="horz" wrap="square" lIns="91440" tIns="45720" rIns="91440" bIns="45720" numCol="1" rtlCol="0" anchor="b" anchorCtr="0" compatLnSpc="1">
            <a:prstTxWarp prst="textNoShape">
              <a:avLst/>
            </a:prstTxWarp>
          </a:bodyPr>
          <a:lstStyle/>
          <a:p>
            <a:pPr algn="ctr"/>
            <a:endParaRPr lang="en-US" sz="6000" dirty="0" smtClean="0">
              <a:solidFill>
                <a:srgbClr val="002060"/>
              </a:solidFill>
            </a:endParaRPr>
          </a:p>
          <a:p>
            <a:pPr algn="ctr"/>
            <a:r>
              <a:rPr lang="en-US" sz="5400" dirty="0" smtClean="0">
                <a:solidFill>
                  <a:srgbClr val="002060"/>
                </a:solidFill>
                <a:latin typeface="+mn-lt"/>
              </a:rPr>
              <a:t>4. Protecting Your Research </a:t>
            </a:r>
            <a:r>
              <a:rPr lang="en-US" sz="5400" dirty="0">
                <a:solidFill>
                  <a:srgbClr val="002060"/>
                </a:solidFill>
                <a:latin typeface="+mn-lt"/>
              </a:rPr>
              <a:t>D</a:t>
            </a:r>
            <a:r>
              <a:rPr lang="en-US" sz="5400" dirty="0" smtClean="0">
                <a:solidFill>
                  <a:srgbClr val="002060"/>
                </a:solidFill>
                <a:latin typeface="+mn-lt"/>
              </a:rPr>
              <a:t>ata</a:t>
            </a:r>
            <a:endParaRPr lang="en-US" sz="5400" dirty="0">
              <a:solidFill>
                <a:srgbClr val="002060"/>
              </a:solidFill>
              <a:latin typeface="+mn-lt"/>
            </a:endParaRPr>
          </a:p>
          <a:p>
            <a:pPr marL="0" marR="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a:ln>
                <a:noFill/>
              </a:ln>
              <a:solidFill>
                <a:schemeClr val="tx1"/>
              </a:solidFill>
              <a:effectLst/>
              <a:latin typeface="Times" charset="0"/>
              <a:ea typeface="Osaka" pitchFamily="-64" charset="-128"/>
              <a:cs typeface="Osaka" pitchFamily="-64" charset="-128"/>
            </a:endParaRPr>
          </a:p>
        </p:txBody>
      </p:sp>
    </p:spTree>
    <p:extLst>
      <p:ext uri="{BB962C8B-B14F-4D97-AF65-F5344CB8AC3E}">
        <p14:creationId xmlns:p14="http://schemas.microsoft.com/office/powerpoint/2010/main" val="49246415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mn-lt"/>
                <a:cs typeface="Calibri" panose="020F0502020204030204" pitchFamily="34" charset="0"/>
              </a:rPr>
              <a:t>Major Risks:</a:t>
            </a:r>
            <a:endParaRPr lang="en-US" dirty="0">
              <a:latin typeface="+mn-lt"/>
              <a:cs typeface="Calibri" panose="020F0502020204030204" pitchFamily="34" charset="0"/>
            </a:endParaRPr>
          </a:p>
        </p:txBody>
      </p:sp>
      <p:sp>
        <p:nvSpPr>
          <p:cNvPr id="3" name="Content Placeholder 2"/>
          <p:cNvSpPr>
            <a:spLocks noGrp="1"/>
          </p:cNvSpPr>
          <p:nvPr>
            <p:ph sz="half" idx="1"/>
          </p:nvPr>
        </p:nvSpPr>
        <p:spPr>
          <a:xfrm>
            <a:off x="1056640" y="1905000"/>
            <a:ext cx="5181600" cy="2092960"/>
          </a:xfrm>
          <a:solidFill>
            <a:schemeClr val="accent5"/>
          </a:solidFill>
          <a:ln w="12700">
            <a:solidFill>
              <a:srgbClr val="FF0000"/>
            </a:solidFill>
          </a:ln>
        </p:spPr>
        <p:txBody>
          <a:bodyPr/>
          <a:lstStyle/>
          <a:p>
            <a:r>
              <a:rPr lang="en-US" sz="2800" dirty="0" smtClean="0">
                <a:latin typeface="+mn-lt"/>
                <a:cs typeface="Calibri" panose="020F0502020204030204" pitchFamily="34" charset="0"/>
              </a:rPr>
              <a:t>Lost or Stolen:</a:t>
            </a:r>
          </a:p>
          <a:p>
            <a:pPr lvl="1"/>
            <a:r>
              <a:rPr lang="en-US" dirty="0">
                <a:latin typeface="+mn-lt"/>
                <a:cs typeface="Calibri" panose="020F0502020204030204" pitchFamily="34" charset="0"/>
              </a:rPr>
              <a:t>L</a:t>
            </a:r>
            <a:r>
              <a:rPr lang="en-US" dirty="0" smtClean="0">
                <a:latin typeface="+mn-lt"/>
                <a:cs typeface="Calibri" panose="020F0502020204030204" pitchFamily="34" charset="0"/>
              </a:rPr>
              <a:t>aptop</a:t>
            </a:r>
          </a:p>
          <a:p>
            <a:pPr lvl="1"/>
            <a:r>
              <a:rPr lang="en-US" dirty="0">
                <a:latin typeface="+mn-lt"/>
                <a:cs typeface="Calibri" panose="020F0502020204030204" pitchFamily="34" charset="0"/>
              </a:rPr>
              <a:t>P</a:t>
            </a:r>
            <a:r>
              <a:rPr lang="en-US" dirty="0" smtClean="0">
                <a:latin typeface="+mn-lt"/>
                <a:cs typeface="Calibri" panose="020F0502020204030204" pitchFamily="34" charset="0"/>
              </a:rPr>
              <a:t>ortable device (e.g., flash drive)</a:t>
            </a:r>
          </a:p>
          <a:p>
            <a:pPr lvl="1"/>
            <a:r>
              <a:rPr lang="en-US" dirty="0">
                <a:latin typeface="+mn-lt"/>
                <a:cs typeface="Calibri" panose="020F0502020204030204" pitchFamily="34" charset="0"/>
              </a:rPr>
              <a:t>P</a:t>
            </a:r>
            <a:r>
              <a:rPr lang="en-US" dirty="0" smtClean="0">
                <a:latin typeface="+mn-lt"/>
                <a:cs typeface="Calibri" panose="020F0502020204030204" pitchFamily="34" charset="0"/>
              </a:rPr>
              <a:t>aper or other tangible research data</a:t>
            </a:r>
          </a:p>
          <a:p>
            <a:pPr lvl="1"/>
            <a:endParaRPr lang="en-US" dirty="0">
              <a:latin typeface="+mn-lt"/>
              <a:cs typeface="Calibri" panose="020F0502020204030204" pitchFamily="34" charset="0"/>
            </a:endParaRPr>
          </a:p>
        </p:txBody>
      </p:sp>
      <p:sp>
        <p:nvSpPr>
          <p:cNvPr id="4" name="Content Placeholder 3"/>
          <p:cNvSpPr>
            <a:spLocks noGrp="1"/>
          </p:cNvSpPr>
          <p:nvPr>
            <p:ph sz="half" idx="2"/>
          </p:nvPr>
        </p:nvSpPr>
        <p:spPr>
          <a:xfrm>
            <a:off x="5974080" y="3810952"/>
            <a:ext cx="5181600" cy="2092961"/>
          </a:xfrm>
          <a:solidFill>
            <a:schemeClr val="accent5"/>
          </a:solidFill>
          <a:ln w="12700">
            <a:solidFill>
              <a:srgbClr val="FF0000"/>
            </a:solidFill>
          </a:ln>
        </p:spPr>
        <p:txBody>
          <a:bodyPr/>
          <a:lstStyle/>
          <a:p>
            <a:r>
              <a:rPr lang="en-US" sz="2800" dirty="0" smtClean="0">
                <a:latin typeface="+mn-lt"/>
                <a:cs typeface="Calibri" panose="020F0502020204030204" pitchFamily="34" charset="0"/>
              </a:rPr>
              <a:t>Cyberattack</a:t>
            </a:r>
          </a:p>
          <a:p>
            <a:pPr lvl="1"/>
            <a:r>
              <a:rPr lang="en-US" dirty="0">
                <a:latin typeface="+mn-lt"/>
                <a:cs typeface="Calibri" panose="020F0502020204030204" pitchFamily="34" charset="0"/>
              </a:rPr>
              <a:t>Malware </a:t>
            </a:r>
          </a:p>
          <a:p>
            <a:pPr lvl="1"/>
            <a:r>
              <a:rPr lang="en-US" dirty="0">
                <a:latin typeface="+mn-lt"/>
                <a:cs typeface="Calibri" panose="020F0502020204030204" pitchFamily="34" charset="0"/>
              </a:rPr>
              <a:t>Phishing attack </a:t>
            </a:r>
            <a:endParaRPr lang="en-US" dirty="0" smtClean="0">
              <a:latin typeface="+mn-lt"/>
              <a:cs typeface="Calibri" panose="020F0502020204030204" pitchFamily="34" charset="0"/>
            </a:endParaRPr>
          </a:p>
          <a:p>
            <a:pPr lvl="1"/>
            <a:r>
              <a:rPr lang="en-US" dirty="0" smtClean="0">
                <a:latin typeface="+mn-lt"/>
                <a:cs typeface="Calibri" panose="020F0502020204030204" pitchFamily="34" charset="0"/>
              </a:rPr>
              <a:t>Exploit operating system, application vulnerabilities</a:t>
            </a:r>
          </a:p>
          <a:p>
            <a:pPr marL="457200" lvl="1" indent="0">
              <a:buNone/>
            </a:pPr>
            <a:endParaRPr lang="en-US" dirty="0" smtClean="0">
              <a:latin typeface="+mn-lt"/>
              <a:cs typeface="Calibri" panose="020F0502020204030204" pitchFamily="34" charset="0"/>
            </a:endParaRPr>
          </a:p>
          <a:p>
            <a:pPr lvl="1"/>
            <a:endParaRPr lang="en-US" dirty="0">
              <a:latin typeface="+mn-lt"/>
              <a:cs typeface="Calibri" panose="020F0502020204030204" pitchFamily="34" charset="0"/>
            </a:endParaRPr>
          </a:p>
        </p:txBody>
      </p:sp>
      <p:sp>
        <p:nvSpPr>
          <p:cNvPr id="5" name="Slide Number Placeholder 4"/>
          <p:cNvSpPr>
            <a:spLocks noGrp="1"/>
          </p:cNvSpPr>
          <p:nvPr>
            <p:ph type="sldNum" sz="quarter" idx="11"/>
          </p:nvPr>
        </p:nvSpPr>
        <p:spPr/>
        <p:txBody>
          <a:bodyPr/>
          <a:lstStyle/>
          <a:p>
            <a:fld id="{86FD128F-CE2A-40EB-8FB7-099DF770C3D2}" type="slidenum">
              <a:rPr lang="en-US" smtClean="0"/>
              <a:t>19</a:t>
            </a:fld>
            <a:endParaRPr lang="en-US"/>
          </a:p>
        </p:txBody>
      </p:sp>
      <p:sp>
        <p:nvSpPr>
          <p:cNvPr id="7" name="Footer Placeholder 6"/>
          <p:cNvSpPr>
            <a:spLocks noGrp="1"/>
          </p:cNvSpPr>
          <p:nvPr>
            <p:ph type="ftr" sz="quarter" idx="10"/>
          </p:nvPr>
        </p:nvSpPr>
        <p:spPr/>
        <p:txBody>
          <a:bodyPr/>
          <a:lstStyle/>
          <a:p>
            <a:endParaRPr lang="en-US" dirty="0"/>
          </a:p>
        </p:txBody>
      </p:sp>
    </p:spTree>
    <p:extLst>
      <p:ext uri="{BB962C8B-B14F-4D97-AF65-F5344CB8AC3E}">
        <p14:creationId xmlns:p14="http://schemas.microsoft.com/office/powerpoint/2010/main" val="68010149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mn-lt"/>
              </a:rPr>
              <a:t>HIPAA Is Not The Only Law Out There…</a:t>
            </a:r>
            <a:endParaRPr lang="en-US" dirty="0">
              <a:latin typeface="+mn-lt"/>
              <a:cs typeface="Calibri" panose="020F0502020204030204" pitchFamily="34" charset="0"/>
            </a:endParaRPr>
          </a:p>
        </p:txBody>
      </p:sp>
      <p:sp>
        <p:nvSpPr>
          <p:cNvPr id="3" name="Content Placeholder 2"/>
          <p:cNvSpPr>
            <a:spLocks noGrp="1"/>
          </p:cNvSpPr>
          <p:nvPr>
            <p:ph idx="1"/>
          </p:nvPr>
        </p:nvSpPr>
        <p:spPr>
          <a:xfrm>
            <a:off x="812800" y="1659467"/>
            <a:ext cx="10566400" cy="4055533"/>
          </a:xfrm>
        </p:spPr>
        <p:txBody>
          <a:bodyPr/>
          <a:lstStyle/>
          <a:p>
            <a:pPr marL="0" indent="0">
              <a:buNone/>
            </a:pPr>
            <a:endParaRPr lang="en-US" dirty="0" smtClean="0">
              <a:latin typeface="+mn-lt"/>
              <a:cs typeface="Calibri" panose="020F0502020204030204" pitchFamily="34" charset="0"/>
            </a:endParaRPr>
          </a:p>
          <a:p>
            <a:pPr marL="0" indent="0">
              <a:buNone/>
            </a:pPr>
            <a:r>
              <a:rPr lang="en-US" sz="2800" dirty="0" smtClean="0">
                <a:latin typeface="+mn-lt"/>
                <a:cs typeface="Calibri" panose="020F0502020204030204" pitchFamily="34" charset="0"/>
              </a:rPr>
              <a:t>Many laws may protect your human subjects research  data, for example:</a:t>
            </a:r>
            <a:endParaRPr lang="en-US" dirty="0" smtClean="0">
              <a:latin typeface="+mn-lt"/>
              <a:cs typeface="Calibri" panose="020F0502020204030204" pitchFamily="34" charset="0"/>
            </a:endParaRPr>
          </a:p>
          <a:p>
            <a:pPr lvl="1"/>
            <a:r>
              <a:rPr lang="en-US" dirty="0" smtClean="0">
                <a:latin typeface="+mn-lt"/>
                <a:cs typeface="Calibri" panose="020F0502020204030204" pitchFamily="34" charset="0"/>
              </a:rPr>
              <a:t>Massachusetts Standards for Protection of Personal Information (93H / 201 CMR 17)</a:t>
            </a:r>
          </a:p>
          <a:p>
            <a:pPr lvl="1"/>
            <a:r>
              <a:rPr lang="en-US" dirty="0" smtClean="0">
                <a:latin typeface="+mn-lt"/>
                <a:cs typeface="Calibri" panose="020F0502020204030204" pitchFamily="34" charset="0"/>
              </a:rPr>
              <a:t>Payment Card Industry Data Security Standard </a:t>
            </a:r>
          </a:p>
          <a:p>
            <a:pPr lvl="1"/>
            <a:r>
              <a:rPr lang="en-US" dirty="0" smtClean="0">
                <a:latin typeface="+mn-lt"/>
                <a:cs typeface="Calibri" panose="020F0502020204030204" pitchFamily="34" charset="0"/>
              </a:rPr>
              <a:t>Export Control Law</a:t>
            </a:r>
          </a:p>
          <a:p>
            <a:pPr lvl="1"/>
            <a:r>
              <a:rPr lang="en-US" dirty="0" smtClean="0">
                <a:latin typeface="+mn-lt"/>
                <a:cs typeface="Calibri" panose="020F0502020204030204" pitchFamily="34" charset="0"/>
              </a:rPr>
              <a:t>Controlled Unclassified Information (32 CFR Part 2002)</a:t>
            </a:r>
          </a:p>
          <a:p>
            <a:pPr lvl="1"/>
            <a:r>
              <a:rPr lang="en-US" dirty="0" smtClean="0">
                <a:latin typeface="+mn-lt"/>
                <a:cs typeface="Calibri" panose="020F0502020204030204" pitchFamily="34" charset="0"/>
              </a:rPr>
              <a:t>Human Subjects and other research regulations, and</a:t>
            </a:r>
          </a:p>
          <a:p>
            <a:pPr lvl="1"/>
            <a:r>
              <a:rPr lang="en-US" dirty="0" smtClean="0">
                <a:latin typeface="+mn-lt"/>
                <a:cs typeface="Calibri" panose="020F0502020204030204" pitchFamily="34" charset="0"/>
              </a:rPr>
              <a:t>HIPAA</a:t>
            </a:r>
          </a:p>
        </p:txBody>
      </p:sp>
      <p:sp>
        <p:nvSpPr>
          <p:cNvPr id="4" name="Slide Number Placeholder 3"/>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86FD128F-CE2A-40EB-8FB7-099DF770C3D2}" type="slidenum">
              <a:rPr kumimoji="0" lang="en-US" sz="4400" b="1" i="0" u="none" strike="noStrike" kern="1200" cap="none" spc="0" normalizeH="0" baseline="0" noProof="0" smtClean="0">
                <a:ln>
                  <a:noFill/>
                </a:ln>
                <a:solidFill>
                  <a:srgbClr val="D9D9D9"/>
                </a:solidFill>
                <a:effectLst/>
                <a:uLnTx/>
                <a:uFillTx/>
                <a:latin typeface="Arial"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20</a:t>
            </a:fld>
            <a:endParaRPr kumimoji="0" lang="en-US" sz="4400" b="1" i="0" u="none" strike="noStrike" kern="1200" cap="none" spc="0" normalizeH="0" baseline="0" noProof="0" dirty="0">
              <a:ln>
                <a:noFill/>
              </a:ln>
              <a:solidFill>
                <a:srgbClr val="D9D9D9"/>
              </a:solidFill>
              <a:effectLst/>
              <a:uLnTx/>
              <a:uFillTx/>
              <a:latin typeface="Arial" charset="0"/>
              <a:ea typeface="+mn-ea"/>
              <a:cs typeface="+mn-cs"/>
            </a:endParaRPr>
          </a:p>
        </p:txBody>
      </p:sp>
      <p:sp>
        <p:nvSpPr>
          <p:cNvPr id="5" name="Footer Placeholder 4"/>
          <p:cNvSpPr>
            <a:spLocks noGrp="1"/>
          </p:cNvSpPr>
          <p:nvPr>
            <p:ph type="ftr" sz="quarter" idx="10"/>
          </p:nvPr>
        </p:nvSpPr>
        <p:spPr/>
        <p:txBody>
          <a:bodyPr/>
          <a:lstStyle/>
          <a:p>
            <a:endParaRPr lang="en-US" dirty="0"/>
          </a:p>
        </p:txBody>
      </p:sp>
    </p:spTree>
    <p:extLst>
      <p:ext uri="{BB962C8B-B14F-4D97-AF65-F5344CB8AC3E}">
        <p14:creationId xmlns:p14="http://schemas.microsoft.com/office/powerpoint/2010/main" val="287248167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a:xfrm>
            <a:off x="812800" y="683394"/>
            <a:ext cx="10566400" cy="1145406"/>
          </a:xfrm>
        </p:spPr>
        <p:txBody>
          <a:bodyPr/>
          <a:lstStyle/>
          <a:p>
            <a:r>
              <a:rPr lang="en-US" dirty="0" smtClean="0">
                <a:latin typeface="+mn-lt"/>
                <a:cs typeface="Calibri" panose="020F0502020204030204" pitchFamily="34" charset="0"/>
              </a:rPr>
              <a:t>BU’s Data Categories Make it Simple[r]</a:t>
            </a:r>
            <a:endParaRPr lang="en-US" dirty="0">
              <a:latin typeface="+mn-lt"/>
              <a:cs typeface="Calibri" panose="020F0502020204030204" pitchFamily="34" charset="0"/>
            </a:endParaRPr>
          </a:p>
        </p:txBody>
      </p:sp>
      <p:sp>
        <p:nvSpPr>
          <p:cNvPr id="9" name="Content Placeholder 8"/>
          <p:cNvSpPr>
            <a:spLocks noGrp="1"/>
          </p:cNvSpPr>
          <p:nvPr>
            <p:ph idx="1"/>
          </p:nvPr>
        </p:nvSpPr>
        <p:spPr>
          <a:xfrm>
            <a:off x="812800" y="1196283"/>
            <a:ext cx="10566400" cy="4877259"/>
          </a:xfrm>
        </p:spPr>
        <p:txBody>
          <a:bodyPr/>
          <a:lstStyle/>
          <a:p>
            <a:endParaRPr lang="en-US" u="sng" dirty="0" smtClean="0">
              <a:latin typeface="+mn-lt"/>
              <a:cs typeface="Calibri" panose="020F0502020204030204" pitchFamily="34" charset="0"/>
            </a:endParaRPr>
          </a:p>
          <a:p>
            <a:r>
              <a:rPr lang="en-US" u="sng" dirty="0" smtClean="0">
                <a:latin typeface="+mn-lt"/>
                <a:cs typeface="Calibri" panose="020F0502020204030204" pitchFamily="34" charset="0"/>
              </a:rPr>
              <a:t>Restricted Use</a:t>
            </a:r>
            <a:r>
              <a:rPr lang="en-US" dirty="0" smtClean="0">
                <a:latin typeface="+mn-lt"/>
                <a:cs typeface="Calibri" panose="020F0502020204030204" pitchFamily="34" charset="0"/>
              </a:rPr>
              <a:t>: loss/misuse </a:t>
            </a:r>
            <a:r>
              <a:rPr lang="en-US" dirty="0">
                <a:latin typeface="+mn-lt"/>
                <a:cs typeface="Calibri" panose="020F0502020204030204" pitchFamily="34" charset="0"/>
              </a:rPr>
              <a:t>may require notification to individuals </a:t>
            </a:r>
            <a:r>
              <a:rPr lang="en-US" dirty="0" smtClean="0">
                <a:latin typeface="+mn-lt"/>
                <a:cs typeface="Calibri" panose="020F0502020204030204" pitchFamily="34" charset="0"/>
              </a:rPr>
              <a:t>or government agency –</a:t>
            </a:r>
          </a:p>
          <a:p>
            <a:pPr lvl="1"/>
            <a:r>
              <a:rPr lang="en-US" dirty="0" smtClean="0">
                <a:latin typeface="+mn-lt"/>
                <a:cs typeface="Calibri" panose="020F0502020204030204" pitchFamily="34" charset="0"/>
              </a:rPr>
              <a:t>HIPAA PHI and other personally identifiable health data used in research  </a:t>
            </a:r>
            <a:endParaRPr lang="en-US" dirty="0">
              <a:latin typeface="+mn-lt"/>
              <a:cs typeface="Calibri" panose="020F0502020204030204" pitchFamily="34" charset="0"/>
            </a:endParaRPr>
          </a:p>
          <a:p>
            <a:pPr lvl="1"/>
            <a:r>
              <a:rPr lang="en-US" dirty="0" smtClean="0">
                <a:latin typeface="+mn-lt"/>
                <a:cs typeface="Calibri" panose="020F0502020204030204" pitchFamily="34" charset="0"/>
              </a:rPr>
              <a:t>Code or key to re-identify data</a:t>
            </a:r>
          </a:p>
          <a:p>
            <a:r>
              <a:rPr lang="en-US" u="sng" dirty="0" smtClean="0">
                <a:latin typeface="+mn-lt"/>
                <a:cs typeface="Calibri" panose="020F0502020204030204" pitchFamily="34" charset="0"/>
              </a:rPr>
              <a:t>Confidential</a:t>
            </a:r>
            <a:r>
              <a:rPr lang="en-US" dirty="0" smtClean="0">
                <a:latin typeface="+mn-lt"/>
                <a:cs typeface="Calibri" panose="020F0502020204030204" pitchFamily="34" charset="0"/>
              </a:rPr>
              <a:t>: loss or misuse may </a:t>
            </a:r>
            <a:r>
              <a:rPr lang="en-US" dirty="0">
                <a:latin typeface="+mn-lt"/>
                <a:cs typeface="Calibri" panose="020F0502020204030204" pitchFamily="34" charset="0"/>
              </a:rPr>
              <a:t>adversely affect individuals or </a:t>
            </a:r>
            <a:r>
              <a:rPr lang="en-US" dirty="0" smtClean="0">
                <a:latin typeface="+mn-lt"/>
                <a:cs typeface="Calibri" panose="020F0502020204030204" pitchFamily="34" charset="0"/>
              </a:rPr>
              <a:t>BU business </a:t>
            </a:r>
          </a:p>
          <a:p>
            <a:pPr lvl="1"/>
            <a:r>
              <a:rPr lang="en-US" dirty="0" smtClean="0">
                <a:latin typeface="+mn-lt"/>
                <a:cs typeface="Calibri" panose="020F0502020204030204" pitchFamily="34" charset="0"/>
              </a:rPr>
              <a:t>Human subjects research with non-health data (e.g., College of Arts and Sciences investigating whether pre-teen music lessons impact academic success</a:t>
            </a:r>
            <a:r>
              <a:rPr lang="en-US" dirty="0">
                <a:latin typeface="+mn-lt"/>
                <a:cs typeface="Calibri" panose="020F0502020204030204" pitchFamily="34" charset="0"/>
              </a:rPr>
              <a:t>) </a:t>
            </a:r>
            <a:endParaRPr lang="en-US" dirty="0" smtClean="0">
              <a:latin typeface="+mn-lt"/>
              <a:cs typeface="Calibri" panose="020F0502020204030204" pitchFamily="34" charset="0"/>
            </a:endParaRPr>
          </a:p>
          <a:p>
            <a:pPr lvl="1"/>
            <a:r>
              <a:rPr lang="en-US" dirty="0" smtClean="0">
                <a:latin typeface="+mn-lt"/>
                <a:cs typeface="Calibri" panose="020F0502020204030204" pitchFamily="34" charset="0"/>
              </a:rPr>
              <a:t>De-identified PHI/health data </a:t>
            </a:r>
            <a:endParaRPr lang="en-US" dirty="0">
              <a:latin typeface="+mn-lt"/>
              <a:cs typeface="Calibri" panose="020F0502020204030204" pitchFamily="34" charset="0"/>
            </a:endParaRPr>
          </a:p>
          <a:p>
            <a:r>
              <a:rPr lang="en-US" u="sng" dirty="0" smtClean="0">
                <a:latin typeface="+mn-lt"/>
                <a:cs typeface="Calibri" panose="020F0502020204030204" pitchFamily="34" charset="0"/>
              </a:rPr>
              <a:t>Internal</a:t>
            </a:r>
            <a:r>
              <a:rPr lang="en-US" dirty="0" smtClean="0">
                <a:latin typeface="+mn-lt"/>
                <a:cs typeface="Calibri" panose="020F0502020204030204" pitchFamily="34" charset="0"/>
              </a:rPr>
              <a:t>: potentially sensitive </a:t>
            </a:r>
          </a:p>
          <a:p>
            <a:r>
              <a:rPr lang="en-US" u="sng" dirty="0" smtClean="0">
                <a:latin typeface="+mn-lt"/>
                <a:cs typeface="Calibri" panose="020F0502020204030204" pitchFamily="34" charset="0"/>
              </a:rPr>
              <a:t>Public</a:t>
            </a:r>
            <a:r>
              <a:rPr lang="en-US" dirty="0" smtClean="0">
                <a:latin typeface="+mn-lt"/>
                <a:cs typeface="Calibri" panose="020F0502020204030204" pitchFamily="34" charset="0"/>
              </a:rPr>
              <a:t>: does not require protection from disclosure</a:t>
            </a:r>
            <a:endParaRPr lang="en-US" dirty="0">
              <a:latin typeface="+mn-lt"/>
              <a:cs typeface="Calibri" panose="020F0502020204030204" pitchFamily="34" charset="0"/>
            </a:endParaRPr>
          </a:p>
          <a:p>
            <a:pPr lvl="2"/>
            <a:endParaRPr lang="en-US" dirty="0" smtClean="0">
              <a:latin typeface="+mn-lt"/>
              <a:cs typeface="Calibri" panose="020F0502020204030204" pitchFamily="34" charset="0"/>
            </a:endParaRPr>
          </a:p>
          <a:p>
            <a:pPr lvl="2"/>
            <a:endParaRPr lang="en-US" dirty="0">
              <a:latin typeface="+mn-lt"/>
              <a:cs typeface="Calibri" panose="020F0502020204030204" pitchFamily="34" charset="0"/>
            </a:endParaRPr>
          </a:p>
        </p:txBody>
      </p:sp>
      <p:sp>
        <p:nvSpPr>
          <p:cNvPr id="7" name="Slide Number Placeholder 6"/>
          <p:cNvSpPr>
            <a:spLocks noGrp="1"/>
          </p:cNvSpPr>
          <p:nvPr>
            <p:ph type="sldNum" sz="quarter" idx="11"/>
          </p:nvPr>
        </p:nvSpPr>
        <p:spPr/>
        <p:txBody>
          <a:bodyPr/>
          <a:lstStyle/>
          <a:p>
            <a:fld id="{86FD128F-CE2A-40EB-8FB7-099DF770C3D2}" type="slidenum">
              <a:rPr lang="en-US" smtClean="0"/>
              <a:t>21</a:t>
            </a:fld>
            <a:endParaRPr lang="en-US"/>
          </a:p>
        </p:txBody>
      </p:sp>
      <p:sp>
        <p:nvSpPr>
          <p:cNvPr id="2" name="Footer Placeholder 1"/>
          <p:cNvSpPr>
            <a:spLocks noGrp="1"/>
          </p:cNvSpPr>
          <p:nvPr>
            <p:ph type="ftr" sz="quarter" idx="10"/>
          </p:nvPr>
        </p:nvSpPr>
        <p:spPr/>
        <p:txBody>
          <a:bodyPr/>
          <a:lstStyle/>
          <a:p>
            <a:endParaRPr lang="en-US" dirty="0"/>
          </a:p>
        </p:txBody>
      </p:sp>
    </p:spTree>
    <p:extLst>
      <p:ext uri="{BB962C8B-B14F-4D97-AF65-F5344CB8AC3E}">
        <p14:creationId xmlns:p14="http://schemas.microsoft.com/office/powerpoint/2010/main" val="350794237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mn-lt"/>
              </a:rPr>
              <a:t>But my research data is always “deidentified”….</a:t>
            </a:r>
            <a:endParaRPr lang="en-US" dirty="0">
              <a:latin typeface="+mn-lt"/>
            </a:endParaRPr>
          </a:p>
        </p:txBody>
      </p:sp>
      <p:sp>
        <p:nvSpPr>
          <p:cNvPr id="3" name="Content Placeholder 2"/>
          <p:cNvSpPr>
            <a:spLocks noGrp="1"/>
          </p:cNvSpPr>
          <p:nvPr>
            <p:ph idx="1"/>
          </p:nvPr>
        </p:nvSpPr>
        <p:spPr>
          <a:xfrm>
            <a:off x="812800" y="1560668"/>
            <a:ext cx="10566400" cy="4154332"/>
          </a:xfrm>
        </p:spPr>
        <p:txBody>
          <a:bodyPr/>
          <a:lstStyle/>
          <a:p>
            <a:r>
              <a:rPr lang="en-US" dirty="0" smtClean="0">
                <a:latin typeface="+mn-lt"/>
              </a:rPr>
              <a:t>Are you sure?</a:t>
            </a:r>
          </a:p>
          <a:p>
            <a:r>
              <a:rPr lang="en-US" dirty="0" smtClean="0">
                <a:latin typeface="+mn-lt"/>
              </a:rPr>
              <a:t>That means your data has no dates and no geographic signifiers, or any of the 18 elements listed in HIPAA</a:t>
            </a:r>
          </a:p>
          <a:p>
            <a:r>
              <a:rPr lang="en-US" b="1" u="sng" dirty="0" smtClean="0">
                <a:latin typeface="+mn-lt"/>
              </a:rPr>
              <a:t>And</a:t>
            </a:r>
            <a:r>
              <a:rPr lang="en-US" dirty="0" smtClean="0">
                <a:latin typeface="+mn-lt"/>
              </a:rPr>
              <a:t>, that no one can identify an individual from your data– either alone or in combination with other available data.</a:t>
            </a:r>
          </a:p>
        </p:txBody>
      </p:sp>
      <p:sp>
        <p:nvSpPr>
          <p:cNvPr id="4" name="Footer Placeholder 3"/>
          <p:cNvSpPr>
            <a:spLocks noGrp="1"/>
          </p:cNvSpPr>
          <p:nvPr>
            <p:ph type="ftr" sz="quarter" idx="10"/>
          </p:nvPr>
        </p:nvSpPr>
        <p:spPr/>
        <p:txBody>
          <a:bodyPr/>
          <a:lstStyle/>
          <a:p>
            <a:endParaRPr lang="en-US" dirty="0"/>
          </a:p>
        </p:txBody>
      </p:sp>
      <p:sp>
        <p:nvSpPr>
          <p:cNvPr id="5" name="Slide Number Placeholder 4"/>
          <p:cNvSpPr>
            <a:spLocks noGrp="1"/>
          </p:cNvSpPr>
          <p:nvPr>
            <p:ph type="sldNum" sz="quarter" idx="11"/>
          </p:nvPr>
        </p:nvSpPr>
        <p:spPr/>
        <p:txBody>
          <a:bodyPr/>
          <a:lstStyle/>
          <a:p>
            <a:fld id="{86FD128F-CE2A-40EB-8FB7-099DF770C3D2}" type="slidenum">
              <a:rPr lang="en-US" smtClean="0"/>
              <a:t>22</a:t>
            </a:fld>
            <a:endParaRPr lang="en-US" dirty="0"/>
          </a:p>
        </p:txBody>
      </p:sp>
      <p:sp>
        <p:nvSpPr>
          <p:cNvPr id="6" name="Vertical Scroll 5"/>
          <p:cNvSpPr/>
          <p:nvPr/>
        </p:nvSpPr>
        <p:spPr bwMode="auto">
          <a:xfrm>
            <a:off x="2248187" y="3941751"/>
            <a:ext cx="8244115" cy="1962162"/>
          </a:xfrm>
          <a:prstGeom prst="verticalScroll">
            <a:avLst/>
          </a:prstGeom>
          <a:solidFill>
            <a:schemeClr val="accent1"/>
          </a:solid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r>
              <a:rPr lang="en-US" sz="2000" dirty="0">
                <a:latin typeface="+mn-lt"/>
                <a:ea typeface="Osaka" pitchFamily="-64" charset="-128"/>
                <a:cs typeface="Osaka" pitchFamily="-64" charset="-128"/>
              </a:rPr>
              <a:t>Cautionary tale:  </a:t>
            </a:r>
            <a:r>
              <a:rPr lang="en-US" sz="2000" dirty="0" smtClean="0">
                <a:latin typeface="+mn-lt"/>
                <a:ea typeface="Osaka" pitchFamily="-64" charset="-128"/>
                <a:cs typeface="Osaka" pitchFamily="-64" charset="-128"/>
              </a:rPr>
              <a:t>Iowa insurance executive: </a:t>
            </a:r>
          </a:p>
          <a:p>
            <a:endParaRPr lang="en-US" sz="2000" dirty="0" smtClean="0">
              <a:latin typeface="+mn-lt"/>
              <a:ea typeface="Osaka" pitchFamily="-64" charset="-128"/>
              <a:cs typeface="Osaka" pitchFamily="-64" charset="-128"/>
            </a:endParaRPr>
          </a:p>
          <a:p>
            <a:r>
              <a:rPr lang="en-US" sz="2000" dirty="0" smtClean="0">
                <a:latin typeface="+mn-lt"/>
                <a:ea typeface="Osaka" pitchFamily="-64" charset="-128"/>
                <a:cs typeface="Osaka" pitchFamily="-64" charset="-128"/>
              </a:rPr>
              <a:t>“Health </a:t>
            </a:r>
            <a:r>
              <a:rPr lang="en-US" sz="2000" dirty="0">
                <a:latin typeface="+mn-lt"/>
                <a:ea typeface="Osaka" pitchFamily="-64" charset="-128"/>
                <a:cs typeface="Osaka" pitchFamily="-64" charset="-128"/>
              </a:rPr>
              <a:t>costs are </a:t>
            </a:r>
            <a:r>
              <a:rPr lang="en-US" sz="2000" dirty="0" smtClean="0">
                <a:latin typeface="+mn-lt"/>
                <a:ea typeface="Osaka" pitchFamily="-64" charset="-128"/>
                <a:cs typeface="Osaka" pitchFamily="-64" charset="-128"/>
              </a:rPr>
              <a:t>skyrocketing! It costs $1 million per month to cover treatment for one </a:t>
            </a:r>
            <a:r>
              <a:rPr lang="en-US" sz="2000" dirty="0">
                <a:latin typeface="+mn-lt"/>
                <a:ea typeface="Osaka" pitchFamily="-64" charset="-128"/>
                <a:cs typeface="Osaka" pitchFamily="-64" charset="-128"/>
              </a:rPr>
              <a:t>17 year old </a:t>
            </a:r>
            <a:r>
              <a:rPr lang="en-US" sz="2000" dirty="0" smtClean="0">
                <a:latin typeface="+mn-lt"/>
                <a:ea typeface="Osaka" pitchFamily="-64" charset="-128"/>
                <a:cs typeface="Osaka" pitchFamily="-64" charset="-128"/>
              </a:rPr>
              <a:t>boy’s </a:t>
            </a:r>
            <a:r>
              <a:rPr lang="en-US" sz="2000" dirty="0">
                <a:latin typeface="+mn-lt"/>
                <a:ea typeface="Osaka" pitchFamily="-64" charset="-128"/>
                <a:cs typeface="Osaka" pitchFamily="-64" charset="-128"/>
              </a:rPr>
              <a:t>with </a:t>
            </a:r>
            <a:r>
              <a:rPr lang="en-US" sz="2000" dirty="0" smtClean="0">
                <a:latin typeface="+mn-lt"/>
                <a:ea typeface="Osaka" pitchFamily="-64" charset="-128"/>
                <a:cs typeface="Osaka" pitchFamily="-64" charset="-128"/>
              </a:rPr>
              <a:t>hemophilia.”</a:t>
            </a:r>
          </a:p>
          <a:p>
            <a:endParaRPr lang="en-US" sz="2000" dirty="0">
              <a:latin typeface="+mn-lt"/>
              <a:ea typeface="Osaka" pitchFamily="-64" charset="-128"/>
              <a:cs typeface="Osaka" pitchFamily="-64" charset="-128"/>
            </a:endParaRPr>
          </a:p>
          <a:p>
            <a:endParaRPr lang="en-US" sz="2000" dirty="0" smtClean="0">
              <a:latin typeface="+mn-lt"/>
              <a:ea typeface="Osaka" pitchFamily="-64" charset="-128"/>
              <a:cs typeface="Osaka" pitchFamily="-64" charset="-128"/>
            </a:endParaRPr>
          </a:p>
        </p:txBody>
      </p:sp>
    </p:spTree>
    <p:extLst>
      <p:ext uri="{BB962C8B-B14F-4D97-AF65-F5344CB8AC3E}">
        <p14:creationId xmlns:p14="http://schemas.microsoft.com/office/powerpoint/2010/main" val="135163727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mn-lt"/>
                <a:cs typeface="Calibri" panose="020F0502020204030204" pitchFamily="34" charset="0"/>
              </a:rPr>
              <a:t>Minimum Security Standards for Non-Public Data	</a:t>
            </a:r>
            <a:endParaRPr lang="en-US" dirty="0">
              <a:latin typeface="+mn-lt"/>
              <a:cs typeface="Calibri" panose="020F0502020204030204" pitchFamily="34" charset="0"/>
            </a:endParaRPr>
          </a:p>
        </p:txBody>
      </p:sp>
      <p:sp>
        <p:nvSpPr>
          <p:cNvPr id="3" name="Content Placeholder 2"/>
          <p:cNvSpPr>
            <a:spLocks noGrp="1"/>
          </p:cNvSpPr>
          <p:nvPr>
            <p:ph idx="1"/>
          </p:nvPr>
        </p:nvSpPr>
        <p:spPr/>
        <p:txBody>
          <a:bodyPr/>
          <a:lstStyle/>
          <a:p>
            <a:pPr marL="0" indent="0">
              <a:buNone/>
            </a:pPr>
            <a:r>
              <a:rPr lang="en-US" dirty="0" smtClean="0">
                <a:latin typeface="+mn-lt"/>
                <a:cs typeface="Calibri" panose="020F0502020204030204" pitchFamily="34" charset="0"/>
              </a:rPr>
              <a:t>The BU Data Protection Standards identify Minimum Security Standards for  all non-public data </a:t>
            </a:r>
            <a:r>
              <a:rPr lang="en-US" dirty="0">
                <a:latin typeface="+mn-lt"/>
                <a:cs typeface="Calibri" panose="020F0502020204030204" pitchFamily="34" charset="0"/>
              </a:rPr>
              <a:t>(</a:t>
            </a:r>
            <a:r>
              <a:rPr lang="en-US" dirty="0" smtClean="0">
                <a:latin typeface="+mn-lt"/>
                <a:cs typeface="Calibri" panose="020F0502020204030204" pitchFamily="34" charset="0"/>
              </a:rPr>
              <a:t>Restricted Use, Confidential, and Internal)</a:t>
            </a:r>
          </a:p>
          <a:p>
            <a:pPr marL="0" indent="0">
              <a:buNone/>
            </a:pPr>
            <a:r>
              <a:rPr lang="en-US" sz="2000" dirty="0" smtClean="0">
                <a:latin typeface="+mn-lt"/>
                <a:cs typeface="Calibri" panose="020F0502020204030204" pitchFamily="34" charset="0"/>
                <a:hlinkClick r:id="rId3"/>
              </a:rPr>
              <a:t>http</a:t>
            </a:r>
            <a:r>
              <a:rPr lang="en-US" sz="2000" dirty="0">
                <a:latin typeface="+mn-lt"/>
                <a:cs typeface="Calibri" panose="020F0502020204030204" pitchFamily="34" charset="0"/>
                <a:hlinkClick r:id="rId3"/>
              </a:rPr>
              <a:t>://www.bu.edu/policies/information-security-home/data-protection-standards/minimum-security-standards</a:t>
            </a:r>
            <a:r>
              <a:rPr lang="en-US" sz="2000" dirty="0" smtClean="0">
                <a:latin typeface="+mn-lt"/>
                <a:cs typeface="Calibri" panose="020F0502020204030204" pitchFamily="34" charset="0"/>
                <a:hlinkClick r:id="rId3"/>
              </a:rPr>
              <a:t>/</a:t>
            </a:r>
            <a:endParaRPr lang="en-US" sz="2000" dirty="0" smtClean="0">
              <a:latin typeface="+mn-lt"/>
              <a:cs typeface="Calibri" panose="020F0502020204030204" pitchFamily="34" charset="0"/>
            </a:endParaRPr>
          </a:p>
          <a:p>
            <a:pPr marL="0" indent="0">
              <a:buNone/>
            </a:pPr>
            <a:endParaRPr lang="en-US" dirty="0" smtClean="0">
              <a:cs typeface="Calibri" panose="020F0502020204030204" pitchFamily="34" charset="0"/>
            </a:endParaRPr>
          </a:p>
          <a:p>
            <a:pPr marL="0" indent="0" algn="ctr">
              <a:buNone/>
            </a:pPr>
            <a:endParaRPr lang="en-US" dirty="0" smtClean="0">
              <a:latin typeface="+mn-lt"/>
              <a:cs typeface="Calibri" panose="020F0502020204030204" pitchFamily="34" charset="0"/>
            </a:endParaRPr>
          </a:p>
          <a:p>
            <a:pPr marL="0" indent="0">
              <a:buNone/>
            </a:pPr>
            <a:endParaRPr lang="en-US" dirty="0" smtClean="0">
              <a:latin typeface="+mn-lt"/>
              <a:cs typeface="Calibri" panose="020F0502020204030204" pitchFamily="34" charset="0"/>
            </a:endParaRPr>
          </a:p>
          <a:p>
            <a:endParaRPr lang="en-US" dirty="0" smtClean="0">
              <a:latin typeface="+mn-lt"/>
              <a:cs typeface="Calibri" panose="020F0502020204030204" pitchFamily="34" charset="0"/>
            </a:endParaRPr>
          </a:p>
          <a:p>
            <a:endParaRPr lang="en-US" dirty="0" smtClean="0">
              <a:latin typeface="+mn-lt"/>
              <a:cs typeface="Calibri" panose="020F0502020204030204" pitchFamily="34" charset="0"/>
            </a:endParaRPr>
          </a:p>
          <a:p>
            <a:pPr marL="0" indent="0">
              <a:buNone/>
            </a:pPr>
            <a:endParaRPr lang="en-US" dirty="0" smtClean="0">
              <a:latin typeface="+mn-lt"/>
              <a:cs typeface="Calibri" panose="020F0502020204030204" pitchFamily="34" charset="0"/>
            </a:endParaRPr>
          </a:p>
          <a:p>
            <a:pPr marL="0" indent="0">
              <a:buNone/>
            </a:pPr>
            <a:endParaRPr lang="en-US" dirty="0">
              <a:latin typeface="+mn-lt"/>
              <a:cs typeface="Calibri" panose="020F0502020204030204" pitchFamily="34" charset="0"/>
            </a:endParaRPr>
          </a:p>
        </p:txBody>
      </p:sp>
      <p:sp>
        <p:nvSpPr>
          <p:cNvPr id="4" name="Slide Number Placeholder 3"/>
          <p:cNvSpPr>
            <a:spLocks noGrp="1"/>
          </p:cNvSpPr>
          <p:nvPr>
            <p:ph type="sldNum" sz="quarter" idx="11"/>
          </p:nvPr>
        </p:nvSpPr>
        <p:spPr/>
        <p:txBody>
          <a:bodyPr/>
          <a:lstStyle/>
          <a:p>
            <a:fld id="{86FD128F-CE2A-40EB-8FB7-099DF770C3D2}" type="slidenum">
              <a:rPr lang="en-US" smtClean="0"/>
              <a:t>23</a:t>
            </a:fld>
            <a:endParaRPr lang="en-US" dirty="0"/>
          </a:p>
        </p:txBody>
      </p:sp>
      <p:sp>
        <p:nvSpPr>
          <p:cNvPr id="6" name="Footer Placeholder 5"/>
          <p:cNvSpPr>
            <a:spLocks noGrp="1"/>
          </p:cNvSpPr>
          <p:nvPr>
            <p:ph type="ftr" sz="quarter" idx="10"/>
          </p:nvPr>
        </p:nvSpPr>
        <p:spPr/>
        <p:txBody>
          <a:bodyPr/>
          <a:lstStyle/>
          <a:p>
            <a:endParaRPr lang="en-US" dirty="0"/>
          </a:p>
        </p:txBody>
      </p:sp>
      <p:sp>
        <p:nvSpPr>
          <p:cNvPr id="7" name="Rounded Rectangle 6"/>
          <p:cNvSpPr/>
          <p:nvPr/>
        </p:nvSpPr>
        <p:spPr bwMode="auto">
          <a:xfrm>
            <a:off x="1987349" y="3806044"/>
            <a:ext cx="3868821" cy="1908956"/>
          </a:xfrm>
          <a:prstGeom prst="roundRect">
            <a:avLst/>
          </a:prstGeom>
          <a:solidFill>
            <a:schemeClr val="accent1"/>
          </a:solidFill>
          <a:ln w="127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indent="0" algn="ctr">
              <a:buNone/>
            </a:pPr>
            <a:r>
              <a:rPr lang="en-US" sz="2000" u="sng" dirty="0" smtClean="0">
                <a:latin typeface="+mn-lt"/>
                <a:cs typeface="Calibri" panose="020F0502020204030204" pitchFamily="34" charset="0"/>
              </a:rPr>
              <a:t>4 Easy Rules</a:t>
            </a:r>
          </a:p>
          <a:p>
            <a:pPr marL="0" indent="0" algn="ctr">
              <a:buNone/>
            </a:pPr>
            <a:r>
              <a:rPr lang="en-US" sz="2000" dirty="0" smtClean="0">
                <a:latin typeface="+mn-lt"/>
                <a:cs typeface="Calibri" panose="020F0502020204030204" pitchFamily="34" charset="0"/>
              </a:rPr>
              <a:t>1. Device </a:t>
            </a:r>
            <a:r>
              <a:rPr lang="en-US" sz="2000" dirty="0">
                <a:latin typeface="+mn-lt"/>
                <a:cs typeface="Calibri" panose="020F0502020204030204" pitchFamily="34" charset="0"/>
              </a:rPr>
              <a:t>standards</a:t>
            </a:r>
          </a:p>
          <a:p>
            <a:pPr marL="0" indent="0" algn="ctr">
              <a:buNone/>
            </a:pPr>
            <a:r>
              <a:rPr lang="en-US" sz="2000" dirty="0" smtClean="0">
                <a:latin typeface="+mn-lt"/>
                <a:cs typeface="Calibri" panose="020F0502020204030204" pitchFamily="34" charset="0"/>
              </a:rPr>
              <a:t>2. Data </a:t>
            </a:r>
            <a:r>
              <a:rPr lang="en-US" sz="2000" dirty="0">
                <a:latin typeface="+mn-lt"/>
                <a:cs typeface="Calibri" panose="020F0502020204030204" pitchFamily="34" charset="0"/>
              </a:rPr>
              <a:t>storage options</a:t>
            </a:r>
          </a:p>
          <a:p>
            <a:pPr marL="0" indent="0" algn="ctr">
              <a:buNone/>
            </a:pPr>
            <a:r>
              <a:rPr lang="en-US" sz="2000" dirty="0" smtClean="0">
                <a:latin typeface="+mn-lt"/>
                <a:cs typeface="Calibri" panose="020F0502020204030204" pitchFamily="34" charset="0"/>
              </a:rPr>
              <a:t>3. Data </a:t>
            </a:r>
            <a:r>
              <a:rPr lang="en-US" sz="2000" dirty="0">
                <a:latin typeface="+mn-lt"/>
                <a:cs typeface="Calibri" panose="020F0502020204030204" pitchFamily="34" charset="0"/>
              </a:rPr>
              <a:t>sharing </a:t>
            </a:r>
            <a:r>
              <a:rPr lang="en-US" sz="2000" dirty="0" smtClean="0">
                <a:latin typeface="+mn-lt"/>
                <a:cs typeface="Calibri" panose="020F0502020204030204" pitchFamily="34" charset="0"/>
              </a:rPr>
              <a:t>options</a:t>
            </a:r>
          </a:p>
          <a:p>
            <a:pPr marL="0" indent="0" algn="ctr">
              <a:buNone/>
            </a:pPr>
            <a:r>
              <a:rPr lang="en-US" sz="2000" dirty="0" smtClean="0">
                <a:latin typeface="+mn-lt"/>
                <a:cs typeface="Calibri" panose="020F0502020204030204" pitchFamily="34" charset="0"/>
              </a:rPr>
              <a:t>4.  Foil Hackers</a:t>
            </a:r>
            <a:endParaRPr lang="en-US" sz="2000" dirty="0">
              <a:latin typeface="+mn-lt"/>
              <a:cs typeface="Calibri" panose="020F0502020204030204" pitchFamily="34" charset="0"/>
            </a:endParaRPr>
          </a:p>
        </p:txBody>
      </p:sp>
      <p:sp>
        <p:nvSpPr>
          <p:cNvPr id="8" name="Rounded Rectangle 7"/>
          <p:cNvSpPr/>
          <p:nvPr/>
        </p:nvSpPr>
        <p:spPr bwMode="auto">
          <a:xfrm>
            <a:off x="6447589" y="3806044"/>
            <a:ext cx="3868821" cy="1908956"/>
          </a:xfrm>
          <a:prstGeom prst="roundRect">
            <a:avLst/>
          </a:prstGeom>
          <a:solidFill>
            <a:schemeClr val="accent1"/>
          </a:solidFill>
          <a:ln w="127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indent="0" algn="ctr">
              <a:buNone/>
            </a:pPr>
            <a:r>
              <a:rPr lang="en-US" sz="2000" u="sng" dirty="0" smtClean="0">
                <a:latin typeface="+mn-lt"/>
                <a:cs typeface="Calibri" panose="020F0502020204030204" pitchFamily="34" charset="0"/>
              </a:rPr>
              <a:t>1 Big Theme</a:t>
            </a:r>
          </a:p>
          <a:p>
            <a:pPr marL="0" indent="0" algn="ctr">
              <a:buNone/>
            </a:pPr>
            <a:endParaRPr lang="en-US" sz="2000" u="sng" dirty="0">
              <a:latin typeface="+mn-lt"/>
              <a:cs typeface="Calibri" panose="020F0502020204030204" pitchFamily="34" charset="0"/>
            </a:endParaRPr>
          </a:p>
          <a:p>
            <a:pPr marL="0" indent="0" algn="ctr">
              <a:buNone/>
            </a:pPr>
            <a:r>
              <a:rPr lang="en-US" sz="3200" b="1" dirty="0" smtClean="0">
                <a:latin typeface="+mn-lt"/>
                <a:cs typeface="Calibri" panose="020F0502020204030204" pitchFamily="34" charset="0"/>
              </a:rPr>
              <a:t>ENCRYPT!</a:t>
            </a:r>
          </a:p>
        </p:txBody>
      </p:sp>
    </p:spTree>
    <p:extLst>
      <p:ext uri="{BB962C8B-B14F-4D97-AF65-F5344CB8AC3E}">
        <p14:creationId xmlns:p14="http://schemas.microsoft.com/office/powerpoint/2010/main" val="390997896"/>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mn-lt"/>
                <a:cs typeface="Calibri" panose="020F0502020204030204" pitchFamily="34" charset="0"/>
              </a:rPr>
              <a:t>1. Device Standards for Non-Public Data</a:t>
            </a:r>
            <a:endParaRPr lang="en-US" dirty="0">
              <a:latin typeface="+mn-lt"/>
              <a:cs typeface="Calibri" panose="020F0502020204030204" pitchFamily="34" charset="0"/>
            </a:endParaRPr>
          </a:p>
        </p:txBody>
      </p:sp>
      <p:sp>
        <p:nvSpPr>
          <p:cNvPr id="3" name="Content Placeholder 2"/>
          <p:cNvSpPr>
            <a:spLocks noGrp="1"/>
          </p:cNvSpPr>
          <p:nvPr>
            <p:ph idx="1"/>
          </p:nvPr>
        </p:nvSpPr>
        <p:spPr>
          <a:xfrm>
            <a:off x="812800" y="1477542"/>
            <a:ext cx="10566400" cy="4237458"/>
          </a:xfrm>
        </p:spPr>
        <p:txBody>
          <a:bodyPr>
            <a:normAutofit/>
          </a:bodyPr>
          <a:lstStyle/>
          <a:p>
            <a:pPr marL="514350" indent="-457200"/>
            <a:r>
              <a:rPr lang="en-US" sz="2800" dirty="0" smtClean="0">
                <a:latin typeface="+mn-lt"/>
                <a:cs typeface="Calibri" panose="020F0502020204030204" pitchFamily="34" charset="0"/>
              </a:rPr>
              <a:t>Devices </a:t>
            </a:r>
            <a:r>
              <a:rPr lang="en-US" sz="2800" dirty="0">
                <a:latin typeface="+mn-lt"/>
                <a:cs typeface="Calibri" panose="020F0502020204030204" pitchFamily="34" charset="0"/>
              </a:rPr>
              <a:t>= desktops, laptops, and phones </a:t>
            </a:r>
            <a:endParaRPr lang="en-US" sz="2800" dirty="0" smtClean="0">
              <a:latin typeface="+mn-lt"/>
              <a:cs typeface="Calibri" panose="020F0502020204030204" pitchFamily="34" charset="0"/>
            </a:endParaRPr>
          </a:p>
          <a:p>
            <a:pPr marL="514350" indent="-457200"/>
            <a:r>
              <a:rPr lang="en-US" sz="2800" dirty="0" smtClean="0">
                <a:latin typeface="+mn-lt"/>
                <a:cs typeface="Calibri" panose="020F0502020204030204" pitchFamily="34" charset="0"/>
              </a:rPr>
              <a:t>Devices must have:</a:t>
            </a:r>
          </a:p>
          <a:p>
            <a:pPr lvl="2"/>
            <a:r>
              <a:rPr lang="en-US" sz="2000" dirty="0" smtClean="0">
                <a:latin typeface="+mn-lt"/>
              </a:rPr>
              <a:t>Operating </a:t>
            </a:r>
            <a:r>
              <a:rPr lang="en-US" sz="2000" dirty="0">
                <a:latin typeface="+mn-lt"/>
              </a:rPr>
              <a:t>systems and applications that are </a:t>
            </a:r>
            <a:r>
              <a:rPr lang="en-US" sz="2000" b="1" dirty="0">
                <a:latin typeface="+mn-lt"/>
              </a:rPr>
              <a:t>supported and updated</a:t>
            </a:r>
          </a:p>
          <a:p>
            <a:pPr lvl="2"/>
            <a:r>
              <a:rPr lang="en-US" sz="2000" b="1" dirty="0" smtClean="0">
                <a:latin typeface="+mn-lt"/>
              </a:rPr>
              <a:t>Anti-Malware</a:t>
            </a:r>
            <a:r>
              <a:rPr lang="en-US" sz="2000" dirty="0" smtClean="0">
                <a:latin typeface="+mn-lt"/>
              </a:rPr>
              <a:t> </a:t>
            </a:r>
            <a:r>
              <a:rPr lang="en-US" sz="2000" dirty="0">
                <a:latin typeface="+mn-lt"/>
              </a:rPr>
              <a:t>installed and set to auto update and scan</a:t>
            </a:r>
          </a:p>
          <a:p>
            <a:pPr lvl="2"/>
            <a:r>
              <a:rPr lang="en-US" sz="2000" b="1" dirty="0">
                <a:latin typeface="+mn-lt"/>
              </a:rPr>
              <a:t>Auto </a:t>
            </a:r>
            <a:r>
              <a:rPr lang="en-US" sz="2000" b="1" dirty="0" smtClean="0">
                <a:latin typeface="+mn-lt"/>
              </a:rPr>
              <a:t>screen lock </a:t>
            </a:r>
            <a:r>
              <a:rPr lang="en-US" sz="2000" dirty="0" smtClean="0">
                <a:latin typeface="+mn-lt"/>
              </a:rPr>
              <a:t>(15 min max) </a:t>
            </a:r>
            <a:r>
              <a:rPr lang="en-US" sz="2000" dirty="0">
                <a:latin typeface="+mn-lt"/>
              </a:rPr>
              <a:t>to password/code </a:t>
            </a:r>
          </a:p>
          <a:p>
            <a:pPr lvl="2"/>
            <a:r>
              <a:rPr lang="en-US" sz="2000" b="1" dirty="0">
                <a:latin typeface="+mn-lt"/>
              </a:rPr>
              <a:t>Disk </a:t>
            </a:r>
            <a:r>
              <a:rPr lang="en-US" sz="2000" b="1" dirty="0" smtClean="0">
                <a:latin typeface="+mn-lt"/>
              </a:rPr>
              <a:t>encryption </a:t>
            </a:r>
            <a:r>
              <a:rPr lang="en-US" sz="2000" dirty="0" smtClean="0">
                <a:latin typeface="+mn-lt"/>
              </a:rPr>
              <a:t>(best practice but required for Restricted Use data)</a:t>
            </a:r>
            <a:endParaRPr lang="en-US" sz="2000" dirty="0">
              <a:latin typeface="+mn-lt"/>
            </a:endParaRPr>
          </a:p>
        </p:txBody>
      </p:sp>
      <p:sp>
        <p:nvSpPr>
          <p:cNvPr id="4" name="Slide Number Placeholder 3"/>
          <p:cNvSpPr>
            <a:spLocks noGrp="1"/>
          </p:cNvSpPr>
          <p:nvPr>
            <p:ph type="sldNum" sz="quarter" idx="11"/>
          </p:nvPr>
        </p:nvSpPr>
        <p:spPr/>
        <p:txBody>
          <a:bodyPr/>
          <a:lstStyle/>
          <a:p>
            <a:fld id="{86FD128F-CE2A-40EB-8FB7-099DF770C3D2}" type="slidenum">
              <a:rPr lang="en-US" smtClean="0"/>
              <a:t>24</a:t>
            </a:fld>
            <a:endParaRPr lang="en-US"/>
          </a:p>
        </p:txBody>
      </p:sp>
      <p:sp>
        <p:nvSpPr>
          <p:cNvPr id="5" name="Rectangle 4"/>
          <p:cNvSpPr/>
          <p:nvPr/>
        </p:nvSpPr>
        <p:spPr>
          <a:xfrm>
            <a:off x="2442894" y="4394286"/>
            <a:ext cx="7872179" cy="1015663"/>
          </a:xfrm>
          <a:prstGeom prst="rect">
            <a:avLst/>
          </a:prstGeom>
          <a:solidFill>
            <a:schemeClr val="accent1"/>
          </a:solidFill>
          <a:ln w="38100">
            <a:solidFill>
              <a:srgbClr val="FF0000"/>
            </a:solidFill>
          </a:ln>
        </p:spPr>
        <p:txBody>
          <a:bodyPr wrap="square">
            <a:spAutoFit/>
          </a:bodyPr>
          <a:lstStyle/>
          <a:p>
            <a:pPr marL="57150" indent="0" algn="ctr">
              <a:buNone/>
            </a:pPr>
            <a:r>
              <a:rPr lang="en-US" sz="2000" b="1" u="sng" dirty="0">
                <a:latin typeface="+mn-lt"/>
              </a:rPr>
              <a:t>Note</a:t>
            </a:r>
            <a:r>
              <a:rPr lang="en-US" sz="2000" dirty="0">
                <a:latin typeface="+mn-lt"/>
              </a:rPr>
              <a:t>: </a:t>
            </a:r>
            <a:endParaRPr lang="en-US" sz="2000" dirty="0" smtClean="0">
              <a:latin typeface="+mn-lt"/>
            </a:endParaRPr>
          </a:p>
          <a:p>
            <a:pPr marL="57150" indent="0" algn="ctr">
              <a:buNone/>
            </a:pPr>
            <a:r>
              <a:rPr lang="en-US" sz="2000" dirty="0" smtClean="0">
                <a:latin typeface="+mn-lt"/>
              </a:rPr>
              <a:t>Your personal </a:t>
            </a:r>
            <a:r>
              <a:rPr lang="en-US" sz="2000" dirty="0">
                <a:latin typeface="+mn-lt"/>
              </a:rPr>
              <a:t>devices </a:t>
            </a:r>
            <a:r>
              <a:rPr lang="en-US" sz="2000" dirty="0" smtClean="0">
                <a:latin typeface="+mn-lt"/>
              </a:rPr>
              <a:t>do not need to meet these standards </a:t>
            </a:r>
            <a:r>
              <a:rPr lang="en-US" sz="2000" b="1" i="1" dirty="0">
                <a:latin typeface="+mn-lt"/>
              </a:rPr>
              <a:t>unless</a:t>
            </a:r>
            <a:r>
              <a:rPr lang="en-US" sz="2000" b="1" dirty="0">
                <a:latin typeface="+mn-lt"/>
              </a:rPr>
              <a:t> </a:t>
            </a:r>
            <a:endParaRPr lang="en-US" sz="2000" b="1" dirty="0" smtClean="0">
              <a:latin typeface="+mn-lt"/>
            </a:endParaRPr>
          </a:p>
          <a:p>
            <a:pPr marL="57150" indent="0" algn="ctr">
              <a:buNone/>
            </a:pPr>
            <a:r>
              <a:rPr lang="en-US" sz="2000" dirty="0" smtClean="0">
                <a:latin typeface="+mn-lt"/>
              </a:rPr>
              <a:t>you use them to access, process, or store research </a:t>
            </a:r>
            <a:r>
              <a:rPr lang="en-US" sz="2000" dirty="0">
                <a:latin typeface="+mn-lt"/>
              </a:rPr>
              <a:t>data.  </a:t>
            </a:r>
          </a:p>
        </p:txBody>
      </p:sp>
      <p:sp>
        <p:nvSpPr>
          <p:cNvPr id="6" name="Footer Placeholder 5"/>
          <p:cNvSpPr>
            <a:spLocks noGrp="1"/>
          </p:cNvSpPr>
          <p:nvPr>
            <p:ph type="ftr" sz="quarter" idx="10"/>
          </p:nvPr>
        </p:nvSpPr>
        <p:spPr/>
        <p:txBody>
          <a:bodyPr/>
          <a:lstStyle/>
          <a:p>
            <a:endParaRPr lang="en-US" dirty="0"/>
          </a:p>
        </p:txBody>
      </p:sp>
    </p:spTree>
    <p:extLst>
      <p:ext uri="{BB962C8B-B14F-4D97-AF65-F5344CB8AC3E}">
        <p14:creationId xmlns:p14="http://schemas.microsoft.com/office/powerpoint/2010/main" val="11575504"/>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mn-lt"/>
                <a:cs typeface="Calibri" panose="020F0502020204030204" pitchFamily="34" charset="0"/>
              </a:rPr>
              <a:t>How Do I Make Sure my Device is OK?</a:t>
            </a:r>
            <a:endParaRPr lang="en-US" dirty="0">
              <a:latin typeface="+mn-lt"/>
              <a:cs typeface="Calibri" panose="020F0502020204030204" pitchFamily="34" charset="0"/>
            </a:endParaRPr>
          </a:p>
        </p:txBody>
      </p:sp>
      <p:sp>
        <p:nvSpPr>
          <p:cNvPr id="3" name="Content Placeholder 2"/>
          <p:cNvSpPr>
            <a:spLocks noGrp="1"/>
          </p:cNvSpPr>
          <p:nvPr>
            <p:ph idx="1"/>
          </p:nvPr>
        </p:nvSpPr>
        <p:spPr/>
        <p:txBody>
          <a:bodyPr/>
          <a:lstStyle/>
          <a:p>
            <a:endParaRPr lang="en-US" dirty="0" smtClean="0">
              <a:latin typeface="+mn-lt"/>
              <a:cs typeface="Calibri" panose="020F0502020204030204" pitchFamily="34" charset="0"/>
            </a:endParaRPr>
          </a:p>
          <a:p>
            <a:r>
              <a:rPr lang="en-US" sz="2800" dirty="0" smtClean="0">
                <a:latin typeface="+mn-lt"/>
                <a:cs typeface="Calibri" panose="020F0502020204030204" pitchFamily="34" charset="0"/>
              </a:rPr>
              <a:t>BU has guidance here:</a:t>
            </a:r>
            <a:endParaRPr lang="en-US" sz="2800" dirty="0">
              <a:latin typeface="+mn-lt"/>
              <a:cs typeface="Calibri" panose="020F0502020204030204" pitchFamily="34" charset="0"/>
            </a:endParaRPr>
          </a:p>
          <a:p>
            <a:pPr lvl="1"/>
            <a:r>
              <a:rPr lang="en-US" dirty="0">
                <a:latin typeface="+mn-lt"/>
                <a:hlinkClick r:id="rId2"/>
              </a:rPr>
              <a:t>http://www.bu.edu/tech/support/information-security/securing-your-devices</a:t>
            </a:r>
            <a:r>
              <a:rPr lang="en-US" dirty="0" smtClean="0">
                <a:latin typeface="+mn-lt"/>
                <a:hlinkClick r:id="rId2"/>
              </a:rPr>
              <a:t>/</a:t>
            </a:r>
            <a:endParaRPr lang="en-US" dirty="0" smtClean="0">
              <a:latin typeface="+mn-lt"/>
            </a:endParaRPr>
          </a:p>
          <a:p>
            <a:pPr lvl="1"/>
            <a:endParaRPr lang="en-US" dirty="0">
              <a:latin typeface="+mn-lt"/>
              <a:cs typeface="Calibri" panose="020F0502020204030204" pitchFamily="34" charset="0"/>
            </a:endParaRPr>
          </a:p>
          <a:p>
            <a:r>
              <a:rPr lang="en-US" sz="2800" dirty="0" smtClean="0">
                <a:latin typeface="+mn-lt"/>
                <a:cs typeface="Calibri" panose="020F0502020204030204" pitchFamily="34" charset="0"/>
              </a:rPr>
              <a:t>Then get free help: </a:t>
            </a:r>
            <a:endParaRPr lang="en-US" sz="2800" dirty="0" smtClean="0">
              <a:latin typeface="+mn-lt"/>
              <a:cs typeface="Calibri" panose="020F0502020204030204" pitchFamily="34" charset="0"/>
            </a:endParaRPr>
          </a:p>
          <a:p>
            <a:pPr lvl="1"/>
            <a:r>
              <a:rPr lang="en-US" dirty="0" smtClean="0">
                <a:latin typeface="+mn-lt"/>
                <a:cs typeface="Calibri" panose="020F0502020204030204" pitchFamily="34" charset="0"/>
              </a:rPr>
              <a:t>IS&amp;T Help Center: </a:t>
            </a:r>
            <a:r>
              <a:rPr lang="en-US" dirty="0" smtClean="0">
                <a:latin typeface="+mn-lt"/>
                <a:hlinkClick r:id="rId3"/>
              </a:rPr>
              <a:t>http</a:t>
            </a:r>
            <a:r>
              <a:rPr lang="en-US" dirty="0">
                <a:latin typeface="+mn-lt"/>
                <a:hlinkClick r:id="rId3"/>
              </a:rPr>
              <a:t>://</a:t>
            </a:r>
            <a:r>
              <a:rPr lang="en-US" dirty="0" smtClean="0">
                <a:latin typeface="+mn-lt"/>
                <a:hlinkClick r:id="rId3"/>
              </a:rPr>
              <a:t>www.bu.edu/tech/about/help-center/</a:t>
            </a:r>
            <a:endParaRPr lang="en-US" dirty="0" smtClean="0">
              <a:latin typeface="+mn-lt"/>
            </a:endParaRPr>
          </a:p>
          <a:p>
            <a:pPr lvl="1"/>
            <a:endParaRPr lang="en-US" dirty="0" smtClean="0">
              <a:latin typeface="+mn-lt"/>
              <a:cs typeface="Calibri" panose="020F0502020204030204" pitchFamily="34" charset="0"/>
            </a:endParaRPr>
          </a:p>
          <a:p>
            <a:pPr marL="400050" lvl="1" indent="0">
              <a:buNone/>
            </a:pPr>
            <a:endParaRPr lang="en-US" dirty="0" smtClean="0">
              <a:latin typeface="+mn-lt"/>
              <a:cs typeface="Calibri" panose="020F0502020204030204" pitchFamily="34" charset="0"/>
            </a:endParaRPr>
          </a:p>
          <a:p>
            <a:pPr marL="457200" indent="-457200">
              <a:buAutoNum type="arabicPeriod"/>
            </a:pPr>
            <a:endParaRPr lang="en-US" dirty="0" smtClean="0">
              <a:latin typeface="+mn-lt"/>
              <a:cs typeface="Calibri" panose="020F0502020204030204" pitchFamily="34" charset="0"/>
            </a:endParaRPr>
          </a:p>
        </p:txBody>
      </p:sp>
      <p:sp>
        <p:nvSpPr>
          <p:cNvPr id="4" name="Slide Number Placeholder 3"/>
          <p:cNvSpPr>
            <a:spLocks noGrp="1"/>
          </p:cNvSpPr>
          <p:nvPr>
            <p:ph type="sldNum" sz="quarter" idx="11"/>
          </p:nvPr>
        </p:nvSpPr>
        <p:spPr/>
        <p:txBody>
          <a:bodyPr/>
          <a:lstStyle/>
          <a:p>
            <a:fld id="{86FD128F-CE2A-40EB-8FB7-099DF770C3D2}" type="slidenum">
              <a:rPr lang="en-US" smtClean="0"/>
              <a:t>25</a:t>
            </a:fld>
            <a:endParaRPr lang="en-US"/>
          </a:p>
        </p:txBody>
      </p:sp>
      <p:pic>
        <p:nvPicPr>
          <p:cNvPr id="5" name="Picture 4" descr="Image result for help"/>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143805" y="3210187"/>
            <a:ext cx="1466850" cy="1361123"/>
          </a:xfrm>
          <a:prstGeom prst="rect">
            <a:avLst/>
          </a:prstGeom>
          <a:noFill/>
          <a:ln>
            <a:noFill/>
          </a:ln>
        </p:spPr>
      </p:pic>
      <p:sp>
        <p:nvSpPr>
          <p:cNvPr id="6" name="Footer Placeholder 5"/>
          <p:cNvSpPr>
            <a:spLocks noGrp="1"/>
          </p:cNvSpPr>
          <p:nvPr>
            <p:ph type="ftr" sz="quarter" idx="10"/>
          </p:nvPr>
        </p:nvSpPr>
        <p:spPr/>
        <p:txBody>
          <a:bodyPr/>
          <a:lstStyle/>
          <a:p>
            <a:endParaRPr lang="en-US" dirty="0"/>
          </a:p>
        </p:txBody>
      </p:sp>
      <p:sp>
        <p:nvSpPr>
          <p:cNvPr id="7" name="Straight Connector 6"/>
          <p:cNvSpPr/>
          <p:nvPr/>
        </p:nvSpPr>
        <p:spPr>
          <a:xfrm flipV="1">
            <a:off x="2916398" y="3353327"/>
            <a:ext cx="5355860" cy="11574"/>
          </a:xfrm>
          <a:prstGeom prst="line">
            <a:avLst/>
          </a:prstGeom>
          <a:ln>
            <a:solidFill>
              <a:srgbClr val="FF0000"/>
            </a:solidFill>
          </a:ln>
        </p:spPr>
        <p:style>
          <a:lnRef idx="2">
            <a:scrgbClr r="0" g="0" b="0"/>
          </a:lnRef>
          <a:fillRef idx="1">
            <a:schemeClr val="accent1">
              <a:hueOff val="0"/>
              <a:satOff val="0"/>
              <a:lumOff val="0"/>
              <a:alphaOff val="0"/>
            </a:schemeClr>
          </a:fillRef>
          <a:effectRef idx="1">
            <a:schemeClr val="accent1">
              <a:hueOff val="0"/>
              <a:satOff val="0"/>
              <a:lumOff val="0"/>
              <a:alphaOff val="0"/>
            </a:schemeClr>
          </a:effectRef>
          <a:fontRef idx="minor">
            <a:schemeClr val="tx1">
              <a:hueOff val="0"/>
              <a:satOff val="0"/>
              <a:lumOff val="0"/>
              <a:alphaOff val="0"/>
            </a:schemeClr>
          </a:fontRef>
        </p:style>
      </p:sp>
      <p:sp>
        <p:nvSpPr>
          <p:cNvPr id="8" name="Straight Connector 7"/>
          <p:cNvSpPr/>
          <p:nvPr/>
        </p:nvSpPr>
        <p:spPr>
          <a:xfrm flipV="1">
            <a:off x="2916398" y="4559736"/>
            <a:ext cx="5355860" cy="11574"/>
          </a:xfrm>
          <a:prstGeom prst="line">
            <a:avLst/>
          </a:prstGeom>
          <a:ln>
            <a:solidFill>
              <a:srgbClr val="FF0000"/>
            </a:solidFill>
          </a:ln>
        </p:spPr>
        <p:style>
          <a:lnRef idx="2">
            <a:scrgbClr r="0" g="0" b="0"/>
          </a:lnRef>
          <a:fillRef idx="1">
            <a:schemeClr val="accent1">
              <a:hueOff val="0"/>
              <a:satOff val="0"/>
              <a:lumOff val="0"/>
              <a:alphaOff val="0"/>
            </a:schemeClr>
          </a:fillRef>
          <a:effectRef idx="1">
            <a:schemeClr val="accent1">
              <a:hueOff val="0"/>
              <a:satOff val="0"/>
              <a:lumOff val="0"/>
              <a:alphaOff val="0"/>
            </a:schemeClr>
          </a:effectRef>
          <a:fontRef idx="minor">
            <a:schemeClr val="tx1">
              <a:hueOff val="0"/>
              <a:satOff val="0"/>
              <a:lumOff val="0"/>
              <a:alphaOff val="0"/>
            </a:schemeClr>
          </a:fontRef>
        </p:style>
        <p:txBody>
          <a:bodyPr/>
          <a:lstStyle/>
          <a:p>
            <a:endParaRPr lang="en-US" dirty="0"/>
          </a:p>
        </p:txBody>
      </p:sp>
    </p:spTree>
    <p:extLst>
      <p:ext uri="{BB962C8B-B14F-4D97-AF65-F5344CB8AC3E}">
        <p14:creationId xmlns:p14="http://schemas.microsoft.com/office/powerpoint/2010/main" val="3124456000"/>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mn-lt"/>
                <a:cs typeface="Calibri" panose="020F0502020204030204" pitchFamily="34" charset="0"/>
              </a:rPr>
              <a:t>Once Device is OK, Keep it That Way</a:t>
            </a:r>
            <a:endParaRPr lang="en-US" dirty="0">
              <a:latin typeface="+mn-lt"/>
              <a:cs typeface="Calibri" panose="020F0502020204030204" pitchFamily="34" charset="0"/>
            </a:endParaRPr>
          </a:p>
        </p:txBody>
      </p:sp>
      <p:sp>
        <p:nvSpPr>
          <p:cNvPr id="3" name="Content Placeholder 2"/>
          <p:cNvSpPr>
            <a:spLocks noGrp="1"/>
          </p:cNvSpPr>
          <p:nvPr>
            <p:ph idx="1"/>
          </p:nvPr>
        </p:nvSpPr>
        <p:spPr>
          <a:xfrm>
            <a:off x="812800" y="1447799"/>
            <a:ext cx="10566400" cy="4456113"/>
          </a:xfrm>
        </p:spPr>
        <p:txBody>
          <a:bodyPr>
            <a:normAutofit/>
          </a:bodyPr>
          <a:lstStyle/>
          <a:p>
            <a:endParaRPr lang="en-US" sz="2800" dirty="0" smtClean="0">
              <a:latin typeface="+mn-lt"/>
              <a:cs typeface="Calibri" panose="020F0502020204030204" pitchFamily="34" charset="0"/>
            </a:endParaRPr>
          </a:p>
          <a:p>
            <a:r>
              <a:rPr lang="en-US" sz="2800" dirty="0" smtClean="0">
                <a:latin typeface="+mn-lt"/>
                <a:cs typeface="Calibri" panose="020F0502020204030204" pitchFamily="34" charset="0"/>
              </a:rPr>
              <a:t>Keep operating systems and applications up to date, by enabling auto-update or promptly updating when notified</a:t>
            </a:r>
          </a:p>
          <a:p>
            <a:endParaRPr lang="en-US" sz="2800" dirty="0" smtClean="0">
              <a:latin typeface="+mn-lt"/>
              <a:cs typeface="Calibri" panose="020F0502020204030204" pitchFamily="34" charset="0"/>
            </a:endParaRPr>
          </a:p>
          <a:p>
            <a:r>
              <a:rPr lang="en-US" sz="2800" dirty="0" smtClean="0">
                <a:latin typeface="+mn-lt"/>
                <a:cs typeface="Calibri" panose="020F0502020204030204" pitchFamily="34" charset="0"/>
              </a:rPr>
              <a:t>Periodically change your strong password, following best practices: </a:t>
            </a:r>
            <a:r>
              <a:rPr lang="en-US" dirty="0">
                <a:latin typeface="+mn-lt"/>
                <a:cs typeface="Calibri" panose="020F0502020204030204" pitchFamily="34" charset="0"/>
                <a:hlinkClick r:id="rId2"/>
              </a:rPr>
              <a:t>http://www.bu.edu/tech/about/security-resources/bestpractice/passwords</a:t>
            </a:r>
            <a:r>
              <a:rPr lang="en-US" dirty="0" smtClean="0">
                <a:latin typeface="+mn-lt"/>
                <a:cs typeface="Calibri" panose="020F0502020204030204" pitchFamily="34" charset="0"/>
                <a:hlinkClick r:id="rId2"/>
              </a:rPr>
              <a:t>/</a:t>
            </a:r>
            <a:endParaRPr lang="en-US" dirty="0" smtClean="0">
              <a:latin typeface="+mn-lt"/>
              <a:cs typeface="Calibri" panose="020F0502020204030204" pitchFamily="34" charset="0"/>
            </a:endParaRPr>
          </a:p>
          <a:p>
            <a:pPr marL="457200" lvl="1" indent="0">
              <a:buNone/>
            </a:pPr>
            <a:endParaRPr lang="en-US" sz="2800" dirty="0" smtClean="0">
              <a:latin typeface="+mn-lt"/>
              <a:cs typeface="Calibri" panose="020F0502020204030204" pitchFamily="34" charset="0"/>
            </a:endParaRPr>
          </a:p>
          <a:p>
            <a:r>
              <a:rPr lang="en-US" sz="2800" dirty="0" smtClean="0">
                <a:latin typeface="+mn-lt"/>
                <a:cs typeface="Calibri" panose="020F0502020204030204" pitchFamily="34" charset="0"/>
              </a:rPr>
              <a:t>Regularly delete files when no longer needed, including emails and downloads</a:t>
            </a:r>
          </a:p>
          <a:p>
            <a:endParaRPr lang="en-US" dirty="0" smtClean="0">
              <a:latin typeface="+mn-lt"/>
              <a:cs typeface="Calibri" panose="020F0502020204030204" pitchFamily="34" charset="0"/>
            </a:endParaRPr>
          </a:p>
          <a:p>
            <a:endParaRPr lang="en-US" dirty="0">
              <a:latin typeface="+mn-lt"/>
              <a:cs typeface="Calibri" panose="020F0502020204030204" pitchFamily="34" charset="0"/>
            </a:endParaRPr>
          </a:p>
          <a:p>
            <a:endParaRPr lang="en-US" dirty="0" smtClean="0">
              <a:latin typeface="+mn-lt"/>
              <a:cs typeface="Calibri" panose="020F0502020204030204" pitchFamily="34" charset="0"/>
            </a:endParaRPr>
          </a:p>
        </p:txBody>
      </p:sp>
      <p:sp>
        <p:nvSpPr>
          <p:cNvPr id="4" name="Slide Number Placeholder 3"/>
          <p:cNvSpPr>
            <a:spLocks noGrp="1"/>
          </p:cNvSpPr>
          <p:nvPr>
            <p:ph type="sldNum" sz="quarter" idx="11"/>
          </p:nvPr>
        </p:nvSpPr>
        <p:spPr/>
        <p:txBody>
          <a:bodyPr/>
          <a:lstStyle/>
          <a:p>
            <a:fld id="{86FD128F-CE2A-40EB-8FB7-099DF770C3D2}" type="slidenum">
              <a:rPr lang="en-US" smtClean="0"/>
              <a:t>26</a:t>
            </a:fld>
            <a:endParaRPr lang="en-US"/>
          </a:p>
        </p:txBody>
      </p:sp>
      <p:sp>
        <p:nvSpPr>
          <p:cNvPr id="5" name="Footer Placeholder 4"/>
          <p:cNvSpPr>
            <a:spLocks noGrp="1"/>
          </p:cNvSpPr>
          <p:nvPr>
            <p:ph type="ftr" sz="quarter" idx="10"/>
          </p:nvPr>
        </p:nvSpPr>
        <p:spPr/>
        <p:txBody>
          <a:bodyPr/>
          <a:lstStyle/>
          <a:p>
            <a:endParaRPr lang="en-US" dirty="0"/>
          </a:p>
        </p:txBody>
      </p:sp>
      <p:sp>
        <p:nvSpPr>
          <p:cNvPr id="6" name="Straight Connector 5"/>
          <p:cNvSpPr/>
          <p:nvPr/>
        </p:nvSpPr>
        <p:spPr>
          <a:xfrm flipV="1">
            <a:off x="2916398" y="3122942"/>
            <a:ext cx="5355860" cy="11574"/>
          </a:xfrm>
          <a:prstGeom prst="line">
            <a:avLst/>
          </a:prstGeom>
          <a:ln>
            <a:solidFill>
              <a:srgbClr val="FF0000"/>
            </a:solidFill>
          </a:ln>
        </p:spPr>
        <p:style>
          <a:lnRef idx="2">
            <a:scrgbClr r="0" g="0" b="0"/>
          </a:lnRef>
          <a:fillRef idx="1">
            <a:schemeClr val="accent1">
              <a:hueOff val="0"/>
              <a:satOff val="0"/>
              <a:lumOff val="0"/>
              <a:alphaOff val="0"/>
            </a:schemeClr>
          </a:fillRef>
          <a:effectRef idx="1">
            <a:schemeClr val="accent1">
              <a:hueOff val="0"/>
              <a:satOff val="0"/>
              <a:lumOff val="0"/>
              <a:alphaOff val="0"/>
            </a:schemeClr>
          </a:effectRef>
          <a:fontRef idx="minor">
            <a:schemeClr val="tx1">
              <a:hueOff val="0"/>
              <a:satOff val="0"/>
              <a:lumOff val="0"/>
              <a:alphaOff val="0"/>
            </a:schemeClr>
          </a:fontRef>
        </p:style>
      </p:sp>
      <p:sp>
        <p:nvSpPr>
          <p:cNvPr id="7" name="Straight Connector 6"/>
          <p:cNvSpPr/>
          <p:nvPr/>
        </p:nvSpPr>
        <p:spPr>
          <a:xfrm flipV="1">
            <a:off x="2916398" y="4579365"/>
            <a:ext cx="5355860" cy="11574"/>
          </a:xfrm>
          <a:prstGeom prst="line">
            <a:avLst/>
          </a:prstGeom>
          <a:ln>
            <a:solidFill>
              <a:srgbClr val="FF0000"/>
            </a:solidFill>
          </a:ln>
        </p:spPr>
        <p:style>
          <a:lnRef idx="2">
            <a:scrgbClr r="0" g="0" b="0"/>
          </a:lnRef>
          <a:fillRef idx="1">
            <a:schemeClr val="accent1">
              <a:hueOff val="0"/>
              <a:satOff val="0"/>
              <a:lumOff val="0"/>
              <a:alphaOff val="0"/>
            </a:schemeClr>
          </a:fillRef>
          <a:effectRef idx="1">
            <a:schemeClr val="accent1">
              <a:hueOff val="0"/>
              <a:satOff val="0"/>
              <a:lumOff val="0"/>
              <a:alphaOff val="0"/>
            </a:schemeClr>
          </a:effectRef>
          <a:fontRef idx="minor">
            <a:schemeClr val="tx1">
              <a:hueOff val="0"/>
              <a:satOff val="0"/>
              <a:lumOff val="0"/>
              <a:alphaOff val="0"/>
            </a:schemeClr>
          </a:fontRef>
        </p:style>
      </p:sp>
    </p:spTree>
    <p:extLst>
      <p:ext uri="{BB962C8B-B14F-4D97-AF65-F5344CB8AC3E}">
        <p14:creationId xmlns:p14="http://schemas.microsoft.com/office/powerpoint/2010/main" val="2868831830"/>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mn-lt"/>
              </a:rPr>
              <a:t>2. Data Storage Options</a:t>
            </a:r>
            <a:endParaRPr lang="en-US" dirty="0">
              <a:latin typeface="+mn-lt"/>
            </a:endParaRPr>
          </a:p>
        </p:txBody>
      </p:sp>
      <p:sp>
        <p:nvSpPr>
          <p:cNvPr id="3" name="Content Placeholder 2"/>
          <p:cNvSpPr>
            <a:spLocks noGrp="1"/>
          </p:cNvSpPr>
          <p:nvPr>
            <p:ph idx="1"/>
          </p:nvPr>
        </p:nvSpPr>
        <p:spPr/>
        <p:txBody>
          <a:bodyPr/>
          <a:lstStyle/>
          <a:p>
            <a:r>
              <a:rPr lang="en-US" dirty="0" smtClean="0">
                <a:latin typeface="+mn-lt"/>
              </a:rPr>
              <a:t>BU </a:t>
            </a:r>
            <a:r>
              <a:rPr lang="en-US" dirty="0">
                <a:latin typeface="+mn-lt"/>
              </a:rPr>
              <a:t>network storage </a:t>
            </a:r>
            <a:endParaRPr lang="en-US" dirty="0" smtClean="0">
              <a:latin typeface="+mn-lt"/>
            </a:endParaRPr>
          </a:p>
          <a:p>
            <a:r>
              <a:rPr lang="en-US" dirty="0" smtClean="0">
                <a:latin typeface="+mn-lt"/>
              </a:rPr>
              <a:t>Cloud</a:t>
            </a:r>
            <a:r>
              <a:rPr lang="en-US" dirty="0" smtClean="0">
                <a:latin typeface="+mn-lt"/>
              </a:rPr>
              <a:t>:</a:t>
            </a:r>
          </a:p>
          <a:p>
            <a:pPr lvl="1"/>
            <a:r>
              <a:rPr lang="en-US" dirty="0" smtClean="0">
                <a:latin typeface="+mn-lt"/>
              </a:rPr>
              <a:t>BU </a:t>
            </a:r>
            <a:r>
              <a:rPr lang="en-US" dirty="0">
                <a:latin typeface="+mn-lt"/>
              </a:rPr>
              <a:t>Microsoft One Drive </a:t>
            </a:r>
          </a:p>
          <a:p>
            <a:pPr lvl="1"/>
            <a:r>
              <a:rPr lang="en-US" dirty="0">
                <a:latin typeface="+mn-lt"/>
              </a:rPr>
              <a:t>BU’s </a:t>
            </a:r>
            <a:r>
              <a:rPr lang="en-US" dirty="0" smtClean="0">
                <a:latin typeface="+mn-lt"/>
              </a:rPr>
              <a:t>Dropbox</a:t>
            </a:r>
          </a:p>
          <a:p>
            <a:r>
              <a:rPr lang="en-US" b="1" dirty="0"/>
              <a:t>Encrypted</a:t>
            </a:r>
            <a:r>
              <a:rPr lang="en-US" dirty="0"/>
              <a:t> Removable media (e.g., CD, DVD, USB key/stick</a:t>
            </a:r>
            <a:r>
              <a:rPr lang="en-US" dirty="0" smtClean="0"/>
              <a:t>)</a:t>
            </a:r>
            <a:endParaRPr lang="en-US" dirty="0">
              <a:latin typeface="+mn-lt"/>
            </a:endParaRPr>
          </a:p>
          <a:p>
            <a:r>
              <a:rPr lang="en-US" dirty="0" smtClean="0">
                <a:latin typeface="+mn-lt"/>
              </a:rPr>
              <a:t>BU Google Drive-- for Confidential or Internal data only (not Restricted Use)</a:t>
            </a:r>
            <a:endParaRPr lang="en-US" dirty="0">
              <a:latin typeface="+mn-lt"/>
            </a:endParaRPr>
          </a:p>
          <a:p>
            <a:endParaRPr lang="en-US" dirty="0" smtClean="0">
              <a:latin typeface="+mn-lt"/>
            </a:endParaRPr>
          </a:p>
          <a:p>
            <a:pPr marL="0" indent="0">
              <a:buNone/>
            </a:pPr>
            <a:r>
              <a:rPr lang="en-US" dirty="0" smtClean="0">
                <a:latin typeface="+mn-lt"/>
              </a:rPr>
              <a:t>Check </a:t>
            </a:r>
            <a:r>
              <a:rPr lang="en-US" dirty="0">
                <a:latin typeface="+mn-lt"/>
              </a:rPr>
              <a:t>the BU IT site from time to time; IT is always looking for new secure options, and will add them here:  </a:t>
            </a:r>
            <a:r>
              <a:rPr lang="en-US" dirty="0">
                <a:solidFill>
                  <a:srgbClr val="002060"/>
                </a:solidFill>
                <a:latin typeface="+mn-lt"/>
                <a:cs typeface="Calibri" panose="020F0502020204030204" pitchFamily="34" charset="0"/>
                <a:hlinkClick r:id="rId2"/>
              </a:rPr>
              <a:t>http://www.bu.edu/tech/support/storage-options/</a:t>
            </a:r>
            <a:endParaRPr lang="en-US" dirty="0">
              <a:solidFill>
                <a:srgbClr val="002060"/>
              </a:solidFill>
              <a:latin typeface="+mn-lt"/>
              <a:cs typeface="Calibri" panose="020F0502020204030204" pitchFamily="34" charset="0"/>
            </a:endParaRPr>
          </a:p>
          <a:p>
            <a:endParaRPr lang="en-US" dirty="0">
              <a:latin typeface="+mn-lt"/>
            </a:endParaRPr>
          </a:p>
          <a:p>
            <a:endParaRPr lang="en-US" dirty="0">
              <a:latin typeface="+mn-lt"/>
            </a:endParaRPr>
          </a:p>
        </p:txBody>
      </p:sp>
      <p:sp>
        <p:nvSpPr>
          <p:cNvPr id="4" name="Footer Placeholder 3"/>
          <p:cNvSpPr>
            <a:spLocks noGrp="1"/>
          </p:cNvSpPr>
          <p:nvPr>
            <p:ph type="ftr" sz="quarter" idx="10"/>
          </p:nvPr>
        </p:nvSpPr>
        <p:spPr/>
        <p:txBody>
          <a:bodyPr/>
          <a:lstStyle/>
          <a:p>
            <a:endParaRPr lang="en-US" dirty="0"/>
          </a:p>
        </p:txBody>
      </p:sp>
      <p:sp>
        <p:nvSpPr>
          <p:cNvPr id="5" name="Slide Number Placeholder 4"/>
          <p:cNvSpPr>
            <a:spLocks noGrp="1"/>
          </p:cNvSpPr>
          <p:nvPr>
            <p:ph type="sldNum" sz="quarter" idx="11"/>
          </p:nvPr>
        </p:nvSpPr>
        <p:spPr/>
        <p:txBody>
          <a:bodyPr/>
          <a:lstStyle/>
          <a:p>
            <a:fld id="{86FD128F-CE2A-40EB-8FB7-099DF770C3D2}" type="slidenum">
              <a:rPr lang="en-US" smtClean="0"/>
              <a:t>27</a:t>
            </a:fld>
            <a:endParaRPr lang="en-US" dirty="0"/>
          </a:p>
        </p:txBody>
      </p:sp>
    </p:spTree>
    <p:extLst>
      <p:ext uri="{BB962C8B-B14F-4D97-AF65-F5344CB8AC3E}">
        <p14:creationId xmlns:p14="http://schemas.microsoft.com/office/powerpoint/2010/main" val="3497628111"/>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mn-lt"/>
                <a:cs typeface="Calibri" panose="020F0502020204030204" pitchFamily="34" charset="0"/>
              </a:rPr>
              <a:t>3. Data Sharing</a:t>
            </a:r>
            <a:endParaRPr lang="en-US" dirty="0">
              <a:latin typeface="+mn-lt"/>
              <a:cs typeface="Calibri" panose="020F0502020204030204" pitchFamily="34" charset="0"/>
            </a:endParaRPr>
          </a:p>
        </p:txBody>
      </p:sp>
      <p:sp>
        <p:nvSpPr>
          <p:cNvPr id="3" name="Content Placeholder 2"/>
          <p:cNvSpPr>
            <a:spLocks noGrp="1"/>
          </p:cNvSpPr>
          <p:nvPr>
            <p:ph idx="1"/>
          </p:nvPr>
        </p:nvSpPr>
        <p:spPr>
          <a:xfrm>
            <a:off x="812800" y="1447800"/>
            <a:ext cx="10238205" cy="4370294"/>
          </a:xfrm>
        </p:spPr>
        <p:txBody>
          <a:bodyPr/>
          <a:lstStyle/>
          <a:p>
            <a:pPr marL="0" indent="0">
              <a:buNone/>
            </a:pPr>
            <a:r>
              <a:rPr lang="en-US" sz="2800" dirty="0" smtClean="0">
                <a:latin typeface="+mn-lt"/>
                <a:cs typeface="Calibri" panose="020F0502020204030204" pitchFamily="34" charset="0"/>
              </a:rPr>
              <a:t>Cloud sharing same as cloud storage:</a:t>
            </a:r>
          </a:p>
          <a:p>
            <a:pPr lvl="1"/>
            <a:r>
              <a:rPr lang="en-US" sz="2400" dirty="0" smtClean="0">
                <a:latin typeface="+mn-lt"/>
                <a:cs typeface="Calibri" panose="020F0502020204030204" pitchFamily="34" charset="0"/>
              </a:rPr>
              <a:t>BU Dropbox </a:t>
            </a:r>
          </a:p>
          <a:p>
            <a:pPr lvl="1"/>
            <a:r>
              <a:rPr lang="en-US" sz="2400" dirty="0" smtClean="0">
                <a:latin typeface="+mn-lt"/>
                <a:cs typeface="Calibri" panose="020F0502020204030204" pitchFamily="34" charset="0"/>
              </a:rPr>
              <a:t>BU Microsoft One Drive (Restricted Use) or </a:t>
            </a:r>
          </a:p>
          <a:p>
            <a:pPr lvl="1"/>
            <a:r>
              <a:rPr lang="en-US" sz="2400" dirty="0" smtClean="0">
                <a:latin typeface="+mn-lt"/>
                <a:cs typeface="Calibri" panose="020F0502020204030204" pitchFamily="34" charset="0"/>
              </a:rPr>
              <a:t>BU Google Drive (Confidential) </a:t>
            </a:r>
          </a:p>
          <a:p>
            <a:endParaRPr lang="en-US" sz="2800" dirty="0" smtClean="0">
              <a:latin typeface="+mn-lt"/>
              <a:cs typeface="Calibri" panose="020F0502020204030204" pitchFamily="34" charset="0"/>
            </a:endParaRPr>
          </a:p>
          <a:p>
            <a:pPr marL="0" indent="0">
              <a:buNone/>
            </a:pPr>
            <a:r>
              <a:rPr lang="en-US" sz="2800" dirty="0" smtClean="0">
                <a:latin typeface="+mn-lt"/>
                <a:cs typeface="Calibri" panose="020F0502020204030204" pitchFamily="34" charset="0"/>
              </a:rPr>
              <a:t>Email:  </a:t>
            </a:r>
            <a:r>
              <a:rPr lang="en-US" sz="2800" b="1" dirty="0" smtClean="0">
                <a:latin typeface="+mn-lt"/>
                <a:cs typeface="Calibri" panose="020F0502020204030204" pitchFamily="34" charset="0"/>
              </a:rPr>
              <a:t>Encrypt!  </a:t>
            </a:r>
          </a:p>
          <a:p>
            <a:pPr marL="457200" indent="-457200">
              <a:buFont typeface="+mj-lt"/>
              <a:buAutoNum type="arabicPeriod"/>
            </a:pPr>
            <a:r>
              <a:rPr lang="en-US" sz="2400" dirty="0" smtClean="0">
                <a:latin typeface="+mn-lt"/>
                <a:cs typeface="Calibri" panose="020F0502020204030204" pitchFamily="34" charset="0"/>
              </a:rPr>
              <a:t>Use </a:t>
            </a:r>
            <a:r>
              <a:rPr lang="en-US" sz="2400" dirty="0" smtClean="0">
                <a:latin typeface="+mn-lt"/>
                <a:cs typeface="Calibri" panose="020F0502020204030204" pitchFamily="34" charset="0"/>
                <a:hlinkClick r:id="rId2"/>
              </a:rPr>
              <a:t>Data Motion</a:t>
            </a:r>
            <a:r>
              <a:rPr lang="en-US" sz="2400" dirty="0" smtClean="0">
                <a:latin typeface="+mn-lt"/>
                <a:cs typeface="Calibri" panose="020F0502020204030204" pitchFamily="34" charset="0"/>
              </a:rPr>
              <a:t> to send a secure </a:t>
            </a:r>
            <a:r>
              <a:rPr lang="en-US" b="1" dirty="0" smtClean="0">
                <a:cs typeface="Calibri" panose="020F0502020204030204" pitchFamily="34" charset="0"/>
              </a:rPr>
              <a:t>encrypted</a:t>
            </a:r>
            <a:r>
              <a:rPr lang="en-US" dirty="0" smtClean="0">
                <a:cs typeface="Calibri" panose="020F0502020204030204" pitchFamily="34" charset="0"/>
              </a:rPr>
              <a:t> </a:t>
            </a:r>
            <a:r>
              <a:rPr lang="en-US" sz="2400" dirty="0" smtClean="0">
                <a:latin typeface="+mn-lt"/>
                <a:cs typeface="Calibri" panose="020F0502020204030204" pitchFamily="34" charset="0"/>
              </a:rPr>
              <a:t>email or</a:t>
            </a:r>
          </a:p>
          <a:p>
            <a:pPr marL="457200" indent="-457200">
              <a:buFont typeface="+mj-lt"/>
              <a:buAutoNum type="arabicPeriod"/>
            </a:pPr>
            <a:r>
              <a:rPr lang="en-US" sz="2400" b="1" dirty="0" smtClean="0">
                <a:latin typeface="+mn-lt"/>
                <a:cs typeface="Calibri" panose="020F0502020204030204" pitchFamily="34" charset="0"/>
              </a:rPr>
              <a:t>Encrypt</a:t>
            </a:r>
            <a:r>
              <a:rPr lang="en-US" sz="2400" dirty="0" smtClean="0">
                <a:latin typeface="+mn-lt"/>
                <a:cs typeface="Calibri" panose="020F0502020204030204" pitchFamily="34" charset="0"/>
              </a:rPr>
              <a:t> the </a:t>
            </a:r>
            <a:r>
              <a:rPr lang="en-US" sz="2400" dirty="0" smtClean="0">
                <a:latin typeface="+mn-lt"/>
                <a:cs typeface="Calibri" panose="020F0502020204030204" pitchFamily="34" charset="0"/>
                <a:hlinkClick r:id="rId3"/>
              </a:rPr>
              <a:t>document</a:t>
            </a:r>
            <a:r>
              <a:rPr lang="en-US" sz="2400" dirty="0" smtClean="0">
                <a:latin typeface="+mn-lt"/>
                <a:cs typeface="Calibri" panose="020F0502020204030204" pitchFamily="34" charset="0"/>
              </a:rPr>
              <a:t> or </a:t>
            </a:r>
            <a:r>
              <a:rPr lang="en-US" sz="2400" dirty="0" smtClean="0">
                <a:latin typeface="+mn-lt"/>
                <a:cs typeface="Calibri" panose="020F0502020204030204" pitchFamily="34" charset="0"/>
                <a:hlinkClick r:id="rId4"/>
              </a:rPr>
              <a:t>spreadsheet</a:t>
            </a:r>
            <a:r>
              <a:rPr lang="en-US" sz="2400" dirty="0" smtClean="0">
                <a:latin typeface="+mn-lt"/>
                <a:cs typeface="Calibri" panose="020F0502020204030204" pitchFamily="34" charset="0"/>
              </a:rPr>
              <a:t> before attaching it.  </a:t>
            </a:r>
          </a:p>
          <a:p>
            <a:pPr lvl="2" algn="ctr"/>
            <a:r>
              <a:rPr lang="en-US" sz="2400" i="1" u="sng" dirty="0" smtClean="0">
                <a:latin typeface="+mn-lt"/>
              </a:rPr>
              <a:t>Tip</a:t>
            </a:r>
            <a:r>
              <a:rPr lang="en-US" sz="2400" i="1" dirty="0" smtClean="0">
                <a:latin typeface="+mn-lt"/>
              </a:rPr>
              <a:t>:  </a:t>
            </a:r>
            <a:r>
              <a:rPr lang="en-US" sz="2400" dirty="0" smtClean="0">
                <a:latin typeface="+mn-lt"/>
              </a:rPr>
              <a:t>Provide </a:t>
            </a:r>
            <a:r>
              <a:rPr lang="en-US" sz="2400" dirty="0">
                <a:latin typeface="+mn-lt"/>
              </a:rPr>
              <a:t>the password to the recipient by telephone - Do not send the password by email because it can be intercepted as well.  </a:t>
            </a:r>
          </a:p>
          <a:p>
            <a:pPr marL="457200" lvl="1" indent="0">
              <a:buNone/>
            </a:pPr>
            <a:endParaRPr lang="en-US" dirty="0">
              <a:latin typeface="+mn-lt"/>
              <a:cs typeface="Calibri" panose="020F0502020204030204" pitchFamily="34" charset="0"/>
            </a:endParaRPr>
          </a:p>
          <a:p>
            <a:pPr lvl="0"/>
            <a:endParaRPr lang="en-US" dirty="0">
              <a:latin typeface="+mn-lt"/>
              <a:cs typeface="Calibri" panose="020F0502020204030204" pitchFamily="34" charset="0"/>
            </a:endParaRPr>
          </a:p>
        </p:txBody>
      </p:sp>
      <p:sp>
        <p:nvSpPr>
          <p:cNvPr id="5" name="Slide Number Placeholder 4"/>
          <p:cNvSpPr>
            <a:spLocks noGrp="1"/>
          </p:cNvSpPr>
          <p:nvPr>
            <p:ph type="sldNum" sz="quarter" idx="11"/>
          </p:nvPr>
        </p:nvSpPr>
        <p:spPr/>
        <p:txBody>
          <a:bodyPr/>
          <a:lstStyle/>
          <a:p>
            <a:fld id="{86FD128F-CE2A-40EB-8FB7-099DF770C3D2}" type="slidenum">
              <a:rPr lang="en-US" smtClean="0"/>
              <a:t>28</a:t>
            </a:fld>
            <a:endParaRPr lang="en-US"/>
          </a:p>
        </p:txBody>
      </p:sp>
      <p:sp>
        <p:nvSpPr>
          <p:cNvPr id="4" name="Footer Placeholder 3"/>
          <p:cNvSpPr>
            <a:spLocks noGrp="1"/>
          </p:cNvSpPr>
          <p:nvPr>
            <p:ph type="ftr" sz="quarter" idx="10"/>
          </p:nvPr>
        </p:nvSpPr>
        <p:spPr/>
        <p:txBody>
          <a:bodyPr/>
          <a:lstStyle/>
          <a:p>
            <a:endParaRPr lang="en-US" dirty="0"/>
          </a:p>
        </p:txBody>
      </p:sp>
      <p:sp>
        <p:nvSpPr>
          <p:cNvPr id="6" name="Straight Connector 5"/>
          <p:cNvSpPr/>
          <p:nvPr/>
        </p:nvSpPr>
        <p:spPr>
          <a:xfrm flipV="1">
            <a:off x="3030452" y="3615586"/>
            <a:ext cx="5355860" cy="11574"/>
          </a:xfrm>
          <a:prstGeom prst="line">
            <a:avLst/>
          </a:prstGeom>
          <a:ln>
            <a:solidFill>
              <a:srgbClr val="FF0000"/>
            </a:solidFill>
          </a:ln>
        </p:spPr>
        <p:style>
          <a:lnRef idx="2">
            <a:scrgbClr r="0" g="0" b="0"/>
          </a:lnRef>
          <a:fillRef idx="1">
            <a:schemeClr val="accent1">
              <a:hueOff val="0"/>
              <a:satOff val="0"/>
              <a:lumOff val="0"/>
              <a:alphaOff val="0"/>
            </a:schemeClr>
          </a:fillRef>
          <a:effectRef idx="1">
            <a:schemeClr val="accent1">
              <a:hueOff val="0"/>
              <a:satOff val="0"/>
              <a:lumOff val="0"/>
              <a:alphaOff val="0"/>
            </a:schemeClr>
          </a:effectRef>
          <a:fontRef idx="minor">
            <a:schemeClr val="tx1">
              <a:hueOff val="0"/>
              <a:satOff val="0"/>
              <a:lumOff val="0"/>
              <a:alphaOff val="0"/>
            </a:schemeClr>
          </a:fontRef>
        </p:style>
      </p:sp>
    </p:spTree>
    <p:extLst>
      <p:ext uri="{BB962C8B-B14F-4D97-AF65-F5344CB8AC3E}">
        <p14:creationId xmlns:p14="http://schemas.microsoft.com/office/powerpoint/2010/main" val="1357685643"/>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mn-lt"/>
                <a:cs typeface="Calibri" panose="020F0502020204030204" pitchFamily="34" charset="0"/>
              </a:rPr>
              <a:t>4. Foil Hackers and Fight Phishing!</a:t>
            </a:r>
            <a:endParaRPr lang="en-US" dirty="0">
              <a:latin typeface="+mn-lt"/>
              <a:cs typeface="Calibri" panose="020F0502020204030204" pitchFamily="34" charset="0"/>
            </a:endParaRPr>
          </a:p>
        </p:txBody>
      </p:sp>
      <p:sp>
        <p:nvSpPr>
          <p:cNvPr id="3" name="Content Placeholder 2"/>
          <p:cNvSpPr>
            <a:spLocks noGrp="1"/>
          </p:cNvSpPr>
          <p:nvPr>
            <p:ph idx="1"/>
          </p:nvPr>
        </p:nvSpPr>
        <p:spPr>
          <a:xfrm>
            <a:off x="812800" y="1625600"/>
            <a:ext cx="10566400" cy="4278313"/>
          </a:xfrm>
        </p:spPr>
        <p:txBody>
          <a:bodyPr/>
          <a:lstStyle/>
          <a:p>
            <a:endParaRPr lang="en-US" sz="2200" dirty="0" smtClean="0">
              <a:latin typeface="+mn-lt"/>
              <a:cs typeface="Calibri" panose="020F0502020204030204" pitchFamily="34" charset="0"/>
            </a:endParaRPr>
          </a:p>
          <a:p>
            <a:r>
              <a:rPr lang="en-US" dirty="0" smtClean="0">
                <a:latin typeface="+mn-lt"/>
                <a:cs typeface="Calibri" panose="020F0502020204030204" pitchFamily="34" charset="0"/>
              </a:rPr>
              <a:t>Most people think it would never happen to them, but it regularly happens to BU faculty, staff, and students</a:t>
            </a:r>
          </a:p>
          <a:p>
            <a:r>
              <a:rPr lang="en-US" dirty="0" smtClean="0">
                <a:latin typeface="+mn-lt"/>
                <a:cs typeface="Calibri" panose="020F0502020204030204" pitchFamily="34" charset="0"/>
              </a:rPr>
              <a:t>Typical signs:</a:t>
            </a:r>
          </a:p>
          <a:p>
            <a:pPr lvl="1"/>
            <a:r>
              <a:rPr lang="en-US" dirty="0" smtClean="0">
                <a:latin typeface="+mn-lt"/>
                <a:cs typeface="Calibri" panose="020F0502020204030204" pitchFamily="34" charset="0"/>
              </a:rPr>
              <a:t>Email asks for password – BU will never ask for login credentials through email</a:t>
            </a:r>
          </a:p>
          <a:p>
            <a:pPr lvl="1"/>
            <a:r>
              <a:rPr lang="en-US" dirty="0" smtClean="0">
                <a:latin typeface="+mn-lt"/>
                <a:cs typeface="Calibri" panose="020F0502020204030204" pitchFamily="34" charset="0"/>
              </a:rPr>
              <a:t>Appears to be from someone you know but has an unexpected attachment</a:t>
            </a:r>
          </a:p>
          <a:p>
            <a:pPr lvl="1"/>
            <a:r>
              <a:rPr lang="en-US" dirty="0" smtClean="0">
                <a:latin typeface="+mn-lt"/>
                <a:cs typeface="Calibri" panose="020F0502020204030204" pitchFamily="34" charset="0"/>
              </a:rPr>
              <a:t>Contains unexpected grammatical or spelling errors</a:t>
            </a:r>
          </a:p>
          <a:p>
            <a:r>
              <a:rPr lang="en-US" dirty="0" smtClean="0">
                <a:latin typeface="+mn-lt"/>
                <a:cs typeface="Calibri" panose="020F0502020204030204" pitchFamily="34" charset="0"/>
              </a:rPr>
              <a:t>If there is any doubt, please forward the email to </a:t>
            </a:r>
            <a:r>
              <a:rPr lang="en-US" dirty="0" smtClean="0">
                <a:latin typeface="+mn-lt"/>
                <a:cs typeface="Calibri" panose="020F0502020204030204" pitchFamily="34" charset="0"/>
                <a:hlinkClick r:id="rId2"/>
              </a:rPr>
              <a:t>abuse@bu.edu</a:t>
            </a:r>
            <a:r>
              <a:rPr lang="en-US" dirty="0">
                <a:latin typeface="+mn-lt"/>
                <a:cs typeface="Calibri" panose="020F0502020204030204" pitchFamily="34" charset="0"/>
              </a:rPr>
              <a:t> </a:t>
            </a:r>
            <a:r>
              <a:rPr lang="en-US" dirty="0" smtClean="0">
                <a:latin typeface="+mn-lt"/>
                <a:cs typeface="Calibri" panose="020F0502020204030204" pitchFamily="34" charset="0"/>
              </a:rPr>
              <a:t>and get advice</a:t>
            </a:r>
            <a:endParaRPr lang="en-US" dirty="0">
              <a:latin typeface="+mn-lt"/>
              <a:cs typeface="Calibri" panose="020F0502020204030204" pitchFamily="34" charset="0"/>
            </a:endParaRPr>
          </a:p>
          <a:p>
            <a:pPr marL="0" indent="0" algn="ctr">
              <a:buNone/>
            </a:pPr>
            <a:endParaRPr lang="en-US" sz="2000" dirty="0" smtClean="0">
              <a:latin typeface="+mn-lt"/>
              <a:cs typeface="Calibri" panose="020F0502020204030204" pitchFamily="34" charset="0"/>
            </a:endParaRPr>
          </a:p>
          <a:p>
            <a:pPr marL="0" indent="0" algn="ctr">
              <a:buNone/>
            </a:pPr>
            <a:r>
              <a:rPr lang="en-US" sz="2000" dirty="0" smtClean="0">
                <a:latin typeface="+mn-lt"/>
                <a:cs typeface="Calibri" panose="020F0502020204030204" pitchFamily="34" charset="0"/>
              </a:rPr>
              <a:t>Learn more at </a:t>
            </a:r>
            <a:r>
              <a:rPr lang="en-US" sz="2000" dirty="0" smtClean="0">
                <a:cs typeface="Calibri" panose="020F0502020204030204" pitchFamily="34" charset="0"/>
              </a:rPr>
              <a:t>BU’s</a:t>
            </a:r>
            <a:r>
              <a:rPr lang="en-US" sz="2000" dirty="0" smtClean="0">
                <a:latin typeface="+mn-lt"/>
                <a:cs typeface="Calibri" panose="020F0502020204030204" pitchFamily="34" charset="0"/>
              </a:rPr>
              <a:t> “How to Fight Phishing” webpage:     </a:t>
            </a:r>
            <a:r>
              <a:rPr lang="en-US" sz="1800" b="1" dirty="0" smtClean="0">
                <a:latin typeface="+mn-lt"/>
                <a:cs typeface="Calibri" panose="020F0502020204030204" pitchFamily="34" charset="0"/>
                <a:hlinkClick r:id="rId3"/>
              </a:rPr>
              <a:t>http://www.bu.edu/tech/services/cccs/email/unwanted-email/how-to-fight-phishing/</a:t>
            </a:r>
            <a:endParaRPr lang="en-US" sz="1800" b="1" dirty="0" smtClean="0">
              <a:latin typeface="+mn-lt"/>
              <a:cs typeface="Calibri" panose="020F0502020204030204" pitchFamily="34" charset="0"/>
            </a:endParaRPr>
          </a:p>
          <a:p>
            <a:pPr lvl="1"/>
            <a:endParaRPr lang="en-US" dirty="0">
              <a:latin typeface="+mn-lt"/>
              <a:cs typeface="Calibri" panose="020F0502020204030204" pitchFamily="34" charset="0"/>
            </a:endParaRPr>
          </a:p>
          <a:p>
            <a:pPr lvl="1"/>
            <a:endParaRPr lang="en-US" dirty="0" smtClean="0">
              <a:latin typeface="+mn-lt"/>
              <a:cs typeface="Calibri" panose="020F0502020204030204" pitchFamily="34" charset="0"/>
            </a:endParaRPr>
          </a:p>
          <a:p>
            <a:pPr lvl="1"/>
            <a:endParaRPr lang="en-US" dirty="0">
              <a:latin typeface="+mn-lt"/>
              <a:cs typeface="Calibri" panose="020F0502020204030204" pitchFamily="34" charset="0"/>
            </a:endParaRPr>
          </a:p>
        </p:txBody>
      </p:sp>
      <p:sp>
        <p:nvSpPr>
          <p:cNvPr id="4" name="Slide Number Placeholder 3"/>
          <p:cNvSpPr>
            <a:spLocks noGrp="1"/>
          </p:cNvSpPr>
          <p:nvPr>
            <p:ph type="sldNum" sz="quarter" idx="11"/>
          </p:nvPr>
        </p:nvSpPr>
        <p:spPr/>
        <p:txBody>
          <a:bodyPr/>
          <a:lstStyle/>
          <a:p>
            <a:fld id="{86FD128F-CE2A-40EB-8FB7-099DF770C3D2}" type="slidenum">
              <a:rPr lang="en-US" smtClean="0"/>
              <a:t>29</a:t>
            </a:fld>
            <a:endParaRPr lang="en-US" dirty="0"/>
          </a:p>
        </p:txBody>
      </p:sp>
      <p:sp>
        <p:nvSpPr>
          <p:cNvPr id="5" name="Footer Placeholder 4"/>
          <p:cNvSpPr>
            <a:spLocks noGrp="1"/>
          </p:cNvSpPr>
          <p:nvPr>
            <p:ph type="ftr" sz="quarter" idx="10"/>
          </p:nvPr>
        </p:nvSpPr>
        <p:spPr/>
        <p:txBody>
          <a:bodyPr/>
          <a:lstStyle/>
          <a:p>
            <a:endParaRPr lang="en-US" dirty="0"/>
          </a:p>
        </p:txBody>
      </p:sp>
      <p:pic>
        <p:nvPicPr>
          <p:cNvPr id="6" name="Picture 5"/>
          <p:cNvPicPr>
            <a:picLocks noChangeAspect="1"/>
          </p:cNvPicPr>
          <p:nvPr/>
        </p:nvPicPr>
        <p:blipFill>
          <a:blip r:embed="rId4"/>
          <a:stretch>
            <a:fillRect/>
          </a:stretch>
        </p:blipFill>
        <p:spPr>
          <a:xfrm>
            <a:off x="8847528" y="360389"/>
            <a:ext cx="3132944" cy="1842203"/>
          </a:xfrm>
          <a:prstGeom prst="rect">
            <a:avLst/>
          </a:prstGeom>
        </p:spPr>
      </p:pic>
    </p:spTree>
    <p:extLst>
      <p:ext uri="{BB962C8B-B14F-4D97-AF65-F5344CB8AC3E}">
        <p14:creationId xmlns:p14="http://schemas.microsoft.com/office/powerpoint/2010/main" val="4207544756"/>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mn-lt"/>
                <a:cs typeface="Calibri" panose="020F0502020204030204" pitchFamily="34" charset="0"/>
              </a:rPr>
              <a:t>Check Before </a:t>
            </a:r>
            <a:r>
              <a:rPr lang="en-US" dirty="0">
                <a:latin typeface="+mn-lt"/>
                <a:cs typeface="Calibri" panose="020F0502020204030204" pitchFamily="34" charset="0"/>
              </a:rPr>
              <a:t>Y</a:t>
            </a:r>
            <a:r>
              <a:rPr lang="en-US" dirty="0" smtClean="0">
                <a:latin typeface="+mn-lt"/>
                <a:cs typeface="Calibri" panose="020F0502020204030204" pitchFamily="34" charset="0"/>
              </a:rPr>
              <a:t>ou Click</a:t>
            </a:r>
            <a:endParaRPr lang="en-US" dirty="0">
              <a:latin typeface="+mn-lt"/>
              <a:cs typeface="Calibri" panose="020F0502020204030204" pitchFamily="34" charset="0"/>
            </a:endParaRPr>
          </a:p>
        </p:txBody>
      </p:sp>
      <p:sp>
        <p:nvSpPr>
          <p:cNvPr id="3" name="Content Placeholder 2"/>
          <p:cNvSpPr>
            <a:spLocks noGrp="1"/>
          </p:cNvSpPr>
          <p:nvPr>
            <p:ph idx="1"/>
          </p:nvPr>
        </p:nvSpPr>
        <p:spPr/>
        <p:txBody>
          <a:bodyPr/>
          <a:lstStyle/>
          <a:p>
            <a:pPr lvl="1"/>
            <a:r>
              <a:rPr lang="en-US" sz="2400" dirty="0" smtClean="0">
                <a:latin typeface="+mn-lt"/>
                <a:cs typeface="Calibri" panose="020F0502020204030204" pitchFamily="34" charset="0"/>
              </a:rPr>
              <a:t>Only </a:t>
            </a:r>
            <a:r>
              <a:rPr lang="en-US" sz="2400" dirty="0">
                <a:latin typeface="+mn-lt"/>
                <a:cs typeface="Calibri" panose="020F0502020204030204" pitchFamily="34" charset="0"/>
              </a:rPr>
              <a:t>enter login credentials if website address has </a:t>
            </a:r>
            <a:r>
              <a:rPr lang="en-US" sz="2400" b="1" dirty="0">
                <a:solidFill>
                  <a:srgbClr val="00B050"/>
                </a:solidFill>
                <a:latin typeface="+mn-lt"/>
                <a:cs typeface="Calibri" panose="020F0502020204030204" pitchFamily="34" charset="0"/>
              </a:rPr>
              <a:t>green</a:t>
            </a:r>
            <a:r>
              <a:rPr lang="en-US" sz="2400" dirty="0">
                <a:latin typeface="+mn-lt"/>
                <a:cs typeface="Calibri" panose="020F0502020204030204" pitchFamily="34" charset="0"/>
              </a:rPr>
              <a:t> component (EV Cert) and starts with http</a:t>
            </a:r>
            <a:r>
              <a:rPr lang="en-US" sz="2400" b="1" dirty="0">
                <a:solidFill>
                  <a:srgbClr val="C00000"/>
                </a:solidFill>
                <a:latin typeface="+mn-lt"/>
                <a:cs typeface="Calibri" panose="020F0502020204030204" pitchFamily="34" charset="0"/>
              </a:rPr>
              <a:t>s</a:t>
            </a:r>
            <a:r>
              <a:rPr lang="en-US" sz="2400" dirty="0">
                <a:latin typeface="+mn-lt"/>
                <a:cs typeface="Calibri" panose="020F0502020204030204" pitchFamily="34" charset="0"/>
              </a:rPr>
              <a:t>://  </a:t>
            </a:r>
          </a:p>
          <a:p>
            <a:pPr lvl="1"/>
            <a:r>
              <a:rPr lang="en-US" sz="2400" dirty="0">
                <a:latin typeface="+mn-lt"/>
                <a:cs typeface="Calibri" panose="020F0502020204030204" pitchFamily="34" charset="0"/>
              </a:rPr>
              <a:t>Without the “</a:t>
            </a:r>
            <a:r>
              <a:rPr lang="en-US" sz="2400" b="1" u="sng" dirty="0">
                <a:solidFill>
                  <a:srgbClr val="C00000"/>
                </a:solidFill>
                <a:latin typeface="+mn-lt"/>
                <a:cs typeface="Calibri" panose="020F0502020204030204" pitchFamily="34" charset="0"/>
              </a:rPr>
              <a:t>s</a:t>
            </a:r>
            <a:r>
              <a:rPr lang="en-US" sz="2400" dirty="0">
                <a:latin typeface="+mn-lt"/>
                <a:cs typeface="Calibri" panose="020F0502020204030204" pitchFamily="34" charset="0"/>
              </a:rPr>
              <a:t>” preceding the colon, the website is not </a:t>
            </a:r>
            <a:r>
              <a:rPr lang="en-US" sz="2400" dirty="0" smtClean="0">
                <a:latin typeface="+mn-lt"/>
                <a:cs typeface="Calibri" panose="020F0502020204030204" pitchFamily="34" charset="0"/>
              </a:rPr>
              <a:t>safe</a:t>
            </a:r>
            <a:endParaRPr lang="en-US" sz="1600" dirty="0">
              <a:latin typeface="+mn-lt"/>
              <a:cs typeface="Calibri" panose="020F0502020204030204" pitchFamily="34" charset="0"/>
            </a:endParaRPr>
          </a:p>
          <a:p>
            <a:pPr lvl="1"/>
            <a:endParaRPr lang="en-US" dirty="0">
              <a:latin typeface="+mn-lt"/>
              <a:cs typeface="Calibri" panose="020F0502020204030204" pitchFamily="34" charset="0"/>
            </a:endParaRPr>
          </a:p>
          <a:p>
            <a:pPr lvl="1"/>
            <a:endParaRPr lang="en-US" dirty="0">
              <a:latin typeface="+mn-lt"/>
              <a:cs typeface="Calibri" panose="020F0502020204030204" pitchFamily="34" charset="0"/>
            </a:endParaRPr>
          </a:p>
          <a:p>
            <a:pPr lvl="1"/>
            <a:endParaRPr lang="en-US" dirty="0">
              <a:latin typeface="+mn-lt"/>
              <a:cs typeface="Calibri" panose="020F0502020204030204" pitchFamily="34" charset="0"/>
            </a:endParaRPr>
          </a:p>
          <a:p>
            <a:pPr lvl="1"/>
            <a:endParaRPr lang="en-US" dirty="0">
              <a:latin typeface="+mn-lt"/>
              <a:cs typeface="Calibri" panose="020F0502020204030204" pitchFamily="34" charset="0"/>
            </a:endParaRPr>
          </a:p>
          <a:p>
            <a:pPr lvl="1"/>
            <a:endParaRPr lang="en-US" dirty="0">
              <a:latin typeface="+mn-lt"/>
              <a:cs typeface="Calibri" panose="020F0502020204030204" pitchFamily="34" charset="0"/>
            </a:endParaRPr>
          </a:p>
          <a:p>
            <a:pPr lvl="1"/>
            <a:endParaRPr lang="en-US" dirty="0">
              <a:latin typeface="+mn-lt"/>
              <a:cs typeface="Calibri" panose="020F0502020204030204" pitchFamily="34" charset="0"/>
            </a:endParaRPr>
          </a:p>
          <a:p>
            <a:pPr lvl="1"/>
            <a:endParaRPr lang="en-US" dirty="0" smtClean="0">
              <a:latin typeface="+mn-lt"/>
              <a:cs typeface="Calibri" panose="020F0502020204030204" pitchFamily="34" charset="0"/>
            </a:endParaRPr>
          </a:p>
        </p:txBody>
      </p:sp>
      <p:sp>
        <p:nvSpPr>
          <p:cNvPr id="4" name="Slide Number Placeholder 3"/>
          <p:cNvSpPr>
            <a:spLocks noGrp="1"/>
          </p:cNvSpPr>
          <p:nvPr>
            <p:ph type="sldNum" sz="quarter" idx="11"/>
          </p:nvPr>
        </p:nvSpPr>
        <p:spPr/>
        <p:txBody>
          <a:bodyPr/>
          <a:lstStyle/>
          <a:p>
            <a:fld id="{86FD128F-CE2A-40EB-8FB7-099DF770C3D2}" type="slidenum">
              <a:rPr lang="en-US" smtClean="0"/>
              <a:t>30</a:t>
            </a:fld>
            <a:endParaRPr lang="en-US"/>
          </a:p>
        </p:txBody>
      </p:sp>
      <p:sp>
        <p:nvSpPr>
          <p:cNvPr id="5" name="Footer Placeholder 4"/>
          <p:cNvSpPr>
            <a:spLocks noGrp="1"/>
          </p:cNvSpPr>
          <p:nvPr>
            <p:ph type="ftr" sz="quarter" idx="10"/>
          </p:nvPr>
        </p:nvSpPr>
        <p:spPr/>
        <p:txBody>
          <a:bodyPr/>
          <a:lstStyle/>
          <a:p>
            <a:endParaRPr lang="en-US" dirty="0"/>
          </a:p>
        </p:txBody>
      </p:sp>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67050" y="3355231"/>
            <a:ext cx="6057900" cy="704850"/>
          </a:xfrm>
          <a:prstGeom prst="rect">
            <a:avLst/>
          </a:prstGeom>
        </p:spPr>
      </p:pic>
      <p:pic>
        <p:nvPicPr>
          <p:cNvPr id="8" name="Picture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67050" y="4045107"/>
            <a:ext cx="6057900" cy="790575"/>
          </a:xfrm>
          <a:prstGeom prst="rect">
            <a:avLst/>
          </a:prstGeom>
        </p:spPr>
      </p:pic>
      <p:pic>
        <p:nvPicPr>
          <p:cNvPr id="9" name="Picture 8"/>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067050" y="5035024"/>
            <a:ext cx="6057900" cy="733425"/>
          </a:xfrm>
          <a:prstGeom prst="rect">
            <a:avLst/>
          </a:prstGeom>
        </p:spPr>
      </p:pic>
    </p:spTree>
    <p:extLst>
      <p:ext uri="{BB962C8B-B14F-4D97-AF65-F5344CB8AC3E}">
        <p14:creationId xmlns:p14="http://schemas.microsoft.com/office/powerpoint/2010/main" val="1456877068"/>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mn-lt"/>
              </a:rPr>
              <a:t>Additional Tips:  Safeguards for Working Remotely</a:t>
            </a:r>
            <a:endParaRPr lang="en-US" dirty="0">
              <a:latin typeface="+mn-lt"/>
            </a:endParaRPr>
          </a:p>
        </p:txBody>
      </p:sp>
      <p:sp>
        <p:nvSpPr>
          <p:cNvPr id="3" name="Content Placeholder 2"/>
          <p:cNvSpPr>
            <a:spLocks noGrp="1"/>
          </p:cNvSpPr>
          <p:nvPr>
            <p:ph idx="1"/>
          </p:nvPr>
        </p:nvSpPr>
        <p:spPr/>
        <p:txBody>
          <a:bodyPr/>
          <a:lstStyle/>
          <a:p>
            <a:pPr marL="0" indent="0" algn="ctr">
              <a:buNone/>
            </a:pPr>
            <a:endParaRPr lang="en-US" sz="2800" dirty="0" smtClean="0">
              <a:latin typeface="+mn-lt"/>
            </a:endParaRPr>
          </a:p>
          <a:p>
            <a:pPr marL="0" indent="0" algn="ctr">
              <a:buNone/>
            </a:pPr>
            <a:r>
              <a:rPr lang="en-US" sz="2800" dirty="0" smtClean="0">
                <a:latin typeface="+mn-lt"/>
              </a:rPr>
              <a:t>Use the </a:t>
            </a:r>
            <a:r>
              <a:rPr lang="en-US" sz="2800" dirty="0">
                <a:latin typeface="+mn-lt"/>
              </a:rPr>
              <a:t>BU VPN (</a:t>
            </a:r>
            <a:r>
              <a:rPr lang="en-US" sz="2800" dirty="0">
                <a:latin typeface="+mn-lt"/>
                <a:hlinkClick r:id="rId2" action="ppaction://hlinkfile"/>
              </a:rPr>
              <a:t>vpn.bu.edu</a:t>
            </a:r>
            <a:r>
              <a:rPr lang="en-US" sz="2800" dirty="0" smtClean="0">
                <a:latin typeface="+mn-lt"/>
              </a:rPr>
              <a:t>)</a:t>
            </a:r>
            <a:endParaRPr lang="en-US" sz="2800" dirty="0">
              <a:latin typeface="+mn-lt"/>
            </a:endParaRPr>
          </a:p>
          <a:p>
            <a:pPr marL="457200" lvl="1" indent="0" algn="ctr">
              <a:buNone/>
            </a:pPr>
            <a:endParaRPr lang="en-US" sz="2800" dirty="0">
              <a:latin typeface="+mn-lt"/>
            </a:endParaRPr>
          </a:p>
          <a:p>
            <a:pPr marL="0" indent="0" algn="ctr">
              <a:buNone/>
            </a:pPr>
            <a:r>
              <a:rPr lang="en-US" sz="2800" dirty="0">
                <a:latin typeface="+mn-lt"/>
              </a:rPr>
              <a:t>Do not leave devices unattended (e.g., coffee shops, cars)</a:t>
            </a:r>
          </a:p>
          <a:p>
            <a:pPr marL="0" indent="0" algn="ctr">
              <a:buNone/>
            </a:pPr>
            <a:endParaRPr lang="en-US" sz="2800" dirty="0">
              <a:latin typeface="+mn-lt"/>
            </a:endParaRPr>
          </a:p>
          <a:p>
            <a:pPr marL="0" indent="0" algn="ctr">
              <a:buNone/>
            </a:pPr>
            <a:r>
              <a:rPr lang="en-US" sz="2800" dirty="0">
                <a:latin typeface="+mn-lt"/>
              </a:rPr>
              <a:t>Lock up devices when not in use (e.g., cable lock, locked room)</a:t>
            </a:r>
          </a:p>
          <a:p>
            <a:endParaRPr lang="en-US" dirty="0">
              <a:latin typeface="+mn-lt"/>
            </a:endParaRPr>
          </a:p>
        </p:txBody>
      </p:sp>
      <p:sp>
        <p:nvSpPr>
          <p:cNvPr id="4" name="Footer Placeholder 3"/>
          <p:cNvSpPr>
            <a:spLocks noGrp="1"/>
          </p:cNvSpPr>
          <p:nvPr>
            <p:ph type="ftr" sz="quarter" idx="10"/>
          </p:nvPr>
        </p:nvSpPr>
        <p:spPr/>
        <p:txBody>
          <a:bodyPr/>
          <a:lstStyle/>
          <a:p>
            <a:endParaRPr lang="en-US" dirty="0"/>
          </a:p>
        </p:txBody>
      </p:sp>
      <p:sp>
        <p:nvSpPr>
          <p:cNvPr id="5" name="Slide Number Placeholder 4"/>
          <p:cNvSpPr>
            <a:spLocks noGrp="1"/>
          </p:cNvSpPr>
          <p:nvPr>
            <p:ph type="sldNum" sz="quarter" idx="11"/>
          </p:nvPr>
        </p:nvSpPr>
        <p:spPr/>
        <p:txBody>
          <a:bodyPr/>
          <a:lstStyle/>
          <a:p>
            <a:fld id="{86FD128F-CE2A-40EB-8FB7-099DF770C3D2}" type="slidenum">
              <a:rPr lang="en-US" smtClean="0"/>
              <a:t>31</a:t>
            </a:fld>
            <a:endParaRPr lang="en-US" dirty="0"/>
          </a:p>
        </p:txBody>
      </p:sp>
      <p:sp>
        <p:nvSpPr>
          <p:cNvPr id="6" name="Straight Connector 5"/>
          <p:cNvSpPr/>
          <p:nvPr/>
        </p:nvSpPr>
        <p:spPr>
          <a:xfrm flipV="1">
            <a:off x="3293355" y="3188281"/>
            <a:ext cx="5355860" cy="11574"/>
          </a:xfrm>
          <a:prstGeom prst="line">
            <a:avLst/>
          </a:prstGeom>
          <a:ln>
            <a:solidFill>
              <a:srgbClr val="FF0000"/>
            </a:solidFill>
          </a:ln>
        </p:spPr>
        <p:style>
          <a:lnRef idx="2">
            <a:scrgbClr r="0" g="0" b="0"/>
          </a:lnRef>
          <a:fillRef idx="1">
            <a:schemeClr val="accent1">
              <a:hueOff val="0"/>
              <a:satOff val="0"/>
              <a:lumOff val="0"/>
              <a:alphaOff val="0"/>
            </a:schemeClr>
          </a:fillRef>
          <a:effectRef idx="1">
            <a:schemeClr val="accent1">
              <a:hueOff val="0"/>
              <a:satOff val="0"/>
              <a:lumOff val="0"/>
              <a:alphaOff val="0"/>
            </a:schemeClr>
          </a:effectRef>
          <a:fontRef idx="minor">
            <a:schemeClr val="tx1">
              <a:hueOff val="0"/>
              <a:satOff val="0"/>
              <a:lumOff val="0"/>
              <a:alphaOff val="0"/>
            </a:schemeClr>
          </a:fontRef>
        </p:style>
      </p:sp>
      <p:sp>
        <p:nvSpPr>
          <p:cNvPr id="7" name="Straight Connector 6"/>
          <p:cNvSpPr/>
          <p:nvPr/>
        </p:nvSpPr>
        <p:spPr>
          <a:xfrm flipV="1">
            <a:off x="3263890" y="4172895"/>
            <a:ext cx="5355860" cy="11574"/>
          </a:xfrm>
          <a:prstGeom prst="line">
            <a:avLst/>
          </a:prstGeom>
          <a:ln>
            <a:solidFill>
              <a:srgbClr val="FF0000"/>
            </a:solidFill>
          </a:ln>
        </p:spPr>
        <p:style>
          <a:lnRef idx="2">
            <a:scrgbClr r="0" g="0" b="0"/>
          </a:lnRef>
          <a:fillRef idx="1">
            <a:schemeClr val="accent1">
              <a:hueOff val="0"/>
              <a:satOff val="0"/>
              <a:lumOff val="0"/>
              <a:alphaOff val="0"/>
            </a:schemeClr>
          </a:fillRef>
          <a:effectRef idx="1">
            <a:schemeClr val="accent1">
              <a:hueOff val="0"/>
              <a:satOff val="0"/>
              <a:lumOff val="0"/>
              <a:alphaOff val="0"/>
            </a:schemeClr>
          </a:effectRef>
          <a:fontRef idx="minor">
            <a:schemeClr val="tx1">
              <a:hueOff val="0"/>
              <a:satOff val="0"/>
              <a:lumOff val="0"/>
              <a:alphaOff val="0"/>
            </a:schemeClr>
          </a:fontRef>
        </p:style>
      </p:sp>
    </p:spTree>
    <p:extLst>
      <p:ext uri="{BB962C8B-B14F-4D97-AF65-F5344CB8AC3E}">
        <p14:creationId xmlns:p14="http://schemas.microsoft.com/office/powerpoint/2010/main" val="4179925866"/>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mn-lt"/>
                <a:cs typeface="Calibri" panose="020F0502020204030204" pitchFamily="34" charset="0"/>
              </a:rPr>
              <a:t>Additional Tips: Protect Documents and Tangible Data</a:t>
            </a:r>
            <a:endParaRPr lang="en-US" dirty="0">
              <a:latin typeface="+mn-lt"/>
              <a:cs typeface="Calibri" panose="020F0502020204030204" pitchFamily="34" charset="0"/>
            </a:endParaRPr>
          </a:p>
        </p:txBody>
      </p:sp>
      <p:sp>
        <p:nvSpPr>
          <p:cNvPr id="3" name="Content Placeholder 2"/>
          <p:cNvSpPr>
            <a:spLocks noGrp="1"/>
          </p:cNvSpPr>
          <p:nvPr>
            <p:ph idx="1"/>
          </p:nvPr>
        </p:nvSpPr>
        <p:spPr/>
        <p:txBody>
          <a:bodyPr/>
          <a:lstStyle/>
          <a:p>
            <a:pPr marL="0" indent="0" algn="ctr">
              <a:buNone/>
            </a:pPr>
            <a:endParaRPr lang="en-US" sz="2800" dirty="0" smtClean="0">
              <a:latin typeface="+mn-lt"/>
            </a:endParaRPr>
          </a:p>
          <a:p>
            <a:pPr marL="0" indent="0" algn="ctr">
              <a:buNone/>
            </a:pPr>
            <a:r>
              <a:rPr lang="en-US" sz="2800" dirty="0" smtClean="0">
                <a:latin typeface="+mn-lt"/>
              </a:rPr>
              <a:t>Do </a:t>
            </a:r>
            <a:r>
              <a:rPr lang="en-US" sz="2800" dirty="0">
                <a:latin typeface="+mn-lt"/>
              </a:rPr>
              <a:t>not remove </a:t>
            </a:r>
            <a:r>
              <a:rPr lang="en-US" sz="2800" dirty="0" smtClean="0">
                <a:latin typeface="+mn-lt"/>
              </a:rPr>
              <a:t>documents or </a:t>
            </a:r>
            <a:r>
              <a:rPr lang="en-US" sz="2800" dirty="0">
                <a:latin typeface="+mn-lt"/>
              </a:rPr>
              <a:t>tangible </a:t>
            </a:r>
            <a:r>
              <a:rPr lang="en-US" sz="2800" dirty="0" smtClean="0">
                <a:latin typeface="+mn-lt"/>
              </a:rPr>
              <a:t>data from the office.</a:t>
            </a:r>
            <a:endParaRPr lang="en-US" sz="2800" dirty="0">
              <a:latin typeface="+mn-lt"/>
            </a:endParaRPr>
          </a:p>
          <a:p>
            <a:pPr marL="457200" lvl="1" indent="0" algn="ctr">
              <a:buNone/>
            </a:pPr>
            <a:r>
              <a:rPr lang="en-US" sz="2800" dirty="0" smtClean="0">
                <a:latin typeface="+mn-lt"/>
              </a:rPr>
              <a:t>If you do, don’t leave </a:t>
            </a:r>
            <a:r>
              <a:rPr lang="en-US" sz="2800" dirty="0">
                <a:latin typeface="+mn-lt"/>
              </a:rPr>
              <a:t>unattended </a:t>
            </a:r>
            <a:r>
              <a:rPr lang="en-US" sz="2800" dirty="0" smtClean="0">
                <a:latin typeface="+mn-lt"/>
              </a:rPr>
              <a:t>(</a:t>
            </a:r>
            <a:r>
              <a:rPr lang="en-US" sz="2800" dirty="0">
                <a:latin typeface="+mn-lt"/>
              </a:rPr>
              <a:t>e.g., car, classroom, coffee shop)</a:t>
            </a:r>
          </a:p>
          <a:p>
            <a:pPr marL="0" indent="0" algn="ctr">
              <a:buNone/>
            </a:pPr>
            <a:endParaRPr lang="en-US" sz="2800" dirty="0" smtClean="0">
              <a:latin typeface="+mn-lt"/>
            </a:endParaRPr>
          </a:p>
          <a:p>
            <a:pPr marL="0" indent="0" algn="ctr">
              <a:buNone/>
            </a:pPr>
            <a:r>
              <a:rPr lang="en-US" sz="2800" dirty="0" smtClean="0">
                <a:latin typeface="+mn-lt"/>
              </a:rPr>
              <a:t>Lock up when not in use </a:t>
            </a:r>
            <a:endParaRPr lang="en-US" sz="2800" dirty="0">
              <a:latin typeface="+mn-lt"/>
            </a:endParaRPr>
          </a:p>
          <a:p>
            <a:pPr marL="0" indent="0" algn="ctr">
              <a:buNone/>
            </a:pPr>
            <a:endParaRPr lang="en-US" sz="2800" dirty="0" smtClean="0">
              <a:latin typeface="+mn-lt"/>
            </a:endParaRPr>
          </a:p>
          <a:p>
            <a:pPr marL="0" indent="0" algn="ctr">
              <a:buNone/>
            </a:pPr>
            <a:r>
              <a:rPr lang="en-US" sz="2800" dirty="0" smtClean="0">
                <a:latin typeface="+mn-lt"/>
              </a:rPr>
              <a:t>Shred when no longer necessary – never throw in trash.</a:t>
            </a:r>
            <a:endParaRPr lang="en-US" sz="2800" dirty="0">
              <a:latin typeface="+mn-lt"/>
            </a:endParaRPr>
          </a:p>
          <a:p>
            <a:pPr lvl="1"/>
            <a:endParaRPr lang="en-US" dirty="0" smtClean="0">
              <a:latin typeface="+mn-lt"/>
              <a:cs typeface="Calibri" panose="020F0502020204030204" pitchFamily="34" charset="0"/>
            </a:endParaRPr>
          </a:p>
          <a:p>
            <a:pPr lvl="1"/>
            <a:endParaRPr lang="en-US" dirty="0">
              <a:latin typeface="+mn-lt"/>
              <a:cs typeface="Calibri" panose="020F0502020204030204" pitchFamily="34" charset="0"/>
            </a:endParaRPr>
          </a:p>
        </p:txBody>
      </p:sp>
      <p:sp>
        <p:nvSpPr>
          <p:cNvPr id="4" name="Slide Number Placeholder 3"/>
          <p:cNvSpPr>
            <a:spLocks noGrp="1"/>
          </p:cNvSpPr>
          <p:nvPr>
            <p:ph type="sldNum" sz="quarter" idx="11"/>
          </p:nvPr>
        </p:nvSpPr>
        <p:spPr/>
        <p:txBody>
          <a:bodyPr/>
          <a:lstStyle/>
          <a:p>
            <a:fld id="{86FD128F-CE2A-40EB-8FB7-099DF770C3D2}" type="slidenum">
              <a:rPr lang="en-US" smtClean="0"/>
              <a:t>32</a:t>
            </a:fld>
            <a:endParaRPr lang="en-US" dirty="0"/>
          </a:p>
        </p:txBody>
      </p:sp>
      <p:sp>
        <p:nvSpPr>
          <p:cNvPr id="5" name="Footer Placeholder 4"/>
          <p:cNvSpPr>
            <a:spLocks noGrp="1"/>
          </p:cNvSpPr>
          <p:nvPr>
            <p:ph type="ftr" sz="quarter" idx="10"/>
          </p:nvPr>
        </p:nvSpPr>
        <p:spPr/>
        <p:txBody>
          <a:bodyPr/>
          <a:lstStyle/>
          <a:p>
            <a:endParaRPr lang="en-US" dirty="0"/>
          </a:p>
        </p:txBody>
      </p:sp>
      <p:sp>
        <p:nvSpPr>
          <p:cNvPr id="6" name="Straight Connector 5"/>
          <p:cNvSpPr/>
          <p:nvPr/>
        </p:nvSpPr>
        <p:spPr>
          <a:xfrm flipV="1">
            <a:off x="3418070" y="3484444"/>
            <a:ext cx="5355860" cy="11574"/>
          </a:xfrm>
          <a:prstGeom prst="line">
            <a:avLst/>
          </a:prstGeom>
          <a:ln>
            <a:solidFill>
              <a:srgbClr val="FF0000"/>
            </a:solidFill>
          </a:ln>
        </p:spPr>
        <p:style>
          <a:lnRef idx="2">
            <a:scrgbClr r="0" g="0" b="0"/>
          </a:lnRef>
          <a:fillRef idx="1">
            <a:schemeClr val="accent1">
              <a:hueOff val="0"/>
              <a:satOff val="0"/>
              <a:lumOff val="0"/>
              <a:alphaOff val="0"/>
            </a:schemeClr>
          </a:fillRef>
          <a:effectRef idx="1">
            <a:schemeClr val="accent1">
              <a:hueOff val="0"/>
              <a:satOff val="0"/>
              <a:lumOff val="0"/>
              <a:alphaOff val="0"/>
            </a:schemeClr>
          </a:effectRef>
          <a:fontRef idx="minor">
            <a:schemeClr val="tx1">
              <a:hueOff val="0"/>
              <a:satOff val="0"/>
              <a:lumOff val="0"/>
              <a:alphaOff val="0"/>
            </a:schemeClr>
          </a:fontRef>
        </p:style>
      </p:sp>
      <p:sp>
        <p:nvSpPr>
          <p:cNvPr id="7" name="Straight Connector 6"/>
          <p:cNvSpPr/>
          <p:nvPr/>
        </p:nvSpPr>
        <p:spPr>
          <a:xfrm flipV="1">
            <a:off x="3418070" y="4588148"/>
            <a:ext cx="5355860" cy="11574"/>
          </a:xfrm>
          <a:prstGeom prst="line">
            <a:avLst/>
          </a:prstGeom>
          <a:ln>
            <a:solidFill>
              <a:srgbClr val="FF0000"/>
            </a:solidFill>
          </a:ln>
        </p:spPr>
        <p:style>
          <a:lnRef idx="2">
            <a:scrgbClr r="0" g="0" b="0"/>
          </a:lnRef>
          <a:fillRef idx="1">
            <a:schemeClr val="accent1">
              <a:hueOff val="0"/>
              <a:satOff val="0"/>
              <a:lumOff val="0"/>
              <a:alphaOff val="0"/>
            </a:schemeClr>
          </a:fillRef>
          <a:effectRef idx="1">
            <a:schemeClr val="accent1">
              <a:hueOff val="0"/>
              <a:satOff val="0"/>
              <a:lumOff val="0"/>
              <a:alphaOff val="0"/>
            </a:schemeClr>
          </a:effectRef>
          <a:fontRef idx="minor">
            <a:schemeClr val="tx1">
              <a:hueOff val="0"/>
              <a:satOff val="0"/>
              <a:lumOff val="0"/>
              <a:alphaOff val="0"/>
            </a:schemeClr>
          </a:fontRef>
        </p:style>
      </p:sp>
    </p:spTree>
    <p:extLst>
      <p:ext uri="{BB962C8B-B14F-4D97-AF65-F5344CB8AC3E}">
        <p14:creationId xmlns:p14="http://schemas.microsoft.com/office/powerpoint/2010/main" val="2366761545"/>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mn-lt"/>
              </a:rPr>
              <a:t>  </a:t>
            </a:r>
            <a:endParaRPr lang="en-US" dirty="0">
              <a:latin typeface="+mn-lt"/>
            </a:endParaRPr>
          </a:p>
        </p:txBody>
      </p:sp>
      <p:sp>
        <p:nvSpPr>
          <p:cNvPr id="3" name="Content Placeholder 2"/>
          <p:cNvSpPr>
            <a:spLocks noGrp="1"/>
          </p:cNvSpPr>
          <p:nvPr>
            <p:ph idx="1"/>
          </p:nvPr>
        </p:nvSpPr>
        <p:spPr/>
        <p:txBody>
          <a:bodyPr/>
          <a:lstStyle/>
          <a:p>
            <a:pPr marL="0" indent="0">
              <a:buNone/>
            </a:pPr>
            <a:r>
              <a:rPr lang="en-US" dirty="0" smtClean="0">
                <a:latin typeface="+mn-lt"/>
              </a:rPr>
              <a:t>  </a:t>
            </a:r>
            <a:endParaRPr lang="en-US" dirty="0">
              <a:latin typeface="+mn-lt"/>
            </a:endParaRPr>
          </a:p>
        </p:txBody>
      </p:sp>
      <p:sp>
        <p:nvSpPr>
          <p:cNvPr id="4" name="Footer Placeholder 3"/>
          <p:cNvSpPr>
            <a:spLocks noGrp="1"/>
          </p:cNvSpPr>
          <p:nvPr>
            <p:ph type="ftr" sz="quarter" idx="10"/>
          </p:nvPr>
        </p:nvSpPr>
        <p:spPr/>
        <p:txBody>
          <a:bodyPr/>
          <a:lstStyle/>
          <a:p>
            <a:endParaRPr lang="en-US" dirty="0"/>
          </a:p>
        </p:txBody>
      </p:sp>
      <p:sp>
        <p:nvSpPr>
          <p:cNvPr id="5" name="Slide Number Placeholder 4"/>
          <p:cNvSpPr>
            <a:spLocks noGrp="1"/>
          </p:cNvSpPr>
          <p:nvPr>
            <p:ph type="sldNum" sz="quarter" idx="11"/>
          </p:nvPr>
        </p:nvSpPr>
        <p:spPr/>
        <p:txBody>
          <a:bodyPr/>
          <a:lstStyle/>
          <a:p>
            <a:fld id="{86FD128F-CE2A-40EB-8FB7-099DF770C3D2}" type="slidenum">
              <a:rPr lang="en-US" smtClean="0"/>
              <a:t>33</a:t>
            </a:fld>
            <a:endParaRPr lang="en-US" dirty="0"/>
          </a:p>
        </p:txBody>
      </p:sp>
      <p:sp>
        <p:nvSpPr>
          <p:cNvPr id="6" name="Oval 5"/>
          <p:cNvSpPr/>
          <p:nvPr/>
        </p:nvSpPr>
        <p:spPr bwMode="auto">
          <a:xfrm>
            <a:off x="1422399" y="2116668"/>
            <a:ext cx="9821333" cy="3115732"/>
          </a:xfrm>
          <a:prstGeom prst="ellipse">
            <a:avLst/>
          </a:prstGeom>
          <a:solidFill>
            <a:schemeClr val="accent1"/>
          </a:solidFill>
          <a:ln w="25400" cap="flat" cmpd="sng" algn="ctr">
            <a:solidFill>
              <a:srgbClr val="FF0000"/>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4800" b="0" i="0" u="none" strike="noStrike" cap="none" normalizeH="0" baseline="0" dirty="0" smtClean="0">
                <a:ln>
                  <a:noFill/>
                </a:ln>
                <a:solidFill>
                  <a:schemeClr val="tx1"/>
                </a:solidFill>
                <a:effectLst/>
                <a:latin typeface="+mn-lt"/>
                <a:ea typeface="Osaka" pitchFamily="-64" charset="-128"/>
                <a:cs typeface="Osaka" pitchFamily="-64" charset="-128"/>
              </a:rPr>
              <a:t>BREACHES:</a:t>
            </a:r>
          </a:p>
          <a:p>
            <a:pPr marL="0" marR="0" indent="0" algn="ctr" defTabSz="914400" rtl="0" eaLnBrk="0" fontAlgn="base" latinLnBrk="0" hangingPunct="0">
              <a:lnSpc>
                <a:spcPct val="100000"/>
              </a:lnSpc>
              <a:spcBef>
                <a:spcPct val="0"/>
              </a:spcBef>
              <a:spcAft>
                <a:spcPct val="0"/>
              </a:spcAft>
              <a:buClrTx/>
              <a:buSzTx/>
              <a:buFontTx/>
              <a:buNone/>
              <a:tabLst/>
            </a:pPr>
            <a:r>
              <a:rPr lang="en-US" sz="4800" dirty="0" smtClean="0">
                <a:latin typeface="+mn-lt"/>
                <a:ea typeface="Osaka" pitchFamily="-64" charset="-128"/>
                <a:cs typeface="Osaka" pitchFamily="-64" charset="-128"/>
              </a:rPr>
              <a:t>What are they?</a:t>
            </a:r>
          </a:p>
          <a:p>
            <a:pPr marL="0" marR="0" indent="0" algn="ctr" defTabSz="914400" rtl="0" eaLnBrk="0" fontAlgn="base" latinLnBrk="0" hangingPunct="0">
              <a:lnSpc>
                <a:spcPct val="100000"/>
              </a:lnSpc>
              <a:spcBef>
                <a:spcPct val="0"/>
              </a:spcBef>
              <a:spcAft>
                <a:spcPct val="0"/>
              </a:spcAft>
              <a:buClrTx/>
              <a:buSzTx/>
              <a:buFontTx/>
              <a:buNone/>
              <a:tabLst/>
            </a:pPr>
            <a:r>
              <a:rPr kumimoji="0" lang="en-US" sz="4800" b="0" i="0" u="none" strike="noStrike" cap="none" normalizeH="0" baseline="0" dirty="0" smtClean="0">
                <a:ln>
                  <a:noFill/>
                </a:ln>
                <a:solidFill>
                  <a:schemeClr val="tx1"/>
                </a:solidFill>
                <a:effectLst/>
                <a:latin typeface="+mn-lt"/>
                <a:ea typeface="Osaka" pitchFamily="-64" charset="-128"/>
                <a:cs typeface="Osaka" pitchFamily="-64" charset="-128"/>
              </a:rPr>
              <a:t>How do I report?</a:t>
            </a:r>
            <a:endParaRPr kumimoji="0" lang="en-US" sz="4800" b="0" i="0" u="none" strike="noStrike" cap="none" normalizeH="0" baseline="0" dirty="0">
              <a:ln>
                <a:noFill/>
              </a:ln>
              <a:solidFill>
                <a:schemeClr val="tx1"/>
              </a:solidFill>
              <a:effectLst/>
              <a:latin typeface="+mn-lt"/>
              <a:ea typeface="Osaka" pitchFamily="-64" charset="-128"/>
              <a:cs typeface="Osaka" pitchFamily="-64" charset="-128"/>
            </a:endParaRPr>
          </a:p>
        </p:txBody>
      </p:sp>
    </p:spTree>
    <p:extLst>
      <p:ext uri="{BB962C8B-B14F-4D97-AF65-F5344CB8AC3E}">
        <p14:creationId xmlns:p14="http://schemas.microsoft.com/office/powerpoint/2010/main" val="326167726"/>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mn-lt"/>
                <a:cs typeface="Calibri" panose="020F0502020204030204" pitchFamily="34" charset="0"/>
              </a:rPr>
              <a:t>Reporting Potential Breach/Loss of Data: Why Is It So Important?	</a:t>
            </a:r>
            <a:endParaRPr lang="en-US" dirty="0">
              <a:latin typeface="+mn-lt"/>
              <a:cs typeface="Calibri" panose="020F0502020204030204" pitchFamily="34" charset="0"/>
            </a:endParaRPr>
          </a:p>
        </p:txBody>
      </p:sp>
      <p:graphicFrame>
        <p:nvGraphicFramePr>
          <p:cNvPr id="8" name="Content Placeholder 7"/>
          <p:cNvGraphicFramePr>
            <a:graphicFrameLocks noGrp="1"/>
          </p:cNvGraphicFramePr>
          <p:nvPr>
            <p:ph idx="1"/>
            <p:extLst>
              <p:ext uri="{D42A27DB-BD31-4B8C-83A1-F6EECF244321}">
                <p14:modId xmlns:p14="http://schemas.microsoft.com/office/powerpoint/2010/main" val="716987225"/>
              </p:ext>
            </p:extLst>
          </p:nvPr>
        </p:nvGraphicFramePr>
        <p:xfrm>
          <a:off x="812800" y="2093913"/>
          <a:ext cx="10566400" cy="3810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Slide Number Placeholder 3"/>
          <p:cNvSpPr>
            <a:spLocks noGrp="1"/>
          </p:cNvSpPr>
          <p:nvPr>
            <p:ph type="sldNum" sz="quarter" idx="11"/>
          </p:nvPr>
        </p:nvSpPr>
        <p:spPr/>
        <p:txBody>
          <a:bodyPr/>
          <a:lstStyle/>
          <a:p>
            <a:fld id="{86FD128F-CE2A-40EB-8FB7-099DF770C3D2}" type="slidenum">
              <a:rPr lang="en-US" smtClean="0"/>
              <a:t>34</a:t>
            </a:fld>
            <a:endParaRPr lang="en-US" dirty="0"/>
          </a:p>
        </p:txBody>
      </p:sp>
      <p:sp>
        <p:nvSpPr>
          <p:cNvPr id="6" name="Footer Placeholder 5"/>
          <p:cNvSpPr>
            <a:spLocks noGrp="1"/>
          </p:cNvSpPr>
          <p:nvPr>
            <p:ph type="ftr" sz="quarter" idx="10"/>
          </p:nvPr>
        </p:nvSpPr>
        <p:spPr/>
        <p:txBody>
          <a:bodyPr/>
          <a:lstStyle/>
          <a:p>
            <a:endParaRPr lang="en-US" dirty="0"/>
          </a:p>
        </p:txBody>
      </p:sp>
    </p:spTree>
    <p:extLst>
      <p:ext uri="{BB962C8B-B14F-4D97-AF65-F5344CB8AC3E}">
        <p14:creationId xmlns:p14="http://schemas.microsoft.com/office/powerpoint/2010/main" val="3124297162"/>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mn-lt"/>
                <a:cs typeface="Calibri" panose="020F0502020204030204" pitchFamily="34" charset="0"/>
              </a:rPr>
              <a:t>What Events Must Be Reported?</a:t>
            </a:r>
            <a:endParaRPr lang="en-US" dirty="0">
              <a:latin typeface="+mn-lt"/>
              <a:cs typeface="Calibri" panose="020F0502020204030204" pitchFamily="34" charset="0"/>
            </a:endParaRPr>
          </a:p>
        </p:txBody>
      </p:sp>
      <p:sp>
        <p:nvSpPr>
          <p:cNvPr id="3" name="Content Placeholder 2"/>
          <p:cNvSpPr>
            <a:spLocks noGrp="1"/>
          </p:cNvSpPr>
          <p:nvPr>
            <p:ph idx="1"/>
          </p:nvPr>
        </p:nvSpPr>
        <p:spPr/>
        <p:txBody>
          <a:bodyPr>
            <a:normAutofit fontScale="85000" lnSpcReduction="20000"/>
          </a:bodyPr>
          <a:lstStyle/>
          <a:p>
            <a:pPr marL="0" lvl="0" indent="0">
              <a:buNone/>
            </a:pPr>
            <a:endParaRPr lang="en-US" sz="2800" dirty="0" smtClean="0">
              <a:latin typeface="+mn-lt"/>
              <a:cs typeface="Calibri" panose="020F0502020204030204" pitchFamily="34" charset="0"/>
            </a:endParaRPr>
          </a:p>
          <a:p>
            <a:r>
              <a:rPr lang="en-US" sz="3300" dirty="0" smtClean="0">
                <a:latin typeface="+mn-lt"/>
                <a:cs typeface="Calibri" panose="020F0502020204030204" pitchFamily="34" charset="0"/>
              </a:rPr>
              <a:t>Unusual system activity, including:</a:t>
            </a:r>
          </a:p>
          <a:p>
            <a:pPr lvl="1"/>
            <a:r>
              <a:rPr lang="en-US" sz="2800" i="1" dirty="0">
                <a:latin typeface="+mn-lt"/>
                <a:cs typeface="Calibri" panose="020F0502020204030204" pitchFamily="34" charset="0"/>
              </a:rPr>
              <a:t>Malware detections </a:t>
            </a:r>
          </a:p>
          <a:p>
            <a:pPr lvl="1"/>
            <a:r>
              <a:rPr lang="en-US" sz="2800" i="1" dirty="0" smtClean="0">
                <a:latin typeface="+mn-lt"/>
                <a:cs typeface="Calibri" panose="020F0502020204030204" pitchFamily="34" charset="0"/>
              </a:rPr>
              <a:t>Unexpected logins </a:t>
            </a:r>
            <a:endParaRPr lang="en-US" sz="2800" i="1" dirty="0">
              <a:latin typeface="+mn-lt"/>
              <a:cs typeface="Calibri" panose="020F0502020204030204" pitchFamily="34" charset="0"/>
            </a:endParaRPr>
          </a:p>
          <a:p>
            <a:pPr lvl="1"/>
            <a:r>
              <a:rPr lang="en-US" sz="2800" i="1" dirty="0" smtClean="0">
                <a:latin typeface="+mn-lt"/>
                <a:cs typeface="Calibri" panose="020F0502020204030204" pitchFamily="34" charset="0"/>
              </a:rPr>
              <a:t>System or application alerts indicating </a:t>
            </a:r>
            <a:r>
              <a:rPr lang="en-US" sz="2800" i="1" dirty="0">
                <a:latin typeface="+mn-lt"/>
                <a:cs typeface="Calibri" panose="020F0502020204030204" pitchFamily="34" charset="0"/>
              </a:rPr>
              <a:t>a problem</a:t>
            </a:r>
          </a:p>
          <a:p>
            <a:pPr lvl="1"/>
            <a:r>
              <a:rPr lang="en-US" sz="2800" i="1" dirty="0">
                <a:latin typeface="+mn-lt"/>
                <a:cs typeface="Calibri" panose="020F0502020204030204" pitchFamily="34" charset="0"/>
              </a:rPr>
              <a:t>Unusual behavior such as seeming loss of control of mouse or keyboard </a:t>
            </a:r>
          </a:p>
          <a:p>
            <a:r>
              <a:rPr lang="en-US" sz="3300" dirty="0" smtClean="0">
                <a:latin typeface="+mn-lt"/>
                <a:cs typeface="Calibri" panose="020F0502020204030204" pitchFamily="34" charset="0"/>
              </a:rPr>
              <a:t>Unauthorized access, use, disclosure, or loss, including:</a:t>
            </a:r>
          </a:p>
          <a:p>
            <a:pPr lvl="1"/>
            <a:r>
              <a:rPr lang="en-US" sz="2800" i="1" dirty="0" smtClean="0">
                <a:latin typeface="+mn-lt"/>
                <a:cs typeface="Calibri" panose="020F0502020204030204" pitchFamily="34" charset="0"/>
              </a:rPr>
              <a:t>Loss </a:t>
            </a:r>
            <a:r>
              <a:rPr lang="en-US" sz="2800" i="1" dirty="0">
                <a:latin typeface="+mn-lt"/>
                <a:cs typeface="Calibri" panose="020F0502020204030204" pitchFamily="34" charset="0"/>
              </a:rPr>
              <a:t>of a device (personal or </a:t>
            </a:r>
            <a:r>
              <a:rPr lang="en-US" sz="2800" i="1" dirty="0" smtClean="0">
                <a:latin typeface="+mn-lt"/>
                <a:cs typeface="Calibri" panose="020F0502020204030204" pitchFamily="34" charset="0"/>
              </a:rPr>
              <a:t>BU-owned</a:t>
            </a:r>
            <a:r>
              <a:rPr lang="en-US" sz="2800" i="1" dirty="0">
                <a:latin typeface="+mn-lt"/>
                <a:cs typeface="Calibri" panose="020F0502020204030204" pitchFamily="34" charset="0"/>
              </a:rPr>
              <a:t>) </a:t>
            </a:r>
            <a:r>
              <a:rPr lang="en-US" sz="2800" i="1" dirty="0" smtClean="0">
                <a:latin typeface="+mn-lt"/>
                <a:cs typeface="Calibri" panose="020F0502020204030204" pitchFamily="34" charset="0"/>
              </a:rPr>
              <a:t>used to access research data</a:t>
            </a:r>
          </a:p>
          <a:p>
            <a:pPr lvl="1"/>
            <a:r>
              <a:rPr lang="en-US" sz="2800" i="1" dirty="0" smtClean="0">
                <a:latin typeface="+mn-lt"/>
                <a:cs typeface="Calibri" panose="020F0502020204030204" pitchFamily="34" charset="0"/>
              </a:rPr>
              <a:t>Loss of tangible (paper or other) research data</a:t>
            </a:r>
            <a:endParaRPr lang="en-US" sz="2800" i="1" dirty="0">
              <a:latin typeface="+mn-lt"/>
              <a:cs typeface="Calibri" panose="020F0502020204030204" pitchFamily="34" charset="0"/>
            </a:endParaRPr>
          </a:p>
          <a:p>
            <a:pPr lvl="1"/>
            <a:r>
              <a:rPr lang="en-US" sz="2800" i="1" dirty="0" smtClean="0">
                <a:latin typeface="+mn-lt"/>
                <a:cs typeface="Calibri" panose="020F0502020204030204" pitchFamily="34" charset="0"/>
              </a:rPr>
              <a:t>Emailing without encryption  </a:t>
            </a:r>
          </a:p>
          <a:p>
            <a:pPr lvl="1"/>
            <a:endParaRPr lang="en-US" dirty="0" smtClean="0">
              <a:latin typeface="+mn-lt"/>
              <a:cs typeface="Calibri" panose="020F0502020204030204" pitchFamily="34" charset="0"/>
            </a:endParaRPr>
          </a:p>
        </p:txBody>
      </p:sp>
      <p:sp>
        <p:nvSpPr>
          <p:cNvPr id="4" name="Slide Number Placeholder 3"/>
          <p:cNvSpPr>
            <a:spLocks noGrp="1"/>
          </p:cNvSpPr>
          <p:nvPr>
            <p:ph type="sldNum" sz="quarter" idx="11"/>
          </p:nvPr>
        </p:nvSpPr>
        <p:spPr/>
        <p:txBody>
          <a:bodyPr/>
          <a:lstStyle/>
          <a:p>
            <a:fld id="{86FD128F-CE2A-40EB-8FB7-099DF770C3D2}" type="slidenum">
              <a:rPr lang="en-US" smtClean="0"/>
              <a:t>35</a:t>
            </a:fld>
            <a:endParaRPr lang="en-US"/>
          </a:p>
        </p:txBody>
      </p:sp>
      <p:sp>
        <p:nvSpPr>
          <p:cNvPr id="5" name="Footer Placeholder 4"/>
          <p:cNvSpPr>
            <a:spLocks noGrp="1"/>
          </p:cNvSpPr>
          <p:nvPr>
            <p:ph type="ftr" sz="quarter" idx="10"/>
          </p:nvPr>
        </p:nvSpPr>
        <p:spPr/>
        <p:txBody>
          <a:bodyPr/>
          <a:lstStyle/>
          <a:p>
            <a:endParaRPr lang="en-US" dirty="0"/>
          </a:p>
        </p:txBody>
      </p:sp>
    </p:spTree>
    <p:extLst>
      <p:ext uri="{BB962C8B-B14F-4D97-AF65-F5344CB8AC3E}">
        <p14:creationId xmlns:p14="http://schemas.microsoft.com/office/powerpoint/2010/main" val="907670402"/>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mn-lt"/>
                <a:cs typeface="Calibri" panose="020F0502020204030204" pitchFamily="34" charset="0"/>
              </a:rPr>
              <a:t>How to Report </a:t>
            </a:r>
            <a:r>
              <a:rPr lang="en-US" dirty="0">
                <a:latin typeface="+mn-lt"/>
                <a:cs typeface="Calibri" panose="020F0502020204030204" pitchFamily="34" charset="0"/>
              </a:rPr>
              <a:t>S</a:t>
            </a:r>
            <a:r>
              <a:rPr lang="en-US" dirty="0" smtClean="0">
                <a:latin typeface="+mn-lt"/>
                <a:cs typeface="Calibri" panose="020F0502020204030204" pitchFamily="34" charset="0"/>
              </a:rPr>
              <a:t>ecurity </a:t>
            </a:r>
            <a:r>
              <a:rPr lang="en-US" dirty="0">
                <a:latin typeface="+mn-lt"/>
                <a:cs typeface="Calibri" panose="020F0502020204030204" pitchFamily="34" charset="0"/>
              </a:rPr>
              <a:t>C</a:t>
            </a:r>
            <a:r>
              <a:rPr lang="en-US" dirty="0" smtClean="0">
                <a:latin typeface="+mn-lt"/>
                <a:cs typeface="Calibri" panose="020F0502020204030204" pitchFamily="34" charset="0"/>
              </a:rPr>
              <a:t>oncerns, Security </a:t>
            </a:r>
            <a:r>
              <a:rPr lang="en-US" dirty="0">
                <a:latin typeface="+mn-lt"/>
                <a:cs typeface="Calibri" panose="020F0502020204030204" pitchFamily="34" charset="0"/>
              </a:rPr>
              <a:t>I</a:t>
            </a:r>
            <a:r>
              <a:rPr lang="en-US" dirty="0" smtClean="0">
                <a:latin typeface="+mn-lt"/>
                <a:cs typeface="Calibri" panose="020F0502020204030204" pitchFamily="34" charset="0"/>
              </a:rPr>
              <a:t>ncidents, and Potential </a:t>
            </a:r>
            <a:r>
              <a:rPr lang="en-US" dirty="0">
                <a:latin typeface="+mn-lt"/>
                <a:cs typeface="Calibri" panose="020F0502020204030204" pitchFamily="34" charset="0"/>
              </a:rPr>
              <a:t>B</a:t>
            </a:r>
            <a:r>
              <a:rPr lang="en-US" dirty="0" smtClean="0">
                <a:latin typeface="+mn-lt"/>
                <a:cs typeface="Calibri" panose="020F0502020204030204" pitchFamily="34" charset="0"/>
              </a:rPr>
              <a:t>reaches: </a:t>
            </a:r>
            <a:endParaRPr lang="en-US" dirty="0">
              <a:latin typeface="+mn-lt"/>
              <a:cs typeface="Calibri" panose="020F0502020204030204" pitchFamily="34" charset="0"/>
            </a:endParaRPr>
          </a:p>
        </p:txBody>
      </p:sp>
      <p:sp>
        <p:nvSpPr>
          <p:cNvPr id="3" name="Content Placeholder 2"/>
          <p:cNvSpPr>
            <a:spLocks noGrp="1"/>
          </p:cNvSpPr>
          <p:nvPr>
            <p:ph idx="1"/>
          </p:nvPr>
        </p:nvSpPr>
        <p:spPr>
          <a:xfrm>
            <a:off x="812800" y="1744133"/>
            <a:ext cx="10566400" cy="3970867"/>
          </a:xfrm>
        </p:spPr>
        <p:txBody>
          <a:bodyPr/>
          <a:lstStyle/>
          <a:p>
            <a:endParaRPr lang="en-US" sz="2800" dirty="0" smtClean="0">
              <a:latin typeface="+mn-lt"/>
              <a:cs typeface="Calibri" panose="020F0502020204030204" pitchFamily="34" charset="0"/>
            </a:endParaRPr>
          </a:p>
          <a:p>
            <a:r>
              <a:rPr lang="en-US" sz="2800" dirty="0" smtClean="0">
                <a:latin typeface="+mn-lt"/>
                <a:cs typeface="Calibri" panose="020F0502020204030204" pitchFamily="34" charset="0"/>
              </a:rPr>
              <a:t>Send an email to BU’s Incident Response Team (IRT):  </a:t>
            </a:r>
            <a:r>
              <a:rPr lang="en-US" sz="2800" dirty="0" smtClean="0">
                <a:latin typeface="+mn-lt"/>
                <a:cs typeface="Calibri" panose="020F0502020204030204" pitchFamily="34" charset="0"/>
                <a:hlinkClick r:id="rId2"/>
              </a:rPr>
              <a:t>irt@bu.edu</a:t>
            </a:r>
            <a:r>
              <a:rPr lang="en-US" sz="2800" dirty="0" smtClean="0">
                <a:latin typeface="+mn-lt"/>
                <a:cs typeface="Calibri" panose="020F0502020204030204" pitchFamily="34" charset="0"/>
              </a:rPr>
              <a:t>.  </a:t>
            </a:r>
          </a:p>
          <a:p>
            <a:pPr lvl="1"/>
            <a:r>
              <a:rPr lang="en-US" dirty="0" smtClean="0">
                <a:latin typeface="+mn-lt"/>
                <a:cs typeface="Calibri" panose="020F0502020204030204" pitchFamily="34" charset="0"/>
              </a:rPr>
              <a:t>IRT will triage the report and contact the appropriate persons and offices</a:t>
            </a:r>
          </a:p>
          <a:p>
            <a:endParaRPr lang="en-US" sz="2800" dirty="0" smtClean="0">
              <a:latin typeface="+mn-lt"/>
              <a:cs typeface="Calibri" panose="020F0502020204030204" pitchFamily="34" charset="0"/>
            </a:endParaRPr>
          </a:p>
          <a:p>
            <a:r>
              <a:rPr lang="en-US" sz="2800" dirty="0" smtClean="0">
                <a:latin typeface="+mn-lt"/>
                <a:cs typeface="Calibri" panose="020F0502020204030204" pitchFamily="34" charset="0"/>
              </a:rPr>
              <a:t>If you forget the </a:t>
            </a:r>
            <a:r>
              <a:rPr lang="en-US" sz="2800" dirty="0" smtClean="0">
                <a:latin typeface="+mn-lt"/>
                <a:cs typeface="Calibri" panose="020F0502020204030204" pitchFamily="34" charset="0"/>
                <a:hlinkClick r:id="rId2"/>
              </a:rPr>
              <a:t>irt@bu.edu</a:t>
            </a:r>
            <a:r>
              <a:rPr lang="en-US" sz="2800" dirty="0" smtClean="0">
                <a:latin typeface="+mn-lt"/>
                <a:cs typeface="Calibri" panose="020F0502020204030204" pitchFamily="34" charset="0"/>
              </a:rPr>
              <a:t> email address, report to the principal </a:t>
            </a:r>
            <a:r>
              <a:rPr lang="en-US" sz="2800" dirty="0">
                <a:latin typeface="+mn-lt"/>
                <a:cs typeface="Calibri" panose="020F0502020204030204" pitchFamily="34" charset="0"/>
              </a:rPr>
              <a:t>i</a:t>
            </a:r>
            <a:r>
              <a:rPr lang="en-US" sz="2800" dirty="0" smtClean="0">
                <a:latin typeface="+mn-lt"/>
                <a:cs typeface="Calibri" panose="020F0502020204030204" pitchFamily="34" charset="0"/>
              </a:rPr>
              <a:t>nvestigator, the IRB, or </a:t>
            </a:r>
            <a:r>
              <a:rPr lang="en-US" sz="2800" dirty="0" smtClean="0">
                <a:latin typeface="+mn-lt"/>
                <a:cs typeface="Calibri" panose="020F0502020204030204" pitchFamily="34" charset="0"/>
                <a:hlinkClick r:id="rId3"/>
              </a:rPr>
              <a:t>hipaa@bu.edu</a:t>
            </a:r>
            <a:endParaRPr lang="en-US" sz="2800" dirty="0" smtClean="0">
              <a:latin typeface="+mn-lt"/>
              <a:cs typeface="Calibri" panose="020F0502020204030204" pitchFamily="34" charset="0"/>
            </a:endParaRPr>
          </a:p>
          <a:p>
            <a:endParaRPr lang="en-US" sz="2800" dirty="0" smtClean="0">
              <a:latin typeface="+mn-lt"/>
              <a:cs typeface="Calibri" panose="020F0502020204030204" pitchFamily="34" charset="0"/>
            </a:endParaRPr>
          </a:p>
          <a:p>
            <a:pPr marL="0" indent="0" algn="ctr">
              <a:buNone/>
            </a:pPr>
            <a:r>
              <a:rPr lang="en-US" sz="2800" b="1" dirty="0" smtClean="0">
                <a:latin typeface="+mn-lt"/>
                <a:cs typeface="Calibri" panose="020F0502020204030204" pitchFamily="34" charset="0"/>
              </a:rPr>
              <a:t>BU prohibits retaliation for reporting security concerns, security incidents, and potential breaches</a:t>
            </a:r>
          </a:p>
          <a:p>
            <a:pPr lvl="1"/>
            <a:endParaRPr lang="en-US" dirty="0">
              <a:latin typeface="+mn-lt"/>
              <a:cs typeface="Calibri" panose="020F0502020204030204" pitchFamily="34" charset="0"/>
            </a:endParaRPr>
          </a:p>
        </p:txBody>
      </p:sp>
      <p:sp>
        <p:nvSpPr>
          <p:cNvPr id="4" name="Slide Number Placeholder 3"/>
          <p:cNvSpPr>
            <a:spLocks noGrp="1"/>
          </p:cNvSpPr>
          <p:nvPr>
            <p:ph type="sldNum" sz="quarter" idx="11"/>
          </p:nvPr>
        </p:nvSpPr>
        <p:spPr/>
        <p:txBody>
          <a:bodyPr/>
          <a:lstStyle/>
          <a:p>
            <a:fld id="{86FD128F-CE2A-40EB-8FB7-099DF770C3D2}" type="slidenum">
              <a:rPr lang="en-US" smtClean="0"/>
              <a:t>36</a:t>
            </a:fld>
            <a:endParaRPr lang="en-US" dirty="0"/>
          </a:p>
        </p:txBody>
      </p:sp>
      <p:sp>
        <p:nvSpPr>
          <p:cNvPr id="5" name="Footer Placeholder 4"/>
          <p:cNvSpPr>
            <a:spLocks noGrp="1"/>
          </p:cNvSpPr>
          <p:nvPr>
            <p:ph type="ftr" sz="quarter" idx="10"/>
          </p:nvPr>
        </p:nvSpPr>
        <p:spPr/>
        <p:txBody>
          <a:bodyPr/>
          <a:lstStyle/>
          <a:p>
            <a:endParaRPr lang="en-US" dirty="0"/>
          </a:p>
        </p:txBody>
      </p:sp>
      <p:sp>
        <p:nvSpPr>
          <p:cNvPr id="6" name="Straight Connector 5"/>
          <p:cNvSpPr/>
          <p:nvPr/>
        </p:nvSpPr>
        <p:spPr>
          <a:xfrm flipV="1">
            <a:off x="3418070" y="3411212"/>
            <a:ext cx="5355860" cy="11574"/>
          </a:xfrm>
          <a:prstGeom prst="line">
            <a:avLst/>
          </a:prstGeom>
          <a:ln>
            <a:solidFill>
              <a:srgbClr val="FF0000"/>
            </a:solidFill>
          </a:ln>
        </p:spPr>
        <p:style>
          <a:lnRef idx="2">
            <a:scrgbClr r="0" g="0" b="0"/>
          </a:lnRef>
          <a:fillRef idx="1">
            <a:schemeClr val="accent1">
              <a:hueOff val="0"/>
              <a:satOff val="0"/>
              <a:lumOff val="0"/>
              <a:alphaOff val="0"/>
            </a:schemeClr>
          </a:fillRef>
          <a:effectRef idx="1">
            <a:schemeClr val="accent1">
              <a:hueOff val="0"/>
              <a:satOff val="0"/>
              <a:lumOff val="0"/>
              <a:alphaOff val="0"/>
            </a:schemeClr>
          </a:effectRef>
          <a:fontRef idx="minor">
            <a:schemeClr val="tx1">
              <a:hueOff val="0"/>
              <a:satOff val="0"/>
              <a:lumOff val="0"/>
              <a:alphaOff val="0"/>
            </a:schemeClr>
          </a:fontRef>
        </p:style>
      </p:sp>
      <p:sp>
        <p:nvSpPr>
          <p:cNvPr id="7" name="Straight Connector 6"/>
          <p:cNvSpPr/>
          <p:nvPr/>
        </p:nvSpPr>
        <p:spPr>
          <a:xfrm flipV="1">
            <a:off x="3418070" y="4867479"/>
            <a:ext cx="5355860" cy="11574"/>
          </a:xfrm>
          <a:prstGeom prst="line">
            <a:avLst/>
          </a:prstGeom>
          <a:ln>
            <a:solidFill>
              <a:srgbClr val="FF0000"/>
            </a:solidFill>
          </a:ln>
        </p:spPr>
        <p:style>
          <a:lnRef idx="2">
            <a:scrgbClr r="0" g="0" b="0"/>
          </a:lnRef>
          <a:fillRef idx="1">
            <a:schemeClr val="accent1">
              <a:hueOff val="0"/>
              <a:satOff val="0"/>
              <a:lumOff val="0"/>
              <a:alphaOff val="0"/>
            </a:schemeClr>
          </a:fillRef>
          <a:effectRef idx="1">
            <a:schemeClr val="accent1">
              <a:hueOff val="0"/>
              <a:satOff val="0"/>
              <a:lumOff val="0"/>
              <a:alphaOff val="0"/>
            </a:schemeClr>
          </a:effectRef>
          <a:fontRef idx="minor">
            <a:schemeClr val="tx1">
              <a:hueOff val="0"/>
              <a:satOff val="0"/>
              <a:lumOff val="0"/>
              <a:alphaOff val="0"/>
            </a:schemeClr>
          </a:fontRef>
        </p:style>
      </p:sp>
    </p:spTree>
    <p:extLst>
      <p:ext uri="{BB962C8B-B14F-4D97-AF65-F5344CB8AC3E}">
        <p14:creationId xmlns:p14="http://schemas.microsoft.com/office/powerpoint/2010/main" val="3473541166"/>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mn-lt"/>
                <a:cs typeface="Calibri" panose="020F0502020204030204" pitchFamily="34" charset="0"/>
              </a:rPr>
              <a:t>Additional Resources	</a:t>
            </a:r>
            <a:endParaRPr lang="en-US" dirty="0">
              <a:latin typeface="+mn-lt"/>
              <a:cs typeface="Calibri" panose="020F0502020204030204" pitchFamily="34" charset="0"/>
            </a:endParaRPr>
          </a:p>
        </p:txBody>
      </p:sp>
      <p:sp>
        <p:nvSpPr>
          <p:cNvPr id="3" name="Content Placeholder 2"/>
          <p:cNvSpPr>
            <a:spLocks noGrp="1"/>
          </p:cNvSpPr>
          <p:nvPr>
            <p:ph idx="1"/>
          </p:nvPr>
        </p:nvSpPr>
        <p:spPr>
          <a:xfrm>
            <a:off x="812800" y="1633315"/>
            <a:ext cx="10566400" cy="4051205"/>
          </a:xfrm>
        </p:spPr>
        <p:txBody>
          <a:bodyPr/>
          <a:lstStyle/>
          <a:p>
            <a:endParaRPr lang="en-US" sz="2000" dirty="0" smtClean="0">
              <a:latin typeface="+mn-lt"/>
              <a:cs typeface="Calibri" panose="020F0502020204030204" pitchFamily="34" charset="0"/>
            </a:endParaRPr>
          </a:p>
          <a:p>
            <a:endParaRPr lang="en-US" sz="2200" dirty="0" smtClean="0">
              <a:latin typeface="+mn-lt"/>
              <a:cs typeface="Calibri" panose="020F0502020204030204" pitchFamily="34" charset="0"/>
            </a:endParaRPr>
          </a:p>
          <a:p>
            <a:r>
              <a:rPr lang="en-US" sz="2200" dirty="0" smtClean="0">
                <a:latin typeface="+mn-lt"/>
                <a:cs typeface="Calibri" panose="020F0502020204030204" pitchFamily="34" charset="0"/>
              </a:rPr>
              <a:t>This </a:t>
            </a:r>
            <a:r>
              <a:rPr lang="en-US" sz="2200" dirty="0">
                <a:latin typeface="+mn-lt"/>
                <a:cs typeface="Calibri" panose="020F0502020204030204" pitchFamily="34" charset="0"/>
              </a:rPr>
              <a:t>PowerPoint </a:t>
            </a:r>
            <a:r>
              <a:rPr lang="en-US" sz="2200" dirty="0" smtClean="0">
                <a:latin typeface="+mn-lt"/>
                <a:cs typeface="Calibri" panose="020F0502020204030204" pitchFamily="34" charset="0"/>
              </a:rPr>
              <a:t>will be </a:t>
            </a:r>
            <a:r>
              <a:rPr lang="en-US" sz="2200" dirty="0">
                <a:latin typeface="+mn-lt"/>
                <a:cs typeface="Calibri" panose="020F0502020204030204" pitchFamily="34" charset="0"/>
              </a:rPr>
              <a:t>available at </a:t>
            </a:r>
            <a:r>
              <a:rPr lang="en-US" sz="2200" dirty="0">
                <a:latin typeface="+mn-lt"/>
                <a:cs typeface="Calibri" panose="020F0502020204030204" pitchFamily="34" charset="0"/>
                <a:hlinkClick r:id="rId2"/>
              </a:rPr>
              <a:t>www.bu.edu/hipaa</a:t>
            </a:r>
            <a:r>
              <a:rPr lang="en-US" sz="2200" dirty="0">
                <a:latin typeface="+mn-lt"/>
                <a:cs typeface="Calibri" panose="020F0502020204030204" pitchFamily="34" charset="0"/>
              </a:rPr>
              <a:t> </a:t>
            </a:r>
          </a:p>
          <a:p>
            <a:r>
              <a:rPr lang="en-US" sz="2200" dirty="0" smtClean="0">
                <a:latin typeface="+mn-lt"/>
                <a:cs typeface="Calibri" panose="020F0502020204030204" pitchFamily="34" charset="0"/>
              </a:rPr>
              <a:t>BU Data Protection Standards: </a:t>
            </a:r>
            <a:r>
              <a:rPr lang="en-US" sz="2200" dirty="0">
                <a:latin typeface="+mn-lt"/>
                <a:cs typeface="Calibri" panose="020F0502020204030204" pitchFamily="34" charset="0"/>
                <a:hlinkClick r:id="rId3"/>
              </a:rPr>
              <a:t>http://www.bu.edu/policies/information-security-home/data-protection-standards</a:t>
            </a:r>
            <a:r>
              <a:rPr lang="en-US" sz="2200" dirty="0" smtClean="0">
                <a:latin typeface="+mn-lt"/>
                <a:cs typeface="Calibri" panose="020F0502020204030204" pitchFamily="34" charset="0"/>
                <a:hlinkClick r:id="rId3"/>
              </a:rPr>
              <a:t>/</a:t>
            </a:r>
            <a:endParaRPr lang="en-US" sz="2200" dirty="0" smtClean="0">
              <a:latin typeface="+mn-lt"/>
              <a:cs typeface="Calibri" panose="020F0502020204030204" pitchFamily="34" charset="0"/>
            </a:endParaRPr>
          </a:p>
          <a:p>
            <a:r>
              <a:rPr lang="en-US" sz="2200" dirty="0" smtClean="0">
                <a:latin typeface="+mn-lt"/>
                <a:cs typeface="Calibri" panose="020F0502020204030204" pitchFamily="34" charset="0"/>
              </a:rPr>
              <a:t>BU HIPAA policies, forms and resources: </a:t>
            </a:r>
            <a:r>
              <a:rPr lang="en-US" sz="2200" dirty="0">
                <a:latin typeface="+mn-lt"/>
                <a:cs typeface="Calibri" panose="020F0502020204030204" pitchFamily="34" charset="0"/>
                <a:hlinkClick r:id="rId4"/>
              </a:rPr>
              <a:t>http://</a:t>
            </a:r>
            <a:r>
              <a:rPr lang="en-US" sz="2200" dirty="0" smtClean="0">
                <a:latin typeface="+mn-lt"/>
                <a:cs typeface="Calibri" panose="020F0502020204030204" pitchFamily="34" charset="0"/>
                <a:hlinkClick r:id="rId4"/>
              </a:rPr>
              <a:t>www.bu.edu/hipaa</a:t>
            </a:r>
            <a:endParaRPr lang="en-US" sz="2200" dirty="0" smtClean="0">
              <a:latin typeface="+mn-lt"/>
              <a:cs typeface="Calibri" panose="020F0502020204030204" pitchFamily="34" charset="0"/>
            </a:endParaRPr>
          </a:p>
          <a:p>
            <a:r>
              <a:rPr lang="en-US" sz="2200" dirty="0" smtClean="0">
                <a:latin typeface="+mn-lt"/>
                <a:cs typeface="Calibri" panose="020F0502020204030204" pitchFamily="34" charset="0"/>
              </a:rPr>
              <a:t>BU HIPAA Security Officer David Corbett: </a:t>
            </a:r>
            <a:r>
              <a:rPr lang="en-US" sz="2200" dirty="0" smtClean="0">
                <a:latin typeface="+mn-lt"/>
                <a:cs typeface="Calibri" panose="020F0502020204030204" pitchFamily="34" charset="0"/>
                <a:hlinkClick r:id="rId5"/>
              </a:rPr>
              <a:t>corbettd@bu.edu</a:t>
            </a:r>
            <a:r>
              <a:rPr lang="en-US" sz="2200" dirty="0" smtClean="0">
                <a:latin typeface="+mn-lt"/>
                <a:cs typeface="Calibri" panose="020F0502020204030204" pitchFamily="34" charset="0"/>
              </a:rPr>
              <a:t> </a:t>
            </a:r>
          </a:p>
          <a:p>
            <a:r>
              <a:rPr lang="en-US" sz="2200" dirty="0" smtClean="0">
                <a:latin typeface="+mn-lt"/>
                <a:cs typeface="Calibri" panose="020F0502020204030204" pitchFamily="34" charset="0"/>
              </a:rPr>
              <a:t>BU HIPAA Privacy Officer Diane Lindquist: </a:t>
            </a:r>
            <a:r>
              <a:rPr lang="en-US" sz="2200" dirty="0" smtClean="0">
                <a:latin typeface="+mn-lt"/>
                <a:cs typeface="Calibri" panose="020F0502020204030204" pitchFamily="34" charset="0"/>
                <a:hlinkClick r:id="rId6"/>
              </a:rPr>
              <a:t>dlindq@bu.edu</a:t>
            </a:r>
            <a:endParaRPr lang="en-US" sz="2200" dirty="0" smtClean="0">
              <a:latin typeface="+mn-lt"/>
              <a:cs typeface="Calibri" panose="020F0502020204030204" pitchFamily="34" charset="0"/>
            </a:endParaRPr>
          </a:p>
          <a:p>
            <a:pPr lvl="1"/>
            <a:r>
              <a:rPr lang="en-US" sz="2200" dirty="0" smtClean="0">
                <a:latin typeface="+mn-lt"/>
                <a:cs typeface="Calibri" panose="020F0502020204030204" pitchFamily="34" charset="0"/>
              </a:rPr>
              <a:t>Both receive emails at this address: </a:t>
            </a:r>
            <a:r>
              <a:rPr lang="en-US" sz="2200" dirty="0" smtClean="0">
                <a:latin typeface="+mn-lt"/>
                <a:cs typeface="Calibri" panose="020F0502020204030204" pitchFamily="34" charset="0"/>
                <a:hlinkClick r:id="rId7"/>
              </a:rPr>
              <a:t>hipaa@bu.edu</a:t>
            </a:r>
            <a:endParaRPr lang="en-US" sz="2200" dirty="0" smtClean="0">
              <a:latin typeface="+mn-lt"/>
              <a:cs typeface="Calibri" panose="020F0502020204030204" pitchFamily="34" charset="0"/>
            </a:endParaRPr>
          </a:p>
          <a:p>
            <a:r>
              <a:rPr lang="en-US" sz="2200" dirty="0" smtClean="0">
                <a:latin typeface="+mn-lt"/>
                <a:cs typeface="Calibri" panose="020F0502020204030204" pitchFamily="34" charset="0"/>
              </a:rPr>
              <a:t>NIH education materials </a:t>
            </a:r>
            <a:r>
              <a:rPr lang="en-US" sz="2200" u="sng" dirty="0" smtClean="0">
                <a:latin typeface="+mn-lt"/>
                <a:cs typeface="Calibri" panose="020F0502020204030204" pitchFamily="34" charset="0"/>
                <a:hlinkClick r:id="rId8"/>
              </a:rPr>
              <a:t>https</a:t>
            </a:r>
            <a:r>
              <a:rPr lang="en-US" sz="2200" u="sng" dirty="0">
                <a:latin typeface="+mn-lt"/>
                <a:cs typeface="Calibri" panose="020F0502020204030204" pitchFamily="34" charset="0"/>
                <a:hlinkClick r:id="rId8"/>
              </a:rPr>
              <a:t>://</a:t>
            </a:r>
            <a:r>
              <a:rPr lang="en-US" sz="2200" u="sng" dirty="0" smtClean="0">
                <a:latin typeface="+mn-lt"/>
                <a:cs typeface="Calibri" panose="020F0502020204030204" pitchFamily="34" charset="0"/>
                <a:hlinkClick r:id="rId8"/>
              </a:rPr>
              <a:t>privacyruleandresearch.nih.gov/clin_research.asp</a:t>
            </a:r>
            <a:endParaRPr lang="en-US" sz="2200" u="sng" dirty="0" smtClean="0">
              <a:latin typeface="+mn-lt"/>
              <a:cs typeface="Calibri" panose="020F0502020204030204" pitchFamily="34" charset="0"/>
            </a:endParaRPr>
          </a:p>
          <a:p>
            <a:endParaRPr lang="en-US" dirty="0">
              <a:latin typeface="+mn-lt"/>
              <a:cs typeface="Calibri" panose="020F0502020204030204" pitchFamily="34" charset="0"/>
            </a:endParaRPr>
          </a:p>
        </p:txBody>
      </p:sp>
      <p:sp>
        <p:nvSpPr>
          <p:cNvPr id="4" name="Slide Number Placeholder 3"/>
          <p:cNvSpPr>
            <a:spLocks noGrp="1"/>
          </p:cNvSpPr>
          <p:nvPr>
            <p:ph type="sldNum" sz="quarter" idx="11"/>
          </p:nvPr>
        </p:nvSpPr>
        <p:spPr/>
        <p:txBody>
          <a:bodyPr/>
          <a:lstStyle/>
          <a:p>
            <a:fld id="{86FD128F-CE2A-40EB-8FB7-099DF770C3D2}" type="slidenum">
              <a:rPr lang="en-US" smtClean="0"/>
              <a:t>37</a:t>
            </a:fld>
            <a:endParaRPr lang="en-US" dirty="0"/>
          </a:p>
        </p:txBody>
      </p:sp>
      <p:sp>
        <p:nvSpPr>
          <p:cNvPr id="5" name="Footer Placeholder 4"/>
          <p:cNvSpPr>
            <a:spLocks noGrp="1"/>
          </p:cNvSpPr>
          <p:nvPr>
            <p:ph type="ftr" sz="quarter" idx="10"/>
          </p:nvPr>
        </p:nvSpPr>
        <p:spPr/>
        <p:txBody>
          <a:bodyPr/>
          <a:lstStyle/>
          <a:p>
            <a:endParaRPr lang="en-US" dirty="0"/>
          </a:p>
        </p:txBody>
      </p:sp>
    </p:spTree>
    <p:extLst>
      <p:ext uri="{BB962C8B-B14F-4D97-AF65-F5344CB8AC3E}">
        <p14:creationId xmlns:p14="http://schemas.microsoft.com/office/powerpoint/2010/main" val="535338118"/>
      </p:ext>
    </p:extLst>
  </p:cSld>
  <p:clrMapOvr>
    <a:masterClrMapping/>
  </p:clrMapOvr>
  <p:timing>
    <p:tnLst>
      <p:par>
        <p:cTn id="1" dur="indefinite" restart="never" nodeType="tmRoot"/>
      </p:par>
    </p:tnLst>
  </p:timing>
</p:sld>
</file>

<file path=ppt/theme/theme1.xml><?xml version="1.0" encoding="utf-8"?>
<a:theme xmlns:a="http://schemas.openxmlformats.org/drawingml/2006/main" name="ist_powerpoint_templated">
  <a:themeElements>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Times" charset="0"/>
            <a:ea typeface="Osaka" pitchFamily="-64" charset="-128"/>
            <a:cs typeface="Osaka" pitchFamily="-64"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Times" charset="0"/>
            <a:ea typeface="Osaka" pitchFamily="-64" charset="-128"/>
            <a:cs typeface="Osaka" pitchFamily="-64" charset="-128"/>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Blank Presentation">
  <a:themeElements>
    <a:clrScheme name="">
      <a:dk1>
        <a:srgbClr val="000000"/>
      </a:dk1>
      <a:lt1>
        <a:srgbClr val="FFFFFF"/>
      </a:lt1>
      <a:dk2>
        <a:srgbClr val="80C43C"/>
      </a:dk2>
      <a:lt2>
        <a:srgbClr val="808080"/>
      </a:lt2>
      <a:accent1>
        <a:srgbClr val="00CC99"/>
      </a:accent1>
      <a:accent2>
        <a:srgbClr val="003399"/>
      </a:accent2>
      <a:accent3>
        <a:srgbClr val="FFFFFF"/>
      </a:accent3>
      <a:accent4>
        <a:srgbClr val="000000"/>
      </a:accent4>
      <a:accent5>
        <a:srgbClr val="AAE2CA"/>
      </a:accent5>
      <a:accent6>
        <a:srgbClr val="002D8A"/>
      </a:accent6>
      <a:hlink>
        <a:srgbClr val="0099FF"/>
      </a:hlink>
      <a:folHlink>
        <a:srgbClr val="B2B2B2"/>
      </a:folHlink>
    </a:clrScheme>
    <a:fontScheme name="Blank Presentation">
      <a:majorFont>
        <a:latin typeface="Arial Black"/>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Blank Presentatio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Blank Presentatio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Blank Presentatio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
      <a:clrScheme name="Blank Presentation 8">
        <a:dk1>
          <a:srgbClr val="000000"/>
        </a:dk1>
        <a:lt1>
          <a:srgbClr val="FFFFFF"/>
        </a:lt1>
        <a:dk2>
          <a:srgbClr val="00CC00"/>
        </a:dk2>
        <a:lt2>
          <a:srgbClr val="808080"/>
        </a:lt2>
        <a:accent1>
          <a:srgbClr val="00CC99"/>
        </a:accent1>
        <a:accent2>
          <a:srgbClr val="003399"/>
        </a:accent2>
        <a:accent3>
          <a:srgbClr val="FFFFFF"/>
        </a:accent3>
        <a:accent4>
          <a:srgbClr val="000000"/>
        </a:accent4>
        <a:accent5>
          <a:srgbClr val="AAE2CA"/>
        </a:accent5>
        <a:accent6>
          <a:srgbClr val="002D8A"/>
        </a:accent6>
        <a:hlink>
          <a:srgbClr val="0099FF"/>
        </a:hlink>
        <a:folHlink>
          <a:srgbClr val="B2B2B2"/>
        </a:folHlink>
      </a:clrScheme>
      <a:clrMap bg1="lt1" tx1="dk1" bg2="lt2" tx2="dk2" accent1="accent1" accent2="accent2" accent3="accent3" accent4="accent4" accent5="accent5" accent6="accent6" hlink="hlink" folHlink="folHlink"/>
    </a:extraClrScheme>
    <a:extraClrScheme>
      <a:clrScheme name="Blank Presentation 9">
        <a:dk1>
          <a:srgbClr val="000000"/>
        </a:dk1>
        <a:lt1>
          <a:srgbClr val="FFFFFF"/>
        </a:lt1>
        <a:dk2>
          <a:srgbClr val="80C43C"/>
        </a:dk2>
        <a:lt2>
          <a:srgbClr val="808080"/>
        </a:lt2>
        <a:accent1>
          <a:srgbClr val="FF3300"/>
        </a:accent1>
        <a:accent2>
          <a:srgbClr val="003399"/>
        </a:accent2>
        <a:accent3>
          <a:srgbClr val="FFFFFF"/>
        </a:accent3>
        <a:accent4>
          <a:srgbClr val="000000"/>
        </a:accent4>
        <a:accent5>
          <a:srgbClr val="FFADAA"/>
        </a:accent5>
        <a:accent6>
          <a:srgbClr val="002D8A"/>
        </a:accent6>
        <a:hlink>
          <a:srgbClr val="0099FF"/>
        </a:hlink>
        <a:folHlink>
          <a:srgbClr val="FF9933"/>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2017 BU HIPAA Training 1 16 2017</Template>
  <TotalTime>18097</TotalTime>
  <Words>2418</Words>
  <Application>Microsoft Office PowerPoint</Application>
  <PresentationFormat>Widescreen</PresentationFormat>
  <Paragraphs>369</Paragraphs>
  <Slides>37</Slides>
  <Notes>5</Notes>
  <HiddenSlides>0</HiddenSlides>
  <MMClips>0</MMClips>
  <ScaleCrop>false</ScaleCrop>
  <HeadingPairs>
    <vt:vector size="6" baseType="variant">
      <vt:variant>
        <vt:lpstr>Fonts Used</vt:lpstr>
      </vt:variant>
      <vt:variant>
        <vt:i4>12</vt:i4>
      </vt:variant>
      <vt:variant>
        <vt:lpstr>Theme</vt:lpstr>
      </vt:variant>
      <vt:variant>
        <vt:i4>2</vt:i4>
      </vt:variant>
      <vt:variant>
        <vt:lpstr>Slide Titles</vt:lpstr>
      </vt:variant>
      <vt:variant>
        <vt:i4>37</vt:i4>
      </vt:variant>
    </vt:vector>
  </HeadingPairs>
  <TitlesOfParts>
    <vt:vector size="51" baseType="lpstr">
      <vt:lpstr>Arial</vt:lpstr>
      <vt:lpstr>Arial Black</vt:lpstr>
      <vt:lpstr>Calibri</vt:lpstr>
      <vt:lpstr>Helvetica</vt:lpstr>
      <vt:lpstr>Osaka</vt:lpstr>
      <vt:lpstr>Stag Semibold</vt:lpstr>
      <vt:lpstr>Times</vt:lpstr>
      <vt:lpstr>Times New Roman</vt:lpstr>
      <vt:lpstr>Whitney Book</vt:lpstr>
      <vt:lpstr>Whitney Medium</vt:lpstr>
      <vt:lpstr>Whitney Semibold</vt:lpstr>
      <vt:lpstr>Wingdings</vt:lpstr>
      <vt:lpstr>ist_powerpoint_templated</vt:lpstr>
      <vt:lpstr>Blank Presentation</vt:lpstr>
      <vt:lpstr>HIPAA &amp;  RESEARCH DATA SECURITY  FOR BU RESEARCHERS</vt:lpstr>
      <vt:lpstr>This Training Will Cover-</vt:lpstr>
      <vt:lpstr>HIPAA</vt:lpstr>
      <vt:lpstr>What’s the big deal?</vt:lpstr>
      <vt:lpstr>When Does Research Implicate HIPAA?</vt:lpstr>
      <vt:lpstr>Covered Entity/Covered Component</vt:lpstr>
      <vt:lpstr>Points Where HIPAA Matters</vt:lpstr>
      <vt:lpstr>    </vt:lpstr>
      <vt:lpstr>Waiver Preparatory To Research </vt:lpstr>
      <vt:lpstr>    </vt:lpstr>
      <vt:lpstr>HIPAA-Compliant Recruiting Examples</vt:lpstr>
      <vt:lpstr>  </vt:lpstr>
      <vt:lpstr>First Option: Use De-Identified Data </vt:lpstr>
      <vt:lpstr>18 Identifiers That Must Be Absent To De-identify PHI</vt:lpstr>
      <vt:lpstr>Second Option: Use a Limited Data Set</vt:lpstr>
      <vt:lpstr>Third Option:  Obtain Patient Authorization </vt:lpstr>
      <vt:lpstr>Fourth Option:  IRB Waiver of Authorization</vt:lpstr>
      <vt:lpstr>  </vt:lpstr>
      <vt:lpstr>Major Risks:</vt:lpstr>
      <vt:lpstr>HIPAA Is Not The Only Law Out There…</vt:lpstr>
      <vt:lpstr>BU’s Data Categories Make it Simple[r]</vt:lpstr>
      <vt:lpstr>But my research data is always “deidentified”….</vt:lpstr>
      <vt:lpstr>Minimum Security Standards for Non-Public Data </vt:lpstr>
      <vt:lpstr>1. Device Standards for Non-Public Data</vt:lpstr>
      <vt:lpstr>How Do I Make Sure my Device is OK?</vt:lpstr>
      <vt:lpstr>Once Device is OK, Keep it That Way</vt:lpstr>
      <vt:lpstr>2. Data Storage Options</vt:lpstr>
      <vt:lpstr>3. Data Sharing</vt:lpstr>
      <vt:lpstr>4. Foil Hackers and Fight Phishing!</vt:lpstr>
      <vt:lpstr>Check Before You Click</vt:lpstr>
      <vt:lpstr>Additional Tips:  Safeguards for Working Remotely</vt:lpstr>
      <vt:lpstr>Additional Tips: Protect Documents and Tangible Data</vt:lpstr>
      <vt:lpstr>  </vt:lpstr>
      <vt:lpstr>Reporting Potential Breach/Loss of Data: Why Is It So Important? </vt:lpstr>
      <vt:lpstr>What Events Must Be Reported?</vt:lpstr>
      <vt:lpstr>How to Report Security Concerns, Security Incidents, and Potential Breaches: </vt:lpstr>
      <vt:lpstr>Additional Resources </vt:lpstr>
    </vt:vector>
  </TitlesOfParts>
  <Company>Boston University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HUMAN SUBJECTS RESEARCH AT BMC AND BU:  ACCESSING AND PROTECTING HIPAA PHI AND RESEARCH DATA</dc:title>
  <dc:creator>Lindquist, Diane M</dc:creator>
  <cp:lastModifiedBy>Corbett, David</cp:lastModifiedBy>
  <cp:revision>419</cp:revision>
  <cp:lastPrinted>2017-08-09T21:14:23Z</cp:lastPrinted>
  <dcterms:created xsi:type="dcterms:W3CDTF">2017-04-05T15:29:37Z</dcterms:created>
  <dcterms:modified xsi:type="dcterms:W3CDTF">2018-01-11T05:13:24Z</dcterms:modified>
</cp:coreProperties>
</file>