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8" r:id="rId3"/>
    <p:sldId id="269" r:id="rId4"/>
    <p:sldId id="270" r:id="rId5"/>
    <p:sldId id="258" r:id="rId6"/>
    <p:sldId id="259" r:id="rId7"/>
    <p:sldId id="260" r:id="rId8"/>
    <p:sldId id="265" r:id="rId9"/>
    <p:sldId id="261" r:id="rId10"/>
    <p:sldId id="262" r:id="rId11"/>
    <p:sldId id="266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3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Conditions of </a:t>
            </a:r>
            <a:r>
              <a:rPr lang="en-US" dirty="0" smtClean="0"/>
              <a:t>mothers </a:t>
            </a:r>
            <a:r>
              <a:rPr lang="en-US" baseline="0" dirty="0" smtClean="0"/>
              <a:t>interviewed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Sheet1!$A$1:$A$5</c:f>
              <c:strCache>
                <c:ptCount val="5"/>
                <c:pt idx="0">
                  <c:v>No conditions</c:v>
                </c:pt>
                <c:pt idx="1">
                  <c:v>Anemia</c:v>
                </c:pt>
                <c:pt idx="2">
                  <c:v>Pre-eclampsia/ Eclampsia</c:v>
                </c:pt>
                <c:pt idx="3">
                  <c:v>Obstructed labor</c:v>
                </c:pt>
                <c:pt idx="4">
                  <c:v>Postpartum hemorrhage</c:v>
                </c:pt>
              </c:strCache>
            </c:strRef>
          </c:cat>
          <c:val>
            <c:numRef>
              <c:f>Sheet1!$B$1:$B$5</c:f>
              <c:numCache>
                <c:formatCode>General</c:formatCode>
                <c:ptCount val="5"/>
                <c:pt idx="0">
                  <c:v>52</c:v>
                </c:pt>
                <c:pt idx="1">
                  <c:v>27</c:v>
                </c:pt>
                <c:pt idx="2">
                  <c:v>16</c:v>
                </c:pt>
                <c:pt idx="3">
                  <c:v>14</c:v>
                </c:pt>
                <c:pt idx="4">
                  <c:v>7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4.1342160339471475E-2"/>
          <c:y val="0.29609210929159219"/>
          <c:w val="0.34287374840428275"/>
          <c:h val="0.63173132973540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anchor="t" anchorCtr="0"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0.64865</cdr:x>
      <cdr:y>0.91793</cdr:y>
    </cdr:from>
    <cdr:to>
      <cdr:x>1</cdr:x>
      <cdr:y>1</cdr:y>
    </cdr:to>
    <cdr:sp macro="" textlink="">
      <cdr:nvSpPr>
        <cdr:cNvPr id="3" name="TextBox 7"/>
        <cdr:cNvSpPr txBox="1"/>
      </cdr:nvSpPr>
      <cdr:spPr>
        <a:xfrm xmlns:a="http://schemas.openxmlformats.org/drawingml/2006/main">
          <a:off x="3326966" y="3068114"/>
          <a:ext cx="1802125" cy="2743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1"/>
          <a:r>
            <a:rPr lang="en-US" sz="800" dirty="0" smtClean="0"/>
            <a:t>*based on report by Sara Gravelyn</a:t>
          </a:r>
          <a:endParaRPr lang="en-US" sz="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FF11878-0F9E-4F27-AFD6-B69E5F64B5E7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7157DB5-A011-4570-A6D4-D1C495D4C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04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ADD9149-4415-47B0-A547-74F44C264D27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62EDDBD-A191-4D9E-99A6-D38A194A0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36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116 mothers interviewed</a:t>
            </a:r>
          </a:p>
          <a:p>
            <a:r>
              <a:rPr lang="en-US" dirty="0" smtClean="0"/>
              <a:t>Barriers identified by</a:t>
            </a:r>
            <a:r>
              <a:rPr lang="en-US" baseline="0" dirty="0" smtClean="0"/>
              <a:t> mothers – transportation, and cost of testing and supplements</a:t>
            </a:r>
            <a:endParaRPr lang="en-US" dirty="0" smtClean="0"/>
          </a:p>
          <a:p>
            <a:r>
              <a:rPr lang="en-US" dirty="0" smtClean="0"/>
              <a:t>Discuss at</a:t>
            </a:r>
            <a:r>
              <a:rPr lang="en-US" baseline="0" dirty="0" smtClean="0"/>
              <a:t> what stage of the project we are currently in; </a:t>
            </a:r>
          </a:p>
          <a:p>
            <a:r>
              <a:rPr lang="en-US" baseline="0" dirty="0" smtClean="0"/>
              <a:t>discuss the considerations we are taking when building a device (cost, local context, portability, usability, reagents needed,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EDDBD-A191-4D9E-99A6-D38A194A0B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045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EDDBD-A191-4D9E-99A6-D38A194A0B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63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EDDBD-A191-4D9E-99A6-D38A194A0B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73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EDDBD-A191-4D9E-99A6-D38A194A0B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23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EDDBD-A191-4D9E-99A6-D38A194A0B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1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99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08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2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24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9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1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9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4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83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0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085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49C1C-F59C-4030-BB4B-F96EAF4B541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8E4FD-91C2-44CF-922A-AC30359F3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1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622" y="380694"/>
            <a:ext cx="9125069" cy="6108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Zanzibar Global Health Technologies Program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00212"/>
            <a:ext cx="9144000" cy="1655762"/>
          </a:xfrm>
          <a:effectLst>
            <a:outerShdw blurRad="50800" dist="50800" dir="5400000" algn="ctr" rotWithShape="0">
              <a:srgbClr val="000000">
                <a:alpha val="42000"/>
              </a:srgbClr>
            </a:outerShdw>
          </a:effectLst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Professor Muhammad Zaman</a:t>
            </a:r>
          </a:p>
          <a:p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Informational Session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87" y="5631765"/>
            <a:ext cx="1254579" cy="6816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47" y="5808617"/>
            <a:ext cx="2724334" cy="50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7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191" y="169182"/>
            <a:ext cx="4804954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u="sng" dirty="0" smtClean="0"/>
              <a:t>What makes this program different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3754" y="1494745"/>
            <a:ext cx="5519643" cy="5246023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Project based curriculum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i="1" dirty="0" smtClean="0"/>
              <a:t>You</a:t>
            </a:r>
            <a:r>
              <a:rPr lang="en-US" sz="3200" dirty="0" smtClean="0"/>
              <a:t> identify the problem and work towards </a:t>
            </a:r>
            <a:r>
              <a:rPr lang="en-US" sz="3200" i="1" dirty="0" smtClean="0"/>
              <a:t>your</a:t>
            </a:r>
            <a:r>
              <a:rPr lang="en-US" sz="3200" dirty="0" smtClean="0"/>
              <a:t> own solution!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Multidisciplinary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Gaining lab experience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Working </a:t>
            </a:r>
            <a:r>
              <a:rPr lang="en-US" sz="3200" dirty="0"/>
              <a:t>in the </a:t>
            </a:r>
            <a:r>
              <a:rPr lang="en-US" sz="3200" dirty="0" smtClean="0"/>
              <a:t>field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Experience in a developing country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Working with local </a:t>
            </a:r>
            <a:r>
              <a:rPr lang="en-US" sz="3200" dirty="0" err="1" smtClean="0"/>
              <a:t>Zanzabari</a:t>
            </a:r>
            <a:r>
              <a:rPr lang="en-US" sz="3200" dirty="0" smtClean="0"/>
              <a:t> medical students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Input from local hospital staff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Cultural </a:t>
            </a:r>
            <a:r>
              <a:rPr lang="en-US" sz="3200" dirty="0" smtClean="0"/>
              <a:t>immersion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Experience beyond just developing a product in a lab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Cultural barriers to adoption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Policy aspects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Field testing</a:t>
            </a:r>
            <a:endParaRPr lang="en-US" sz="3200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8192" y="3447284"/>
            <a:ext cx="4537014" cy="3037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7194" y="517766"/>
            <a:ext cx="2405668" cy="3202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719" y="365125"/>
            <a:ext cx="1973153" cy="3507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535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441" y="0"/>
            <a:ext cx="10515600" cy="1325563"/>
          </a:xfrm>
        </p:spPr>
        <p:txBody>
          <a:bodyPr/>
          <a:lstStyle/>
          <a:p>
            <a:r>
              <a:rPr lang="en-US" dirty="0" smtClean="0"/>
              <a:t>                                                 </a:t>
            </a:r>
            <a:r>
              <a:rPr lang="en-US" u="sng" dirty="0" smtClean="0"/>
              <a:t>Outcomes</a:t>
            </a:r>
            <a:endParaRPr lang="en-US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460" y="1325563"/>
            <a:ext cx="5157787" cy="823912"/>
          </a:xfrm>
        </p:spPr>
        <p:txBody>
          <a:bodyPr>
            <a:normAutofit/>
          </a:bodyPr>
          <a:lstStyle/>
          <a:p>
            <a:r>
              <a:rPr lang="en-US" b="0" dirty="0"/>
              <a:t>By the end of this program, you </a:t>
            </a:r>
            <a:r>
              <a:rPr lang="en-US" b="0" dirty="0" smtClean="0"/>
              <a:t>will have </a:t>
            </a:r>
            <a:r>
              <a:rPr lang="en-US" b="0" dirty="0"/>
              <a:t>the ability to…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8460" y="1688841"/>
            <a:ext cx="6005149" cy="4860005"/>
          </a:xfrm>
        </p:spPr>
        <p:txBody>
          <a:bodyPr>
            <a:normAutofit fontScale="85000" lnSpcReduction="20000"/>
          </a:bodyPr>
          <a:lstStyle/>
          <a:p>
            <a:pPr fontAlgn="base">
              <a:buFont typeface="Wingdings" panose="05000000000000000000" pitchFamily="2" charset="2"/>
              <a:buChar char="§"/>
            </a:pPr>
            <a:r>
              <a:rPr lang="en-US" dirty="0"/>
              <a:t>Apply knowledge and the fundamentals of engineering, mathematics and science to practical real-world problem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US" dirty="0"/>
              <a:t>Design and conduct experiments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US" dirty="0"/>
              <a:t>Collect, analyze and interpret data 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US" dirty="0"/>
              <a:t>Communicate effectively and work successfully in multidisciplinary </a:t>
            </a:r>
            <a:r>
              <a:rPr lang="en-US" i="1" dirty="0"/>
              <a:t>and</a:t>
            </a:r>
            <a:r>
              <a:rPr lang="en-US" dirty="0"/>
              <a:t> culturally diverse teams in a professional setting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US" dirty="0"/>
              <a:t>Understand the social structures and societal values of the community in the context of technological adoption and usage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US" dirty="0"/>
              <a:t>Recommend policy change based on lectures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US" dirty="0"/>
              <a:t>Convey technical information to a non-scientific audience </a:t>
            </a:r>
          </a:p>
          <a:p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232" y="942412"/>
            <a:ext cx="5034707" cy="5337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3912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Program Structure: Four Part Strategy</a:t>
            </a:r>
            <a:endParaRPr lang="en-US" u="sng" dirty="0"/>
          </a:p>
        </p:txBody>
      </p:sp>
      <p:sp>
        <p:nvSpPr>
          <p:cNvPr id="3" name="Rectangle 2"/>
          <p:cNvSpPr/>
          <p:nvPr/>
        </p:nvSpPr>
        <p:spPr>
          <a:xfrm>
            <a:off x="738552" y="1699902"/>
            <a:ext cx="10515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Designing device in Zaman Lab at </a:t>
            </a:r>
            <a:r>
              <a:rPr lang="en-US" sz="2400" dirty="0"/>
              <a:t>BU </a:t>
            </a:r>
            <a:r>
              <a:rPr lang="en-US" sz="2400" dirty="0" smtClean="0"/>
              <a:t>(Fall 2015/Spring 2016)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Prototype testing with new </a:t>
            </a:r>
            <a:r>
              <a:rPr lang="en-US" sz="2400" i="1" dirty="0" smtClean="0"/>
              <a:t>and</a:t>
            </a:r>
            <a:r>
              <a:rPr lang="en-US" sz="2400" dirty="0" smtClean="0"/>
              <a:t> returning students (Summer 2016)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Continue work at BU while collaborating with SUZA students (Fall 2016/Spring 2017)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New students accepted into program (October/November 2016)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3076" y="4268819"/>
            <a:ext cx="11594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2015					       2016</a:t>
            </a:r>
          </a:p>
          <a:p>
            <a:r>
              <a:rPr lang="en-US" i="1" dirty="0" smtClean="0"/>
              <a:t>April   May   June   July   Aug   Sept   Oct   Nov   Dec     Jan   Feb   March   April   May   June   July   Aug   Sept   Oct   Nov   Dec</a:t>
            </a:r>
            <a:endParaRPr lang="en-US" i="1" dirty="0"/>
          </a:p>
        </p:txBody>
      </p:sp>
      <p:sp>
        <p:nvSpPr>
          <p:cNvPr id="6" name="Rectangle 5"/>
          <p:cNvSpPr/>
          <p:nvPr/>
        </p:nvSpPr>
        <p:spPr>
          <a:xfrm>
            <a:off x="293075" y="4984150"/>
            <a:ext cx="1652955" cy="28135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Work in BU lab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46030" y="5278846"/>
            <a:ext cx="937847" cy="30876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Zanzibar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2883877" y="4956321"/>
            <a:ext cx="5884982" cy="28135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Work in lab + collaborate with SUZA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768860" y="5237675"/>
            <a:ext cx="937847" cy="15636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2" name="Right Arrow 11"/>
          <p:cNvSpPr/>
          <p:nvPr/>
        </p:nvSpPr>
        <p:spPr>
          <a:xfrm>
            <a:off x="9706708" y="4902935"/>
            <a:ext cx="2180491" cy="419074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Work in BU lab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768860" y="5396859"/>
            <a:ext cx="937847" cy="1563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8768859" y="5193903"/>
            <a:ext cx="9378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Zanzibar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91151" y="5249053"/>
            <a:ext cx="4677707" cy="28135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New students accepted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90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270" y="457200"/>
            <a:ext cx="3995353" cy="706395"/>
          </a:xfrm>
        </p:spPr>
        <p:txBody>
          <a:bodyPr/>
          <a:lstStyle/>
          <a:p>
            <a:pPr algn="ctr"/>
            <a:r>
              <a:rPr lang="en-US" u="sng" dirty="0" smtClean="0"/>
              <a:t>Zanzibar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4270" y="1301577"/>
            <a:ext cx="4085968" cy="5048679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Location: islands off east coast of Tanzania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800" dirty="0" err="1" smtClean="0"/>
              <a:t>Unguja</a:t>
            </a:r>
            <a:r>
              <a:rPr lang="en-US" sz="1800" dirty="0" smtClean="0"/>
              <a:t> and Pemba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Population: 984,625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Languages: Swahili, English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Religion: 99% Muslim, 1% Christian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Economy: spice trade, tourism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History: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1698: Sultanate of Oman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Slave trade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1890: British Protectorate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1963: Independence and the Zanzibar Revolution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Government: semi-autonomous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623" y="457200"/>
            <a:ext cx="3768458" cy="2401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623" y="3517555"/>
            <a:ext cx="3776934" cy="2832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3" r="8163"/>
          <a:stretch>
            <a:fillRect/>
          </a:stretch>
        </p:blipFill>
        <p:spPr>
          <a:xfrm>
            <a:off x="7924800" y="1599463"/>
            <a:ext cx="4023713" cy="3177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79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6496" y="14488"/>
            <a:ext cx="8466142" cy="1033849"/>
          </a:xfrm>
        </p:spPr>
        <p:txBody>
          <a:bodyPr/>
          <a:lstStyle/>
          <a:p>
            <a:pPr algn="ctr"/>
            <a:r>
              <a:rPr lang="en-US" u="sng" dirty="0" smtClean="0"/>
              <a:t>Public Health Issues in Zanzibar</a:t>
            </a:r>
            <a:endParaRPr lang="en-US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9209" y="1238483"/>
            <a:ext cx="8988656" cy="5619517"/>
          </a:xfrm>
        </p:spPr>
        <p:txBody>
          <a:bodyPr>
            <a:normAutofit/>
          </a:bodyPr>
          <a:lstStyle/>
          <a:p>
            <a:r>
              <a:rPr lang="en-US" sz="1900" dirty="0" smtClean="0">
                <a:latin typeface="+mj-lt"/>
              </a:rPr>
              <a:t>Based on 2015 needs assessment:</a:t>
            </a:r>
          </a:p>
          <a:p>
            <a:endParaRPr lang="en-US" sz="1900" b="1" dirty="0" smtClean="0"/>
          </a:p>
          <a:p>
            <a:endParaRPr lang="en-US" sz="1900" b="1" dirty="0" smtClean="0"/>
          </a:p>
          <a:p>
            <a:endParaRPr lang="en-US" sz="1900" b="1" dirty="0" smtClean="0"/>
          </a:p>
          <a:p>
            <a:endParaRPr lang="en-US" sz="1900" b="1" dirty="0"/>
          </a:p>
          <a:p>
            <a:endParaRPr lang="en-US" sz="1900" b="1" dirty="0" smtClean="0"/>
          </a:p>
          <a:p>
            <a:endParaRPr lang="en-US" sz="1900" b="1" dirty="0" smtClean="0"/>
          </a:p>
          <a:p>
            <a:endParaRPr lang="en-US" sz="1900" b="1" dirty="0"/>
          </a:p>
          <a:p>
            <a:endParaRPr lang="en-US" sz="1900" b="1" dirty="0" smtClean="0"/>
          </a:p>
          <a:p>
            <a:endParaRPr lang="en-US" sz="1900" b="1" dirty="0" smtClean="0"/>
          </a:p>
          <a:p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Project focus:</a:t>
            </a:r>
          </a:p>
          <a:p>
            <a:r>
              <a:rPr lang="en-US" sz="2800" dirty="0" smtClean="0">
                <a:latin typeface="+mj-lt"/>
              </a:rPr>
              <a:t>Renal and liver function point-of-care diagnostic</a:t>
            </a:r>
          </a:p>
          <a:p>
            <a:endParaRPr lang="en-US" sz="2800" dirty="0">
              <a:latin typeface="+mj-lt"/>
            </a:endParaRPr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567" y="1941707"/>
            <a:ext cx="6012918" cy="3093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459354" y="4681422"/>
            <a:ext cx="14031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*report by Sara Gravelyn</a:t>
            </a:r>
            <a:endParaRPr lang="en-US" sz="800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907220"/>
              </p:ext>
            </p:extLst>
          </p:nvPr>
        </p:nvGraphicFramePr>
        <p:xfrm>
          <a:off x="357308" y="1892039"/>
          <a:ext cx="5129091" cy="3342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8030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419" y="73626"/>
            <a:ext cx="4507606" cy="1055914"/>
          </a:xfrm>
        </p:spPr>
        <p:txBody>
          <a:bodyPr/>
          <a:lstStyle/>
          <a:p>
            <a:pPr algn="ctr"/>
            <a:r>
              <a:rPr lang="en-US" u="sng" dirty="0" smtClean="0"/>
              <a:t>Summer field work</a:t>
            </a:r>
            <a:endParaRPr lang="en-US" u="sng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8251961" y="3226272"/>
            <a:ext cx="3617821" cy="285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42" y="1129540"/>
            <a:ext cx="4694183" cy="4414214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Partnering with State University of Zanzibar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SUZA medical school affiliated with</a:t>
            </a:r>
            <a:r>
              <a:rPr lang="en-US" sz="2000" dirty="0"/>
              <a:t> </a:t>
            </a:r>
            <a:r>
              <a:rPr lang="en-US" sz="2000" dirty="0" err="1" smtClean="0"/>
              <a:t>Mnazi</a:t>
            </a:r>
            <a:r>
              <a:rPr lang="en-US" sz="2000" dirty="0" smtClean="0"/>
              <a:t> </a:t>
            </a:r>
            <a:r>
              <a:rPr lang="en-US" sz="2000" dirty="0" err="1" smtClean="0"/>
              <a:t>Mmoja</a:t>
            </a:r>
            <a:r>
              <a:rPr lang="en-US" sz="2000" dirty="0" smtClean="0"/>
              <a:t> Hospital in </a:t>
            </a:r>
            <a:r>
              <a:rPr lang="en-US" sz="2000" dirty="0" err="1" smtClean="0"/>
              <a:t>Stonetown</a:t>
            </a: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Dates </a:t>
            </a:r>
            <a:r>
              <a:rPr lang="en-US" sz="2400" dirty="0"/>
              <a:t>of Zanzibar field work:                     </a:t>
            </a:r>
            <a:r>
              <a:rPr lang="en-US" sz="2400" dirty="0" smtClean="0"/>
              <a:t>six </a:t>
            </a:r>
            <a:r>
              <a:rPr lang="en-US" sz="2400" dirty="0"/>
              <a:t>week period during summer </a:t>
            </a:r>
            <a:endParaRPr lang="en-US" sz="2400" dirty="0" smtClean="0"/>
          </a:p>
          <a:p>
            <a:r>
              <a:rPr lang="en-US" sz="2000" i="1" dirty="0" smtClean="0"/>
              <a:t>Please </a:t>
            </a:r>
            <a:r>
              <a:rPr lang="en-US" sz="2000" i="1" dirty="0"/>
              <a:t>note: to take part in this program, lab work is required but travel to Zanzibar is optional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Lab research and field testing in Zanzibar supervised Dr. </a:t>
            </a:r>
            <a:r>
              <a:rPr lang="en-US" sz="2400" dirty="0" err="1"/>
              <a:t>Ishrat</a:t>
            </a:r>
            <a:r>
              <a:rPr lang="en-US" sz="2400" dirty="0"/>
              <a:t> </a:t>
            </a:r>
            <a:r>
              <a:rPr lang="en-US" sz="2400" dirty="0" err="1"/>
              <a:t>Bano</a:t>
            </a:r>
            <a:r>
              <a:rPr lang="en-US" sz="2400" dirty="0"/>
              <a:t> (BU post-doc)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Accommodations are family homestays near the university</a:t>
            </a:r>
          </a:p>
          <a:p>
            <a:endParaRPr lang="en-US" sz="2000" dirty="0" smtClean="0"/>
          </a:p>
          <a:p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433" y="296092"/>
            <a:ext cx="5377652" cy="2699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857" y="2068284"/>
            <a:ext cx="3010989" cy="4014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http://www.suza.ac.tz/oces/images/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602" y="398860"/>
            <a:ext cx="1428750" cy="14287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56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1498" y="354169"/>
            <a:ext cx="5924879" cy="798490"/>
          </a:xfrm>
        </p:spPr>
        <p:txBody>
          <a:bodyPr/>
          <a:lstStyle/>
          <a:p>
            <a:pPr algn="ctr"/>
            <a:r>
              <a:rPr lang="en-US" u="sng" dirty="0" smtClean="0"/>
              <a:t>Fall and spring semester lab work</a:t>
            </a:r>
            <a:endParaRPr lang="en-US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4699" y="1390919"/>
            <a:ext cx="5628494" cy="5286128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Current stage of program: preliminary research and design</a:t>
            </a:r>
          </a:p>
          <a:p>
            <a:endParaRPr lang="en-US" sz="2400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Review of point-of-care diagnostics currently in the market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Survey medical community to develop device specifications</a:t>
            </a:r>
          </a:p>
          <a:p>
            <a:pPr lvl="1"/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Working in Zaman Lab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Estimated time commitment: 10 – 15 hours/week</a:t>
            </a:r>
            <a:endParaRPr lang="en-US" sz="2200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s://ireneminja.files.wordpress.com/2012/05/dscn26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1185525"/>
            <a:ext cx="5974080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575" y="335269"/>
            <a:ext cx="3894995" cy="3246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4078" y="3020486"/>
            <a:ext cx="2733625" cy="3644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4" y="3734055"/>
            <a:ext cx="2282658" cy="3038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1040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109" y="458874"/>
            <a:ext cx="3932237" cy="653143"/>
          </a:xfrm>
        </p:spPr>
        <p:txBody>
          <a:bodyPr/>
          <a:lstStyle/>
          <a:p>
            <a:pPr algn="ctr"/>
            <a:r>
              <a:rPr lang="en-US" u="sng" dirty="0" smtClean="0"/>
              <a:t>Assessment</a:t>
            </a:r>
            <a:endParaRPr lang="en-US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261" y="1262743"/>
            <a:ext cx="4783016" cy="4475617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 smtClean="0"/>
              <a:t>Project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Technical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Policy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Cultural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 smtClean="0"/>
              <a:t>Blog posts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 smtClean="0"/>
              <a:t>Final Report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 smtClean="0"/>
              <a:t>Presentation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In Zanzibar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To BU community</a:t>
            </a:r>
          </a:p>
          <a:p>
            <a:endParaRPr lang="en-US" sz="2400" i="1" dirty="0" smtClean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7356" y="461511"/>
            <a:ext cx="5402740" cy="3039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445" y="2505480"/>
            <a:ext cx="2876229" cy="3828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7356" y="3751276"/>
            <a:ext cx="4193946" cy="26974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6046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264" y="522514"/>
            <a:ext cx="6066137" cy="620486"/>
          </a:xfrm>
        </p:spPr>
        <p:txBody>
          <a:bodyPr/>
          <a:lstStyle/>
          <a:p>
            <a:pPr algn="ctr"/>
            <a:r>
              <a:rPr lang="en-US" dirty="0" smtClean="0"/>
              <a:t>    </a:t>
            </a:r>
            <a:r>
              <a:rPr lang="en-US" u="sng" dirty="0" smtClean="0"/>
              <a:t>Application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926" y="1143000"/>
            <a:ext cx="6205475" cy="5043196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Transcript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Can be unofficial copy</a:t>
            </a:r>
            <a:endParaRPr lang="en-US" sz="2400" b="1" u="sng" dirty="0" smtClean="0"/>
          </a:p>
          <a:p>
            <a:r>
              <a:rPr lang="en-US" sz="2400" b="1" dirty="0" smtClean="0"/>
              <a:t>Essay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Brief, 1-2 page paper on a major health issue in sub-Saharan Africa and a basic idea on how to approach it</a:t>
            </a:r>
            <a:endParaRPr lang="en-US" sz="2400" b="1" u="sng" dirty="0" smtClean="0"/>
          </a:p>
          <a:p>
            <a:r>
              <a:rPr lang="en-US" sz="2400" b="1" dirty="0" smtClean="0"/>
              <a:t>CV/Resume</a:t>
            </a:r>
            <a:endParaRPr lang="en-US" sz="2400" b="1" u="sng" dirty="0" smtClean="0"/>
          </a:p>
          <a:p>
            <a:r>
              <a:rPr lang="en-US" sz="2400" b="1" dirty="0" smtClean="0"/>
              <a:t>Two minute video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Discuss why you should be accepted into the program</a:t>
            </a:r>
            <a:endParaRPr lang="en-US" sz="2400" dirty="0"/>
          </a:p>
          <a:p>
            <a:r>
              <a:rPr lang="en-US" sz="2400" b="1" dirty="0" smtClean="0"/>
              <a:t>Please electronically send all of the following to Katie Clifford (clifford@bu.edu) by </a:t>
            </a:r>
            <a:r>
              <a:rPr lang="en-US" sz="2400" b="1" smtClean="0"/>
              <a:t>October </a:t>
            </a:r>
            <a:r>
              <a:rPr lang="en-US" sz="2400" b="1" smtClean="0"/>
              <a:t>16</a:t>
            </a:r>
            <a:r>
              <a:rPr lang="en-US" sz="2400" b="1" baseline="30000" smtClean="0"/>
              <a:t>th</a:t>
            </a:r>
            <a:r>
              <a:rPr lang="en-US" sz="2400" b="1" dirty="0" smtClean="0"/>
              <a:t>, 2015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6401" y="1763486"/>
            <a:ext cx="5276481" cy="3517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6367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6146" name="Picture 2" descr="http://bulletinoftheoppressionofwomen.com/wp-content/uploads/2012/08/Women-in-Zanzib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280" y="1522638"/>
            <a:ext cx="7599440" cy="4680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5589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7461</TotalTime>
  <Words>578</Words>
  <Application>Microsoft Office PowerPoint</Application>
  <PresentationFormat>Widescreen</PresentationFormat>
  <Paragraphs>113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Zanzibar Global Health Technologies Program</vt:lpstr>
      <vt:lpstr>What makes this program different?</vt:lpstr>
      <vt:lpstr>                                                 Outcomes</vt:lpstr>
      <vt:lpstr>Program Structure: Four Part Strategy</vt:lpstr>
      <vt:lpstr>Zanzibar </vt:lpstr>
      <vt:lpstr>Public Health Issues in Zanzibar</vt:lpstr>
      <vt:lpstr>Summer field work</vt:lpstr>
      <vt:lpstr>Fall and spring semester lab work</vt:lpstr>
      <vt:lpstr>Assessment</vt:lpstr>
      <vt:lpstr>    Application </vt:lpstr>
      <vt:lpstr>Questions?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Clifford</dc:creator>
  <cp:lastModifiedBy>Clifford</cp:lastModifiedBy>
  <cp:revision>73</cp:revision>
  <cp:lastPrinted>2015-03-16T16:20:25Z</cp:lastPrinted>
  <dcterms:created xsi:type="dcterms:W3CDTF">2015-02-23T17:05:04Z</dcterms:created>
  <dcterms:modified xsi:type="dcterms:W3CDTF">2015-09-29T15:54:42Z</dcterms:modified>
</cp:coreProperties>
</file>