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0"/>
  </p:notesMasterIdLst>
  <p:handoutMasterIdLst>
    <p:handoutMasterId r:id="rId61"/>
  </p:handoutMasterIdLst>
  <p:sldIdLst>
    <p:sldId id="257" r:id="rId5"/>
    <p:sldId id="483" r:id="rId6"/>
    <p:sldId id="460" r:id="rId7"/>
    <p:sldId id="493" r:id="rId8"/>
    <p:sldId id="524" r:id="rId9"/>
    <p:sldId id="448" r:id="rId10"/>
    <p:sldId id="484" r:id="rId11"/>
    <p:sldId id="485" r:id="rId12"/>
    <p:sldId id="504" r:id="rId13"/>
    <p:sldId id="523" r:id="rId14"/>
    <p:sldId id="521" r:id="rId15"/>
    <p:sldId id="486" r:id="rId16"/>
    <p:sldId id="495" r:id="rId17"/>
    <p:sldId id="496" r:id="rId18"/>
    <p:sldId id="516" r:id="rId19"/>
    <p:sldId id="498" r:id="rId20"/>
    <p:sldId id="503" r:id="rId21"/>
    <p:sldId id="494" r:id="rId22"/>
    <p:sldId id="500" r:id="rId23"/>
    <p:sldId id="487" r:id="rId24"/>
    <p:sldId id="471" r:id="rId25"/>
    <p:sldId id="462" r:id="rId26"/>
    <p:sldId id="472" r:id="rId27"/>
    <p:sldId id="489" r:id="rId28"/>
    <p:sldId id="490" r:id="rId29"/>
    <p:sldId id="491" r:id="rId30"/>
    <p:sldId id="525" r:id="rId31"/>
    <p:sldId id="470" r:id="rId32"/>
    <p:sldId id="492" r:id="rId33"/>
    <p:sldId id="473" r:id="rId34"/>
    <p:sldId id="476" r:id="rId35"/>
    <p:sldId id="518" r:id="rId36"/>
    <p:sldId id="481" r:id="rId37"/>
    <p:sldId id="457" r:id="rId38"/>
    <p:sldId id="454" r:id="rId39"/>
    <p:sldId id="453" r:id="rId40"/>
    <p:sldId id="480" r:id="rId41"/>
    <p:sldId id="465" r:id="rId42"/>
    <p:sldId id="438" r:id="rId43"/>
    <p:sldId id="466" r:id="rId44"/>
    <p:sldId id="379" r:id="rId45"/>
    <p:sldId id="479" r:id="rId46"/>
    <p:sldId id="390" r:id="rId47"/>
    <p:sldId id="508" r:id="rId48"/>
    <p:sldId id="463" r:id="rId49"/>
    <p:sldId id="392" r:id="rId50"/>
    <p:sldId id="440" r:id="rId51"/>
    <p:sldId id="507" r:id="rId52"/>
    <p:sldId id="512" r:id="rId53"/>
    <p:sldId id="515" r:id="rId54"/>
    <p:sldId id="514" r:id="rId55"/>
    <p:sldId id="509" r:id="rId56"/>
    <p:sldId id="406" r:id="rId57"/>
    <p:sldId id="482" r:id="rId58"/>
    <p:sldId id="520" r:id="rId5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F04A8C1-F456-4F6A-A052-6AE3A0E7CD05}">
          <p14:sldIdLst>
            <p14:sldId id="257"/>
            <p14:sldId id="483"/>
            <p14:sldId id="460"/>
            <p14:sldId id="493"/>
            <p14:sldId id="524"/>
            <p14:sldId id="448"/>
            <p14:sldId id="484"/>
            <p14:sldId id="485"/>
            <p14:sldId id="504"/>
            <p14:sldId id="523"/>
            <p14:sldId id="521"/>
            <p14:sldId id="486"/>
            <p14:sldId id="495"/>
            <p14:sldId id="496"/>
            <p14:sldId id="516"/>
            <p14:sldId id="498"/>
            <p14:sldId id="503"/>
            <p14:sldId id="494"/>
            <p14:sldId id="500"/>
            <p14:sldId id="487"/>
            <p14:sldId id="471"/>
            <p14:sldId id="462"/>
            <p14:sldId id="472"/>
            <p14:sldId id="489"/>
            <p14:sldId id="490"/>
            <p14:sldId id="491"/>
            <p14:sldId id="525"/>
            <p14:sldId id="470"/>
            <p14:sldId id="492"/>
            <p14:sldId id="473"/>
            <p14:sldId id="476"/>
            <p14:sldId id="518"/>
            <p14:sldId id="481"/>
            <p14:sldId id="457"/>
            <p14:sldId id="454"/>
            <p14:sldId id="453"/>
            <p14:sldId id="480"/>
            <p14:sldId id="465"/>
            <p14:sldId id="438"/>
            <p14:sldId id="466"/>
            <p14:sldId id="379"/>
            <p14:sldId id="479"/>
            <p14:sldId id="390"/>
            <p14:sldId id="508"/>
            <p14:sldId id="463"/>
            <p14:sldId id="392"/>
            <p14:sldId id="440"/>
            <p14:sldId id="507"/>
            <p14:sldId id="512"/>
            <p14:sldId id="515"/>
            <p14:sldId id="514"/>
            <p14:sldId id="509"/>
            <p14:sldId id="406"/>
            <p14:sldId id="482"/>
            <p14:sldId id="520"/>
          </p14:sldIdLst>
        </p14:section>
        <p14:section name="Untitled Section" id="{F3DAE180-2BDA-4F4C-8133-7812BC8B75E4}">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ullivan, Erin A." initials="SEA" lastIdx="2" clrIdx="0">
    <p:extLst>
      <p:ext uri="{19B8F6BF-5375-455C-9EA6-DF929625EA0E}">
        <p15:presenceInfo xmlns:p15="http://schemas.microsoft.com/office/powerpoint/2012/main" userId="S-1-5-21-848115496-1524922173-1168901340-658177" providerId="AD"/>
      </p:ext>
    </p:extLst>
  </p:cmAuthor>
  <p:cmAuthor id="2" name="Sullivan, Erin A." initials="SEA [2]" lastIdx="1" clrIdx="1">
    <p:extLst>
      <p:ext uri="{19B8F6BF-5375-455C-9EA6-DF929625EA0E}">
        <p15:presenceInfo xmlns:p15="http://schemas.microsoft.com/office/powerpoint/2012/main" userId="S::erinsull@bu.edu::f59219eb-42a7-40fa-b134-08edd2c0201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275" autoAdjust="0"/>
    <p:restoredTop sz="71622" autoAdjust="0"/>
  </p:normalViewPr>
  <p:slideViewPr>
    <p:cSldViewPr snapToGrid="0">
      <p:cViewPr varScale="1">
        <p:scale>
          <a:sx n="75" d="100"/>
          <a:sy n="75" d="100"/>
        </p:scale>
        <p:origin x="118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handoutMaster" Target="handoutMasters/handout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08C50425-1EB2-4583-9080-7509260930D5}" type="datetime1">
              <a:rPr lang="en-US" smtClean="0"/>
              <a:t>3/2/22</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80327BD5-A3C9-47E8-9D27-E963F309C362}" type="slidenum">
              <a:rPr lang="en-US" smtClean="0"/>
              <a:t>‹#›</a:t>
            </a:fld>
            <a:endParaRPr lang="en-US"/>
          </a:p>
        </p:txBody>
      </p:sp>
    </p:spTree>
    <p:extLst>
      <p:ext uri="{BB962C8B-B14F-4D97-AF65-F5344CB8AC3E}">
        <p14:creationId xmlns:p14="http://schemas.microsoft.com/office/powerpoint/2010/main" val="2555366826"/>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96A0D6D5-B1AD-496C-94CA-F560092C58AF}" type="datetime1">
              <a:rPr lang="en-US" smtClean="0"/>
              <a:t>3/2/22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D192C5A1-DC3E-4943-A3C2-8EE17BB4CFEF}" type="slidenum">
              <a:rPr lang="en-US" smtClean="0"/>
              <a:t>‹#›</a:t>
            </a:fld>
            <a:endParaRPr lang="en-US"/>
          </a:p>
        </p:txBody>
      </p:sp>
    </p:spTree>
    <p:extLst>
      <p:ext uri="{BB962C8B-B14F-4D97-AF65-F5344CB8AC3E}">
        <p14:creationId xmlns:p14="http://schemas.microsoft.com/office/powerpoint/2010/main" val="2093354708"/>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192C5A1-DC3E-4943-A3C2-8EE17BB4CFEF}" type="slidenum">
              <a:rPr lang="en-US" smtClean="0"/>
              <a:t>1</a:t>
            </a:fld>
            <a:endParaRPr lang="en-US" dirty="0"/>
          </a:p>
        </p:txBody>
      </p:sp>
      <p:sp>
        <p:nvSpPr>
          <p:cNvPr id="5" name="Date Placeholder 4"/>
          <p:cNvSpPr>
            <a:spLocks noGrp="1"/>
          </p:cNvSpPr>
          <p:nvPr>
            <p:ph type="dt" idx="11"/>
          </p:nvPr>
        </p:nvSpPr>
        <p:spPr/>
        <p:txBody>
          <a:bodyPr/>
          <a:lstStyle/>
          <a:p>
            <a:fld id="{48C9E04B-5059-42B1-9C76-7F7E218D0BB1}" type="datetime1">
              <a:rPr lang="en-US" smtClean="0"/>
              <a:t>3/2/22</a:t>
            </a:fld>
            <a:endParaRPr lang="en-US" dirty="0"/>
          </a:p>
        </p:txBody>
      </p:sp>
    </p:spTree>
    <p:extLst>
      <p:ext uri="{BB962C8B-B14F-4D97-AF65-F5344CB8AC3E}">
        <p14:creationId xmlns:p14="http://schemas.microsoft.com/office/powerpoint/2010/main" val="3244507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I became TIXC 7 weeks ago. Since that time, I have had the pleasure of working with so many of you </a:t>
            </a:r>
          </a:p>
          <a:p>
            <a:r>
              <a:rPr lang="en-US" dirty="0"/>
              <a:t>Super impressed by your knowledge, skill and dedication</a:t>
            </a:r>
          </a:p>
          <a:p>
            <a:r>
              <a:rPr lang="en-US" dirty="0"/>
              <a:t>I look forward to meeting you all and working with you.</a:t>
            </a:r>
          </a:p>
          <a:p>
            <a:endParaRPr lang="en-US" dirty="0"/>
          </a:p>
          <a:p>
            <a:r>
              <a:rPr lang="en-US" dirty="0"/>
              <a:t>I believe together we can improve BU’s community by providing more care and connection to resources to help our students, faculty and staff become more successful here.</a:t>
            </a:r>
          </a:p>
          <a:p>
            <a:endParaRPr lang="en-US" dirty="0"/>
          </a:p>
          <a:p>
            <a:r>
              <a:rPr lang="en-US" dirty="0"/>
              <a:t>Thank you, this stuff is HARD </a:t>
            </a:r>
          </a:p>
          <a:p>
            <a:endParaRPr lang="en-US" dirty="0"/>
          </a:p>
        </p:txBody>
      </p:sp>
      <p:sp>
        <p:nvSpPr>
          <p:cNvPr id="4" name="Date Placeholder 3"/>
          <p:cNvSpPr>
            <a:spLocks noGrp="1"/>
          </p:cNvSpPr>
          <p:nvPr>
            <p:ph type="dt" idx="1"/>
          </p:nvPr>
        </p:nvSpPr>
        <p:spPr/>
        <p:txBody>
          <a:bodyPr/>
          <a:lstStyle/>
          <a:p>
            <a:fld id="{96A0D6D5-B1AD-496C-94CA-F560092C58AF}" type="datetime1">
              <a:rPr lang="en-US" smtClean="0"/>
              <a:t>3/2/22</a:t>
            </a:fld>
            <a:endParaRPr lang="en-US"/>
          </a:p>
        </p:txBody>
      </p:sp>
      <p:sp>
        <p:nvSpPr>
          <p:cNvPr id="5" name="Slide Number Placeholder 4"/>
          <p:cNvSpPr>
            <a:spLocks noGrp="1"/>
          </p:cNvSpPr>
          <p:nvPr>
            <p:ph type="sldNum" sz="quarter" idx="5"/>
          </p:nvPr>
        </p:nvSpPr>
        <p:spPr/>
        <p:txBody>
          <a:bodyPr/>
          <a:lstStyle/>
          <a:p>
            <a:fld id="{D192C5A1-DC3E-4943-A3C2-8EE17BB4CFEF}" type="slidenum">
              <a:rPr lang="en-US" smtClean="0"/>
              <a:t>2</a:t>
            </a:fld>
            <a:endParaRPr lang="en-US"/>
          </a:p>
        </p:txBody>
      </p:sp>
    </p:spTree>
    <p:extLst>
      <p:ext uri="{BB962C8B-B14F-4D97-AF65-F5344CB8AC3E}">
        <p14:creationId xmlns:p14="http://schemas.microsoft.com/office/powerpoint/2010/main" val="2994785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96A0D6D5-B1AD-496C-94CA-F560092C58AF}" type="datetime1">
              <a:rPr lang="en-US" smtClean="0"/>
              <a:t>3/2/22</a:t>
            </a:fld>
            <a:endParaRPr lang="en-US"/>
          </a:p>
        </p:txBody>
      </p:sp>
      <p:sp>
        <p:nvSpPr>
          <p:cNvPr id="5" name="Slide Number Placeholder 4"/>
          <p:cNvSpPr>
            <a:spLocks noGrp="1"/>
          </p:cNvSpPr>
          <p:nvPr>
            <p:ph type="sldNum" sz="quarter" idx="5"/>
          </p:nvPr>
        </p:nvSpPr>
        <p:spPr/>
        <p:txBody>
          <a:bodyPr/>
          <a:lstStyle/>
          <a:p>
            <a:fld id="{D192C5A1-DC3E-4943-A3C2-8EE17BB4CFEF}" type="slidenum">
              <a:rPr lang="en-US" smtClean="0"/>
              <a:t>3</a:t>
            </a:fld>
            <a:endParaRPr lang="en-US"/>
          </a:p>
        </p:txBody>
      </p:sp>
    </p:spTree>
    <p:extLst>
      <p:ext uri="{BB962C8B-B14F-4D97-AF65-F5344CB8AC3E}">
        <p14:creationId xmlns:p14="http://schemas.microsoft.com/office/powerpoint/2010/main" val="5638906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96A0D6D5-B1AD-496C-94CA-F560092C58AF}" type="datetime1">
              <a:rPr lang="en-US" smtClean="0"/>
              <a:t>3/2/22</a:t>
            </a:fld>
            <a:endParaRPr lang="en-US"/>
          </a:p>
        </p:txBody>
      </p:sp>
      <p:sp>
        <p:nvSpPr>
          <p:cNvPr id="5" name="Slide Number Placeholder 4"/>
          <p:cNvSpPr>
            <a:spLocks noGrp="1"/>
          </p:cNvSpPr>
          <p:nvPr>
            <p:ph type="sldNum" sz="quarter" idx="5"/>
          </p:nvPr>
        </p:nvSpPr>
        <p:spPr/>
        <p:txBody>
          <a:bodyPr/>
          <a:lstStyle/>
          <a:p>
            <a:fld id="{D192C5A1-DC3E-4943-A3C2-8EE17BB4CFEF}" type="slidenum">
              <a:rPr lang="en-US" smtClean="0"/>
              <a:t>4</a:t>
            </a:fld>
            <a:endParaRPr lang="en-US"/>
          </a:p>
        </p:txBody>
      </p:sp>
    </p:spTree>
    <p:extLst>
      <p:ext uri="{BB962C8B-B14F-4D97-AF65-F5344CB8AC3E}">
        <p14:creationId xmlns:p14="http://schemas.microsoft.com/office/powerpoint/2010/main" val="11121265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96A0D6D5-B1AD-496C-94CA-F560092C58AF}" type="datetime1">
              <a:rPr lang="en-US" smtClean="0"/>
              <a:t>3/2/22</a:t>
            </a:fld>
            <a:endParaRPr lang="en-US"/>
          </a:p>
        </p:txBody>
      </p:sp>
      <p:sp>
        <p:nvSpPr>
          <p:cNvPr id="5" name="Slide Number Placeholder 4"/>
          <p:cNvSpPr>
            <a:spLocks noGrp="1"/>
          </p:cNvSpPr>
          <p:nvPr>
            <p:ph type="sldNum" sz="quarter" idx="5"/>
          </p:nvPr>
        </p:nvSpPr>
        <p:spPr/>
        <p:txBody>
          <a:bodyPr/>
          <a:lstStyle/>
          <a:p>
            <a:fld id="{D192C5A1-DC3E-4943-A3C2-8EE17BB4CFEF}" type="slidenum">
              <a:rPr lang="en-US" smtClean="0"/>
              <a:t>5</a:t>
            </a:fld>
            <a:endParaRPr lang="en-US"/>
          </a:p>
        </p:txBody>
      </p:sp>
    </p:spTree>
    <p:extLst>
      <p:ext uri="{BB962C8B-B14F-4D97-AF65-F5344CB8AC3E}">
        <p14:creationId xmlns:p14="http://schemas.microsoft.com/office/powerpoint/2010/main" val="30392265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96A0D6D5-B1AD-496C-94CA-F560092C58AF}" type="datetime1">
              <a:rPr lang="en-US" smtClean="0"/>
              <a:t>3/2/22</a:t>
            </a:fld>
            <a:endParaRPr lang="en-US"/>
          </a:p>
        </p:txBody>
      </p:sp>
      <p:sp>
        <p:nvSpPr>
          <p:cNvPr id="5" name="Slide Number Placeholder 4"/>
          <p:cNvSpPr>
            <a:spLocks noGrp="1"/>
          </p:cNvSpPr>
          <p:nvPr>
            <p:ph type="sldNum" sz="quarter" idx="5"/>
          </p:nvPr>
        </p:nvSpPr>
        <p:spPr/>
        <p:txBody>
          <a:bodyPr/>
          <a:lstStyle/>
          <a:p>
            <a:fld id="{D192C5A1-DC3E-4943-A3C2-8EE17BB4CFEF}" type="slidenum">
              <a:rPr lang="en-US" smtClean="0"/>
              <a:t>6</a:t>
            </a:fld>
            <a:endParaRPr lang="en-US"/>
          </a:p>
        </p:txBody>
      </p:sp>
    </p:spTree>
    <p:extLst>
      <p:ext uri="{BB962C8B-B14F-4D97-AF65-F5344CB8AC3E}">
        <p14:creationId xmlns:p14="http://schemas.microsoft.com/office/powerpoint/2010/main" val="23308354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96A0D6D5-B1AD-496C-94CA-F560092C58AF}" type="datetime1">
              <a:rPr lang="en-US" smtClean="0"/>
              <a:t>3/2/22</a:t>
            </a:fld>
            <a:endParaRPr lang="en-US"/>
          </a:p>
        </p:txBody>
      </p:sp>
      <p:sp>
        <p:nvSpPr>
          <p:cNvPr id="5" name="Slide Number Placeholder 4"/>
          <p:cNvSpPr>
            <a:spLocks noGrp="1"/>
          </p:cNvSpPr>
          <p:nvPr>
            <p:ph type="sldNum" sz="quarter" idx="5"/>
          </p:nvPr>
        </p:nvSpPr>
        <p:spPr/>
        <p:txBody>
          <a:bodyPr/>
          <a:lstStyle/>
          <a:p>
            <a:fld id="{D192C5A1-DC3E-4943-A3C2-8EE17BB4CFEF}" type="slidenum">
              <a:rPr lang="en-US" smtClean="0"/>
              <a:t>7</a:t>
            </a:fld>
            <a:endParaRPr lang="en-US"/>
          </a:p>
        </p:txBody>
      </p:sp>
    </p:spTree>
    <p:extLst>
      <p:ext uri="{BB962C8B-B14F-4D97-AF65-F5344CB8AC3E}">
        <p14:creationId xmlns:p14="http://schemas.microsoft.com/office/powerpoint/2010/main" val="31089486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fld id="{96A0D6D5-B1AD-496C-94CA-F560092C58AF}" type="datetime1">
              <a:rPr lang="en-US" smtClean="0"/>
              <a:t>3/2/22</a:t>
            </a:fld>
            <a:endParaRPr lang="en-US"/>
          </a:p>
        </p:txBody>
      </p:sp>
      <p:sp>
        <p:nvSpPr>
          <p:cNvPr id="5" name="Slide Number Placeholder 4"/>
          <p:cNvSpPr>
            <a:spLocks noGrp="1"/>
          </p:cNvSpPr>
          <p:nvPr>
            <p:ph type="sldNum" sz="quarter" idx="5"/>
          </p:nvPr>
        </p:nvSpPr>
        <p:spPr/>
        <p:txBody>
          <a:bodyPr/>
          <a:lstStyle/>
          <a:p>
            <a:fld id="{D192C5A1-DC3E-4943-A3C2-8EE17BB4CFEF}" type="slidenum">
              <a:rPr lang="en-US" smtClean="0"/>
              <a:t>8</a:t>
            </a:fld>
            <a:endParaRPr lang="en-US"/>
          </a:p>
        </p:txBody>
      </p:sp>
    </p:spTree>
    <p:extLst>
      <p:ext uri="{BB962C8B-B14F-4D97-AF65-F5344CB8AC3E}">
        <p14:creationId xmlns:p14="http://schemas.microsoft.com/office/powerpoint/2010/main" val="3332318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96A0D6D5-B1AD-496C-94CA-F560092C58AF}" type="datetime1">
              <a:rPr lang="en-US" smtClean="0"/>
              <a:t>3/2/22</a:t>
            </a:fld>
            <a:endParaRPr lang="en-US"/>
          </a:p>
        </p:txBody>
      </p:sp>
      <p:sp>
        <p:nvSpPr>
          <p:cNvPr id="5" name="Slide Number Placeholder 4"/>
          <p:cNvSpPr>
            <a:spLocks noGrp="1"/>
          </p:cNvSpPr>
          <p:nvPr>
            <p:ph type="sldNum" sz="quarter" idx="5"/>
          </p:nvPr>
        </p:nvSpPr>
        <p:spPr/>
        <p:txBody>
          <a:bodyPr/>
          <a:lstStyle/>
          <a:p>
            <a:fld id="{D192C5A1-DC3E-4943-A3C2-8EE17BB4CFEF}" type="slidenum">
              <a:rPr lang="en-US" smtClean="0"/>
              <a:t>10</a:t>
            </a:fld>
            <a:endParaRPr lang="en-US"/>
          </a:p>
        </p:txBody>
      </p:sp>
    </p:spTree>
    <p:extLst>
      <p:ext uri="{BB962C8B-B14F-4D97-AF65-F5344CB8AC3E}">
        <p14:creationId xmlns:p14="http://schemas.microsoft.com/office/powerpoint/2010/main" val="22848131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96A0D6D5-B1AD-496C-94CA-F560092C58AF}" type="datetime1">
              <a:rPr lang="en-US" smtClean="0"/>
              <a:t>3/2/22</a:t>
            </a:fld>
            <a:endParaRPr lang="en-US"/>
          </a:p>
        </p:txBody>
      </p:sp>
      <p:sp>
        <p:nvSpPr>
          <p:cNvPr id="5" name="Slide Number Placeholder 4"/>
          <p:cNvSpPr>
            <a:spLocks noGrp="1"/>
          </p:cNvSpPr>
          <p:nvPr>
            <p:ph type="sldNum" sz="quarter" idx="5"/>
          </p:nvPr>
        </p:nvSpPr>
        <p:spPr/>
        <p:txBody>
          <a:bodyPr/>
          <a:lstStyle/>
          <a:p>
            <a:fld id="{D192C5A1-DC3E-4943-A3C2-8EE17BB4CFEF}" type="slidenum">
              <a:rPr lang="en-US" smtClean="0"/>
              <a:t>12</a:t>
            </a:fld>
            <a:endParaRPr lang="en-US"/>
          </a:p>
        </p:txBody>
      </p:sp>
    </p:spTree>
    <p:extLst>
      <p:ext uri="{BB962C8B-B14F-4D97-AF65-F5344CB8AC3E}">
        <p14:creationId xmlns:p14="http://schemas.microsoft.com/office/powerpoint/2010/main" val="2210369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96A0D6D5-B1AD-496C-94CA-F560092C58AF}" type="datetime1">
              <a:rPr lang="en-US" smtClean="0"/>
              <a:t>3/2/22</a:t>
            </a:fld>
            <a:endParaRPr lang="en-US"/>
          </a:p>
        </p:txBody>
      </p:sp>
      <p:sp>
        <p:nvSpPr>
          <p:cNvPr id="5" name="Slide Number Placeholder 4"/>
          <p:cNvSpPr>
            <a:spLocks noGrp="1"/>
          </p:cNvSpPr>
          <p:nvPr>
            <p:ph type="sldNum" sz="quarter" idx="5"/>
          </p:nvPr>
        </p:nvSpPr>
        <p:spPr/>
        <p:txBody>
          <a:bodyPr/>
          <a:lstStyle/>
          <a:p>
            <a:fld id="{D192C5A1-DC3E-4943-A3C2-8EE17BB4CFEF}" type="slidenum">
              <a:rPr lang="en-US" smtClean="0"/>
              <a:t>13</a:t>
            </a:fld>
            <a:endParaRPr lang="en-US"/>
          </a:p>
        </p:txBody>
      </p:sp>
    </p:spTree>
    <p:extLst>
      <p:ext uri="{BB962C8B-B14F-4D97-AF65-F5344CB8AC3E}">
        <p14:creationId xmlns:p14="http://schemas.microsoft.com/office/powerpoint/2010/main" val="11640866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96A0D6D5-B1AD-496C-94CA-F560092C58AF}" type="datetime1">
              <a:rPr lang="en-US" smtClean="0"/>
              <a:t>3/2/22</a:t>
            </a:fld>
            <a:endParaRPr lang="en-US"/>
          </a:p>
        </p:txBody>
      </p:sp>
      <p:sp>
        <p:nvSpPr>
          <p:cNvPr id="5" name="Slide Number Placeholder 4"/>
          <p:cNvSpPr>
            <a:spLocks noGrp="1"/>
          </p:cNvSpPr>
          <p:nvPr>
            <p:ph type="sldNum" sz="quarter" idx="5"/>
          </p:nvPr>
        </p:nvSpPr>
        <p:spPr/>
        <p:txBody>
          <a:bodyPr/>
          <a:lstStyle/>
          <a:p>
            <a:fld id="{D192C5A1-DC3E-4943-A3C2-8EE17BB4CFEF}" type="slidenum">
              <a:rPr lang="en-US" smtClean="0"/>
              <a:t>17</a:t>
            </a:fld>
            <a:endParaRPr lang="en-US"/>
          </a:p>
        </p:txBody>
      </p:sp>
    </p:spTree>
    <p:extLst>
      <p:ext uri="{BB962C8B-B14F-4D97-AF65-F5344CB8AC3E}">
        <p14:creationId xmlns:p14="http://schemas.microsoft.com/office/powerpoint/2010/main" val="1812273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FontTx/>
              <a:buChar char="-"/>
            </a:pPr>
            <a:endParaRPr lang="en-US" dirty="0"/>
          </a:p>
          <a:p>
            <a:endParaRPr lang="en-US" dirty="0"/>
          </a:p>
        </p:txBody>
      </p:sp>
      <p:sp>
        <p:nvSpPr>
          <p:cNvPr id="4" name="Date Placeholder 3"/>
          <p:cNvSpPr>
            <a:spLocks noGrp="1"/>
          </p:cNvSpPr>
          <p:nvPr>
            <p:ph type="dt" idx="1"/>
          </p:nvPr>
        </p:nvSpPr>
        <p:spPr/>
        <p:txBody>
          <a:bodyPr/>
          <a:lstStyle/>
          <a:p>
            <a:fld id="{96A0D6D5-B1AD-496C-94CA-F560092C58AF}" type="datetime1">
              <a:rPr lang="en-US" smtClean="0"/>
              <a:t>3/2/22</a:t>
            </a:fld>
            <a:endParaRPr lang="en-US"/>
          </a:p>
        </p:txBody>
      </p:sp>
      <p:sp>
        <p:nvSpPr>
          <p:cNvPr id="5" name="Slide Number Placeholder 4"/>
          <p:cNvSpPr>
            <a:spLocks noGrp="1"/>
          </p:cNvSpPr>
          <p:nvPr>
            <p:ph type="sldNum" sz="quarter" idx="5"/>
          </p:nvPr>
        </p:nvSpPr>
        <p:spPr/>
        <p:txBody>
          <a:bodyPr/>
          <a:lstStyle/>
          <a:p>
            <a:fld id="{D192C5A1-DC3E-4943-A3C2-8EE17BB4CFEF}" type="slidenum">
              <a:rPr lang="en-US" smtClean="0"/>
              <a:t>18</a:t>
            </a:fld>
            <a:endParaRPr lang="en-US"/>
          </a:p>
        </p:txBody>
      </p:sp>
    </p:spTree>
    <p:extLst>
      <p:ext uri="{BB962C8B-B14F-4D97-AF65-F5344CB8AC3E}">
        <p14:creationId xmlns:p14="http://schemas.microsoft.com/office/powerpoint/2010/main" val="24380409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96A0D6D5-B1AD-496C-94CA-F560092C58AF}" type="datetime1">
              <a:rPr lang="en-US" smtClean="0"/>
              <a:t>3/2/22</a:t>
            </a:fld>
            <a:endParaRPr lang="en-US"/>
          </a:p>
        </p:txBody>
      </p:sp>
      <p:sp>
        <p:nvSpPr>
          <p:cNvPr id="5" name="Slide Number Placeholder 4"/>
          <p:cNvSpPr>
            <a:spLocks noGrp="1"/>
          </p:cNvSpPr>
          <p:nvPr>
            <p:ph type="sldNum" sz="quarter" idx="5"/>
          </p:nvPr>
        </p:nvSpPr>
        <p:spPr/>
        <p:txBody>
          <a:bodyPr/>
          <a:lstStyle/>
          <a:p>
            <a:fld id="{D192C5A1-DC3E-4943-A3C2-8EE17BB4CFEF}" type="slidenum">
              <a:rPr lang="en-US" smtClean="0"/>
              <a:t>21</a:t>
            </a:fld>
            <a:endParaRPr lang="en-US"/>
          </a:p>
        </p:txBody>
      </p:sp>
    </p:spTree>
    <p:extLst>
      <p:ext uri="{BB962C8B-B14F-4D97-AF65-F5344CB8AC3E}">
        <p14:creationId xmlns:p14="http://schemas.microsoft.com/office/powerpoint/2010/main" val="18335068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Date Placeholder 3"/>
          <p:cNvSpPr>
            <a:spLocks noGrp="1"/>
          </p:cNvSpPr>
          <p:nvPr>
            <p:ph type="dt" idx="1"/>
          </p:nvPr>
        </p:nvSpPr>
        <p:spPr/>
        <p:txBody>
          <a:bodyPr/>
          <a:lstStyle/>
          <a:p>
            <a:fld id="{96A0D6D5-B1AD-496C-94CA-F560092C58AF}" type="datetime1">
              <a:rPr lang="en-US" smtClean="0"/>
              <a:t>3/2/22</a:t>
            </a:fld>
            <a:endParaRPr lang="en-US"/>
          </a:p>
        </p:txBody>
      </p:sp>
      <p:sp>
        <p:nvSpPr>
          <p:cNvPr id="5" name="Slide Number Placeholder 4"/>
          <p:cNvSpPr>
            <a:spLocks noGrp="1"/>
          </p:cNvSpPr>
          <p:nvPr>
            <p:ph type="sldNum" sz="quarter" idx="5"/>
          </p:nvPr>
        </p:nvSpPr>
        <p:spPr/>
        <p:txBody>
          <a:bodyPr/>
          <a:lstStyle/>
          <a:p>
            <a:fld id="{D192C5A1-DC3E-4943-A3C2-8EE17BB4CFEF}" type="slidenum">
              <a:rPr lang="en-US" smtClean="0"/>
              <a:t>23</a:t>
            </a:fld>
            <a:endParaRPr lang="en-US"/>
          </a:p>
        </p:txBody>
      </p:sp>
    </p:spTree>
    <p:extLst>
      <p:ext uri="{BB962C8B-B14F-4D97-AF65-F5344CB8AC3E}">
        <p14:creationId xmlns:p14="http://schemas.microsoft.com/office/powerpoint/2010/main" val="11391589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fld id="{96A0D6D5-B1AD-496C-94CA-F560092C58AF}" type="datetime1">
              <a:rPr lang="en-US" smtClean="0"/>
              <a:t>3/2/22</a:t>
            </a:fld>
            <a:endParaRPr lang="en-US"/>
          </a:p>
        </p:txBody>
      </p:sp>
      <p:sp>
        <p:nvSpPr>
          <p:cNvPr id="5" name="Slide Number Placeholder 4"/>
          <p:cNvSpPr>
            <a:spLocks noGrp="1"/>
          </p:cNvSpPr>
          <p:nvPr>
            <p:ph type="sldNum" sz="quarter" idx="5"/>
          </p:nvPr>
        </p:nvSpPr>
        <p:spPr/>
        <p:txBody>
          <a:bodyPr/>
          <a:lstStyle/>
          <a:p>
            <a:fld id="{D192C5A1-DC3E-4943-A3C2-8EE17BB4CFEF}" type="slidenum">
              <a:rPr lang="en-US" smtClean="0"/>
              <a:t>24</a:t>
            </a:fld>
            <a:endParaRPr lang="en-US"/>
          </a:p>
        </p:txBody>
      </p:sp>
    </p:spTree>
    <p:extLst>
      <p:ext uri="{BB962C8B-B14F-4D97-AF65-F5344CB8AC3E}">
        <p14:creationId xmlns:p14="http://schemas.microsoft.com/office/powerpoint/2010/main" val="15081219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BIT membership is based on skill, training and </a:t>
            </a:r>
            <a:r>
              <a:rPr lang="en-US" err="1"/>
              <a:t>speciality</a:t>
            </a:r>
            <a:r>
              <a:rPr lang="en-US"/>
              <a:t> not by person</a:t>
            </a:r>
          </a:p>
        </p:txBody>
      </p:sp>
      <p:sp>
        <p:nvSpPr>
          <p:cNvPr id="4" name="Date Placeholder 3"/>
          <p:cNvSpPr>
            <a:spLocks noGrp="1"/>
          </p:cNvSpPr>
          <p:nvPr>
            <p:ph type="dt" idx="1"/>
          </p:nvPr>
        </p:nvSpPr>
        <p:spPr/>
        <p:txBody>
          <a:bodyPr/>
          <a:lstStyle/>
          <a:p>
            <a:fld id="{96A0D6D5-B1AD-496C-94CA-F560092C58AF}" type="datetime1">
              <a:rPr lang="en-US" smtClean="0"/>
              <a:t>3/2/22</a:t>
            </a:fld>
            <a:endParaRPr lang="en-US"/>
          </a:p>
        </p:txBody>
      </p:sp>
      <p:sp>
        <p:nvSpPr>
          <p:cNvPr id="5" name="Slide Number Placeholder 4"/>
          <p:cNvSpPr>
            <a:spLocks noGrp="1"/>
          </p:cNvSpPr>
          <p:nvPr>
            <p:ph type="sldNum" sz="quarter" idx="5"/>
          </p:nvPr>
        </p:nvSpPr>
        <p:spPr/>
        <p:txBody>
          <a:bodyPr/>
          <a:lstStyle/>
          <a:p>
            <a:fld id="{D192C5A1-DC3E-4943-A3C2-8EE17BB4CFEF}" type="slidenum">
              <a:rPr lang="en-US" smtClean="0"/>
              <a:t>25</a:t>
            </a:fld>
            <a:endParaRPr lang="en-US"/>
          </a:p>
        </p:txBody>
      </p:sp>
    </p:spTree>
    <p:extLst>
      <p:ext uri="{BB962C8B-B14F-4D97-AF65-F5344CB8AC3E}">
        <p14:creationId xmlns:p14="http://schemas.microsoft.com/office/powerpoint/2010/main" val="27258943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96A0D6D5-B1AD-496C-94CA-F560092C58AF}" type="datetime1">
              <a:rPr lang="en-US" smtClean="0"/>
              <a:t>3/2/22</a:t>
            </a:fld>
            <a:endParaRPr lang="en-US"/>
          </a:p>
        </p:txBody>
      </p:sp>
      <p:sp>
        <p:nvSpPr>
          <p:cNvPr id="5" name="Slide Number Placeholder 4"/>
          <p:cNvSpPr>
            <a:spLocks noGrp="1"/>
          </p:cNvSpPr>
          <p:nvPr>
            <p:ph type="sldNum" sz="quarter" idx="5"/>
          </p:nvPr>
        </p:nvSpPr>
        <p:spPr/>
        <p:txBody>
          <a:bodyPr/>
          <a:lstStyle/>
          <a:p>
            <a:fld id="{D192C5A1-DC3E-4943-A3C2-8EE17BB4CFEF}" type="slidenum">
              <a:rPr lang="en-US" smtClean="0"/>
              <a:t>26</a:t>
            </a:fld>
            <a:endParaRPr lang="en-US"/>
          </a:p>
        </p:txBody>
      </p:sp>
    </p:spTree>
    <p:extLst>
      <p:ext uri="{BB962C8B-B14F-4D97-AF65-F5344CB8AC3E}">
        <p14:creationId xmlns:p14="http://schemas.microsoft.com/office/powerpoint/2010/main" val="5811293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96A0D6D5-B1AD-496C-94CA-F560092C58AF}" type="datetime1">
              <a:rPr lang="en-US" smtClean="0"/>
              <a:t>3/2/22</a:t>
            </a:fld>
            <a:endParaRPr lang="en-US"/>
          </a:p>
        </p:txBody>
      </p:sp>
      <p:sp>
        <p:nvSpPr>
          <p:cNvPr id="5" name="Slide Number Placeholder 4"/>
          <p:cNvSpPr>
            <a:spLocks noGrp="1"/>
          </p:cNvSpPr>
          <p:nvPr>
            <p:ph type="sldNum" sz="quarter" idx="5"/>
          </p:nvPr>
        </p:nvSpPr>
        <p:spPr/>
        <p:txBody>
          <a:bodyPr/>
          <a:lstStyle/>
          <a:p>
            <a:fld id="{D192C5A1-DC3E-4943-A3C2-8EE17BB4CFEF}" type="slidenum">
              <a:rPr lang="en-US" smtClean="0"/>
              <a:t>28</a:t>
            </a:fld>
            <a:endParaRPr lang="en-US"/>
          </a:p>
        </p:txBody>
      </p:sp>
    </p:spTree>
    <p:extLst>
      <p:ext uri="{BB962C8B-B14F-4D97-AF65-F5344CB8AC3E}">
        <p14:creationId xmlns:p14="http://schemas.microsoft.com/office/powerpoint/2010/main" val="5437889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96A0D6D5-B1AD-496C-94CA-F560092C58AF}" type="datetime1">
              <a:rPr lang="en-US" smtClean="0"/>
              <a:t>3/2/22</a:t>
            </a:fld>
            <a:endParaRPr lang="en-US" dirty="0"/>
          </a:p>
        </p:txBody>
      </p:sp>
      <p:sp>
        <p:nvSpPr>
          <p:cNvPr id="5" name="Slide Number Placeholder 4"/>
          <p:cNvSpPr>
            <a:spLocks noGrp="1"/>
          </p:cNvSpPr>
          <p:nvPr>
            <p:ph type="sldNum" sz="quarter" idx="5"/>
          </p:nvPr>
        </p:nvSpPr>
        <p:spPr/>
        <p:txBody>
          <a:bodyPr/>
          <a:lstStyle/>
          <a:p>
            <a:fld id="{D192C5A1-DC3E-4943-A3C2-8EE17BB4CFEF}" type="slidenum">
              <a:rPr lang="en-US" smtClean="0"/>
              <a:t>30</a:t>
            </a:fld>
            <a:endParaRPr lang="en-US" dirty="0"/>
          </a:p>
        </p:txBody>
      </p:sp>
    </p:spTree>
    <p:extLst>
      <p:ext uri="{BB962C8B-B14F-4D97-AF65-F5344CB8AC3E}">
        <p14:creationId xmlns:p14="http://schemas.microsoft.com/office/powerpoint/2010/main" val="33826502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96A0D6D5-B1AD-496C-94CA-F560092C58AF}" type="datetime1">
              <a:rPr lang="en-US" smtClean="0"/>
              <a:t>3/2/22</a:t>
            </a:fld>
            <a:endParaRPr lang="en-US" dirty="0"/>
          </a:p>
        </p:txBody>
      </p:sp>
      <p:sp>
        <p:nvSpPr>
          <p:cNvPr id="5" name="Slide Number Placeholder 4"/>
          <p:cNvSpPr>
            <a:spLocks noGrp="1"/>
          </p:cNvSpPr>
          <p:nvPr>
            <p:ph type="sldNum" sz="quarter" idx="5"/>
          </p:nvPr>
        </p:nvSpPr>
        <p:spPr/>
        <p:txBody>
          <a:bodyPr/>
          <a:lstStyle/>
          <a:p>
            <a:fld id="{D192C5A1-DC3E-4943-A3C2-8EE17BB4CFEF}" type="slidenum">
              <a:rPr lang="en-US" smtClean="0"/>
              <a:t>31</a:t>
            </a:fld>
            <a:endParaRPr lang="en-US" dirty="0"/>
          </a:p>
        </p:txBody>
      </p:sp>
    </p:spTree>
    <p:extLst>
      <p:ext uri="{BB962C8B-B14F-4D97-AF65-F5344CB8AC3E}">
        <p14:creationId xmlns:p14="http://schemas.microsoft.com/office/powerpoint/2010/main" val="41805303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96A0D6D5-B1AD-496C-94CA-F560092C58AF}" type="datetime1">
              <a:rPr lang="en-US" smtClean="0"/>
              <a:t>3/2/22</a:t>
            </a:fld>
            <a:endParaRPr lang="en-US"/>
          </a:p>
        </p:txBody>
      </p:sp>
      <p:sp>
        <p:nvSpPr>
          <p:cNvPr id="5" name="Slide Number Placeholder 4"/>
          <p:cNvSpPr>
            <a:spLocks noGrp="1"/>
          </p:cNvSpPr>
          <p:nvPr>
            <p:ph type="sldNum" sz="quarter" idx="5"/>
          </p:nvPr>
        </p:nvSpPr>
        <p:spPr/>
        <p:txBody>
          <a:bodyPr/>
          <a:lstStyle/>
          <a:p>
            <a:fld id="{D192C5A1-DC3E-4943-A3C2-8EE17BB4CFEF}" type="slidenum">
              <a:rPr lang="en-US" smtClean="0"/>
              <a:t>35</a:t>
            </a:fld>
            <a:endParaRPr lang="en-US"/>
          </a:p>
        </p:txBody>
      </p:sp>
    </p:spTree>
    <p:extLst>
      <p:ext uri="{BB962C8B-B14F-4D97-AF65-F5344CB8AC3E}">
        <p14:creationId xmlns:p14="http://schemas.microsoft.com/office/powerpoint/2010/main" val="26449000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96A0D6D5-B1AD-496C-94CA-F560092C58AF}" type="datetime1">
              <a:rPr lang="en-US" smtClean="0"/>
              <a:t>3/2/22</a:t>
            </a:fld>
            <a:endParaRPr lang="en-US"/>
          </a:p>
        </p:txBody>
      </p:sp>
      <p:sp>
        <p:nvSpPr>
          <p:cNvPr id="5" name="Slide Number Placeholder 4"/>
          <p:cNvSpPr>
            <a:spLocks noGrp="1"/>
          </p:cNvSpPr>
          <p:nvPr>
            <p:ph type="sldNum" sz="quarter" idx="5"/>
          </p:nvPr>
        </p:nvSpPr>
        <p:spPr/>
        <p:txBody>
          <a:bodyPr/>
          <a:lstStyle/>
          <a:p>
            <a:fld id="{D192C5A1-DC3E-4943-A3C2-8EE17BB4CFEF}" type="slidenum">
              <a:rPr lang="en-US" smtClean="0"/>
              <a:t>36</a:t>
            </a:fld>
            <a:endParaRPr lang="en-US"/>
          </a:p>
        </p:txBody>
      </p:sp>
    </p:spTree>
    <p:extLst>
      <p:ext uri="{BB962C8B-B14F-4D97-AF65-F5344CB8AC3E}">
        <p14:creationId xmlns:p14="http://schemas.microsoft.com/office/powerpoint/2010/main" val="33128605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Font typeface="Arial" panose="020B0604020202020204" pitchFamily="34" charset="0"/>
              <a:buChar char="•"/>
            </a:pPr>
            <a:endParaRPr lang="en-US" dirty="0"/>
          </a:p>
          <a:p>
            <a:endParaRPr lang="en-US" dirty="0"/>
          </a:p>
        </p:txBody>
      </p:sp>
      <p:sp>
        <p:nvSpPr>
          <p:cNvPr id="4" name="Date Placeholder 3"/>
          <p:cNvSpPr>
            <a:spLocks noGrp="1"/>
          </p:cNvSpPr>
          <p:nvPr>
            <p:ph type="dt" idx="1"/>
          </p:nvPr>
        </p:nvSpPr>
        <p:spPr/>
        <p:txBody>
          <a:bodyPr/>
          <a:lstStyle/>
          <a:p>
            <a:fld id="{96A0D6D5-B1AD-496C-94CA-F560092C58AF}" type="datetime1">
              <a:rPr lang="en-US" smtClean="0"/>
              <a:t>3/2/22</a:t>
            </a:fld>
            <a:endParaRPr lang="en-US"/>
          </a:p>
        </p:txBody>
      </p:sp>
      <p:sp>
        <p:nvSpPr>
          <p:cNvPr id="5" name="Slide Number Placeholder 4"/>
          <p:cNvSpPr>
            <a:spLocks noGrp="1"/>
          </p:cNvSpPr>
          <p:nvPr>
            <p:ph type="sldNum" sz="quarter" idx="5"/>
          </p:nvPr>
        </p:nvSpPr>
        <p:spPr/>
        <p:txBody>
          <a:bodyPr/>
          <a:lstStyle/>
          <a:p>
            <a:fld id="{D192C5A1-DC3E-4943-A3C2-8EE17BB4CFEF}" type="slidenum">
              <a:rPr lang="en-US" smtClean="0"/>
              <a:t>38</a:t>
            </a:fld>
            <a:endParaRPr lang="en-US"/>
          </a:p>
        </p:txBody>
      </p:sp>
    </p:spTree>
    <p:extLst>
      <p:ext uri="{BB962C8B-B14F-4D97-AF65-F5344CB8AC3E}">
        <p14:creationId xmlns:p14="http://schemas.microsoft.com/office/powerpoint/2010/main" val="36026711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Humor is problematic</a:t>
            </a:r>
          </a:p>
          <a:p>
            <a:r>
              <a:rPr lang="en-US"/>
              <a:t>It’s NOT the intent that matters it’s the impact</a:t>
            </a:r>
          </a:p>
        </p:txBody>
      </p:sp>
      <p:sp>
        <p:nvSpPr>
          <p:cNvPr id="4" name="Date Placeholder 3"/>
          <p:cNvSpPr>
            <a:spLocks noGrp="1"/>
          </p:cNvSpPr>
          <p:nvPr>
            <p:ph type="dt" idx="1"/>
          </p:nvPr>
        </p:nvSpPr>
        <p:spPr/>
        <p:txBody>
          <a:bodyPr/>
          <a:lstStyle/>
          <a:p>
            <a:fld id="{96A0D6D5-B1AD-496C-94CA-F560092C58AF}" type="datetime1">
              <a:rPr lang="en-US" smtClean="0"/>
              <a:t>3/2/22</a:t>
            </a:fld>
            <a:endParaRPr lang="en-US"/>
          </a:p>
        </p:txBody>
      </p:sp>
      <p:sp>
        <p:nvSpPr>
          <p:cNvPr id="5" name="Slide Number Placeholder 4"/>
          <p:cNvSpPr>
            <a:spLocks noGrp="1"/>
          </p:cNvSpPr>
          <p:nvPr>
            <p:ph type="sldNum" sz="quarter" idx="5"/>
          </p:nvPr>
        </p:nvSpPr>
        <p:spPr/>
        <p:txBody>
          <a:bodyPr/>
          <a:lstStyle/>
          <a:p>
            <a:fld id="{D192C5A1-DC3E-4943-A3C2-8EE17BB4CFEF}" type="slidenum">
              <a:rPr lang="en-US" smtClean="0"/>
              <a:t>39</a:t>
            </a:fld>
            <a:endParaRPr lang="en-US"/>
          </a:p>
        </p:txBody>
      </p:sp>
    </p:spTree>
    <p:extLst>
      <p:ext uri="{BB962C8B-B14F-4D97-AF65-F5344CB8AC3E}">
        <p14:creationId xmlns:p14="http://schemas.microsoft.com/office/powerpoint/2010/main" val="5370433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96A0D6D5-B1AD-496C-94CA-F560092C58AF}" type="datetime1">
              <a:rPr lang="en-US" smtClean="0"/>
              <a:t>3/2/22</a:t>
            </a:fld>
            <a:endParaRPr lang="en-US"/>
          </a:p>
        </p:txBody>
      </p:sp>
      <p:sp>
        <p:nvSpPr>
          <p:cNvPr id="5" name="Slide Number Placeholder 4"/>
          <p:cNvSpPr>
            <a:spLocks noGrp="1"/>
          </p:cNvSpPr>
          <p:nvPr>
            <p:ph type="sldNum" sz="quarter" idx="5"/>
          </p:nvPr>
        </p:nvSpPr>
        <p:spPr/>
        <p:txBody>
          <a:bodyPr/>
          <a:lstStyle/>
          <a:p>
            <a:fld id="{D192C5A1-DC3E-4943-A3C2-8EE17BB4CFEF}" type="slidenum">
              <a:rPr lang="en-US" smtClean="0"/>
              <a:t>40</a:t>
            </a:fld>
            <a:endParaRPr lang="en-US"/>
          </a:p>
        </p:txBody>
      </p:sp>
    </p:spTree>
    <p:extLst>
      <p:ext uri="{BB962C8B-B14F-4D97-AF65-F5344CB8AC3E}">
        <p14:creationId xmlns:p14="http://schemas.microsoft.com/office/powerpoint/2010/main" val="39676619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Lets talk about retaliation. Any action that may quell reporting might be retaliatory</a:t>
            </a:r>
          </a:p>
          <a:p>
            <a:endParaRPr lang="en-US"/>
          </a:p>
          <a:p>
            <a:r>
              <a:rPr lang="en-US"/>
              <a:t>We want to be careful not to share information with others or it could open our colleagues up to charges of retaliation.</a:t>
            </a:r>
          </a:p>
          <a:p>
            <a:br>
              <a:rPr lang="en-US"/>
            </a:br>
            <a:r>
              <a:rPr lang="en-US"/>
              <a:t>We only share </a:t>
            </a:r>
            <a:r>
              <a:rPr lang="en-US" err="1"/>
              <a:t>infor</a:t>
            </a:r>
            <a:r>
              <a:rPr lang="en-US"/>
              <a:t> with those with a business legitimate need to know or an educational need to know.  And when we share info, we limit the info, only sharing high level info</a:t>
            </a:r>
          </a:p>
        </p:txBody>
      </p:sp>
      <p:sp>
        <p:nvSpPr>
          <p:cNvPr id="4" name="Date Placeholder 3"/>
          <p:cNvSpPr>
            <a:spLocks noGrp="1"/>
          </p:cNvSpPr>
          <p:nvPr>
            <p:ph type="dt" idx="1"/>
          </p:nvPr>
        </p:nvSpPr>
        <p:spPr/>
        <p:txBody>
          <a:bodyPr/>
          <a:lstStyle/>
          <a:p>
            <a:fld id="{96A0D6D5-B1AD-496C-94CA-F560092C58AF}" type="datetime1">
              <a:rPr lang="en-US" smtClean="0"/>
              <a:t>3/2/22</a:t>
            </a:fld>
            <a:endParaRPr lang="en-US"/>
          </a:p>
        </p:txBody>
      </p:sp>
      <p:sp>
        <p:nvSpPr>
          <p:cNvPr id="5" name="Slide Number Placeholder 4"/>
          <p:cNvSpPr>
            <a:spLocks noGrp="1"/>
          </p:cNvSpPr>
          <p:nvPr>
            <p:ph type="sldNum" sz="quarter" idx="5"/>
          </p:nvPr>
        </p:nvSpPr>
        <p:spPr/>
        <p:txBody>
          <a:bodyPr/>
          <a:lstStyle/>
          <a:p>
            <a:fld id="{D192C5A1-DC3E-4943-A3C2-8EE17BB4CFEF}" type="slidenum">
              <a:rPr lang="en-US" smtClean="0"/>
              <a:t>41</a:t>
            </a:fld>
            <a:endParaRPr lang="en-US"/>
          </a:p>
        </p:txBody>
      </p:sp>
    </p:spTree>
    <p:extLst>
      <p:ext uri="{BB962C8B-B14F-4D97-AF65-F5344CB8AC3E}">
        <p14:creationId xmlns:p14="http://schemas.microsoft.com/office/powerpoint/2010/main" val="8133821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Erin Starts</a:t>
            </a:r>
          </a:p>
        </p:txBody>
      </p:sp>
      <p:sp>
        <p:nvSpPr>
          <p:cNvPr id="4" name="Date Placeholder 3"/>
          <p:cNvSpPr>
            <a:spLocks noGrp="1"/>
          </p:cNvSpPr>
          <p:nvPr>
            <p:ph type="dt" idx="1"/>
          </p:nvPr>
        </p:nvSpPr>
        <p:spPr/>
        <p:txBody>
          <a:bodyPr/>
          <a:lstStyle/>
          <a:p>
            <a:fld id="{96A0D6D5-B1AD-496C-94CA-F560092C58AF}" type="datetime1">
              <a:rPr lang="en-US" smtClean="0"/>
              <a:t>3/2/22</a:t>
            </a:fld>
            <a:endParaRPr lang="en-US"/>
          </a:p>
        </p:txBody>
      </p:sp>
      <p:sp>
        <p:nvSpPr>
          <p:cNvPr id="5" name="Slide Number Placeholder 4"/>
          <p:cNvSpPr>
            <a:spLocks noGrp="1"/>
          </p:cNvSpPr>
          <p:nvPr>
            <p:ph type="sldNum" sz="quarter" idx="5"/>
          </p:nvPr>
        </p:nvSpPr>
        <p:spPr/>
        <p:txBody>
          <a:bodyPr/>
          <a:lstStyle/>
          <a:p>
            <a:fld id="{D192C5A1-DC3E-4943-A3C2-8EE17BB4CFEF}" type="slidenum">
              <a:rPr lang="en-US" smtClean="0"/>
              <a:t>43</a:t>
            </a:fld>
            <a:endParaRPr lang="en-US"/>
          </a:p>
        </p:txBody>
      </p:sp>
    </p:spTree>
    <p:extLst>
      <p:ext uri="{BB962C8B-B14F-4D97-AF65-F5344CB8AC3E}">
        <p14:creationId xmlns:p14="http://schemas.microsoft.com/office/powerpoint/2010/main" val="37533283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96A0D6D5-B1AD-496C-94CA-F560092C58AF}" type="datetime1">
              <a:rPr lang="en-US" smtClean="0"/>
              <a:t>3/2/22</a:t>
            </a:fld>
            <a:endParaRPr lang="en-US"/>
          </a:p>
        </p:txBody>
      </p:sp>
      <p:sp>
        <p:nvSpPr>
          <p:cNvPr id="5" name="Slide Number Placeholder 4"/>
          <p:cNvSpPr>
            <a:spLocks noGrp="1"/>
          </p:cNvSpPr>
          <p:nvPr>
            <p:ph type="sldNum" sz="quarter" idx="5"/>
          </p:nvPr>
        </p:nvSpPr>
        <p:spPr/>
        <p:txBody>
          <a:bodyPr/>
          <a:lstStyle/>
          <a:p>
            <a:fld id="{D192C5A1-DC3E-4943-A3C2-8EE17BB4CFEF}" type="slidenum">
              <a:rPr lang="en-US" smtClean="0"/>
              <a:t>44</a:t>
            </a:fld>
            <a:endParaRPr lang="en-US"/>
          </a:p>
        </p:txBody>
      </p:sp>
    </p:spTree>
    <p:extLst>
      <p:ext uri="{BB962C8B-B14F-4D97-AF65-F5344CB8AC3E}">
        <p14:creationId xmlns:p14="http://schemas.microsoft.com/office/powerpoint/2010/main" val="5667037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96A0D6D5-B1AD-496C-94CA-F560092C58AF}" type="datetime1">
              <a:rPr lang="en-US" smtClean="0"/>
              <a:t>3/2/22</a:t>
            </a:fld>
            <a:endParaRPr lang="en-US"/>
          </a:p>
        </p:txBody>
      </p:sp>
      <p:sp>
        <p:nvSpPr>
          <p:cNvPr id="5" name="Slide Number Placeholder 4"/>
          <p:cNvSpPr>
            <a:spLocks noGrp="1"/>
          </p:cNvSpPr>
          <p:nvPr>
            <p:ph type="sldNum" sz="quarter" idx="5"/>
          </p:nvPr>
        </p:nvSpPr>
        <p:spPr/>
        <p:txBody>
          <a:bodyPr/>
          <a:lstStyle/>
          <a:p>
            <a:fld id="{D192C5A1-DC3E-4943-A3C2-8EE17BB4CFEF}" type="slidenum">
              <a:rPr lang="en-US" smtClean="0"/>
              <a:t>47</a:t>
            </a:fld>
            <a:endParaRPr lang="en-US"/>
          </a:p>
        </p:txBody>
      </p:sp>
    </p:spTree>
    <p:extLst>
      <p:ext uri="{BB962C8B-B14F-4D97-AF65-F5344CB8AC3E}">
        <p14:creationId xmlns:p14="http://schemas.microsoft.com/office/powerpoint/2010/main" val="41536945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Erin Starts</a:t>
            </a:r>
          </a:p>
        </p:txBody>
      </p:sp>
      <p:sp>
        <p:nvSpPr>
          <p:cNvPr id="4" name="Date Placeholder 3"/>
          <p:cNvSpPr>
            <a:spLocks noGrp="1"/>
          </p:cNvSpPr>
          <p:nvPr>
            <p:ph type="dt" idx="1"/>
          </p:nvPr>
        </p:nvSpPr>
        <p:spPr/>
        <p:txBody>
          <a:bodyPr/>
          <a:lstStyle/>
          <a:p>
            <a:fld id="{96A0D6D5-B1AD-496C-94CA-F560092C58AF}" type="datetime1">
              <a:rPr lang="en-US" smtClean="0"/>
              <a:t>3/2/22</a:t>
            </a:fld>
            <a:endParaRPr lang="en-US"/>
          </a:p>
        </p:txBody>
      </p:sp>
      <p:sp>
        <p:nvSpPr>
          <p:cNvPr id="5" name="Slide Number Placeholder 4"/>
          <p:cNvSpPr>
            <a:spLocks noGrp="1"/>
          </p:cNvSpPr>
          <p:nvPr>
            <p:ph type="sldNum" sz="quarter" idx="5"/>
          </p:nvPr>
        </p:nvSpPr>
        <p:spPr/>
        <p:txBody>
          <a:bodyPr/>
          <a:lstStyle/>
          <a:p>
            <a:fld id="{D192C5A1-DC3E-4943-A3C2-8EE17BB4CFEF}" type="slidenum">
              <a:rPr lang="en-US" smtClean="0"/>
              <a:t>48</a:t>
            </a:fld>
            <a:endParaRPr lang="en-US"/>
          </a:p>
        </p:txBody>
      </p:sp>
    </p:spTree>
    <p:extLst>
      <p:ext uri="{BB962C8B-B14F-4D97-AF65-F5344CB8AC3E}">
        <p14:creationId xmlns:p14="http://schemas.microsoft.com/office/powerpoint/2010/main" val="20238414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96A0D6D5-B1AD-496C-94CA-F560092C58AF}" type="datetime1">
              <a:rPr lang="en-US" smtClean="0"/>
              <a:t>3/2/22</a:t>
            </a:fld>
            <a:endParaRPr lang="en-US"/>
          </a:p>
        </p:txBody>
      </p:sp>
      <p:sp>
        <p:nvSpPr>
          <p:cNvPr id="5" name="Slide Number Placeholder 4"/>
          <p:cNvSpPr>
            <a:spLocks noGrp="1"/>
          </p:cNvSpPr>
          <p:nvPr>
            <p:ph type="sldNum" sz="quarter" idx="5"/>
          </p:nvPr>
        </p:nvSpPr>
        <p:spPr/>
        <p:txBody>
          <a:bodyPr/>
          <a:lstStyle/>
          <a:p>
            <a:fld id="{D192C5A1-DC3E-4943-A3C2-8EE17BB4CFEF}" type="slidenum">
              <a:rPr lang="en-US" smtClean="0"/>
              <a:t>51</a:t>
            </a:fld>
            <a:endParaRPr lang="en-US"/>
          </a:p>
        </p:txBody>
      </p:sp>
    </p:spTree>
    <p:extLst>
      <p:ext uri="{BB962C8B-B14F-4D97-AF65-F5344CB8AC3E}">
        <p14:creationId xmlns:p14="http://schemas.microsoft.com/office/powerpoint/2010/main" val="23657979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96A0D6D5-B1AD-496C-94CA-F560092C58AF}" type="datetime1">
              <a:rPr lang="en-US" smtClean="0"/>
              <a:t>3/2/22</a:t>
            </a:fld>
            <a:endParaRPr lang="en-US"/>
          </a:p>
        </p:txBody>
      </p:sp>
      <p:sp>
        <p:nvSpPr>
          <p:cNvPr id="5" name="Slide Number Placeholder 4"/>
          <p:cNvSpPr>
            <a:spLocks noGrp="1"/>
          </p:cNvSpPr>
          <p:nvPr>
            <p:ph type="sldNum" sz="quarter" idx="5"/>
          </p:nvPr>
        </p:nvSpPr>
        <p:spPr/>
        <p:txBody>
          <a:bodyPr/>
          <a:lstStyle/>
          <a:p>
            <a:fld id="{D192C5A1-DC3E-4943-A3C2-8EE17BB4CFEF}" type="slidenum">
              <a:rPr lang="en-US" smtClean="0"/>
              <a:t>53</a:t>
            </a:fld>
            <a:endParaRPr lang="en-US"/>
          </a:p>
        </p:txBody>
      </p:sp>
    </p:spTree>
    <p:extLst>
      <p:ext uri="{BB962C8B-B14F-4D97-AF65-F5344CB8AC3E}">
        <p14:creationId xmlns:p14="http://schemas.microsoft.com/office/powerpoint/2010/main" val="21716943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96A0D6D5-B1AD-496C-94CA-F560092C58AF}" type="datetime1">
              <a:rPr lang="en-US" smtClean="0"/>
              <a:t>3/2/22</a:t>
            </a:fld>
            <a:endParaRPr lang="en-US"/>
          </a:p>
        </p:txBody>
      </p:sp>
      <p:sp>
        <p:nvSpPr>
          <p:cNvPr id="5" name="Slide Number Placeholder 4"/>
          <p:cNvSpPr>
            <a:spLocks noGrp="1"/>
          </p:cNvSpPr>
          <p:nvPr>
            <p:ph type="sldNum" sz="quarter" idx="5"/>
          </p:nvPr>
        </p:nvSpPr>
        <p:spPr/>
        <p:txBody>
          <a:bodyPr/>
          <a:lstStyle/>
          <a:p>
            <a:fld id="{D192C5A1-DC3E-4943-A3C2-8EE17BB4CFEF}" type="slidenum">
              <a:rPr lang="en-US" smtClean="0"/>
              <a:t>54</a:t>
            </a:fld>
            <a:endParaRPr lang="en-US"/>
          </a:p>
        </p:txBody>
      </p:sp>
    </p:spTree>
    <p:extLst>
      <p:ext uri="{BB962C8B-B14F-4D97-AF65-F5344CB8AC3E}">
        <p14:creationId xmlns:p14="http://schemas.microsoft.com/office/powerpoint/2010/main" val="37837873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C00000"/>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3999" y="1122362"/>
            <a:ext cx="9159551" cy="3505621"/>
          </a:xfrm>
          <a:ln w="57150">
            <a:solidFill>
              <a:schemeClr val="tx1"/>
            </a:solidFill>
          </a:ln>
        </p:spPr>
        <p:txBody>
          <a:bodyPr anchor="ctr">
            <a:normAutofit/>
          </a:bodyPr>
          <a:lstStyle>
            <a:lvl1pPr algn="ctr">
              <a:defRPr sz="5400" b="1">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1523999" y="5128862"/>
            <a:ext cx="9144000" cy="928773"/>
          </a:xfrm>
        </p:spPr>
        <p:txBody>
          <a:bodyPr anchor="ctr"/>
          <a:lstStyle>
            <a:lvl1pPr marL="0" indent="0" algn="l">
              <a:spcBef>
                <a:spcPts val="0"/>
              </a:spcBef>
              <a:buNone/>
              <a:defRPr sz="2400" b="1">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Name</a:t>
            </a:r>
          </a:p>
          <a:p>
            <a:r>
              <a:rPr lang="en-US" dirty="0"/>
              <a:t>Title</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14836" y="5151676"/>
            <a:ext cx="1968714" cy="883146"/>
          </a:xfrm>
          <a:prstGeom prst="rect">
            <a:avLst/>
          </a:prstGeom>
        </p:spPr>
      </p:pic>
    </p:spTree>
    <p:extLst>
      <p:ext uri="{BB962C8B-B14F-4D97-AF65-F5344CB8AC3E}">
        <p14:creationId xmlns:p14="http://schemas.microsoft.com/office/powerpoint/2010/main" val="1526249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Main 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3087172"/>
          </a:xfrm>
        </p:spPr>
        <p:txBody>
          <a:bodyPr anchor="b">
            <a:normAutofit/>
          </a:bodyPr>
          <a:lstStyle>
            <a:lvl1pPr algn="l">
              <a:defRPr sz="5400" b="1">
                <a:latin typeface="Arial" panose="020B0604020202020204" pitchFamily="34" charset="0"/>
                <a:cs typeface="Arial" panose="020B0604020202020204" pitchFamily="34" charset="0"/>
              </a:defRPr>
            </a:lvl1pPr>
          </a:lstStyle>
          <a:p>
            <a:r>
              <a:rPr lang="en-US" dirty="0"/>
              <a:t>SECTION HEADER</a:t>
            </a:r>
          </a:p>
        </p:txBody>
      </p:sp>
      <p:sp>
        <p:nvSpPr>
          <p:cNvPr id="3" name="Subtitle 2"/>
          <p:cNvSpPr>
            <a:spLocks noGrp="1"/>
          </p:cNvSpPr>
          <p:nvPr>
            <p:ph type="subTitle" idx="1"/>
          </p:nvPr>
        </p:nvSpPr>
        <p:spPr>
          <a:xfrm>
            <a:off x="1524000" y="4316626"/>
            <a:ext cx="9144000" cy="941173"/>
          </a:xfrm>
        </p:spPr>
        <p:txBody>
          <a:bodyPr/>
          <a:lstStyle>
            <a:lvl1pPr marL="0" indent="0" algn="l">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Rectangle 6"/>
          <p:cNvSpPr/>
          <p:nvPr userDrawn="1"/>
        </p:nvSpPr>
        <p:spPr>
          <a:xfrm>
            <a:off x="0" y="0"/>
            <a:ext cx="228600" cy="685800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45011" y="5940922"/>
            <a:ext cx="1399592" cy="627844"/>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4237" y="5940922"/>
            <a:ext cx="2537378" cy="698174"/>
          </a:xfrm>
          <a:prstGeom prst="rect">
            <a:avLst/>
          </a:prstGeom>
        </p:spPr>
      </p:pic>
    </p:spTree>
    <p:extLst>
      <p:ext uri="{BB962C8B-B14F-4D97-AF65-F5344CB8AC3E}">
        <p14:creationId xmlns:p14="http://schemas.microsoft.com/office/powerpoint/2010/main" val="4852599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1167113"/>
          </a:xfrm>
        </p:spPr>
        <p:txBody>
          <a:bodyPr/>
          <a:lstStyle>
            <a:lvl1pPr algn="ctr">
              <a:defRPr b="1">
                <a:latin typeface="Arial" panose="020B0604020202020204" pitchFamily="34" charset="0"/>
                <a:cs typeface="Arial" panose="020B0604020202020204" pitchFamily="34" charset="0"/>
              </a:defRPr>
            </a:lvl1pPr>
          </a:lstStyle>
          <a:p>
            <a:r>
              <a:rPr lang="en-US" dirty="0"/>
              <a:t>CLICK TO EDIT MASTER</a:t>
            </a:r>
          </a:p>
        </p:txBody>
      </p:sp>
      <p:sp>
        <p:nvSpPr>
          <p:cNvPr id="3" name="Content Placeholder 2"/>
          <p:cNvSpPr>
            <a:spLocks noGrp="1"/>
          </p:cNvSpPr>
          <p:nvPr>
            <p:ph idx="1"/>
          </p:nvPr>
        </p:nvSpPr>
        <p:spPr>
          <a:xfrm>
            <a:off x="838200" y="1696995"/>
            <a:ext cx="10515600" cy="4125307"/>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userDrawn="1"/>
        </p:nvSpPr>
        <p:spPr>
          <a:xfrm>
            <a:off x="0" y="0"/>
            <a:ext cx="12192000" cy="13716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4237" y="5940922"/>
            <a:ext cx="2537378" cy="698174"/>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45011" y="5940922"/>
            <a:ext cx="1399592" cy="627844"/>
          </a:xfrm>
          <a:prstGeom prst="rect">
            <a:avLst/>
          </a:prstGeom>
        </p:spPr>
      </p:pic>
    </p:spTree>
    <p:extLst>
      <p:ext uri="{BB962C8B-B14F-4D97-AF65-F5344CB8AC3E}">
        <p14:creationId xmlns:p14="http://schemas.microsoft.com/office/powerpoint/2010/main" val="235208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1204096"/>
            <a:ext cx="10515600" cy="2852737"/>
          </a:xfrm>
        </p:spPr>
        <p:txBody>
          <a:bodyPr anchor="b">
            <a:normAutofit/>
          </a:bodyPr>
          <a:lstStyle>
            <a:lvl1pPr>
              <a:defRPr sz="4400" b="1">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838200" y="4197648"/>
            <a:ext cx="10515600" cy="1500187"/>
          </a:xfrm>
        </p:spPr>
        <p:txBody>
          <a:bodyPr/>
          <a:lstStyle>
            <a:lvl1pPr marL="0" indent="0">
              <a:buNone/>
              <a:defRPr sz="2400">
                <a:solidFill>
                  <a:schemeClr val="tx1">
                    <a:tint val="75000"/>
                  </a:schemeClr>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Rectangle 6"/>
          <p:cNvSpPr/>
          <p:nvPr userDrawn="1"/>
        </p:nvSpPr>
        <p:spPr>
          <a:xfrm>
            <a:off x="0" y="0"/>
            <a:ext cx="12192000" cy="13716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4237" y="5940922"/>
            <a:ext cx="2537378" cy="698174"/>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45011" y="5940922"/>
            <a:ext cx="1399592" cy="627844"/>
          </a:xfrm>
          <a:prstGeom prst="rect">
            <a:avLst/>
          </a:prstGeom>
        </p:spPr>
      </p:pic>
    </p:spTree>
    <p:extLst>
      <p:ext uri="{BB962C8B-B14F-4D97-AF65-F5344CB8AC3E}">
        <p14:creationId xmlns:p14="http://schemas.microsoft.com/office/powerpoint/2010/main" val="28318178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69152"/>
          </a:xfrm>
        </p:spPr>
        <p:txBody>
          <a:bodyPr>
            <a:normAutofit/>
          </a:bodyPr>
          <a:lstStyle>
            <a:lvl1pPr algn="ctr">
              <a:defRPr sz="4400" b="1">
                <a:latin typeface="Arial" panose="020B0604020202020204" pitchFamily="34" charset="0"/>
                <a:cs typeface="Arial" panose="020B0604020202020204" pitchFamily="34" charset="0"/>
              </a:defRPr>
            </a:lvl1pPr>
          </a:lstStyle>
          <a:p>
            <a:r>
              <a:rPr lang="en-US" dirty="0"/>
              <a:t>CLICK TO EDIT MASTER</a:t>
            </a:r>
          </a:p>
        </p:txBody>
      </p:sp>
      <p:sp>
        <p:nvSpPr>
          <p:cNvPr id="3" name="Content Placeholder 2"/>
          <p:cNvSpPr>
            <a:spLocks noGrp="1"/>
          </p:cNvSpPr>
          <p:nvPr>
            <p:ph sz="half" idx="1"/>
          </p:nvPr>
        </p:nvSpPr>
        <p:spPr>
          <a:xfrm>
            <a:off x="838200" y="1474237"/>
            <a:ext cx="5181600" cy="4376057"/>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474237"/>
            <a:ext cx="5181600" cy="4376057"/>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0"/>
            <a:ext cx="12192000" cy="13716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4237" y="5940922"/>
            <a:ext cx="2537378" cy="698174"/>
          </a:xfrm>
          <a:prstGeom prst="rect">
            <a:avLst/>
          </a:prstGeom>
        </p:spPr>
      </p:pic>
      <p:pic>
        <p:nvPicPr>
          <p:cNvPr id="17" name="Pictur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45011" y="5940922"/>
            <a:ext cx="1399592" cy="627844"/>
          </a:xfrm>
          <a:prstGeom prst="rect">
            <a:avLst/>
          </a:prstGeom>
        </p:spPr>
      </p:pic>
    </p:spTree>
    <p:extLst>
      <p:ext uri="{BB962C8B-B14F-4D97-AF65-F5344CB8AC3E}">
        <p14:creationId xmlns:p14="http://schemas.microsoft.com/office/powerpoint/2010/main" val="1240981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100" y="303848"/>
            <a:ext cx="10515600" cy="1146012"/>
          </a:xfrm>
        </p:spPr>
        <p:txBody>
          <a:bodyPr/>
          <a:lstStyle>
            <a:lvl1pPr algn="ctr">
              <a:defRPr b="1">
                <a:latin typeface="Arial" panose="020B0604020202020204" pitchFamily="34" charset="0"/>
                <a:cs typeface="Arial" panose="020B0604020202020204" pitchFamily="34" charset="0"/>
              </a:defRPr>
            </a:lvl1pPr>
          </a:lstStyle>
          <a:p>
            <a:r>
              <a:rPr lang="en-US" dirty="0"/>
              <a:t>CLICK TO EDIT MASTER</a:t>
            </a:r>
          </a:p>
        </p:txBody>
      </p:sp>
      <p:sp>
        <p:nvSpPr>
          <p:cNvPr id="3" name="Text Placeholder 2"/>
          <p:cNvSpPr>
            <a:spLocks noGrp="1"/>
          </p:cNvSpPr>
          <p:nvPr>
            <p:ph type="body" idx="1" hasCustomPrompt="1"/>
          </p:nvPr>
        </p:nvSpPr>
        <p:spPr>
          <a:xfrm>
            <a:off x="839788" y="1514476"/>
            <a:ext cx="5157787"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839788" y="2387301"/>
            <a:ext cx="5157787" cy="3462993"/>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1512" y="1514476"/>
            <a:ext cx="5183188"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171512" y="2403005"/>
            <a:ext cx="5183188" cy="3447289"/>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9"/>
          <p:cNvSpPr/>
          <p:nvPr userDrawn="1"/>
        </p:nvSpPr>
        <p:spPr>
          <a:xfrm>
            <a:off x="0" y="0"/>
            <a:ext cx="12192000" cy="13716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4237" y="5940922"/>
            <a:ext cx="2537378" cy="698174"/>
          </a:xfrm>
          <a:prstGeom prst="rect">
            <a:avLst/>
          </a:prstGeom>
        </p:spPr>
      </p:pic>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45011" y="5940922"/>
            <a:ext cx="1399592" cy="627844"/>
          </a:xfrm>
          <a:prstGeom prst="rect">
            <a:avLst/>
          </a:prstGeom>
        </p:spPr>
      </p:pic>
    </p:spTree>
    <p:extLst>
      <p:ext uri="{BB962C8B-B14F-4D97-AF65-F5344CB8AC3E}">
        <p14:creationId xmlns:p14="http://schemas.microsoft.com/office/powerpoint/2010/main" val="5862737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ctr">
              <a:defRPr b="1">
                <a:latin typeface="Arial" panose="020B0604020202020204" pitchFamily="34" charset="0"/>
                <a:cs typeface="Arial" panose="020B0604020202020204" pitchFamily="34" charset="0"/>
              </a:defRPr>
            </a:lvl1pPr>
          </a:lstStyle>
          <a:p>
            <a:r>
              <a:rPr lang="en-US" dirty="0"/>
              <a:t>CLICK TO EDIT MASTER</a:t>
            </a:r>
          </a:p>
        </p:txBody>
      </p:sp>
      <p:sp>
        <p:nvSpPr>
          <p:cNvPr id="6" name="Rectangle 5"/>
          <p:cNvSpPr/>
          <p:nvPr userDrawn="1"/>
        </p:nvSpPr>
        <p:spPr>
          <a:xfrm>
            <a:off x="0" y="0"/>
            <a:ext cx="12192000" cy="13716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4237" y="5940922"/>
            <a:ext cx="2537378" cy="698174"/>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45011" y="5940922"/>
            <a:ext cx="1399592" cy="627844"/>
          </a:xfrm>
          <a:prstGeom prst="rect">
            <a:avLst/>
          </a:prstGeom>
        </p:spPr>
      </p:pic>
    </p:spTree>
    <p:extLst>
      <p:ext uri="{BB962C8B-B14F-4D97-AF65-F5344CB8AC3E}">
        <p14:creationId xmlns:p14="http://schemas.microsoft.com/office/powerpoint/2010/main" val="388825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0" y="0"/>
            <a:ext cx="12192000" cy="13716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4237" y="5940922"/>
            <a:ext cx="2537378" cy="698174"/>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45011" y="5940922"/>
            <a:ext cx="1399592" cy="627844"/>
          </a:xfrm>
          <a:prstGeom prst="rect">
            <a:avLst/>
          </a:prstGeom>
        </p:spPr>
      </p:pic>
    </p:spTree>
    <p:extLst>
      <p:ext uri="{BB962C8B-B14F-4D97-AF65-F5344CB8AC3E}">
        <p14:creationId xmlns:p14="http://schemas.microsoft.com/office/powerpoint/2010/main" val="762026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Rectangle 7"/>
          <p:cNvSpPr/>
          <p:nvPr userDrawn="1"/>
        </p:nvSpPr>
        <p:spPr>
          <a:xfrm>
            <a:off x="0" y="0"/>
            <a:ext cx="12192000" cy="13716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4237" y="5940922"/>
            <a:ext cx="2537378" cy="698174"/>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45011" y="5940922"/>
            <a:ext cx="1399592" cy="627844"/>
          </a:xfrm>
          <a:prstGeom prst="rect">
            <a:avLst/>
          </a:prstGeom>
        </p:spPr>
      </p:pic>
    </p:spTree>
    <p:extLst>
      <p:ext uri="{BB962C8B-B14F-4D97-AF65-F5344CB8AC3E}">
        <p14:creationId xmlns:p14="http://schemas.microsoft.com/office/powerpoint/2010/main" val="32993549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Picture Placeholder 2"/>
          <p:cNvSpPr>
            <a:spLocks noGrp="1"/>
          </p:cNvSpPr>
          <p:nvPr>
            <p:ph type="pic" idx="1"/>
          </p:nvPr>
        </p:nvSpPr>
        <p:spPr>
          <a:xfrm>
            <a:off x="5183188" y="987425"/>
            <a:ext cx="6172200" cy="479755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Rectangle 7"/>
          <p:cNvSpPr/>
          <p:nvPr userDrawn="1"/>
        </p:nvSpPr>
        <p:spPr>
          <a:xfrm>
            <a:off x="0" y="0"/>
            <a:ext cx="12192000" cy="13716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4237" y="5940922"/>
            <a:ext cx="2537378" cy="698174"/>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45011" y="5940922"/>
            <a:ext cx="1399592" cy="627844"/>
          </a:xfrm>
          <a:prstGeom prst="rect">
            <a:avLst/>
          </a:prstGeom>
        </p:spPr>
      </p:pic>
    </p:spTree>
    <p:extLst>
      <p:ext uri="{BB962C8B-B14F-4D97-AF65-F5344CB8AC3E}">
        <p14:creationId xmlns:p14="http://schemas.microsoft.com/office/powerpoint/2010/main" val="1808535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ctr">
              <a:defRPr b="1">
                <a:latin typeface="Arial" panose="020B0604020202020204" pitchFamily="34" charset="0"/>
                <a:cs typeface="Arial" panose="020B0604020202020204" pitchFamily="34" charset="0"/>
              </a:defRPr>
            </a:lvl1pPr>
          </a:lstStyle>
          <a:p>
            <a:r>
              <a:rPr lang="en-US" dirty="0"/>
              <a:t>CLICK TO EDIT MASTER</a:t>
            </a:r>
          </a:p>
        </p:txBody>
      </p:sp>
      <p:sp>
        <p:nvSpPr>
          <p:cNvPr id="3" name="Vertical Text Placeholder 2"/>
          <p:cNvSpPr>
            <a:spLocks noGrp="1"/>
          </p:cNvSpPr>
          <p:nvPr>
            <p:ph type="body" orient="vert" idx="1"/>
          </p:nvPr>
        </p:nvSpPr>
        <p:spPr>
          <a:xfrm>
            <a:off x="838200" y="1825626"/>
            <a:ext cx="10515600" cy="3987346"/>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userDrawn="1"/>
        </p:nvSpPr>
        <p:spPr>
          <a:xfrm>
            <a:off x="0" y="0"/>
            <a:ext cx="12192000" cy="13716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4237" y="5940922"/>
            <a:ext cx="2537378" cy="698174"/>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45011" y="5940922"/>
            <a:ext cx="1399592" cy="627844"/>
          </a:xfrm>
          <a:prstGeom prst="rect">
            <a:avLst/>
          </a:prstGeom>
        </p:spPr>
      </p:pic>
    </p:spTree>
    <p:extLst>
      <p:ext uri="{BB962C8B-B14F-4D97-AF65-F5344CB8AC3E}">
        <p14:creationId xmlns:p14="http://schemas.microsoft.com/office/powerpoint/2010/main" val="40684102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8724900" y="365125"/>
            <a:ext cx="2628900" cy="5429185"/>
          </a:xfrm>
        </p:spPr>
        <p:txBody>
          <a:bodyPr vert="eaVert"/>
          <a:lstStyle>
            <a:lvl1pPr algn="ctr">
              <a:defRPr b="1">
                <a:latin typeface="Arial" panose="020B0604020202020204" pitchFamily="34" charset="0"/>
                <a:cs typeface="Arial" panose="020B0604020202020204" pitchFamily="34" charset="0"/>
              </a:defRPr>
            </a:lvl1pPr>
          </a:lstStyle>
          <a:p>
            <a:r>
              <a:rPr lang="en-US" dirty="0"/>
              <a:t>CLICK TO EDIT MASTER</a:t>
            </a:r>
          </a:p>
        </p:txBody>
      </p:sp>
      <p:sp>
        <p:nvSpPr>
          <p:cNvPr id="3" name="Vertical Text Placeholder 2"/>
          <p:cNvSpPr>
            <a:spLocks noGrp="1"/>
          </p:cNvSpPr>
          <p:nvPr>
            <p:ph type="body" orient="vert" idx="1"/>
          </p:nvPr>
        </p:nvSpPr>
        <p:spPr>
          <a:xfrm>
            <a:off x="838200" y="365125"/>
            <a:ext cx="7734300" cy="5429185"/>
          </a:xfrm>
        </p:spPr>
        <p:txBody>
          <a:bodyPr vert="eaVert"/>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userDrawn="1"/>
        </p:nvSpPr>
        <p:spPr>
          <a:xfrm>
            <a:off x="0" y="0"/>
            <a:ext cx="12192000" cy="13716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4237" y="5940922"/>
            <a:ext cx="2537378" cy="69817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45011" y="5940922"/>
            <a:ext cx="1399592" cy="627844"/>
          </a:xfrm>
          <a:prstGeom prst="rect">
            <a:avLst/>
          </a:prstGeom>
        </p:spPr>
      </p:pic>
    </p:spTree>
    <p:extLst>
      <p:ext uri="{BB962C8B-B14F-4D97-AF65-F5344CB8AC3E}">
        <p14:creationId xmlns:p14="http://schemas.microsoft.com/office/powerpoint/2010/main" val="366701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21271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95694685"/>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SzPct val="75000"/>
        <a:buFont typeface="Calibri" panose="020F050202020403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SzPct val="75000"/>
        <a:buFont typeface="Courier New" panose="02070309020205020404" pitchFamily="49" charset="0"/>
        <a:buChar char="o"/>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SzPct val="75000"/>
        <a:buFont typeface="Calibri" panose="020F050202020403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hyperlink" Target="mailto:nagle@bu.edu"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hyperlink" Target="tel:617-353-3549" TargetMode="External"/><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8" Type="http://schemas.openxmlformats.org/officeDocument/2006/relationships/hyperlink" Target="https://barcc.org/join/about" TargetMode="External"/><Relationship Id="rId13" Type="http://schemas.openxmlformats.org/officeDocument/2006/relationships/hyperlink" Target="https://www.thehotline.org/" TargetMode="External"/><Relationship Id="rId18" Type="http://schemas.openxmlformats.org/officeDocument/2006/relationships/hyperlink" Target="tel:1-866-472-4354" TargetMode="External"/><Relationship Id="rId3" Type="http://schemas.openxmlformats.org/officeDocument/2006/relationships/hyperlink" Target="https://www.bidmc.org/centers-and-departments/social-work/center-for-violence-prevention-and-recovery/sexual-assault" TargetMode="External"/><Relationship Id="rId7" Type="http://schemas.openxmlformats.org/officeDocument/2006/relationships/hyperlink" Target="http://nomoredirectory.org/" TargetMode="External"/><Relationship Id="rId12" Type="http://schemas.openxmlformats.org/officeDocument/2006/relationships/hyperlink" Target="https://www.bmc.org/programs/domestic-violence-program" TargetMode="External"/><Relationship Id="rId17" Type="http://schemas.openxmlformats.org/officeDocument/2006/relationships/hyperlink" Target="https://saheliboston.org/" TargetMode="External"/><Relationship Id="rId2" Type="http://schemas.openxmlformats.org/officeDocument/2006/relationships/notesSlide" Target="../notesSlides/notesSlide23.xml"/><Relationship Id="rId16" Type="http://schemas.openxmlformats.org/officeDocument/2006/relationships/hyperlink" Target="https://www.atask.org/site/" TargetMode="External"/><Relationship Id="rId1" Type="http://schemas.openxmlformats.org/officeDocument/2006/relationships/slideLayout" Target="../slideLayouts/slideLayout3.xml"/><Relationship Id="rId6" Type="http://schemas.openxmlformats.org/officeDocument/2006/relationships/hyperlink" Target="https://victimrights.org/" TargetMode="External"/><Relationship Id="rId11" Type="http://schemas.openxmlformats.org/officeDocument/2006/relationships/hyperlink" Target="https://casamyrna.org/get-support/safelink" TargetMode="External"/><Relationship Id="rId5" Type="http://schemas.openxmlformats.org/officeDocument/2006/relationships/hyperlink" Target="https://www.bmc.org/visiting-us/directions-and-transportation" TargetMode="External"/><Relationship Id="rId15" Type="http://schemas.openxmlformats.org/officeDocument/2006/relationships/hyperlink" Target="https://www.tnlr.org/en/24-hour-hotline/" TargetMode="External"/><Relationship Id="rId10" Type="http://schemas.openxmlformats.org/officeDocument/2006/relationships/hyperlink" Target="https://www.rainn.org/types-sexual-violence" TargetMode="External"/><Relationship Id="rId4" Type="http://schemas.openxmlformats.org/officeDocument/2006/relationships/hyperlink" Target="tel:1-617-667-8141" TargetMode="External"/><Relationship Id="rId9" Type="http://schemas.openxmlformats.org/officeDocument/2006/relationships/hyperlink" Target="https://211lifeline.org/detail.php?id=17183542" TargetMode="External"/><Relationship Id="rId14" Type="http://schemas.openxmlformats.org/officeDocument/2006/relationships/hyperlink" Target="https://www.tnlr.org/"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96538" y="1077884"/>
            <a:ext cx="9218816" cy="3580662"/>
          </a:xfrm>
        </p:spPr>
        <p:txBody>
          <a:bodyPr/>
          <a:lstStyle/>
          <a:p>
            <a:r>
              <a:rPr lang="en-US" dirty="0"/>
              <a:t>Understanding Expectations for</a:t>
            </a:r>
            <a:br>
              <a:rPr lang="en-US" dirty="0"/>
            </a:br>
            <a:r>
              <a:rPr lang="en-US" dirty="0"/>
              <a:t> Title IX Team Members</a:t>
            </a:r>
          </a:p>
        </p:txBody>
      </p:sp>
      <p:sp>
        <p:nvSpPr>
          <p:cNvPr id="3" name="Subtitle 2"/>
          <p:cNvSpPr>
            <a:spLocks noGrp="1"/>
          </p:cNvSpPr>
          <p:nvPr>
            <p:ph type="subTitle" idx="1"/>
          </p:nvPr>
        </p:nvSpPr>
        <p:spPr>
          <a:xfrm>
            <a:off x="1396538" y="5124057"/>
            <a:ext cx="9144000" cy="958691"/>
          </a:xfrm>
        </p:spPr>
        <p:txBody>
          <a:bodyPr>
            <a:normAutofit/>
          </a:bodyPr>
          <a:lstStyle/>
          <a:p>
            <a:r>
              <a:rPr lang="en-US" dirty="0"/>
              <a:t>Equal Opportunity Office</a:t>
            </a:r>
          </a:p>
          <a:p>
            <a:r>
              <a:rPr lang="en-US" dirty="0"/>
              <a:t>August 19, 2021</a:t>
            </a:r>
          </a:p>
        </p:txBody>
      </p:sp>
    </p:spTree>
    <p:extLst>
      <p:ext uri="{BB962C8B-B14F-4D97-AF65-F5344CB8AC3E}">
        <p14:creationId xmlns:p14="http://schemas.microsoft.com/office/powerpoint/2010/main" val="29991931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C22F5-CEB4-4A48-8F66-2731C6EBCD71}"/>
              </a:ext>
            </a:extLst>
          </p:cNvPr>
          <p:cNvSpPr>
            <a:spLocks noGrp="1"/>
          </p:cNvSpPr>
          <p:nvPr>
            <p:ph type="ctrTitle"/>
          </p:nvPr>
        </p:nvSpPr>
        <p:spPr/>
        <p:txBody>
          <a:bodyPr/>
          <a:lstStyle/>
          <a:p>
            <a:r>
              <a:rPr lang="en-US" dirty="0"/>
              <a:t>Title IX Team</a:t>
            </a:r>
          </a:p>
        </p:txBody>
      </p:sp>
      <p:pic>
        <p:nvPicPr>
          <p:cNvPr id="5" name="Picture 4">
            <a:extLst>
              <a:ext uri="{FF2B5EF4-FFF2-40B4-BE49-F238E27FC236}">
                <a16:creationId xmlns:a16="http://schemas.microsoft.com/office/drawing/2014/main" id="{94A3CAD6-5B12-DD41-95E5-C3208FBFAC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14489471"/>
            <a:ext cx="7886700" cy="4216400"/>
          </a:xfrm>
          <a:prstGeom prst="rect">
            <a:avLst/>
          </a:prstGeom>
        </p:spPr>
      </p:pic>
      <p:pic>
        <p:nvPicPr>
          <p:cNvPr id="7" name="Picture 6">
            <a:extLst>
              <a:ext uri="{FF2B5EF4-FFF2-40B4-BE49-F238E27FC236}">
                <a16:creationId xmlns:a16="http://schemas.microsoft.com/office/drawing/2014/main" id="{B06F020C-41CB-D742-B177-C126A8F578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64129" y="2184400"/>
            <a:ext cx="3492295" cy="2489200"/>
          </a:xfrm>
          <a:prstGeom prst="rect">
            <a:avLst/>
          </a:prstGeom>
        </p:spPr>
      </p:pic>
    </p:spTree>
    <p:extLst>
      <p:ext uri="{BB962C8B-B14F-4D97-AF65-F5344CB8AC3E}">
        <p14:creationId xmlns:p14="http://schemas.microsoft.com/office/powerpoint/2010/main" val="1498499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710BC-20E0-584A-9C57-A6CE775588C5}"/>
              </a:ext>
            </a:extLst>
          </p:cNvPr>
          <p:cNvSpPr>
            <a:spLocks noGrp="1"/>
          </p:cNvSpPr>
          <p:nvPr>
            <p:ph type="title"/>
          </p:nvPr>
        </p:nvSpPr>
        <p:spPr/>
        <p:txBody>
          <a:bodyPr/>
          <a:lstStyle/>
          <a:p>
            <a:r>
              <a:rPr lang="en-US"/>
              <a:t>University Title IX Coordinator </a:t>
            </a:r>
          </a:p>
        </p:txBody>
      </p:sp>
      <p:sp>
        <p:nvSpPr>
          <p:cNvPr id="3" name="Content Placeholder 2">
            <a:extLst>
              <a:ext uri="{FF2B5EF4-FFF2-40B4-BE49-F238E27FC236}">
                <a16:creationId xmlns:a16="http://schemas.microsoft.com/office/drawing/2014/main" id="{AAA60E06-3A9F-9A40-A74F-D4BACF0B0077}"/>
              </a:ext>
            </a:extLst>
          </p:cNvPr>
          <p:cNvSpPr>
            <a:spLocks noGrp="1"/>
          </p:cNvSpPr>
          <p:nvPr>
            <p:ph idx="1"/>
          </p:nvPr>
        </p:nvSpPr>
        <p:spPr>
          <a:xfrm>
            <a:off x="838200" y="1696996"/>
            <a:ext cx="10725150" cy="2398754"/>
          </a:xfrm>
        </p:spPr>
        <p:txBody>
          <a:bodyPr>
            <a:noAutofit/>
          </a:bodyPr>
          <a:lstStyle/>
          <a:p>
            <a:pPr algn="ctr"/>
            <a:r>
              <a:rPr lang="en-US" sz="3200" dirty="0"/>
              <a:t>The Title IX Coordinator acts with independence and authority free from bias and conflicts of interest. </a:t>
            </a:r>
          </a:p>
          <a:p>
            <a:pPr algn="ctr"/>
            <a:r>
              <a:rPr lang="en-US" sz="3200" dirty="0"/>
              <a:t>Charged with primary oversight of the Boston University’s compliance with Title IX, including education, monitoring and addressing complaints.</a:t>
            </a:r>
          </a:p>
        </p:txBody>
      </p:sp>
      <p:sp>
        <p:nvSpPr>
          <p:cNvPr id="4" name="TextBox 3">
            <a:extLst>
              <a:ext uri="{FF2B5EF4-FFF2-40B4-BE49-F238E27FC236}">
                <a16:creationId xmlns:a16="http://schemas.microsoft.com/office/drawing/2014/main" id="{E818E332-0DE0-A149-A47B-AA6F3635137A}"/>
              </a:ext>
            </a:extLst>
          </p:cNvPr>
          <p:cNvSpPr txBox="1"/>
          <p:nvPr/>
        </p:nvSpPr>
        <p:spPr>
          <a:xfrm>
            <a:off x="1395412" y="4260508"/>
            <a:ext cx="9401175" cy="1815882"/>
          </a:xfrm>
          <a:prstGeom prst="rect">
            <a:avLst/>
          </a:prstGeom>
          <a:noFill/>
        </p:spPr>
        <p:txBody>
          <a:bodyPr wrap="square" rtlCol="0">
            <a:spAutoFit/>
          </a:bodyPr>
          <a:lstStyle/>
          <a:p>
            <a:pPr algn="ctr"/>
            <a:r>
              <a:rPr lang="en-US" sz="2800" b="1">
                <a:latin typeface="Arial" panose="020B0604020202020204" pitchFamily="34" charset="0"/>
                <a:cs typeface="Arial" panose="020B0604020202020204" pitchFamily="34" charset="0"/>
              </a:rPr>
              <a:t>Jessica Nagle</a:t>
            </a:r>
          </a:p>
          <a:p>
            <a:pPr algn="ctr"/>
            <a:r>
              <a:rPr lang="en-US" sz="2800" b="1">
                <a:latin typeface="Arial" panose="020B0604020202020204" pitchFamily="34" charset="0"/>
                <a:cs typeface="Arial" panose="020B0604020202020204" pitchFamily="34" charset="0"/>
              </a:rPr>
              <a:t>University Title IX Coordinator</a:t>
            </a:r>
          </a:p>
          <a:p>
            <a:pPr algn="ctr"/>
            <a:r>
              <a:rPr lang="en-US" sz="2800" b="1">
                <a:latin typeface="Arial" panose="020B0604020202020204" pitchFamily="34" charset="0"/>
                <a:cs typeface="Arial" panose="020B0604020202020204" pitchFamily="34" charset="0"/>
                <a:hlinkClick r:id="rId3"/>
              </a:rPr>
              <a:t>nagle@bu.edu</a:t>
            </a:r>
            <a:endParaRPr lang="en-US" sz="2800" b="1">
              <a:latin typeface="Arial" panose="020B0604020202020204" pitchFamily="34" charset="0"/>
              <a:cs typeface="Arial" panose="020B0604020202020204" pitchFamily="34" charset="0"/>
            </a:endParaRPr>
          </a:p>
          <a:p>
            <a:pPr algn="ctr"/>
            <a:endParaRPr lang="en-US" sz="28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749971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0A07A-563B-1341-85F1-D1F786CBB37A}"/>
              </a:ext>
            </a:extLst>
          </p:cNvPr>
          <p:cNvSpPr>
            <a:spLocks noGrp="1"/>
          </p:cNvSpPr>
          <p:nvPr>
            <p:ph type="title"/>
          </p:nvPr>
        </p:nvSpPr>
        <p:spPr/>
        <p:txBody>
          <a:bodyPr/>
          <a:lstStyle/>
          <a:p>
            <a:r>
              <a:rPr lang="en-US"/>
              <a:t>Deputy Title IX Coordinator</a:t>
            </a:r>
          </a:p>
        </p:txBody>
      </p:sp>
      <p:sp>
        <p:nvSpPr>
          <p:cNvPr id="3" name="Content Placeholder 2">
            <a:extLst>
              <a:ext uri="{FF2B5EF4-FFF2-40B4-BE49-F238E27FC236}">
                <a16:creationId xmlns:a16="http://schemas.microsoft.com/office/drawing/2014/main" id="{4FB1F308-CA0B-7648-89E1-AFEE7DAB93F2}"/>
              </a:ext>
            </a:extLst>
          </p:cNvPr>
          <p:cNvSpPr>
            <a:spLocks noGrp="1"/>
          </p:cNvSpPr>
          <p:nvPr>
            <p:ph idx="1"/>
          </p:nvPr>
        </p:nvSpPr>
        <p:spPr/>
        <p:txBody>
          <a:bodyPr>
            <a:normAutofit/>
          </a:bodyPr>
          <a:lstStyle/>
          <a:p>
            <a:pPr marL="457200" indent="-457200">
              <a:buFontTx/>
              <a:buChar char="-"/>
            </a:pPr>
            <a:r>
              <a:rPr lang="en-US" dirty="0"/>
              <a:t>List of Deputies is being finalized</a:t>
            </a:r>
          </a:p>
          <a:p>
            <a:pPr marL="457200" indent="-457200">
              <a:buFontTx/>
              <a:buChar char="-"/>
            </a:pPr>
            <a:r>
              <a:rPr lang="en-US" dirty="0"/>
              <a:t>More than 50 professional staff members designated by respective deans </a:t>
            </a:r>
          </a:p>
          <a:p>
            <a:pPr marL="457200" indent="-457200">
              <a:buFontTx/>
              <a:buChar char="-"/>
            </a:pPr>
            <a:r>
              <a:rPr lang="en-US" dirty="0"/>
              <a:t>Local resources</a:t>
            </a:r>
          </a:p>
          <a:p>
            <a:pPr marL="457200" indent="-457200">
              <a:buFontTx/>
              <a:buChar char="-"/>
            </a:pPr>
            <a:r>
              <a:rPr lang="en-US" dirty="0"/>
              <a:t>Trained in responding to disclosures of sexual misconduct</a:t>
            </a:r>
          </a:p>
          <a:p>
            <a:pPr marL="457200" indent="-457200">
              <a:buFontTx/>
              <a:buChar char="-"/>
            </a:pPr>
            <a:r>
              <a:rPr lang="en-US" dirty="0"/>
              <a:t>Provide information and referrals</a:t>
            </a:r>
          </a:p>
        </p:txBody>
      </p:sp>
    </p:spTree>
    <p:extLst>
      <p:ext uri="{BB962C8B-B14F-4D97-AF65-F5344CB8AC3E}">
        <p14:creationId xmlns:p14="http://schemas.microsoft.com/office/powerpoint/2010/main" val="2537565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785F5-5047-8646-B7C5-6FF997EE1F9D}"/>
              </a:ext>
            </a:extLst>
          </p:cNvPr>
          <p:cNvSpPr>
            <a:spLocks noGrp="1"/>
          </p:cNvSpPr>
          <p:nvPr>
            <p:ph type="title"/>
          </p:nvPr>
        </p:nvSpPr>
        <p:spPr/>
        <p:txBody>
          <a:bodyPr/>
          <a:lstStyle/>
          <a:p>
            <a:r>
              <a:rPr lang="en-US" dirty="0"/>
              <a:t>Notice to a Deputy? </a:t>
            </a:r>
          </a:p>
        </p:txBody>
      </p:sp>
      <p:sp>
        <p:nvSpPr>
          <p:cNvPr id="3" name="Content Placeholder 2">
            <a:extLst>
              <a:ext uri="{FF2B5EF4-FFF2-40B4-BE49-F238E27FC236}">
                <a16:creationId xmlns:a16="http://schemas.microsoft.com/office/drawing/2014/main" id="{B87EE837-C8BA-1847-846C-089E25180696}"/>
              </a:ext>
            </a:extLst>
          </p:cNvPr>
          <p:cNvSpPr>
            <a:spLocks noGrp="1"/>
          </p:cNvSpPr>
          <p:nvPr>
            <p:ph idx="1"/>
          </p:nvPr>
        </p:nvSpPr>
        <p:spPr/>
        <p:txBody>
          <a:bodyPr/>
          <a:lstStyle/>
          <a:p>
            <a:pPr marL="457200" indent="-457200">
              <a:buFont typeface="Arial" panose="020B0604020202020204" pitchFamily="34" charset="0"/>
              <a:buChar char="•"/>
            </a:pPr>
            <a:r>
              <a:rPr lang="en-US" b="1" i="1" dirty="0"/>
              <a:t>What do Deputies do?</a:t>
            </a:r>
            <a:r>
              <a:rPr lang="en-US" dirty="0"/>
              <a:t> A Deputy is a facilitator or resource. A Deputy is not a decision-maker by law. </a:t>
            </a:r>
          </a:p>
          <a:p>
            <a:endParaRPr lang="en-US" dirty="0"/>
          </a:p>
          <a:p>
            <a:pPr marL="457200" indent="-457200">
              <a:buFont typeface="Arial" panose="020B0604020202020204" pitchFamily="34" charset="0"/>
              <a:buChar char="•"/>
            </a:pPr>
            <a:r>
              <a:rPr lang="en-US" dirty="0"/>
              <a:t>What is </a:t>
            </a:r>
            <a:r>
              <a:rPr lang="en-US" b="1" dirty="0"/>
              <a:t>“actual knowledge?”</a:t>
            </a:r>
            <a:r>
              <a:rPr lang="en-US" dirty="0"/>
              <a:t> </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Has the authority to institute corrective measures and must report incidents to the Title IX Coordinator. </a:t>
            </a:r>
          </a:p>
        </p:txBody>
      </p:sp>
    </p:spTree>
    <p:extLst>
      <p:ext uri="{BB962C8B-B14F-4D97-AF65-F5344CB8AC3E}">
        <p14:creationId xmlns:p14="http://schemas.microsoft.com/office/powerpoint/2010/main" val="12206587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Responsible Employees</a:t>
            </a:r>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dirty="0"/>
              <a:t>Employees with responsibility for others (</a:t>
            </a:r>
            <a:r>
              <a:rPr lang="en-US" i="1" dirty="0"/>
              <a:t>i.e</a:t>
            </a:r>
            <a:r>
              <a:rPr lang="en-US" dirty="0"/>
              <a:t>., “responsible employees”):</a:t>
            </a:r>
          </a:p>
          <a:p>
            <a:endParaRPr lang="en-US" dirty="0"/>
          </a:p>
          <a:p>
            <a:pPr marL="1143000" lvl="1" indent="-457200"/>
            <a:r>
              <a:rPr lang="en-US" dirty="0"/>
              <a:t>Must report information incidents to the Title IX Coordinator</a:t>
            </a:r>
          </a:p>
          <a:p>
            <a:pPr marL="1143000" lvl="1" indent="-457200"/>
            <a:r>
              <a:rPr lang="en-US" dirty="0"/>
              <a:t>May not promise confidentiality</a:t>
            </a:r>
          </a:p>
          <a:p>
            <a:pPr lvl="1" indent="0">
              <a:buNone/>
            </a:pPr>
            <a:endParaRPr lang="en-US" dirty="0"/>
          </a:p>
        </p:txBody>
      </p:sp>
    </p:spTree>
    <p:extLst>
      <p:ext uri="{BB962C8B-B14F-4D97-AF65-F5344CB8AC3E}">
        <p14:creationId xmlns:p14="http://schemas.microsoft.com/office/powerpoint/2010/main" val="38376122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B1F308-CA0B-7648-89E1-AFEE7DAB93F2}"/>
              </a:ext>
            </a:extLst>
          </p:cNvPr>
          <p:cNvSpPr>
            <a:spLocks noGrp="1"/>
          </p:cNvSpPr>
          <p:nvPr>
            <p:ph idx="1"/>
          </p:nvPr>
        </p:nvSpPr>
        <p:spPr>
          <a:xfrm>
            <a:off x="838200" y="1852915"/>
            <a:ext cx="10515600" cy="3969387"/>
          </a:xfrm>
        </p:spPr>
        <p:txBody>
          <a:bodyPr>
            <a:normAutofit/>
          </a:bodyPr>
          <a:lstStyle/>
          <a:p>
            <a:pPr marL="457200" indent="-457200">
              <a:buFontTx/>
              <a:buChar char="-"/>
            </a:pPr>
            <a:r>
              <a:rPr lang="en-US" dirty="0"/>
              <a:t>You are not a decision maker, not a fixer</a:t>
            </a:r>
          </a:p>
          <a:p>
            <a:pPr marL="457200" indent="-457200">
              <a:buFontTx/>
              <a:buChar char="-"/>
            </a:pPr>
            <a:r>
              <a:rPr lang="en-US" dirty="0"/>
              <a:t>You are a resource to help people report, obtain supportive measures to restore access to their living, learning and working environment</a:t>
            </a:r>
          </a:p>
          <a:p>
            <a:pPr marL="457200" indent="-457200">
              <a:buFontTx/>
              <a:buChar char="-"/>
            </a:pPr>
            <a:r>
              <a:rPr lang="en-US" dirty="0"/>
              <a:t>Provide care and connection to referrals</a:t>
            </a:r>
          </a:p>
        </p:txBody>
      </p:sp>
      <p:sp>
        <p:nvSpPr>
          <p:cNvPr id="4" name="Takeaways">
            <a:extLst>
              <a:ext uri="{FF2B5EF4-FFF2-40B4-BE49-F238E27FC236}">
                <a16:creationId xmlns:a16="http://schemas.microsoft.com/office/drawing/2014/main" id="{8F6AC531-49D1-154C-BA0C-D9BCC61D4169}"/>
              </a:ext>
            </a:extLst>
          </p:cNvPr>
          <p:cNvSpPr txBox="1">
            <a:spLocks/>
          </p:cNvSpPr>
          <p:nvPr/>
        </p:nvSpPr>
        <p:spPr>
          <a:xfrm>
            <a:off x="838200" y="365124"/>
            <a:ext cx="10515600" cy="116711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en-US" dirty="0"/>
              <a:t>What Does Resource Mean?</a:t>
            </a:r>
          </a:p>
        </p:txBody>
      </p:sp>
    </p:spTree>
    <p:extLst>
      <p:ext uri="{BB962C8B-B14F-4D97-AF65-F5344CB8AC3E}">
        <p14:creationId xmlns:p14="http://schemas.microsoft.com/office/powerpoint/2010/main" val="11200403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E7F8F-DD76-D246-8C84-075151E269EB}"/>
              </a:ext>
            </a:extLst>
          </p:cNvPr>
          <p:cNvSpPr>
            <a:spLocks noGrp="1"/>
          </p:cNvSpPr>
          <p:nvPr>
            <p:ph type="title"/>
          </p:nvPr>
        </p:nvSpPr>
        <p:spPr/>
        <p:txBody>
          <a:bodyPr/>
          <a:lstStyle/>
          <a:p>
            <a:r>
              <a:rPr lang="en-US"/>
              <a:t>What is the Expectation?</a:t>
            </a:r>
          </a:p>
        </p:txBody>
      </p:sp>
      <p:sp>
        <p:nvSpPr>
          <p:cNvPr id="3" name="Content Placeholder 2">
            <a:extLst>
              <a:ext uri="{FF2B5EF4-FFF2-40B4-BE49-F238E27FC236}">
                <a16:creationId xmlns:a16="http://schemas.microsoft.com/office/drawing/2014/main" id="{A8382E1F-311B-6948-8FB5-E386D70D3785}"/>
              </a:ext>
            </a:extLst>
          </p:cNvPr>
          <p:cNvSpPr>
            <a:spLocks noGrp="1"/>
          </p:cNvSpPr>
          <p:nvPr>
            <p:ph idx="1"/>
          </p:nvPr>
        </p:nvSpPr>
        <p:spPr/>
        <p:txBody>
          <a:bodyPr>
            <a:normAutofit fontScale="92500" lnSpcReduction="10000"/>
          </a:bodyPr>
          <a:lstStyle/>
          <a:p>
            <a:pPr lvl="1" indent="0">
              <a:buNone/>
            </a:pPr>
            <a:r>
              <a:rPr lang="en-US" dirty="0"/>
              <a:t>Explain:</a:t>
            </a:r>
          </a:p>
          <a:p>
            <a:pPr marL="1600200" lvl="2" indent="-457200"/>
            <a:r>
              <a:rPr lang="en-US" sz="2400" dirty="0"/>
              <a:t>Reporting options and the effects of each option </a:t>
            </a:r>
          </a:p>
          <a:p>
            <a:pPr marL="1600200" lvl="2" indent="-457200"/>
            <a:r>
              <a:rPr lang="en-US" sz="2400" dirty="0"/>
              <a:t>Counseling services available on campus and through local community-based rape crisis or domestic violence centers</a:t>
            </a:r>
          </a:p>
          <a:p>
            <a:pPr marL="1600200" lvl="2" indent="-457200"/>
            <a:r>
              <a:rPr lang="en-US" sz="2400" dirty="0"/>
              <a:t>Medical and health services available on- and off-campus</a:t>
            </a:r>
          </a:p>
          <a:p>
            <a:pPr marL="1600200" lvl="2" indent="-457200"/>
            <a:r>
              <a:rPr lang="en-US" sz="2400" dirty="0"/>
              <a:t>Available school- or work-based supportive measures related to academic and residence life, and employment</a:t>
            </a:r>
          </a:p>
          <a:p>
            <a:pPr marL="1600200" lvl="2" indent="-457200"/>
            <a:r>
              <a:rPr lang="en-US" sz="2400" dirty="0"/>
              <a:t>Explain BU’s disciplinary process</a:t>
            </a:r>
          </a:p>
          <a:p>
            <a:pPr marL="1600200" lvl="2" indent="-457200"/>
            <a:r>
              <a:rPr lang="en-US" sz="2400" dirty="0"/>
              <a:t>Provide information on how the legal process is carried out through local law enforcement agencies</a:t>
            </a:r>
          </a:p>
          <a:p>
            <a:pPr marL="1600200" lvl="2" indent="-457200"/>
            <a:r>
              <a:rPr lang="en-US" sz="2400" dirty="0"/>
              <a:t>Notify the reporting party of their rights and BU’s responsibilities in obtaining a criminal protection order, BU No Contact Directive, BU No Trespass Order, and other lawful orders from law enforcement or BU</a:t>
            </a:r>
          </a:p>
          <a:p>
            <a:endParaRPr lang="en-US" dirty="0"/>
          </a:p>
        </p:txBody>
      </p:sp>
    </p:spTree>
    <p:extLst>
      <p:ext uri="{BB962C8B-B14F-4D97-AF65-F5344CB8AC3E}">
        <p14:creationId xmlns:p14="http://schemas.microsoft.com/office/powerpoint/2010/main" val="26478797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2C5C1-A7A9-344C-A788-6AD7E3B37457}"/>
              </a:ext>
            </a:extLst>
          </p:cNvPr>
          <p:cNvSpPr>
            <a:spLocks noGrp="1"/>
          </p:cNvSpPr>
          <p:nvPr>
            <p:ph type="title"/>
          </p:nvPr>
        </p:nvSpPr>
        <p:spPr/>
        <p:txBody>
          <a:bodyPr/>
          <a:lstStyle/>
          <a:p>
            <a:r>
              <a:rPr lang="en-US"/>
              <a:t>What Does Private Mean?</a:t>
            </a:r>
          </a:p>
        </p:txBody>
      </p:sp>
      <p:sp>
        <p:nvSpPr>
          <p:cNvPr id="3" name="Content Placeholder 2">
            <a:extLst>
              <a:ext uri="{FF2B5EF4-FFF2-40B4-BE49-F238E27FC236}">
                <a16:creationId xmlns:a16="http://schemas.microsoft.com/office/drawing/2014/main" id="{E2EDEA68-69CD-DA40-B494-8D4D601E0F32}"/>
              </a:ext>
            </a:extLst>
          </p:cNvPr>
          <p:cNvSpPr>
            <a:spLocks noGrp="1"/>
          </p:cNvSpPr>
          <p:nvPr>
            <p:ph idx="1"/>
          </p:nvPr>
        </p:nvSpPr>
        <p:spPr/>
        <p:txBody>
          <a:bodyPr/>
          <a:lstStyle/>
          <a:p>
            <a:r>
              <a:rPr lang="en-US" b="1" i="1" dirty="0"/>
              <a:t>Are Deputy TIXC conversations confidential? </a:t>
            </a:r>
            <a:endParaRPr lang="en-US" dirty="0"/>
          </a:p>
          <a:p>
            <a:endParaRPr lang="en-US" dirty="0"/>
          </a:p>
          <a:p>
            <a:r>
              <a:rPr lang="en-US" dirty="0"/>
              <a:t>No.</a:t>
            </a:r>
          </a:p>
          <a:p>
            <a:endParaRPr lang="en-US" dirty="0"/>
          </a:p>
          <a:p>
            <a:r>
              <a:rPr lang="en-US" dirty="0"/>
              <a:t>Deputies are private resources. They will keep your information as private as possible, only sharing it on a need-to-know basis. </a:t>
            </a:r>
          </a:p>
          <a:p>
            <a:endParaRPr lang="en-US" dirty="0"/>
          </a:p>
        </p:txBody>
      </p:sp>
    </p:spTree>
    <p:extLst>
      <p:ext uri="{BB962C8B-B14F-4D97-AF65-F5344CB8AC3E}">
        <p14:creationId xmlns:p14="http://schemas.microsoft.com/office/powerpoint/2010/main" val="2903462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C22F5-CEB4-4A48-8F66-2731C6EBCD71}"/>
              </a:ext>
            </a:extLst>
          </p:cNvPr>
          <p:cNvSpPr>
            <a:spLocks noGrp="1"/>
          </p:cNvSpPr>
          <p:nvPr>
            <p:ph type="title"/>
          </p:nvPr>
        </p:nvSpPr>
        <p:spPr>
          <a:xfrm>
            <a:off x="838200" y="365125"/>
            <a:ext cx="10515600" cy="1167113"/>
          </a:xfrm>
        </p:spPr>
        <p:txBody>
          <a:bodyPr anchor="ctr">
            <a:normAutofit/>
          </a:bodyPr>
          <a:lstStyle/>
          <a:p>
            <a:r>
              <a:rPr lang="en-US" sz="3700"/>
              <a:t>BU’s Procedural </a:t>
            </a:r>
            <a:br>
              <a:rPr lang="en-US" sz="3700"/>
            </a:br>
            <a:r>
              <a:rPr lang="en-US" sz="3700"/>
              <a:t>Process</a:t>
            </a:r>
          </a:p>
        </p:txBody>
      </p:sp>
      <p:pic>
        <p:nvPicPr>
          <p:cNvPr id="4" name="Picture 3">
            <a:extLst>
              <a:ext uri="{FF2B5EF4-FFF2-40B4-BE49-F238E27FC236}">
                <a16:creationId xmlns:a16="http://schemas.microsoft.com/office/drawing/2014/main" id="{A7FCA958-6902-7147-AD68-7201C381E1A6}"/>
              </a:ext>
            </a:extLst>
          </p:cNvPr>
          <p:cNvPicPr>
            <a:picLocks noChangeAspect="1"/>
          </p:cNvPicPr>
          <p:nvPr/>
        </p:nvPicPr>
        <p:blipFill rotWithShape="1">
          <a:blip r:embed="rId3">
            <a:extLst>
              <a:ext uri="{28A0092B-C50C-407E-A947-70E740481C1C}">
                <a14:useLocalDpi xmlns:a14="http://schemas.microsoft.com/office/drawing/2010/main" val="0"/>
              </a:ext>
            </a:extLst>
          </a:blip>
          <a:srcRect t="25560" b="21065"/>
          <a:stretch/>
        </p:blipFill>
        <p:spPr>
          <a:xfrm>
            <a:off x="838200" y="1696995"/>
            <a:ext cx="10515600" cy="4125307"/>
          </a:xfrm>
          <a:prstGeom prst="rect">
            <a:avLst/>
          </a:prstGeom>
          <a:noFill/>
        </p:spPr>
      </p:pic>
      <p:pic>
        <p:nvPicPr>
          <p:cNvPr id="5" name="Picture 4">
            <a:extLst>
              <a:ext uri="{FF2B5EF4-FFF2-40B4-BE49-F238E27FC236}">
                <a16:creationId xmlns:a16="http://schemas.microsoft.com/office/drawing/2014/main" id="{94A3CAD6-5B12-DD41-95E5-C3208FBFAC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800" y="-14489471"/>
            <a:ext cx="7886700" cy="4216400"/>
          </a:xfrm>
          <a:prstGeom prst="rect">
            <a:avLst/>
          </a:prstGeom>
        </p:spPr>
      </p:pic>
    </p:spTree>
    <p:extLst>
      <p:ext uri="{BB962C8B-B14F-4D97-AF65-F5344CB8AC3E}">
        <p14:creationId xmlns:p14="http://schemas.microsoft.com/office/powerpoint/2010/main" val="11763352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9A5FF09-C0C1-A74C-9879-51F4088707E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8650" y="838200"/>
            <a:ext cx="5257800" cy="4305300"/>
          </a:xfrm>
        </p:spPr>
      </p:pic>
      <p:pic>
        <p:nvPicPr>
          <p:cNvPr id="3" name="Content Placeholder 4">
            <a:extLst>
              <a:ext uri="{FF2B5EF4-FFF2-40B4-BE49-F238E27FC236}">
                <a16:creationId xmlns:a16="http://schemas.microsoft.com/office/drawing/2014/main" id="{F1BCBC68-CEE1-354B-91E5-6F34A4981F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838200"/>
            <a:ext cx="5257800" cy="4305300"/>
          </a:xfrm>
          <a:prstGeom prst="rect">
            <a:avLst/>
          </a:prstGeom>
          <a:noFill/>
        </p:spPr>
      </p:pic>
    </p:spTree>
    <p:extLst>
      <p:ext uri="{BB962C8B-B14F-4D97-AF65-F5344CB8AC3E}">
        <p14:creationId xmlns:p14="http://schemas.microsoft.com/office/powerpoint/2010/main" val="2048244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4E69E-68A0-3945-BD22-6FEFE6C9A309}"/>
              </a:ext>
            </a:extLst>
          </p:cNvPr>
          <p:cNvSpPr>
            <a:spLocks noGrp="1"/>
          </p:cNvSpPr>
          <p:nvPr>
            <p:ph type="title"/>
          </p:nvPr>
        </p:nvSpPr>
        <p:spPr/>
        <p:txBody>
          <a:bodyPr/>
          <a:lstStyle/>
          <a:p>
            <a:r>
              <a:rPr lang="en-US"/>
              <a:t>Case Scenarios</a:t>
            </a:r>
          </a:p>
        </p:txBody>
      </p:sp>
      <p:sp>
        <p:nvSpPr>
          <p:cNvPr id="3" name="Content Placeholder 2">
            <a:extLst>
              <a:ext uri="{FF2B5EF4-FFF2-40B4-BE49-F238E27FC236}">
                <a16:creationId xmlns:a16="http://schemas.microsoft.com/office/drawing/2014/main" id="{A648E3C5-C706-1D44-94CC-C9ED94093EC2}"/>
              </a:ext>
            </a:extLst>
          </p:cNvPr>
          <p:cNvSpPr>
            <a:spLocks noGrp="1"/>
          </p:cNvSpPr>
          <p:nvPr>
            <p:ph idx="1"/>
          </p:nvPr>
        </p:nvSpPr>
        <p:spPr/>
        <p:txBody>
          <a:bodyPr/>
          <a:lstStyle/>
          <a:p>
            <a:pPr marL="457200" indent="-457200">
              <a:buFontTx/>
              <a:buChar char="-"/>
            </a:pPr>
            <a:r>
              <a:rPr lang="en-US" dirty="0"/>
              <a:t>During Dean T’s and Deputy S’s weekly one on one, the Dean says:</a:t>
            </a:r>
          </a:p>
          <a:p>
            <a:pPr marL="457200" indent="-457200">
              <a:buFontTx/>
              <a:buChar char="-"/>
            </a:pPr>
            <a:endParaRPr lang="en-US" dirty="0"/>
          </a:p>
          <a:p>
            <a:pPr lvl="1" indent="0">
              <a:buNone/>
            </a:pPr>
            <a:r>
              <a:rPr lang="en-US" i="1" dirty="0"/>
              <a:t>I keep hearing there are concerns regarding the sexually natured remarks in the science club. What is going on? </a:t>
            </a:r>
          </a:p>
          <a:p>
            <a:pPr lvl="1" indent="0">
              <a:buNone/>
            </a:pPr>
            <a:endParaRPr lang="en-US" i="1" dirty="0"/>
          </a:p>
          <a:p>
            <a:pPr lvl="1" indent="0">
              <a:buNone/>
            </a:pPr>
            <a:r>
              <a:rPr lang="en-US" i="1" dirty="0"/>
              <a:t>I want you to decide what should happen and deal with it.</a:t>
            </a:r>
          </a:p>
        </p:txBody>
      </p:sp>
    </p:spTree>
    <p:extLst>
      <p:ext uri="{BB962C8B-B14F-4D97-AF65-F5344CB8AC3E}">
        <p14:creationId xmlns:p14="http://schemas.microsoft.com/office/powerpoint/2010/main" val="6379104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950CE-763F-8F41-8987-BEF6DC21A079}"/>
              </a:ext>
            </a:extLst>
          </p:cNvPr>
          <p:cNvSpPr>
            <a:spLocks noGrp="1"/>
          </p:cNvSpPr>
          <p:nvPr>
            <p:ph type="title"/>
          </p:nvPr>
        </p:nvSpPr>
        <p:spPr/>
        <p:txBody>
          <a:bodyPr>
            <a:normAutofit fontScale="90000"/>
          </a:bodyPr>
          <a:lstStyle/>
          <a:p>
            <a:r>
              <a:rPr lang="en-US"/>
              <a:t>Confidential Resource Providers (CRPs)</a:t>
            </a:r>
          </a:p>
        </p:txBody>
      </p:sp>
      <p:sp>
        <p:nvSpPr>
          <p:cNvPr id="3" name="Content Placeholder 2">
            <a:extLst>
              <a:ext uri="{FF2B5EF4-FFF2-40B4-BE49-F238E27FC236}">
                <a16:creationId xmlns:a16="http://schemas.microsoft.com/office/drawing/2014/main" id="{D38EDA72-C1DB-FE45-98AC-7E323168D797}"/>
              </a:ext>
            </a:extLst>
          </p:cNvPr>
          <p:cNvSpPr>
            <a:spLocks noGrp="1"/>
          </p:cNvSpPr>
          <p:nvPr>
            <p:ph idx="1"/>
          </p:nvPr>
        </p:nvSpPr>
        <p:spPr/>
        <p:txBody>
          <a:bodyPr>
            <a:normAutofit/>
          </a:bodyPr>
          <a:lstStyle/>
          <a:p>
            <a:pPr marL="457200" indent="-457200">
              <a:buFont typeface="Arial" panose="020B0604020202020204" pitchFamily="34" charset="0"/>
              <a:buChar char="•"/>
            </a:pPr>
            <a:r>
              <a:rPr lang="en-US" dirty="0"/>
              <a:t>Free</a:t>
            </a:r>
          </a:p>
          <a:p>
            <a:pPr marL="457200" indent="-457200">
              <a:buFont typeface="Arial" panose="020B0604020202020204" pitchFamily="34" charset="0"/>
              <a:buChar char="•"/>
            </a:pPr>
            <a:r>
              <a:rPr lang="en-US" dirty="0"/>
              <a:t>Resource for any BU community member (student or employee). </a:t>
            </a:r>
          </a:p>
          <a:p>
            <a:endParaRPr lang="en-US" dirty="0"/>
          </a:p>
          <a:p>
            <a:pPr marL="1143000" lvl="1" indent="-457200"/>
            <a:r>
              <a:rPr lang="en-US" b="1" dirty="0" err="1"/>
              <a:t>Denita</a:t>
            </a:r>
            <a:r>
              <a:rPr lang="en-US" b="1" dirty="0"/>
              <a:t> Johnson | </a:t>
            </a:r>
            <a:r>
              <a:rPr lang="en-US" b="1" dirty="0" err="1"/>
              <a:t>denita@bu.edu</a:t>
            </a:r>
            <a:endParaRPr lang="en-US" dirty="0"/>
          </a:p>
          <a:p>
            <a:pPr marL="1143000" lvl="1" indent="-457200"/>
            <a:r>
              <a:rPr lang="en-US" b="1" dirty="0"/>
              <a:t>Assistant Dean for Field Education </a:t>
            </a:r>
          </a:p>
          <a:p>
            <a:pPr lvl="1" indent="0">
              <a:buNone/>
            </a:pPr>
            <a:endParaRPr lang="en-US" dirty="0"/>
          </a:p>
          <a:p>
            <a:pPr marL="1143000" lvl="1" indent="-457200"/>
            <a:r>
              <a:rPr lang="en-US" b="1" dirty="0"/>
              <a:t>Sonia </a:t>
            </a:r>
            <a:r>
              <a:rPr lang="en-US" b="1" dirty="0" err="1"/>
              <a:t>Mee</a:t>
            </a:r>
            <a:r>
              <a:rPr lang="en-US" b="1" dirty="0"/>
              <a:t> | </a:t>
            </a:r>
            <a:r>
              <a:rPr lang="en-US" b="1" dirty="0" err="1"/>
              <a:t>smee@bu.edu</a:t>
            </a:r>
            <a:endParaRPr lang="en-US" dirty="0"/>
          </a:p>
          <a:p>
            <a:pPr marL="1143000" lvl="1" indent="-457200"/>
            <a:r>
              <a:rPr lang="en-US" b="1" dirty="0"/>
              <a:t>Assistant Director, Online Programs</a:t>
            </a:r>
            <a:endParaRPr lang="en-US" dirty="0"/>
          </a:p>
          <a:p>
            <a:pPr marL="457200" indent="-457200">
              <a:buFontTx/>
              <a:buChar char="-"/>
            </a:pPr>
            <a:endParaRPr lang="en-US" dirty="0"/>
          </a:p>
        </p:txBody>
      </p:sp>
    </p:spTree>
    <p:extLst>
      <p:ext uri="{BB962C8B-B14F-4D97-AF65-F5344CB8AC3E}">
        <p14:creationId xmlns:p14="http://schemas.microsoft.com/office/powerpoint/2010/main" val="37865170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950CE-763F-8F41-8987-BEF6DC21A079}"/>
              </a:ext>
            </a:extLst>
          </p:cNvPr>
          <p:cNvSpPr>
            <a:spLocks noGrp="1"/>
          </p:cNvSpPr>
          <p:nvPr>
            <p:ph type="title"/>
          </p:nvPr>
        </p:nvSpPr>
        <p:spPr>
          <a:xfrm>
            <a:off x="838200" y="365125"/>
            <a:ext cx="10515600" cy="1331870"/>
          </a:xfrm>
        </p:spPr>
        <p:txBody>
          <a:bodyPr>
            <a:normAutofit/>
          </a:bodyPr>
          <a:lstStyle/>
          <a:p>
            <a:pPr algn="l"/>
            <a:r>
              <a:rPr lang="en-US" dirty="0"/>
              <a:t>CRPs Explain:</a:t>
            </a:r>
            <a:br>
              <a:rPr lang="en-US" dirty="0"/>
            </a:br>
            <a:endParaRPr lang="en-US" dirty="0"/>
          </a:p>
        </p:txBody>
      </p:sp>
      <p:sp>
        <p:nvSpPr>
          <p:cNvPr id="3" name="Content Placeholder 2">
            <a:extLst>
              <a:ext uri="{FF2B5EF4-FFF2-40B4-BE49-F238E27FC236}">
                <a16:creationId xmlns:a16="http://schemas.microsoft.com/office/drawing/2014/main" id="{D38EDA72-C1DB-FE45-98AC-7E323168D797}"/>
              </a:ext>
            </a:extLst>
          </p:cNvPr>
          <p:cNvSpPr>
            <a:spLocks noGrp="1"/>
          </p:cNvSpPr>
          <p:nvPr>
            <p:ph idx="1"/>
          </p:nvPr>
        </p:nvSpPr>
        <p:spPr/>
        <p:txBody>
          <a:bodyPr>
            <a:normAutofit fontScale="85000" lnSpcReduction="20000"/>
          </a:bodyPr>
          <a:lstStyle/>
          <a:p>
            <a:pPr marL="457200" indent="-457200">
              <a:buFont typeface="Arial" panose="020B0604020202020204" pitchFamily="34" charset="0"/>
              <a:buChar char="•"/>
            </a:pPr>
            <a:r>
              <a:rPr lang="en-US" dirty="0"/>
              <a:t>Reporting options and the effects of each option </a:t>
            </a:r>
          </a:p>
          <a:p>
            <a:pPr marL="457200" indent="-457200">
              <a:buFont typeface="Arial" panose="020B0604020202020204" pitchFamily="34" charset="0"/>
              <a:buChar char="•"/>
            </a:pPr>
            <a:r>
              <a:rPr lang="en-US" dirty="0"/>
              <a:t>Counseling services available on campus and through local community-based rape crisis or domestic violence centers</a:t>
            </a:r>
          </a:p>
          <a:p>
            <a:pPr marL="457200" indent="-457200">
              <a:buFont typeface="Arial" panose="020B0604020202020204" pitchFamily="34" charset="0"/>
              <a:buChar char="•"/>
            </a:pPr>
            <a:r>
              <a:rPr lang="en-US" dirty="0"/>
              <a:t>Medical and health services available on- and off-campus</a:t>
            </a:r>
          </a:p>
          <a:p>
            <a:pPr marL="457200" indent="-457200">
              <a:buFont typeface="Arial" panose="020B0604020202020204" pitchFamily="34" charset="0"/>
              <a:buChar char="•"/>
            </a:pPr>
            <a:r>
              <a:rPr lang="en-US" dirty="0"/>
              <a:t>Available school- or work-based supportive measures related to academic and residence life, and employment</a:t>
            </a:r>
          </a:p>
          <a:p>
            <a:pPr marL="457200" indent="-457200">
              <a:buFont typeface="Arial" panose="020B0604020202020204" pitchFamily="34" charset="0"/>
              <a:buChar char="•"/>
            </a:pPr>
            <a:r>
              <a:rPr lang="en-US" dirty="0"/>
              <a:t>Explain BU’s disciplinary process</a:t>
            </a:r>
          </a:p>
          <a:p>
            <a:pPr marL="457200" indent="-457200">
              <a:buFont typeface="Arial" panose="020B0604020202020204" pitchFamily="34" charset="0"/>
              <a:buChar char="•"/>
            </a:pPr>
            <a:r>
              <a:rPr lang="en-US" dirty="0"/>
              <a:t>Provide information on how the legal process is carried out through local law enforcement agencies</a:t>
            </a:r>
          </a:p>
          <a:p>
            <a:pPr marL="457200" indent="-457200">
              <a:buFont typeface="Arial" panose="020B0604020202020204" pitchFamily="34" charset="0"/>
              <a:buChar char="•"/>
            </a:pPr>
            <a:r>
              <a:rPr lang="en-US" dirty="0"/>
              <a:t>Notify the reporting party of their rights and BU’s responsibilities in obtaining a criminal protection order, BU No Contact Directive, BU No Trespass Order, and other lawful orders from law enforcement or BU</a:t>
            </a:r>
          </a:p>
          <a:p>
            <a:pPr marL="457200" indent="-457200">
              <a:buFontTx/>
              <a:buChar char="-"/>
            </a:pPr>
            <a:endParaRPr lang="en-US" dirty="0"/>
          </a:p>
        </p:txBody>
      </p:sp>
    </p:spTree>
    <p:extLst>
      <p:ext uri="{BB962C8B-B14F-4D97-AF65-F5344CB8AC3E}">
        <p14:creationId xmlns:p14="http://schemas.microsoft.com/office/powerpoint/2010/main" val="42167547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9343D-B931-964E-9F57-9D207F8C40D2}"/>
              </a:ext>
            </a:extLst>
          </p:cNvPr>
          <p:cNvSpPr>
            <a:spLocks noGrp="1"/>
          </p:cNvSpPr>
          <p:nvPr>
            <p:ph type="title"/>
          </p:nvPr>
        </p:nvSpPr>
        <p:spPr/>
        <p:txBody>
          <a:bodyPr/>
          <a:lstStyle/>
          <a:p>
            <a:r>
              <a:rPr lang="en-US"/>
              <a:t>CRP Designation</a:t>
            </a:r>
          </a:p>
        </p:txBody>
      </p:sp>
      <p:sp>
        <p:nvSpPr>
          <p:cNvPr id="3" name="Content Placeholder 2">
            <a:extLst>
              <a:ext uri="{FF2B5EF4-FFF2-40B4-BE49-F238E27FC236}">
                <a16:creationId xmlns:a16="http://schemas.microsoft.com/office/drawing/2014/main" id="{5382C8D2-A28F-7A42-B3A6-D59707628A11}"/>
              </a:ext>
            </a:extLst>
          </p:cNvPr>
          <p:cNvSpPr>
            <a:spLocks noGrp="1"/>
          </p:cNvSpPr>
          <p:nvPr>
            <p:ph idx="1"/>
          </p:nvPr>
        </p:nvSpPr>
        <p:spPr/>
        <p:txBody>
          <a:bodyPr>
            <a:normAutofit/>
          </a:bodyPr>
          <a:lstStyle/>
          <a:p>
            <a:pPr marL="457200" indent="-457200" fontAlgn="base">
              <a:buFont typeface="Arial" panose="020B0604020202020204" pitchFamily="34" charset="0"/>
              <a:buChar char="•"/>
            </a:pPr>
            <a:r>
              <a:rPr lang="en-US" dirty="0"/>
              <a:t>Not a counselor or therapist </a:t>
            </a:r>
          </a:p>
          <a:p>
            <a:pPr fontAlgn="base"/>
            <a:endParaRPr lang="en-US" dirty="0"/>
          </a:p>
          <a:p>
            <a:pPr marL="457200" indent="-457200" fontAlgn="base">
              <a:buFont typeface="Arial" panose="020B0604020202020204" pitchFamily="34" charset="0"/>
              <a:buChar char="•"/>
            </a:pPr>
            <a:r>
              <a:rPr lang="en-US" dirty="0"/>
              <a:t>BU will not discipline or penalize the CRP for representing the interest of the reporting party</a:t>
            </a:r>
          </a:p>
          <a:p>
            <a:pPr fontAlgn="base"/>
            <a:endParaRPr lang="en-US" dirty="0"/>
          </a:p>
          <a:p>
            <a:pPr marL="457200" indent="-457200" fontAlgn="base">
              <a:buFont typeface="Arial" panose="020B0604020202020204" pitchFamily="34" charset="0"/>
              <a:buChar char="•"/>
            </a:pPr>
            <a:r>
              <a:rPr lang="en-US" dirty="0"/>
              <a:t>Notice to CRP of an alleged sexual misconduct or a CRP shall NOT Be considered actual or constructive notice to BU</a:t>
            </a:r>
          </a:p>
          <a:p>
            <a:pPr fontAlgn="base"/>
            <a:r>
              <a:rPr lang="en-US" dirty="0"/>
              <a:t> </a:t>
            </a:r>
          </a:p>
          <a:p>
            <a:endParaRPr lang="en-US" dirty="0"/>
          </a:p>
        </p:txBody>
      </p:sp>
    </p:spTree>
    <p:extLst>
      <p:ext uri="{BB962C8B-B14F-4D97-AF65-F5344CB8AC3E}">
        <p14:creationId xmlns:p14="http://schemas.microsoft.com/office/powerpoint/2010/main" val="15757148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8C716-08E8-4B45-9CA5-A9C6C0D6A6B3}"/>
              </a:ext>
            </a:extLst>
          </p:cNvPr>
          <p:cNvSpPr>
            <a:spLocks noGrp="1"/>
          </p:cNvSpPr>
          <p:nvPr>
            <p:ph type="title"/>
          </p:nvPr>
        </p:nvSpPr>
        <p:spPr/>
        <p:txBody>
          <a:bodyPr>
            <a:normAutofit fontScale="90000"/>
          </a:bodyPr>
          <a:lstStyle/>
          <a:p>
            <a:r>
              <a:rPr lang="en-US"/>
              <a:t>What’s the Difference Between a </a:t>
            </a:r>
            <a:br>
              <a:rPr lang="en-US"/>
            </a:br>
            <a:r>
              <a:rPr lang="en-US"/>
              <a:t>Deputy &amp; CRP?</a:t>
            </a:r>
          </a:p>
        </p:txBody>
      </p:sp>
      <p:sp>
        <p:nvSpPr>
          <p:cNvPr id="3" name="Content Placeholder 2">
            <a:extLst>
              <a:ext uri="{FF2B5EF4-FFF2-40B4-BE49-F238E27FC236}">
                <a16:creationId xmlns:a16="http://schemas.microsoft.com/office/drawing/2014/main" id="{F338C25F-8C01-A645-B2CA-2D12C29E68C9}"/>
              </a:ext>
            </a:extLst>
          </p:cNvPr>
          <p:cNvSpPr>
            <a:spLocks noGrp="1"/>
          </p:cNvSpPr>
          <p:nvPr>
            <p:ph idx="1"/>
          </p:nvPr>
        </p:nvSpPr>
        <p:spPr/>
        <p:txBody>
          <a:bodyPr/>
          <a:lstStyle/>
          <a:p>
            <a:pPr marL="457200" indent="-457200">
              <a:buFont typeface="Arial" panose="020B0604020202020204" pitchFamily="34" charset="0"/>
              <a:buChar char="•"/>
            </a:pPr>
            <a:r>
              <a:rPr lang="en-US" dirty="0"/>
              <a:t>Deputies are private </a:t>
            </a:r>
          </a:p>
          <a:p>
            <a:pPr marL="457200" indent="-457200">
              <a:buFont typeface="Arial" panose="020B0604020202020204" pitchFamily="34" charset="0"/>
              <a:buChar char="•"/>
            </a:pPr>
            <a:r>
              <a:rPr lang="en-US" dirty="0"/>
              <a:t>CRPs are confidential </a:t>
            </a:r>
          </a:p>
          <a:p>
            <a:pPr marL="457200" indent="-457200">
              <a:buFont typeface="Arial" panose="020B0604020202020204" pitchFamily="34" charset="0"/>
              <a:buChar char="•"/>
            </a:pPr>
            <a:r>
              <a:rPr lang="en-US" dirty="0"/>
              <a:t>Individuals should be referred to a CRP if they want:</a:t>
            </a:r>
          </a:p>
          <a:p>
            <a:pPr marL="1143000" lvl="1" indent="-457200">
              <a:buFontTx/>
              <a:buChar char="-"/>
            </a:pPr>
            <a:r>
              <a:rPr lang="en-US" dirty="0"/>
              <a:t>want to speak to a University staff member</a:t>
            </a:r>
          </a:p>
          <a:p>
            <a:pPr marL="1143000" lvl="1" indent="-457200">
              <a:buFontTx/>
              <a:buChar char="-"/>
            </a:pPr>
            <a:r>
              <a:rPr lang="en-US" dirty="0"/>
              <a:t>learn more about their options and the effects of each option</a:t>
            </a:r>
          </a:p>
        </p:txBody>
      </p:sp>
    </p:spTree>
    <p:extLst>
      <p:ext uri="{BB962C8B-B14F-4D97-AF65-F5344CB8AC3E}">
        <p14:creationId xmlns:p14="http://schemas.microsoft.com/office/powerpoint/2010/main" val="29882935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FF199-E1F0-C54A-95D4-BAAAE883640A}"/>
              </a:ext>
            </a:extLst>
          </p:cNvPr>
          <p:cNvSpPr>
            <a:spLocks noGrp="1"/>
          </p:cNvSpPr>
          <p:nvPr>
            <p:ph type="title"/>
          </p:nvPr>
        </p:nvSpPr>
        <p:spPr/>
        <p:txBody>
          <a:bodyPr>
            <a:normAutofit/>
          </a:bodyPr>
          <a:lstStyle/>
          <a:p>
            <a:r>
              <a:rPr lang="en-US" dirty="0"/>
              <a:t>CRPs, SARP, FSAO, SHS, BM</a:t>
            </a:r>
          </a:p>
        </p:txBody>
      </p:sp>
      <p:sp>
        <p:nvSpPr>
          <p:cNvPr id="3" name="Content Placeholder 2">
            <a:extLst>
              <a:ext uri="{FF2B5EF4-FFF2-40B4-BE49-F238E27FC236}">
                <a16:creationId xmlns:a16="http://schemas.microsoft.com/office/drawing/2014/main" id="{45293110-E80E-9B41-87A1-0B5B496143AE}"/>
              </a:ext>
            </a:extLst>
          </p:cNvPr>
          <p:cNvSpPr>
            <a:spLocks noGrp="1"/>
          </p:cNvSpPr>
          <p:nvPr>
            <p:ph idx="1"/>
          </p:nvPr>
        </p:nvSpPr>
        <p:spPr/>
        <p:txBody>
          <a:bodyPr>
            <a:normAutofit/>
          </a:bodyPr>
          <a:lstStyle/>
          <a:p>
            <a:r>
              <a:rPr lang="en-US" b="1" i="1" dirty="0"/>
              <a:t>Are my conversations confidential? </a:t>
            </a:r>
          </a:p>
          <a:p>
            <a:r>
              <a:rPr lang="en-US" dirty="0"/>
              <a:t>Yes.</a:t>
            </a:r>
          </a:p>
          <a:p>
            <a:r>
              <a:rPr lang="en-US" dirty="0"/>
              <a:t>Confidential staff will keep conversations confidential and are not required to disclose information to the Title IX Coordinator. </a:t>
            </a:r>
          </a:p>
          <a:p>
            <a:r>
              <a:rPr lang="en-US" dirty="0"/>
              <a:t>May report incidents without any identifying information to the University Title IX Coordinator to help the University understand the existence and extent of the problem (Title IX) or to BUPD with the consent of the individual.</a:t>
            </a:r>
          </a:p>
          <a:p>
            <a:endParaRPr lang="en-US" dirty="0"/>
          </a:p>
        </p:txBody>
      </p:sp>
    </p:spTree>
    <p:extLst>
      <p:ext uri="{BB962C8B-B14F-4D97-AF65-F5344CB8AC3E}">
        <p14:creationId xmlns:p14="http://schemas.microsoft.com/office/powerpoint/2010/main" val="16586377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0A07A-563B-1341-85F1-D1F786CBB37A}"/>
              </a:ext>
            </a:extLst>
          </p:cNvPr>
          <p:cNvSpPr>
            <a:spLocks noGrp="1"/>
          </p:cNvSpPr>
          <p:nvPr>
            <p:ph type="title"/>
          </p:nvPr>
        </p:nvSpPr>
        <p:spPr>
          <a:xfrm>
            <a:off x="838200" y="365125"/>
            <a:ext cx="10515600" cy="1167113"/>
          </a:xfrm>
        </p:spPr>
        <p:txBody>
          <a:bodyPr anchor="ctr">
            <a:normAutofit fontScale="90000"/>
          </a:bodyPr>
          <a:lstStyle/>
          <a:p>
            <a:r>
              <a:rPr lang="en-US" sz="4100" dirty="0"/>
              <a:t>What Are Our Values of Our Title IX Team?</a:t>
            </a:r>
          </a:p>
        </p:txBody>
      </p:sp>
      <p:pic>
        <p:nvPicPr>
          <p:cNvPr id="9" name="Picture 8">
            <a:extLst>
              <a:ext uri="{FF2B5EF4-FFF2-40B4-BE49-F238E27FC236}">
                <a16:creationId xmlns:a16="http://schemas.microsoft.com/office/drawing/2014/main" id="{8B1A2CA4-C765-1848-96EA-8602C7AD0F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0900" y="1696996"/>
            <a:ext cx="4610100" cy="4456154"/>
          </a:xfrm>
          <a:prstGeom prst="rect">
            <a:avLst/>
          </a:prstGeom>
          <a:noFill/>
        </p:spPr>
      </p:pic>
    </p:spTree>
    <p:extLst>
      <p:ext uri="{BB962C8B-B14F-4D97-AF65-F5344CB8AC3E}">
        <p14:creationId xmlns:p14="http://schemas.microsoft.com/office/powerpoint/2010/main" val="20759293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181B3-9AB1-E248-8C4A-DF1B9E7A2E8B}"/>
              </a:ext>
            </a:extLst>
          </p:cNvPr>
          <p:cNvSpPr>
            <a:spLocks noGrp="1"/>
          </p:cNvSpPr>
          <p:nvPr>
            <p:ph type="title"/>
          </p:nvPr>
        </p:nvSpPr>
        <p:spPr/>
        <p:txBody>
          <a:bodyPr/>
          <a:lstStyle/>
          <a:p>
            <a:r>
              <a:rPr lang="en-US"/>
              <a:t>How will we work together?</a:t>
            </a:r>
          </a:p>
        </p:txBody>
      </p:sp>
      <p:sp>
        <p:nvSpPr>
          <p:cNvPr id="3" name="Content Placeholder 2">
            <a:extLst>
              <a:ext uri="{FF2B5EF4-FFF2-40B4-BE49-F238E27FC236}">
                <a16:creationId xmlns:a16="http://schemas.microsoft.com/office/drawing/2014/main" id="{8F685DA9-FF06-2B47-91BA-0B372C290F6F}"/>
              </a:ext>
            </a:extLst>
          </p:cNvPr>
          <p:cNvSpPr>
            <a:spLocks noGrp="1"/>
          </p:cNvSpPr>
          <p:nvPr>
            <p:ph idx="1"/>
          </p:nvPr>
        </p:nvSpPr>
        <p:spPr/>
        <p:txBody>
          <a:bodyPr/>
          <a:lstStyle/>
          <a:p>
            <a:pPr marL="457200" indent="-457200">
              <a:buFontTx/>
              <a:buChar char="-"/>
            </a:pPr>
            <a:r>
              <a:rPr lang="en-US" dirty="0"/>
              <a:t>Teams Channel </a:t>
            </a:r>
          </a:p>
          <a:p>
            <a:pPr marL="457200" indent="-457200">
              <a:buFontTx/>
              <a:buChar char="-"/>
            </a:pPr>
            <a:r>
              <a:rPr lang="en-US" dirty="0"/>
              <a:t>Resources, flowcharts, brochures, and information to support you </a:t>
            </a:r>
          </a:p>
          <a:p>
            <a:pPr marL="457200" indent="-457200">
              <a:buFontTx/>
              <a:buChar char="-"/>
            </a:pPr>
            <a:r>
              <a:rPr lang="en-US" dirty="0"/>
              <a:t>Beginning August 26, open office hours every Thursday through Zoom from 1pm-2pm</a:t>
            </a:r>
          </a:p>
          <a:p>
            <a:pPr marL="457200" indent="-457200">
              <a:buFontTx/>
              <a:buChar char="-"/>
            </a:pPr>
            <a:r>
              <a:rPr lang="en-US" dirty="0"/>
              <a:t>Will have 4 more trainings this year</a:t>
            </a:r>
          </a:p>
          <a:p>
            <a:pPr marL="1143000" lvl="1" indent="-457200">
              <a:buFontTx/>
              <a:buChar char="-"/>
            </a:pPr>
            <a:r>
              <a:rPr lang="en-US" dirty="0"/>
              <a:t>Review upcoming policy and procedures revisions </a:t>
            </a:r>
          </a:p>
          <a:p>
            <a:pPr marL="1143000" lvl="1" indent="-457200">
              <a:buFontTx/>
              <a:buChar char="-"/>
            </a:pPr>
            <a:r>
              <a:rPr lang="en-US" dirty="0"/>
              <a:t>Learn from our experts on how to understand trauma, how to provide support, referrals and best practices for success</a:t>
            </a:r>
          </a:p>
        </p:txBody>
      </p:sp>
    </p:spTree>
    <p:extLst>
      <p:ext uri="{BB962C8B-B14F-4D97-AF65-F5344CB8AC3E}">
        <p14:creationId xmlns:p14="http://schemas.microsoft.com/office/powerpoint/2010/main" val="1974676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C22F5-CEB4-4A48-8F66-2731C6EBCD71}"/>
              </a:ext>
            </a:extLst>
          </p:cNvPr>
          <p:cNvSpPr>
            <a:spLocks noGrp="1"/>
          </p:cNvSpPr>
          <p:nvPr>
            <p:ph type="ctrTitle"/>
          </p:nvPr>
        </p:nvSpPr>
        <p:spPr/>
        <p:txBody>
          <a:bodyPr/>
          <a:lstStyle/>
          <a:p>
            <a:r>
              <a:rPr lang="en-US"/>
              <a:t>Changing state and federal laws</a:t>
            </a:r>
          </a:p>
        </p:txBody>
      </p:sp>
    </p:spTree>
    <p:extLst>
      <p:ext uri="{BB962C8B-B14F-4D97-AF65-F5344CB8AC3E}">
        <p14:creationId xmlns:p14="http://schemas.microsoft.com/office/powerpoint/2010/main" val="37284048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BD6E8E0-3343-9B45-B236-C09B9AE5FEBD}"/>
              </a:ext>
            </a:extLst>
          </p:cNvPr>
          <p:cNvSpPr>
            <a:spLocks noGrp="1"/>
          </p:cNvSpPr>
          <p:nvPr>
            <p:ph type="title"/>
          </p:nvPr>
        </p:nvSpPr>
        <p:spPr/>
        <p:txBody>
          <a:bodyPr/>
          <a:lstStyle/>
          <a:p>
            <a:r>
              <a:rPr lang="en-US"/>
              <a:t>What is Title IX?</a:t>
            </a:r>
          </a:p>
        </p:txBody>
      </p:sp>
      <p:sp>
        <p:nvSpPr>
          <p:cNvPr id="8" name="Content Placeholder 7">
            <a:extLst>
              <a:ext uri="{FF2B5EF4-FFF2-40B4-BE49-F238E27FC236}">
                <a16:creationId xmlns:a16="http://schemas.microsoft.com/office/drawing/2014/main" id="{02699E87-E701-FE4D-B76B-9DF29AF46D03}"/>
              </a:ext>
            </a:extLst>
          </p:cNvPr>
          <p:cNvSpPr>
            <a:spLocks noGrp="1"/>
          </p:cNvSpPr>
          <p:nvPr>
            <p:ph idx="1"/>
          </p:nvPr>
        </p:nvSpPr>
        <p:spPr/>
        <p:txBody>
          <a:bodyPr>
            <a:normAutofit/>
          </a:bodyPr>
          <a:lstStyle/>
          <a:p>
            <a:pPr marL="457200" indent="-457200">
              <a:buFont typeface="Arial" panose="020B0604020202020204" pitchFamily="34" charset="0"/>
              <a:buChar char="•"/>
            </a:pPr>
            <a:r>
              <a:rPr lang="en-US" dirty="0"/>
              <a:t>No person in the United States shall, on the basis of sex, be excluded from participation in, be denied the benefits of, or be subjected to discrimination under any education program or activity receiving Federal financial assistance.</a:t>
            </a:r>
          </a:p>
          <a:p>
            <a:pPr marL="457200" indent="-457200">
              <a:buFont typeface="Arial" panose="020B0604020202020204" pitchFamily="34" charset="0"/>
              <a:buChar char="•"/>
            </a:pPr>
            <a:r>
              <a:rPr lang="en-US" dirty="0"/>
              <a:t>On May 6, 2020, Dept of Education (DE) Final Title IX regulations. </a:t>
            </a:r>
          </a:p>
        </p:txBody>
      </p:sp>
    </p:spTree>
    <p:extLst>
      <p:ext uri="{BB962C8B-B14F-4D97-AF65-F5344CB8AC3E}">
        <p14:creationId xmlns:p14="http://schemas.microsoft.com/office/powerpoint/2010/main" val="8787768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61160-C472-D041-8F28-8510DA4C110E}"/>
              </a:ext>
            </a:extLst>
          </p:cNvPr>
          <p:cNvSpPr>
            <a:spLocks noGrp="1"/>
          </p:cNvSpPr>
          <p:nvPr>
            <p:ph type="title"/>
          </p:nvPr>
        </p:nvSpPr>
        <p:spPr/>
        <p:txBody>
          <a:bodyPr>
            <a:normAutofit/>
          </a:bodyPr>
          <a:lstStyle/>
          <a:p>
            <a:r>
              <a:rPr lang="en-US"/>
              <a:t>What is Covered by Title IX?</a:t>
            </a:r>
          </a:p>
        </p:txBody>
      </p:sp>
      <p:sp>
        <p:nvSpPr>
          <p:cNvPr id="5" name="Content Placeholder 4">
            <a:extLst>
              <a:ext uri="{FF2B5EF4-FFF2-40B4-BE49-F238E27FC236}">
                <a16:creationId xmlns:a16="http://schemas.microsoft.com/office/drawing/2014/main" id="{9854F023-C6F2-7F41-BC3C-B0FBCB000AB4}"/>
              </a:ext>
            </a:extLst>
          </p:cNvPr>
          <p:cNvSpPr>
            <a:spLocks noGrp="1"/>
          </p:cNvSpPr>
          <p:nvPr>
            <p:ph sz="half" idx="2"/>
          </p:nvPr>
        </p:nvSpPr>
        <p:spPr>
          <a:xfrm>
            <a:off x="839788" y="1668379"/>
            <a:ext cx="5157787" cy="4181915"/>
          </a:xfrm>
        </p:spPr>
        <p:txBody>
          <a:bodyPr>
            <a:normAutofit/>
          </a:bodyPr>
          <a:lstStyle/>
          <a:p>
            <a:pPr marL="457200" indent="-457200">
              <a:buFont typeface="Arial" panose="020B0604020202020204" pitchFamily="34" charset="0"/>
              <a:buChar char="•"/>
            </a:pPr>
            <a:r>
              <a:rPr lang="en-US" dirty="0"/>
              <a:t>Sexual Violence</a:t>
            </a:r>
          </a:p>
          <a:p>
            <a:pPr marL="457200" indent="-457200">
              <a:buFont typeface="Arial" panose="020B0604020202020204" pitchFamily="34" charset="0"/>
              <a:buChar char="•"/>
            </a:pPr>
            <a:r>
              <a:rPr lang="en-US" dirty="0"/>
              <a:t>Sexual Harassment</a:t>
            </a:r>
          </a:p>
          <a:p>
            <a:pPr marL="457200" indent="-457200">
              <a:buFont typeface="Arial" panose="020B0604020202020204" pitchFamily="34" charset="0"/>
              <a:buChar char="•"/>
            </a:pPr>
            <a:r>
              <a:rPr lang="en-US" dirty="0"/>
              <a:t>Gender/Sex Based Discrimination</a:t>
            </a:r>
          </a:p>
          <a:p>
            <a:pPr marL="457200" indent="-457200">
              <a:buFont typeface="Arial" panose="020B0604020202020204" pitchFamily="34" charset="0"/>
              <a:buChar char="•"/>
            </a:pPr>
            <a:r>
              <a:rPr lang="en-US" dirty="0"/>
              <a:t>Sexual Orientation Discrimination</a:t>
            </a:r>
          </a:p>
          <a:p>
            <a:pPr marL="457200" indent="-457200">
              <a:buFont typeface="Arial" panose="020B0604020202020204" pitchFamily="34" charset="0"/>
              <a:buChar char="•"/>
            </a:pPr>
            <a:r>
              <a:rPr lang="en-US" dirty="0"/>
              <a:t>Pregnant Students</a:t>
            </a:r>
          </a:p>
        </p:txBody>
      </p:sp>
      <p:sp>
        <p:nvSpPr>
          <p:cNvPr id="7" name="Content Placeholder 6">
            <a:extLst>
              <a:ext uri="{FF2B5EF4-FFF2-40B4-BE49-F238E27FC236}">
                <a16:creationId xmlns:a16="http://schemas.microsoft.com/office/drawing/2014/main" id="{68E9DD36-5D16-A749-A8A8-E161098924D7}"/>
              </a:ext>
            </a:extLst>
          </p:cNvPr>
          <p:cNvSpPr>
            <a:spLocks noGrp="1"/>
          </p:cNvSpPr>
          <p:nvPr>
            <p:ph sz="quarter" idx="4"/>
          </p:nvPr>
        </p:nvSpPr>
        <p:spPr>
          <a:xfrm>
            <a:off x="6171512" y="1668379"/>
            <a:ext cx="5183188" cy="4181915"/>
          </a:xfrm>
        </p:spPr>
        <p:txBody>
          <a:bodyPr>
            <a:normAutofit/>
          </a:bodyPr>
          <a:lstStyle/>
          <a:p>
            <a:pPr marL="457200" indent="-457200">
              <a:buFont typeface="Arial" panose="020B0604020202020204" pitchFamily="34" charset="0"/>
              <a:buChar char="•"/>
            </a:pPr>
            <a:r>
              <a:rPr lang="en-US" dirty="0"/>
              <a:t>Pregnant Students</a:t>
            </a:r>
          </a:p>
          <a:p>
            <a:pPr marL="457200" indent="-457200">
              <a:buFont typeface="Arial" panose="020B0604020202020204" pitchFamily="34" charset="0"/>
              <a:buChar char="•"/>
            </a:pPr>
            <a:r>
              <a:rPr lang="en-US" dirty="0"/>
              <a:t>Dating and Domestic Violence</a:t>
            </a:r>
          </a:p>
          <a:p>
            <a:pPr marL="457200" indent="-457200">
              <a:buFont typeface="Arial" panose="020B0604020202020204" pitchFamily="34" charset="0"/>
              <a:buChar char="•"/>
            </a:pPr>
            <a:r>
              <a:rPr lang="en-US" dirty="0"/>
              <a:t>Retaliation</a:t>
            </a:r>
          </a:p>
          <a:p>
            <a:pPr marL="457200" indent="-457200">
              <a:buFont typeface="Arial" panose="020B0604020202020204" pitchFamily="34" charset="0"/>
              <a:buChar char="•"/>
            </a:pPr>
            <a:r>
              <a:rPr lang="en-US" dirty="0"/>
              <a:t>Stalking</a:t>
            </a:r>
          </a:p>
          <a:p>
            <a:pPr marL="457200" indent="-457200">
              <a:buFont typeface="Arial" panose="020B0604020202020204" pitchFamily="34" charset="0"/>
              <a:buChar char="•"/>
            </a:pPr>
            <a:r>
              <a:rPr lang="en-US" dirty="0"/>
              <a:t>Failure to provide Equal Opportunity</a:t>
            </a:r>
          </a:p>
        </p:txBody>
      </p:sp>
    </p:spTree>
    <p:extLst>
      <p:ext uri="{BB962C8B-B14F-4D97-AF65-F5344CB8AC3E}">
        <p14:creationId xmlns:p14="http://schemas.microsoft.com/office/powerpoint/2010/main" val="12252773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05357-9AE7-D24A-83F8-70A707CA0494}"/>
              </a:ext>
            </a:extLst>
          </p:cNvPr>
          <p:cNvSpPr>
            <a:spLocks noGrp="1"/>
          </p:cNvSpPr>
          <p:nvPr>
            <p:ph type="title"/>
          </p:nvPr>
        </p:nvSpPr>
        <p:spPr/>
        <p:txBody>
          <a:bodyPr/>
          <a:lstStyle/>
          <a:p>
            <a:r>
              <a:rPr lang="en-US"/>
              <a:t>What’s New Under Title IX?</a:t>
            </a:r>
          </a:p>
        </p:txBody>
      </p:sp>
      <p:sp>
        <p:nvSpPr>
          <p:cNvPr id="3" name="Content Placeholder 2">
            <a:extLst>
              <a:ext uri="{FF2B5EF4-FFF2-40B4-BE49-F238E27FC236}">
                <a16:creationId xmlns:a16="http://schemas.microsoft.com/office/drawing/2014/main" id="{B1C13F9F-7EBB-F941-B62E-EA9BD3C9DAA7}"/>
              </a:ext>
            </a:extLst>
          </p:cNvPr>
          <p:cNvSpPr>
            <a:spLocks noGrp="1"/>
          </p:cNvSpPr>
          <p:nvPr>
            <p:ph idx="1"/>
          </p:nvPr>
        </p:nvSpPr>
        <p:spPr/>
        <p:txBody>
          <a:bodyPr>
            <a:normAutofit fontScale="92500"/>
          </a:bodyPr>
          <a:lstStyle/>
          <a:p>
            <a:pPr marL="457200" indent="-457200">
              <a:buFont typeface="Arial" panose="020B0604020202020204" pitchFamily="34" charset="0"/>
              <a:buChar char="•"/>
            </a:pPr>
            <a:r>
              <a:rPr lang="en-US" dirty="0"/>
              <a:t>Formal process - the right to a hearing and to cross-examination</a:t>
            </a:r>
          </a:p>
          <a:p>
            <a:pPr marL="457200" indent="-457200">
              <a:buFont typeface="Arial" panose="020B0604020202020204" pitchFamily="34" charset="0"/>
              <a:buChar char="•"/>
            </a:pPr>
            <a:r>
              <a:rPr lang="en-US" dirty="0"/>
              <a:t>Informal process </a:t>
            </a:r>
          </a:p>
          <a:p>
            <a:pPr marL="457200" indent="-457200">
              <a:buFont typeface="Arial" panose="020B0604020202020204" pitchFamily="34" charset="0"/>
              <a:buChar char="•"/>
            </a:pPr>
            <a:r>
              <a:rPr lang="en-US" dirty="0"/>
              <a:t>Right to an advisor, BU will provide one a hearing advisor if necessary</a:t>
            </a:r>
          </a:p>
          <a:p>
            <a:pPr marL="457200" indent="-457200">
              <a:buFont typeface="Arial" panose="020B0604020202020204" pitchFamily="34" charset="0"/>
              <a:buChar char="•"/>
            </a:pPr>
            <a:r>
              <a:rPr lang="en-US" b="1" dirty="0"/>
              <a:t>EOO BIT Team will conduct emergency removal only for employees</a:t>
            </a:r>
          </a:p>
          <a:p>
            <a:pPr marL="457200" indent="-457200">
              <a:buFont typeface="Arial" panose="020B0604020202020204" pitchFamily="34" charset="0"/>
              <a:buChar char="•"/>
            </a:pPr>
            <a:r>
              <a:rPr lang="en-US" dirty="0"/>
              <a:t>Both parties may appeal</a:t>
            </a:r>
          </a:p>
          <a:p>
            <a:pPr marL="457200" indent="-457200">
              <a:buFont typeface="Arial" panose="020B0604020202020204" pitchFamily="34" charset="0"/>
              <a:buChar char="•"/>
            </a:pPr>
            <a:r>
              <a:rPr lang="en-US" dirty="0"/>
              <a:t>A new definition of sexual harassment </a:t>
            </a:r>
          </a:p>
          <a:p>
            <a:pPr marL="457200" indent="-457200">
              <a:buFont typeface="Arial" panose="020B0604020202020204" pitchFamily="34" charset="0"/>
              <a:buChar char="•"/>
            </a:pPr>
            <a:r>
              <a:rPr lang="en-US" dirty="0"/>
              <a:t>Sexual Misconduct Policy being revised </a:t>
            </a:r>
          </a:p>
          <a:p>
            <a:endParaRPr lang="en-US" dirty="0"/>
          </a:p>
        </p:txBody>
      </p:sp>
    </p:spTree>
    <p:extLst>
      <p:ext uri="{BB962C8B-B14F-4D97-AF65-F5344CB8AC3E}">
        <p14:creationId xmlns:p14="http://schemas.microsoft.com/office/powerpoint/2010/main" val="4780882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88D8F-A976-C143-A317-A21176717329}"/>
              </a:ext>
            </a:extLst>
          </p:cNvPr>
          <p:cNvSpPr>
            <a:spLocks noGrp="1"/>
          </p:cNvSpPr>
          <p:nvPr>
            <p:ph type="title"/>
          </p:nvPr>
        </p:nvSpPr>
        <p:spPr/>
        <p:txBody>
          <a:bodyPr/>
          <a:lstStyle/>
          <a:p>
            <a:r>
              <a:rPr lang="en-US" dirty="0"/>
              <a:t>BIT Key Functions</a:t>
            </a:r>
          </a:p>
        </p:txBody>
      </p:sp>
      <p:sp>
        <p:nvSpPr>
          <p:cNvPr id="3" name="Content Placeholder 2">
            <a:extLst>
              <a:ext uri="{FF2B5EF4-FFF2-40B4-BE49-F238E27FC236}">
                <a16:creationId xmlns:a16="http://schemas.microsoft.com/office/drawing/2014/main" id="{E3662EA7-1C8E-6D45-B99E-ABF01EDDAA5F}"/>
              </a:ext>
            </a:extLst>
          </p:cNvPr>
          <p:cNvSpPr>
            <a:spLocks noGrp="1"/>
          </p:cNvSpPr>
          <p:nvPr>
            <p:ph idx="1"/>
          </p:nvPr>
        </p:nvSpPr>
        <p:spPr/>
        <p:txBody>
          <a:bodyPr>
            <a:normAutofit fontScale="92500" lnSpcReduction="20000"/>
          </a:bodyPr>
          <a:lstStyle/>
          <a:p>
            <a:pPr marL="457200" indent="-457200">
              <a:buFont typeface="Arial" panose="020B0604020202020204" pitchFamily="34" charset="0"/>
              <a:buChar char="•"/>
            </a:pPr>
            <a:r>
              <a:rPr lang="en-US" dirty="0"/>
              <a:t>Provide threat assessments and early intervention before a crisis arises.</a:t>
            </a:r>
          </a:p>
          <a:p>
            <a:pPr marL="457200" indent="-457200">
              <a:buFont typeface="Arial" panose="020B0604020202020204" pitchFamily="34" charset="0"/>
              <a:buChar char="•"/>
            </a:pPr>
            <a:r>
              <a:rPr lang="en-US" dirty="0"/>
              <a:t>Identify employees whose behaviors are distressed, disruptive, and/or dysregulated </a:t>
            </a:r>
          </a:p>
          <a:p>
            <a:pPr marL="457200" indent="-457200">
              <a:buFont typeface="Arial" panose="020B0604020202020204" pitchFamily="34" charset="0"/>
              <a:buChar char="•"/>
            </a:pPr>
            <a:r>
              <a:rPr lang="en-US" dirty="0"/>
              <a:t>Discuss/assess situations brought to its attention by any campus community member seeking guidance on concerning behaviors that might lead to aggression or self-harm. </a:t>
            </a:r>
          </a:p>
          <a:p>
            <a:pPr marL="457200" indent="-457200">
              <a:buFont typeface="Arial" panose="020B0604020202020204" pitchFamily="34" charset="0"/>
              <a:buChar char="•"/>
            </a:pPr>
            <a:r>
              <a:rPr lang="en-US" dirty="0"/>
              <a:t>Centralize the process of collecting and assessing “red flags”</a:t>
            </a:r>
          </a:p>
          <a:p>
            <a:pPr marL="457200" indent="-457200">
              <a:buFont typeface="Arial" panose="020B0604020202020204" pitchFamily="34" charset="0"/>
              <a:buChar char="•"/>
            </a:pPr>
            <a:r>
              <a:rPr lang="en-US" dirty="0"/>
              <a:t>Develop a coordinated plan to help employees in crisis, mitigate risk, facilitate early intervention, and protect and maintain campus safety.</a:t>
            </a:r>
          </a:p>
          <a:p>
            <a:pPr marL="457200" indent="-457200">
              <a:buFont typeface="Arial" panose="020B0604020202020204" pitchFamily="34" charset="0"/>
              <a:buChar char="•"/>
            </a:pPr>
            <a:r>
              <a:rPr lang="en-US" dirty="0"/>
              <a:t>Coordinate follow-up with the employee</a:t>
            </a:r>
          </a:p>
        </p:txBody>
      </p:sp>
    </p:spTree>
    <p:extLst>
      <p:ext uri="{BB962C8B-B14F-4D97-AF65-F5344CB8AC3E}">
        <p14:creationId xmlns:p14="http://schemas.microsoft.com/office/powerpoint/2010/main" val="38985833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CD2A5-33B8-6C4A-9CA3-1D976F4BFA69}"/>
              </a:ext>
            </a:extLst>
          </p:cNvPr>
          <p:cNvSpPr>
            <a:spLocks noGrp="1"/>
          </p:cNvSpPr>
          <p:nvPr>
            <p:ph type="title"/>
          </p:nvPr>
        </p:nvSpPr>
        <p:spPr/>
        <p:txBody>
          <a:bodyPr/>
          <a:lstStyle/>
          <a:p>
            <a:r>
              <a:rPr lang="en-US"/>
              <a:t>Who Serves on BIT?</a:t>
            </a:r>
          </a:p>
        </p:txBody>
      </p:sp>
      <p:sp>
        <p:nvSpPr>
          <p:cNvPr id="3" name="Content Placeholder 2">
            <a:extLst>
              <a:ext uri="{FF2B5EF4-FFF2-40B4-BE49-F238E27FC236}">
                <a16:creationId xmlns:a16="http://schemas.microsoft.com/office/drawing/2014/main" id="{F607469E-CA40-AA4E-A815-DA4F7D459F0F}"/>
              </a:ext>
            </a:extLst>
          </p:cNvPr>
          <p:cNvSpPr>
            <a:spLocks noGrp="1"/>
          </p:cNvSpPr>
          <p:nvPr>
            <p:ph idx="1"/>
          </p:nvPr>
        </p:nvSpPr>
        <p:spPr/>
        <p:txBody>
          <a:bodyPr>
            <a:normAutofit lnSpcReduction="10000"/>
          </a:bodyPr>
          <a:lstStyle/>
          <a:p>
            <a:r>
              <a:rPr lang="en-US" dirty="0"/>
              <a:t>Individuals from diverse areas within the University:</a:t>
            </a:r>
          </a:p>
          <a:p>
            <a:pPr marL="457200" indent="-457200" fontAlgn="base">
              <a:buFont typeface="Arial" panose="020B0604020202020204" pitchFamily="34" charset="0"/>
              <a:buChar char="•"/>
            </a:pPr>
            <a:r>
              <a:rPr lang="en-US" dirty="0"/>
              <a:t>Dean of Students</a:t>
            </a:r>
          </a:p>
          <a:p>
            <a:pPr marL="457200" indent="-457200" fontAlgn="base">
              <a:buFont typeface="Arial" panose="020B0604020202020204" pitchFamily="34" charset="0"/>
              <a:buChar char="•"/>
            </a:pPr>
            <a:r>
              <a:rPr lang="en-US" dirty="0"/>
              <a:t>Talent Management &amp; Human Resources</a:t>
            </a:r>
          </a:p>
          <a:p>
            <a:pPr marL="457200" indent="-457200" fontAlgn="base">
              <a:buFont typeface="Arial" panose="020B0604020202020204" pitchFamily="34" charset="0"/>
              <a:buChar char="•"/>
            </a:pPr>
            <a:r>
              <a:rPr lang="en-US" dirty="0"/>
              <a:t>Police Chief </a:t>
            </a:r>
          </a:p>
          <a:p>
            <a:pPr marL="457200" indent="-457200" fontAlgn="base">
              <a:buFont typeface="Arial" panose="020B0604020202020204" pitchFamily="34" charset="0"/>
              <a:buChar char="•"/>
            </a:pPr>
            <a:r>
              <a:rPr lang="en-US" dirty="0"/>
              <a:t>Police Detective Lieutenants </a:t>
            </a:r>
          </a:p>
          <a:p>
            <a:pPr marL="457200" indent="-457200" fontAlgn="base">
              <a:buFont typeface="Arial" panose="020B0604020202020204" pitchFamily="34" charset="0"/>
              <a:buChar char="•"/>
            </a:pPr>
            <a:r>
              <a:rPr lang="en-US" dirty="0"/>
              <a:t>Social Worker </a:t>
            </a:r>
          </a:p>
          <a:p>
            <a:pPr marL="457200" indent="-457200" fontAlgn="base">
              <a:buFont typeface="Arial" panose="020B0604020202020204" pitchFamily="34" charset="0"/>
              <a:buChar char="•"/>
            </a:pPr>
            <a:r>
              <a:rPr lang="en-US" dirty="0"/>
              <a:t>University Title IX Coordinator </a:t>
            </a:r>
          </a:p>
          <a:p>
            <a:pPr marL="457200" indent="-457200" fontAlgn="base">
              <a:buFont typeface="Arial" panose="020B0604020202020204" pitchFamily="34" charset="0"/>
              <a:buChar char="•"/>
            </a:pPr>
            <a:r>
              <a:rPr lang="en-US" b="1" dirty="0"/>
              <a:t>** OJA or the Dean of Students manages and responds to any concern regarding students.</a:t>
            </a:r>
          </a:p>
          <a:p>
            <a:pPr marL="457200" indent="-457200" fontAlgn="base">
              <a:buFont typeface="Arial" panose="020B0604020202020204" pitchFamily="34" charset="0"/>
              <a:buChar char="•"/>
            </a:pPr>
            <a:endParaRPr lang="en-US" dirty="0"/>
          </a:p>
        </p:txBody>
      </p:sp>
    </p:spTree>
    <p:extLst>
      <p:ext uri="{BB962C8B-B14F-4D97-AF65-F5344CB8AC3E}">
        <p14:creationId xmlns:p14="http://schemas.microsoft.com/office/powerpoint/2010/main" val="22562142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1D0A5-D40E-A143-A48B-5DD69B7C1C2B}"/>
              </a:ext>
            </a:extLst>
          </p:cNvPr>
          <p:cNvSpPr>
            <a:spLocks noGrp="1"/>
          </p:cNvSpPr>
          <p:nvPr>
            <p:ph type="title"/>
          </p:nvPr>
        </p:nvSpPr>
        <p:spPr/>
        <p:txBody>
          <a:bodyPr/>
          <a:lstStyle/>
          <a:p>
            <a:r>
              <a:rPr lang="en-US"/>
              <a:t>EOO BIT Team</a:t>
            </a:r>
          </a:p>
        </p:txBody>
      </p:sp>
      <p:sp>
        <p:nvSpPr>
          <p:cNvPr id="3" name="Content Placeholder 2">
            <a:extLst>
              <a:ext uri="{FF2B5EF4-FFF2-40B4-BE49-F238E27FC236}">
                <a16:creationId xmlns:a16="http://schemas.microsoft.com/office/drawing/2014/main" id="{B856E1A9-FCFA-6347-834A-FA6AFE9E8E21}"/>
              </a:ext>
            </a:extLst>
          </p:cNvPr>
          <p:cNvSpPr>
            <a:spLocks noGrp="1"/>
          </p:cNvSpPr>
          <p:nvPr>
            <p:ph idx="1"/>
          </p:nvPr>
        </p:nvSpPr>
        <p:spPr/>
        <p:txBody>
          <a:bodyPr/>
          <a:lstStyle/>
          <a:p>
            <a:r>
              <a:rPr lang="en-US" dirty="0"/>
              <a:t>The EOO BIT Team convenes specifically for employees involved or participating in our Sexual Misconduct process or procedures. </a:t>
            </a:r>
          </a:p>
          <a:p>
            <a:endParaRPr lang="en-US" dirty="0"/>
          </a:p>
          <a:p>
            <a:r>
              <a:rPr lang="en-US" b="1" dirty="0"/>
              <a:t>Any concerns regarding employees that are not associated or involved in our sexual misconduct processes should be reported to Human Resources, not the EOO.</a:t>
            </a:r>
          </a:p>
          <a:p>
            <a:endParaRPr lang="en-US" b="1" dirty="0"/>
          </a:p>
          <a:p>
            <a:r>
              <a:rPr lang="en-US" b="1" dirty="0"/>
              <a:t>** OJA or the Dean of Students manages and responds to any concern regarding students.</a:t>
            </a:r>
          </a:p>
          <a:p>
            <a:endParaRPr lang="en-US" b="1" dirty="0"/>
          </a:p>
        </p:txBody>
      </p:sp>
    </p:spTree>
    <p:extLst>
      <p:ext uri="{BB962C8B-B14F-4D97-AF65-F5344CB8AC3E}">
        <p14:creationId xmlns:p14="http://schemas.microsoft.com/office/powerpoint/2010/main" val="22846532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A364B-E082-DF4D-8CFC-6712AC9DFCD2}"/>
              </a:ext>
            </a:extLst>
          </p:cNvPr>
          <p:cNvSpPr>
            <a:spLocks noGrp="1"/>
          </p:cNvSpPr>
          <p:nvPr>
            <p:ph type="title"/>
          </p:nvPr>
        </p:nvSpPr>
        <p:spPr/>
        <p:txBody>
          <a:bodyPr/>
          <a:lstStyle/>
          <a:p>
            <a:r>
              <a:rPr lang="en-US" i="1" dirty="0"/>
              <a:t>Refer to BIT? </a:t>
            </a:r>
            <a:endParaRPr lang="en-US" dirty="0"/>
          </a:p>
        </p:txBody>
      </p:sp>
      <p:sp>
        <p:nvSpPr>
          <p:cNvPr id="3" name="Content Placeholder 2">
            <a:extLst>
              <a:ext uri="{FF2B5EF4-FFF2-40B4-BE49-F238E27FC236}">
                <a16:creationId xmlns:a16="http://schemas.microsoft.com/office/drawing/2014/main" id="{B0C99024-3776-9946-91FF-D3039A1FA9F8}"/>
              </a:ext>
            </a:extLst>
          </p:cNvPr>
          <p:cNvSpPr>
            <a:spLocks noGrp="1"/>
          </p:cNvSpPr>
          <p:nvPr>
            <p:ph idx="1"/>
          </p:nvPr>
        </p:nvSpPr>
        <p:spPr/>
        <p:txBody>
          <a:bodyPr/>
          <a:lstStyle/>
          <a:p>
            <a:pPr marL="457200" indent="-457200">
              <a:buFont typeface="Arial" panose="020B0604020202020204" pitchFamily="34" charset="0"/>
              <a:buChar char="•"/>
            </a:pPr>
            <a:r>
              <a:rPr lang="en-US" dirty="0"/>
              <a:t>If you have concerns about any employee, report them to your HRBP.  </a:t>
            </a:r>
          </a:p>
          <a:p>
            <a:endParaRPr lang="en-US" dirty="0"/>
          </a:p>
          <a:p>
            <a:pPr marL="457200" indent="-457200">
              <a:buFont typeface="Arial" panose="020B0604020202020204" pitchFamily="34" charset="0"/>
              <a:buChar char="•"/>
            </a:pPr>
            <a:r>
              <a:rPr lang="en-US" dirty="0"/>
              <a:t>If the employee is someone you know to be involved in BU’s Sexual Misconduct procedures, report it to TIXC. </a:t>
            </a:r>
          </a:p>
          <a:p>
            <a:endParaRPr lang="en-US" dirty="0"/>
          </a:p>
          <a:p>
            <a:pPr marL="457200" indent="-457200">
              <a:buFont typeface="Arial" panose="020B0604020202020204" pitchFamily="34" charset="0"/>
              <a:buChar char="•"/>
            </a:pPr>
            <a:r>
              <a:rPr lang="en-US" dirty="0"/>
              <a:t>Urgent, immediate threat, call BUPD. </a:t>
            </a:r>
          </a:p>
        </p:txBody>
      </p:sp>
    </p:spTree>
    <p:extLst>
      <p:ext uri="{BB962C8B-B14F-4D97-AF65-F5344CB8AC3E}">
        <p14:creationId xmlns:p14="http://schemas.microsoft.com/office/powerpoint/2010/main" val="1544476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3C2A93F-664F-C945-A3AB-FFDD641B05E7}"/>
              </a:ext>
            </a:extLst>
          </p:cNvPr>
          <p:cNvSpPr>
            <a:spLocks noGrp="1"/>
          </p:cNvSpPr>
          <p:nvPr>
            <p:ph type="title"/>
          </p:nvPr>
        </p:nvSpPr>
        <p:spPr/>
        <p:txBody>
          <a:bodyPr>
            <a:normAutofit fontScale="90000"/>
          </a:bodyPr>
          <a:lstStyle/>
          <a:p>
            <a:br>
              <a:rPr lang="en-US" sz="4000" b="0" dirty="0"/>
            </a:br>
            <a:r>
              <a:rPr lang="en-US" sz="4000" dirty="0"/>
              <a:t>An Act relative to Sexual Violence on Higher Education Campuses </a:t>
            </a:r>
            <a:br>
              <a:rPr lang="en-US" b="0" dirty="0"/>
            </a:br>
            <a:endParaRPr lang="en-US" dirty="0"/>
          </a:p>
        </p:txBody>
      </p:sp>
      <p:sp>
        <p:nvSpPr>
          <p:cNvPr id="8" name="Content Placeholder 7">
            <a:extLst>
              <a:ext uri="{FF2B5EF4-FFF2-40B4-BE49-F238E27FC236}">
                <a16:creationId xmlns:a16="http://schemas.microsoft.com/office/drawing/2014/main" id="{AD8B0D6E-43FC-5843-854E-B9831569A106}"/>
              </a:ext>
            </a:extLst>
          </p:cNvPr>
          <p:cNvSpPr>
            <a:spLocks noGrp="1"/>
          </p:cNvSpPr>
          <p:nvPr>
            <p:ph idx="1"/>
          </p:nvPr>
        </p:nvSpPr>
        <p:spPr/>
        <p:txBody>
          <a:bodyPr>
            <a:normAutofit fontScale="92500"/>
          </a:bodyPr>
          <a:lstStyle/>
          <a:p>
            <a:pPr marL="457200" indent="-457200">
              <a:buFont typeface="Arial" panose="020B0604020202020204" pitchFamily="34" charset="0"/>
              <a:buChar char="•"/>
            </a:pPr>
            <a:r>
              <a:rPr lang="en-US" dirty="0"/>
              <a:t>August 1, 2021</a:t>
            </a:r>
          </a:p>
          <a:p>
            <a:pPr marL="457200" indent="-457200">
              <a:buFont typeface="Arial" panose="020B0604020202020204" pitchFamily="34" charset="0"/>
              <a:buChar char="•"/>
            </a:pPr>
            <a:r>
              <a:rPr lang="en-US" dirty="0"/>
              <a:t>All new students and employees must be trained within 45 days of their matriculation or employment. This training must subject matter is outlined (explanation of civil rights laws today)</a:t>
            </a:r>
          </a:p>
          <a:p>
            <a:pPr marL="457200" indent="-457200">
              <a:buFont typeface="Arial" panose="020B0604020202020204" pitchFamily="34" charset="0"/>
              <a:buChar char="•"/>
            </a:pPr>
            <a:r>
              <a:rPr lang="en-US" dirty="0"/>
              <a:t>Annual Report no later than December 1 </a:t>
            </a:r>
          </a:p>
          <a:p>
            <a:pPr marL="1143000" lvl="1" indent="-457200"/>
            <a:r>
              <a:rPr lang="en-US" dirty="0"/>
              <a:t># of allegations of sexual misconduct reported to BU</a:t>
            </a:r>
          </a:p>
          <a:p>
            <a:pPr marL="1143000" lvl="1" indent="-457200"/>
            <a:r>
              <a:rPr lang="en-US" dirty="0"/>
              <a:t># of allegations by community members against another community member</a:t>
            </a:r>
          </a:p>
          <a:p>
            <a:pPr marL="1143000" lvl="1" indent="-457200"/>
            <a:r>
              <a:rPr lang="en-US" dirty="0"/>
              <a:t># community members found responsible</a:t>
            </a:r>
          </a:p>
          <a:p>
            <a:pPr marL="1143000" lvl="1" indent="-457200"/>
            <a:r>
              <a:rPr lang="en-US" dirty="0"/>
              <a:t># of disciplinary sanctions imposed by BU on those found responsible</a:t>
            </a:r>
          </a:p>
          <a:p>
            <a:endParaRPr lang="en-US" dirty="0"/>
          </a:p>
          <a:p>
            <a:pPr marL="457200" indent="-457200">
              <a:buFont typeface="Arial" panose="020B0604020202020204" pitchFamily="34" charset="0"/>
              <a:buChar char="•"/>
            </a:pPr>
            <a:endParaRPr lang="en-US" dirty="0"/>
          </a:p>
          <a:p>
            <a:endParaRPr lang="en-US" dirty="0"/>
          </a:p>
          <a:p>
            <a:endParaRPr lang="en-US" dirty="0"/>
          </a:p>
        </p:txBody>
      </p:sp>
    </p:spTree>
    <p:extLst>
      <p:ext uri="{BB962C8B-B14F-4D97-AF65-F5344CB8AC3E}">
        <p14:creationId xmlns:p14="http://schemas.microsoft.com/office/powerpoint/2010/main" val="17659061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C22F5-CEB4-4A48-8F66-2731C6EBCD71}"/>
              </a:ext>
            </a:extLst>
          </p:cNvPr>
          <p:cNvSpPr>
            <a:spLocks noGrp="1"/>
          </p:cNvSpPr>
          <p:nvPr>
            <p:ph type="ctrTitle"/>
          </p:nvPr>
        </p:nvSpPr>
        <p:spPr/>
        <p:txBody>
          <a:bodyPr/>
          <a:lstStyle/>
          <a:p>
            <a:r>
              <a:rPr lang="en-US" dirty="0"/>
              <a:t>How to provide care?</a:t>
            </a:r>
          </a:p>
        </p:txBody>
      </p:sp>
    </p:spTree>
    <p:extLst>
      <p:ext uri="{BB962C8B-B14F-4D97-AF65-F5344CB8AC3E}">
        <p14:creationId xmlns:p14="http://schemas.microsoft.com/office/powerpoint/2010/main" val="34276509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1F3BF-E0BC-BD41-A81B-29AE950849FC}"/>
              </a:ext>
            </a:extLst>
          </p:cNvPr>
          <p:cNvSpPr>
            <a:spLocks noGrp="1"/>
          </p:cNvSpPr>
          <p:nvPr>
            <p:ph type="title"/>
          </p:nvPr>
        </p:nvSpPr>
        <p:spPr/>
        <p:txBody>
          <a:bodyPr>
            <a:normAutofit fontScale="90000"/>
          </a:bodyPr>
          <a:lstStyle/>
          <a:p>
            <a:r>
              <a:rPr lang="en-US"/>
              <a:t>How Do I Support the Person Making the Disclosure?  </a:t>
            </a:r>
          </a:p>
        </p:txBody>
      </p:sp>
      <p:sp>
        <p:nvSpPr>
          <p:cNvPr id="3" name="Content Placeholder 2">
            <a:extLst>
              <a:ext uri="{FF2B5EF4-FFF2-40B4-BE49-F238E27FC236}">
                <a16:creationId xmlns:a16="http://schemas.microsoft.com/office/drawing/2014/main" id="{C385D85D-99A6-2842-9CCD-0BC1CBC78742}"/>
              </a:ext>
            </a:extLst>
          </p:cNvPr>
          <p:cNvSpPr>
            <a:spLocks noGrp="1"/>
          </p:cNvSpPr>
          <p:nvPr>
            <p:ph idx="1"/>
          </p:nvPr>
        </p:nvSpPr>
        <p:spPr/>
        <p:txBody>
          <a:bodyPr>
            <a:noAutofit/>
          </a:bodyPr>
          <a:lstStyle/>
          <a:p>
            <a:pPr>
              <a:spcBef>
                <a:spcPts val="0"/>
              </a:spcBef>
              <a:spcAft>
                <a:spcPts val="2400"/>
              </a:spcAft>
            </a:pPr>
            <a:r>
              <a:rPr lang="en-US" sz="2600" b="1" i="1" dirty="0"/>
              <a:t>Time</a:t>
            </a:r>
            <a:r>
              <a:rPr lang="en-US" sz="2600" dirty="0"/>
              <a:t>: Be present, listen take your time, do not multi-task</a:t>
            </a:r>
          </a:p>
          <a:p>
            <a:pPr>
              <a:spcBef>
                <a:spcPts val="0"/>
              </a:spcBef>
              <a:spcAft>
                <a:spcPts val="2400"/>
              </a:spcAft>
            </a:pPr>
            <a:r>
              <a:rPr lang="en-US" sz="2600" b="1" i="1" dirty="0"/>
              <a:t>Care: </a:t>
            </a:r>
            <a:r>
              <a:rPr lang="en-US" sz="2600" dirty="0"/>
              <a:t>Listen without judgement, avoid questions that imply fault, and respect personal boundaries</a:t>
            </a:r>
          </a:p>
          <a:p>
            <a:pPr>
              <a:spcBef>
                <a:spcPts val="0"/>
              </a:spcBef>
              <a:spcAft>
                <a:spcPts val="2400"/>
              </a:spcAft>
            </a:pPr>
            <a:r>
              <a:rPr lang="en-US" sz="2600" b="1" i="1" dirty="0"/>
              <a:t>Interrupt: </a:t>
            </a:r>
            <a:r>
              <a:rPr lang="en-US" sz="2600" dirty="0"/>
              <a:t>Let the person know you MUST make a report as soon as possible as a responsible employee</a:t>
            </a:r>
          </a:p>
          <a:p>
            <a:pPr>
              <a:spcBef>
                <a:spcPts val="0"/>
              </a:spcBef>
              <a:spcAft>
                <a:spcPts val="2400"/>
              </a:spcAft>
            </a:pPr>
            <a:r>
              <a:rPr lang="en-US" sz="2600" b="1" i="1" dirty="0"/>
              <a:t>Connect: </a:t>
            </a:r>
            <a:r>
              <a:rPr lang="en-US" sz="2600" dirty="0"/>
              <a:t>Refer the individual to on and off campus counseling, medical and legal advocacy partners</a:t>
            </a:r>
          </a:p>
          <a:p>
            <a:pPr>
              <a:spcBef>
                <a:spcPts val="0"/>
              </a:spcBef>
              <a:spcAft>
                <a:spcPts val="2400"/>
              </a:spcAft>
            </a:pPr>
            <a:r>
              <a:rPr lang="en-US" sz="2600" b="1" i="1" dirty="0"/>
              <a:t>Report: </a:t>
            </a:r>
            <a:r>
              <a:rPr lang="en-US" sz="2600" dirty="0"/>
              <a:t>Submit and complete the </a:t>
            </a:r>
            <a:r>
              <a:rPr lang="en-US" sz="2600" b="1" u="sng" dirty="0"/>
              <a:t>Incident Report Form</a:t>
            </a:r>
            <a:r>
              <a:rPr lang="en-US" sz="2600" dirty="0"/>
              <a:t>, </a:t>
            </a:r>
            <a:r>
              <a:rPr lang="en-US" sz="2600" dirty="0" err="1"/>
              <a:t>bu.edu</a:t>
            </a:r>
            <a:r>
              <a:rPr lang="en-US" sz="2600" dirty="0"/>
              <a:t>/</a:t>
            </a:r>
            <a:r>
              <a:rPr lang="en-US" sz="2600" dirty="0" err="1"/>
              <a:t>eoo</a:t>
            </a:r>
            <a:endParaRPr lang="en-US" sz="2600" dirty="0"/>
          </a:p>
        </p:txBody>
      </p:sp>
    </p:spTree>
    <p:extLst>
      <p:ext uri="{BB962C8B-B14F-4D97-AF65-F5344CB8AC3E}">
        <p14:creationId xmlns:p14="http://schemas.microsoft.com/office/powerpoint/2010/main" val="12327374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59551-B800-554B-883D-2BFA7141E8AD}"/>
              </a:ext>
            </a:extLst>
          </p:cNvPr>
          <p:cNvSpPr>
            <a:spLocks noGrp="1"/>
          </p:cNvSpPr>
          <p:nvPr>
            <p:ph type="title"/>
          </p:nvPr>
        </p:nvSpPr>
        <p:spPr/>
        <p:txBody>
          <a:bodyPr/>
          <a:lstStyle/>
          <a:p>
            <a:r>
              <a:rPr lang="en-US" dirty="0"/>
              <a:t>Kindly Interrupt</a:t>
            </a:r>
          </a:p>
        </p:txBody>
      </p:sp>
      <p:sp>
        <p:nvSpPr>
          <p:cNvPr id="3" name="Content Placeholder 2">
            <a:extLst>
              <a:ext uri="{FF2B5EF4-FFF2-40B4-BE49-F238E27FC236}">
                <a16:creationId xmlns:a16="http://schemas.microsoft.com/office/drawing/2014/main" id="{6C492249-D1FD-AC4F-9AC1-A986268E6A7B}"/>
              </a:ext>
            </a:extLst>
          </p:cNvPr>
          <p:cNvSpPr>
            <a:spLocks noGrp="1"/>
          </p:cNvSpPr>
          <p:nvPr>
            <p:ph idx="1"/>
          </p:nvPr>
        </p:nvSpPr>
        <p:spPr/>
        <p:txBody>
          <a:bodyPr>
            <a:normAutofit/>
          </a:bodyPr>
          <a:lstStyle/>
          <a:p>
            <a:pPr algn="ctr"/>
            <a:r>
              <a:rPr lang="en-US" dirty="0"/>
              <a:t>Thank you for coming to talk to me. I get the sense that you are about to share sensitive information with me. Depending on what you share, I may have to report this to our University Title IX Coordinator. I will maintain your privacy as much as possible and if the TIXC needs to know they will do the same. I want you to be fully informed before you share with me. </a:t>
            </a:r>
          </a:p>
          <a:p>
            <a:pPr algn="ctr"/>
            <a:r>
              <a:rPr lang="en-US" dirty="0"/>
              <a:t>I can explain the reporting options available to you, explain policies, procedures and assess whether supportive measures are appropriate. I will also refer you to medical, counseling or legal support. I am here to support and help you.</a:t>
            </a:r>
          </a:p>
        </p:txBody>
      </p:sp>
    </p:spTree>
    <p:extLst>
      <p:ext uri="{BB962C8B-B14F-4D97-AF65-F5344CB8AC3E}">
        <p14:creationId xmlns:p14="http://schemas.microsoft.com/office/powerpoint/2010/main" val="34499985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2DE3A-67E7-9646-AC88-BFF53C02A8B7}"/>
              </a:ext>
            </a:extLst>
          </p:cNvPr>
          <p:cNvSpPr>
            <a:spLocks noGrp="1"/>
          </p:cNvSpPr>
          <p:nvPr>
            <p:ph type="title"/>
          </p:nvPr>
        </p:nvSpPr>
        <p:spPr/>
        <p:txBody>
          <a:bodyPr/>
          <a:lstStyle/>
          <a:p>
            <a:r>
              <a:rPr lang="en-US" dirty="0"/>
              <a:t>Equity in Disclosures</a:t>
            </a:r>
          </a:p>
        </p:txBody>
      </p:sp>
      <p:sp>
        <p:nvSpPr>
          <p:cNvPr id="3" name="Content Placeholder 2">
            <a:extLst>
              <a:ext uri="{FF2B5EF4-FFF2-40B4-BE49-F238E27FC236}">
                <a16:creationId xmlns:a16="http://schemas.microsoft.com/office/drawing/2014/main" id="{6C502E83-B400-E54E-8C39-C746E5C66D69}"/>
              </a:ext>
            </a:extLst>
          </p:cNvPr>
          <p:cNvSpPr>
            <a:spLocks noGrp="1"/>
          </p:cNvSpPr>
          <p:nvPr>
            <p:ph idx="1"/>
          </p:nvPr>
        </p:nvSpPr>
        <p:spPr/>
        <p:txBody>
          <a:bodyPr/>
          <a:lstStyle/>
          <a:p>
            <a:pPr marL="457200" indent="-457200">
              <a:buFont typeface="Arial" panose="020B0604020202020204" pitchFamily="34" charset="0"/>
              <a:buChar char="•"/>
            </a:pPr>
            <a:r>
              <a:rPr lang="en-US" dirty="0"/>
              <a:t>Provide equitable services to every individual </a:t>
            </a:r>
          </a:p>
          <a:p>
            <a:pPr marL="457200" indent="-457200">
              <a:buFont typeface="Arial" panose="020B0604020202020204" pitchFamily="34" charset="0"/>
              <a:buChar char="•"/>
            </a:pPr>
            <a:r>
              <a:rPr lang="en-US" dirty="0"/>
              <a:t>Ensure your tone and response is the same whether you are working with a complainant or respondent</a:t>
            </a:r>
          </a:p>
          <a:p>
            <a:pPr marL="457200" indent="-457200">
              <a:buFont typeface="Arial" panose="020B0604020202020204" pitchFamily="34" charset="0"/>
              <a:buChar char="•"/>
            </a:pPr>
            <a:r>
              <a:rPr lang="en-US" dirty="0"/>
              <a:t>Practice equitable touchpoints or check ins with both parties</a:t>
            </a:r>
          </a:p>
          <a:p>
            <a:pPr marL="457200" indent="-457200">
              <a:buFont typeface="Arial" panose="020B0604020202020204" pitchFamily="34" charset="0"/>
              <a:buChar char="•"/>
            </a:pPr>
            <a:r>
              <a:rPr lang="en-US" dirty="0"/>
              <a:t>Every community member and person is entitled to care and connection</a:t>
            </a:r>
          </a:p>
          <a:p>
            <a:endParaRPr lang="en-US" dirty="0"/>
          </a:p>
          <a:p>
            <a:endParaRPr lang="en-US" dirty="0"/>
          </a:p>
        </p:txBody>
      </p:sp>
    </p:spTree>
    <p:extLst>
      <p:ext uri="{BB962C8B-B14F-4D97-AF65-F5344CB8AC3E}">
        <p14:creationId xmlns:p14="http://schemas.microsoft.com/office/powerpoint/2010/main" val="16877182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C22F5-CEB4-4A48-8F66-2731C6EBCD71}"/>
              </a:ext>
            </a:extLst>
          </p:cNvPr>
          <p:cNvSpPr>
            <a:spLocks noGrp="1"/>
          </p:cNvSpPr>
          <p:nvPr>
            <p:ph type="ctrTitle"/>
          </p:nvPr>
        </p:nvSpPr>
        <p:spPr/>
        <p:txBody>
          <a:bodyPr/>
          <a:lstStyle/>
          <a:p>
            <a:r>
              <a:rPr lang="en-US" dirty="0"/>
              <a:t>Resources</a:t>
            </a:r>
          </a:p>
        </p:txBody>
      </p:sp>
      <p:pic>
        <p:nvPicPr>
          <p:cNvPr id="4" name="Picture 3">
            <a:extLst>
              <a:ext uri="{FF2B5EF4-FFF2-40B4-BE49-F238E27FC236}">
                <a16:creationId xmlns:a16="http://schemas.microsoft.com/office/drawing/2014/main" id="{42416EBB-4BD3-EC47-968E-D6F028CB8F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56205" y="1122362"/>
            <a:ext cx="3982065" cy="4187057"/>
          </a:xfrm>
          <a:prstGeom prst="rect">
            <a:avLst/>
          </a:prstGeom>
        </p:spPr>
      </p:pic>
    </p:spTree>
    <p:extLst>
      <p:ext uri="{BB962C8B-B14F-4D97-AF65-F5344CB8AC3E}">
        <p14:creationId xmlns:p14="http://schemas.microsoft.com/office/powerpoint/2010/main" val="8012164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03DA8-2862-424A-8A18-6900AFCBC34F}"/>
              </a:ext>
            </a:extLst>
          </p:cNvPr>
          <p:cNvSpPr>
            <a:spLocks noGrp="1"/>
          </p:cNvSpPr>
          <p:nvPr>
            <p:ph type="title"/>
          </p:nvPr>
        </p:nvSpPr>
        <p:spPr/>
        <p:txBody>
          <a:bodyPr>
            <a:normAutofit fontScale="90000"/>
          </a:bodyPr>
          <a:lstStyle/>
          <a:p>
            <a:r>
              <a:rPr lang="en-US" dirty="0"/>
              <a:t>Private University Resources</a:t>
            </a:r>
            <a:br>
              <a:rPr lang="en-US" dirty="0"/>
            </a:br>
            <a:r>
              <a:rPr lang="en-US" sz="4000" dirty="0"/>
              <a:t>(Must Report to the TIXC)</a:t>
            </a:r>
          </a:p>
        </p:txBody>
      </p:sp>
      <p:sp>
        <p:nvSpPr>
          <p:cNvPr id="3" name="Content Placeholder 2">
            <a:extLst>
              <a:ext uri="{FF2B5EF4-FFF2-40B4-BE49-F238E27FC236}">
                <a16:creationId xmlns:a16="http://schemas.microsoft.com/office/drawing/2014/main" id="{A205CE8B-1BBB-BB43-BA33-D3F02DC83AD1}"/>
              </a:ext>
            </a:extLst>
          </p:cNvPr>
          <p:cNvSpPr>
            <a:spLocks noGrp="1"/>
          </p:cNvSpPr>
          <p:nvPr>
            <p:ph idx="1"/>
          </p:nvPr>
        </p:nvSpPr>
        <p:spPr>
          <a:xfrm>
            <a:off x="838200" y="1924050"/>
            <a:ext cx="10515600" cy="3733495"/>
          </a:xfrm>
        </p:spPr>
        <p:txBody>
          <a:bodyPr>
            <a:normAutofit/>
          </a:bodyPr>
          <a:lstStyle/>
          <a:p>
            <a:pPr marL="457200" indent="-457200">
              <a:buFont typeface="Arial" panose="020B0604020202020204" pitchFamily="34" charset="0"/>
              <a:buChar char="•"/>
            </a:pPr>
            <a:r>
              <a:rPr lang="en-US" dirty="0"/>
              <a:t>Deputy Title IX Coordinators</a:t>
            </a:r>
          </a:p>
          <a:p>
            <a:pPr marL="457200" indent="-457200">
              <a:buFont typeface="Arial" panose="020B0604020202020204" pitchFamily="34" charset="0"/>
              <a:buChar char="•"/>
            </a:pPr>
            <a:r>
              <a:rPr lang="en-US" dirty="0"/>
              <a:t>BUPD</a:t>
            </a:r>
          </a:p>
          <a:p>
            <a:pPr marL="457200" indent="-457200">
              <a:buFont typeface="Arial" panose="020B0604020202020204" pitchFamily="34" charset="0"/>
              <a:buChar char="•"/>
            </a:pPr>
            <a:r>
              <a:rPr lang="en-US" dirty="0"/>
              <a:t>Dean of Students</a:t>
            </a:r>
          </a:p>
          <a:p>
            <a:pPr marL="457200" indent="-457200">
              <a:buFont typeface="Arial" panose="020B0604020202020204" pitchFamily="34" charset="0"/>
              <a:buChar char="•"/>
            </a:pPr>
            <a:r>
              <a:rPr lang="en-US" dirty="0"/>
              <a:t>Judicial Affairs</a:t>
            </a:r>
          </a:p>
          <a:p>
            <a:pPr marL="457200" indent="-457200">
              <a:buFont typeface="Arial" panose="020B0604020202020204" pitchFamily="34" charset="0"/>
              <a:buChar char="•"/>
            </a:pPr>
            <a:r>
              <a:rPr lang="en-US" dirty="0"/>
              <a:t>EOO</a:t>
            </a:r>
          </a:p>
        </p:txBody>
      </p:sp>
      <p:pic>
        <p:nvPicPr>
          <p:cNvPr id="5" name="Picture 4">
            <a:extLst>
              <a:ext uri="{FF2B5EF4-FFF2-40B4-BE49-F238E27FC236}">
                <a16:creationId xmlns:a16="http://schemas.microsoft.com/office/drawing/2014/main" id="{DBBC149D-3921-B249-8FF6-14EBC39232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8388" y="2184400"/>
            <a:ext cx="3482463" cy="3066026"/>
          </a:xfrm>
          <a:prstGeom prst="rect">
            <a:avLst/>
          </a:prstGeom>
        </p:spPr>
      </p:pic>
    </p:spTree>
    <p:extLst>
      <p:ext uri="{BB962C8B-B14F-4D97-AF65-F5344CB8AC3E}">
        <p14:creationId xmlns:p14="http://schemas.microsoft.com/office/powerpoint/2010/main" val="41396241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16D3D-AD59-D24B-8B29-4BDD80F0B9FE}"/>
              </a:ext>
            </a:extLst>
          </p:cNvPr>
          <p:cNvSpPr>
            <a:spLocks noGrp="1"/>
          </p:cNvSpPr>
          <p:nvPr>
            <p:ph type="title"/>
          </p:nvPr>
        </p:nvSpPr>
        <p:spPr>
          <a:xfrm>
            <a:off x="838200" y="365125"/>
            <a:ext cx="10515600" cy="835025"/>
          </a:xfrm>
        </p:spPr>
        <p:txBody>
          <a:bodyPr/>
          <a:lstStyle/>
          <a:p>
            <a:r>
              <a:rPr lang="en-US" dirty="0"/>
              <a:t>University Confidential Resources</a:t>
            </a:r>
          </a:p>
        </p:txBody>
      </p:sp>
      <p:sp>
        <p:nvSpPr>
          <p:cNvPr id="3" name="TextBox 2">
            <a:extLst>
              <a:ext uri="{FF2B5EF4-FFF2-40B4-BE49-F238E27FC236}">
                <a16:creationId xmlns:a16="http://schemas.microsoft.com/office/drawing/2014/main" id="{D362781F-B6A1-5843-A907-04D243656C78}"/>
              </a:ext>
            </a:extLst>
          </p:cNvPr>
          <p:cNvSpPr txBox="1"/>
          <p:nvPr/>
        </p:nvSpPr>
        <p:spPr>
          <a:xfrm>
            <a:off x="657227" y="1225689"/>
            <a:ext cx="4714874" cy="4524315"/>
          </a:xfrm>
          <a:prstGeom prst="rect">
            <a:avLst/>
          </a:prstGeom>
          <a:noFill/>
        </p:spPr>
        <p:txBody>
          <a:bodyPr wrap="square" rtlCol="0">
            <a:spAutoFit/>
          </a:bodyPr>
          <a:lstStyle/>
          <a:p>
            <a:r>
              <a:rPr lang="en-US" b="1" dirty="0"/>
              <a:t>Student Health Services</a:t>
            </a:r>
            <a:endParaRPr lang="en-US" dirty="0"/>
          </a:p>
          <a:p>
            <a:r>
              <a:rPr lang="en-US" dirty="0"/>
              <a:t>617-353-3575 | </a:t>
            </a:r>
            <a:r>
              <a:rPr lang="en-US" dirty="0" err="1"/>
              <a:t>bu.edu</a:t>
            </a:r>
            <a:r>
              <a:rPr lang="en-US"/>
              <a:t>/</a:t>
            </a:r>
            <a:r>
              <a:rPr lang="en-US" err="1"/>
              <a:t>shs</a:t>
            </a:r>
            <a:endParaRPr lang="en-US"/>
          </a:p>
          <a:p>
            <a:r>
              <a:rPr lang="en-US"/>
              <a:t>SHS is an integrated health center that offers high-quality integrated clinical services and prevention strategies specific to our college population, and engages educational services and advocacy. </a:t>
            </a:r>
          </a:p>
          <a:p>
            <a:endParaRPr lang="en-US"/>
          </a:p>
          <a:p>
            <a:r>
              <a:rPr lang="en-US" b="1"/>
              <a:t>The Center for Psychiatric Rehabilitation </a:t>
            </a:r>
            <a:endParaRPr lang="en-US"/>
          </a:p>
          <a:p>
            <a:r>
              <a:rPr lang="en-US">
                <a:hlinkClick r:id="rId3"/>
              </a:rPr>
              <a:t>617-353-3549</a:t>
            </a:r>
            <a:r>
              <a:rPr lang="en-US"/>
              <a:t> | </a:t>
            </a:r>
            <a:r>
              <a:rPr lang="en-US" err="1"/>
              <a:t>cpr.bu.edu</a:t>
            </a:r>
            <a:endParaRPr lang="en-US"/>
          </a:p>
          <a:p>
            <a:r>
              <a:rPr lang="en-US"/>
              <a:t>The Center for Psychiatric Rehabilitation is dedicated to improving the lives of persons who have psychiatric disabilities. The Center specializes in wellness, recovery, support, and advocacy for individuals alleged to have caused harm.</a:t>
            </a:r>
          </a:p>
        </p:txBody>
      </p:sp>
      <p:sp>
        <p:nvSpPr>
          <p:cNvPr id="4" name="TextBox 3">
            <a:extLst>
              <a:ext uri="{FF2B5EF4-FFF2-40B4-BE49-F238E27FC236}">
                <a16:creationId xmlns:a16="http://schemas.microsoft.com/office/drawing/2014/main" id="{783499CA-0CD0-3143-8694-40458A625AD3}"/>
              </a:ext>
            </a:extLst>
          </p:cNvPr>
          <p:cNvSpPr txBox="1"/>
          <p:nvPr/>
        </p:nvSpPr>
        <p:spPr>
          <a:xfrm>
            <a:off x="5791201" y="1225689"/>
            <a:ext cx="5372100" cy="5078313"/>
          </a:xfrm>
          <a:prstGeom prst="rect">
            <a:avLst/>
          </a:prstGeom>
          <a:noFill/>
        </p:spPr>
        <p:txBody>
          <a:bodyPr wrap="square" rtlCol="0">
            <a:spAutoFit/>
          </a:bodyPr>
          <a:lstStyle/>
          <a:p>
            <a:r>
              <a:rPr lang="en-US" b="1"/>
              <a:t>Sexual Assault Resource &amp; Prevention Center (SARP)</a:t>
            </a:r>
            <a:endParaRPr lang="en-US"/>
          </a:p>
          <a:p>
            <a:r>
              <a:rPr lang="en-US"/>
              <a:t>617-353-7277 | </a:t>
            </a:r>
            <a:r>
              <a:rPr lang="en-US" err="1"/>
              <a:t>bu.edu</a:t>
            </a:r>
            <a:r>
              <a:rPr lang="en-US"/>
              <a:t>/</a:t>
            </a:r>
            <a:r>
              <a:rPr lang="en-US" err="1"/>
              <a:t>shs</a:t>
            </a:r>
            <a:r>
              <a:rPr lang="en-US"/>
              <a:t>/</a:t>
            </a:r>
            <a:r>
              <a:rPr lang="en-US" err="1"/>
              <a:t>sarp</a:t>
            </a:r>
            <a:endParaRPr lang="en-US"/>
          </a:p>
          <a:p>
            <a:r>
              <a:rPr lang="en-US"/>
              <a:t>SARP provides counseling and advocacy to students who have experienced trauma. </a:t>
            </a:r>
            <a:endParaRPr lang="en-US" b="1"/>
          </a:p>
          <a:p>
            <a:endParaRPr lang="en-US" b="1"/>
          </a:p>
          <a:p>
            <a:r>
              <a:rPr lang="en-US" b="1"/>
              <a:t>Behavioral Medicine</a:t>
            </a:r>
            <a:endParaRPr lang="en-US"/>
          </a:p>
          <a:p>
            <a:r>
              <a:rPr lang="en-US"/>
              <a:t>617-353-3569 | </a:t>
            </a:r>
            <a:r>
              <a:rPr lang="en-US" err="1"/>
              <a:t>bu.edu</a:t>
            </a:r>
            <a:r>
              <a:rPr lang="en-US"/>
              <a:t>/</a:t>
            </a:r>
            <a:r>
              <a:rPr lang="en-US" err="1"/>
              <a:t>shs</a:t>
            </a:r>
            <a:r>
              <a:rPr lang="en-US"/>
              <a:t>/behavioral-medicine/</a:t>
            </a:r>
          </a:p>
          <a:p>
            <a:r>
              <a:rPr lang="en-US"/>
              <a:t>Behavioral Medicine offers a range of mental health services to BU students to keep the BU community healthy by providing assessment, diagnosis and therapy, and psychiatry for a variety of mental health issues.</a:t>
            </a:r>
          </a:p>
          <a:p>
            <a:endParaRPr lang="en-US"/>
          </a:p>
          <a:p>
            <a:r>
              <a:rPr lang="en-US" b="1"/>
              <a:t>Faculty, Staff, Assistance Office (FSAO)</a:t>
            </a:r>
            <a:endParaRPr lang="en-US"/>
          </a:p>
          <a:p>
            <a:r>
              <a:rPr lang="en-US"/>
              <a:t>617-353-5381 | </a:t>
            </a:r>
            <a:r>
              <a:rPr lang="en-US" err="1"/>
              <a:t>bu.edu</a:t>
            </a:r>
            <a:r>
              <a:rPr lang="en-US"/>
              <a:t>/</a:t>
            </a:r>
            <a:r>
              <a:rPr lang="en-US" err="1"/>
              <a:t>fsao</a:t>
            </a:r>
            <a:endParaRPr lang="en-US"/>
          </a:p>
          <a:p>
            <a:r>
              <a:rPr lang="en-US"/>
              <a:t>FSAO provides free and confidential support, problem-solving, or coaching to address work and personal challenges for BU employees or their families.</a:t>
            </a:r>
          </a:p>
        </p:txBody>
      </p:sp>
    </p:spTree>
    <p:extLst>
      <p:ext uri="{BB962C8B-B14F-4D97-AF65-F5344CB8AC3E}">
        <p14:creationId xmlns:p14="http://schemas.microsoft.com/office/powerpoint/2010/main" val="3143952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FD804-2359-9447-93D5-B565373252F8}"/>
              </a:ext>
            </a:extLst>
          </p:cNvPr>
          <p:cNvSpPr>
            <a:spLocks noGrp="1"/>
          </p:cNvSpPr>
          <p:nvPr>
            <p:ph type="title"/>
          </p:nvPr>
        </p:nvSpPr>
        <p:spPr>
          <a:xfrm>
            <a:off x="704849" y="288925"/>
            <a:ext cx="10515600" cy="682625"/>
          </a:xfrm>
        </p:spPr>
        <p:txBody>
          <a:bodyPr>
            <a:normAutofit fontScale="90000"/>
          </a:bodyPr>
          <a:lstStyle/>
          <a:p>
            <a:r>
              <a:rPr lang="en-US"/>
              <a:t>Confidential Community Providers </a:t>
            </a:r>
          </a:p>
        </p:txBody>
      </p:sp>
      <p:sp>
        <p:nvSpPr>
          <p:cNvPr id="3" name="TextBox 2">
            <a:extLst>
              <a:ext uri="{FF2B5EF4-FFF2-40B4-BE49-F238E27FC236}">
                <a16:creationId xmlns:a16="http://schemas.microsoft.com/office/drawing/2014/main" id="{B585735F-69E0-9048-B099-33552F124BEF}"/>
              </a:ext>
            </a:extLst>
          </p:cNvPr>
          <p:cNvSpPr txBox="1"/>
          <p:nvPr/>
        </p:nvSpPr>
        <p:spPr>
          <a:xfrm>
            <a:off x="704849" y="993332"/>
            <a:ext cx="5734050" cy="5078313"/>
          </a:xfrm>
          <a:prstGeom prst="rect">
            <a:avLst/>
          </a:prstGeom>
          <a:noFill/>
        </p:spPr>
        <p:txBody>
          <a:bodyPr wrap="square" rtlCol="0">
            <a:spAutoFit/>
          </a:bodyPr>
          <a:lstStyle/>
          <a:p>
            <a:r>
              <a:rPr lang="en-US" u="sng">
                <a:solidFill>
                  <a:schemeClr val="accent5"/>
                </a:solidFill>
                <a:hlinkClick r:id="rId3">
                  <a:extLst>
                    <a:ext uri="{A12FA001-AC4F-418D-AE19-62706E023703}">
                      <ahyp:hlinkClr xmlns:ahyp="http://schemas.microsoft.com/office/drawing/2018/hyperlinkcolor" val="tx"/>
                    </a:ext>
                  </a:extLst>
                </a:hlinkClick>
              </a:rPr>
              <a:t>Beth Israel Deaconess</a:t>
            </a:r>
            <a:r>
              <a:rPr lang="en-US" u="sng">
                <a:solidFill>
                  <a:schemeClr val="accent5"/>
                </a:solidFill>
              </a:rPr>
              <a:t> Center</a:t>
            </a:r>
            <a:endParaRPr lang="en-US">
              <a:solidFill>
                <a:schemeClr val="accent5"/>
              </a:solidFill>
            </a:endParaRPr>
          </a:p>
          <a:p>
            <a:r>
              <a:rPr lang="en-US">
                <a:hlinkClick r:id="rId4"/>
              </a:rPr>
              <a:t>617-667-8141</a:t>
            </a:r>
            <a:r>
              <a:rPr lang="en-US"/>
              <a:t> | </a:t>
            </a:r>
            <a:r>
              <a:rPr lang="en-US" err="1"/>
              <a:t>bidmc.org</a:t>
            </a:r>
            <a:r>
              <a:rPr lang="en-US"/>
              <a:t>/centers-and-departments/social-work/center-for-violence-prevention-and-recovery/sexual-assault</a:t>
            </a:r>
          </a:p>
          <a:p>
            <a:r>
              <a:rPr lang="en-US" u="sng">
                <a:hlinkClick r:id="rId5"/>
              </a:rPr>
              <a:t>Boston Medical Center </a:t>
            </a:r>
            <a:endParaRPr lang="en-US"/>
          </a:p>
          <a:p>
            <a:r>
              <a:rPr lang="en-US"/>
              <a:t>617-638-8000 | </a:t>
            </a:r>
            <a:r>
              <a:rPr lang="en-US" err="1"/>
              <a:t>bmc.org</a:t>
            </a:r>
            <a:endParaRPr lang="en-US"/>
          </a:p>
          <a:p>
            <a:r>
              <a:rPr lang="en-US"/>
              <a:t>To locate a SANE nurse, visit the Boston Region Designated Hospitals website at: https://</a:t>
            </a:r>
            <a:r>
              <a:rPr lang="en-US" err="1"/>
              <a:t>www.mass.gov</a:t>
            </a:r>
            <a:r>
              <a:rPr lang="en-US"/>
              <a:t>/ma-sexual-assault-nurse-examiner-sane-program.</a:t>
            </a:r>
          </a:p>
          <a:p>
            <a:endParaRPr lang="en-US" b="1"/>
          </a:p>
          <a:p>
            <a:r>
              <a:rPr lang="en-US" b="1"/>
              <a:t>Legal Services/Advocacy</a:t>
            </a:r>
            <a:endParaRPr lang="en-US"/>
          </a:p>
          <a:p>
            <a:r>
              <a:rPr lang="en-US" u="sng">
                <a:solidFill>
                  <a:schemeClr val="accent5"/>
                </a:solidFill>
              </a:rPr>
              <a:t>Vi</a:t>
            </a:r>
            <a:r>
              <a:rPr lang="en-US" u="sng">
                <a:solidFill>
                  <a:schemeClr val="accent5"/>
                </a:solidFill>
                <a:hlinkClick r:id="rId6">
                  <a:extLst>
                    <a:ext uri="{A12FA001-AC4F-418D-AE19-62706E023703}">
                      <ahyp:hlinkClr xmlns:ahyp="http://schemas.microsoft.com/office/drawing/2018/hyperlinkcolor" val="tx"/>
                    </a:ext>
                  </a:extLst>
                </a:hlinkClick>
              </a:rPr>
              <a:t>ctim Rights Law Center</a:t>
            </a:r>
            <a:endParaRPr lang="en-US" u="sng">
              <a:solidFill>
                <a:schemeClr val="accent5"/>
              </a:solidFill>
            </a:endParaRPr>
          </a:p>
          <a:p>
            <a:r>
              <a:rPr lang="en-US"/>
              <a:t>617-399-6720 | </a:t>
            </a:r>
            <a:r>
              <a:rPr lang="en-US" err="1"/>
              <a:t>victimrights.org</a:t>
            </a:r>
            <a:endParaRPr lang="en-US"/>
          </a:p>
          <a:p>
            <a:endParaRPr lang="en-US" b="1"/>
          </a:p>
          <a:p>
            <a:r>
              <a:rPr lang="en-US" b="1"/>
              <a:t>International Resource</a:t>
            </a:r>
            <a:endParaRPr lang="en-US"/>
          </a:p>
          <a:p>
            <a:r>
              <a:rPr lang="en-US">
                <a:hlinkClick r:id="rId7"/>
              </a:rPr>
              <a:t>No More Directory </a:t>
            </a:r>
            <a:r>
              <a:rPr lang="en-US"/>
              <a:t>| Violence &amp; Sexual Assault</a:t>
            </a:r>
          </a:p>
          <a:p>
            <a:r>
              <a:rPr lang="en-US" err="1"/>
              <a:t>nomoredirectory.org</a:t>
            </a:r>
            <a:endParaRPr lang="en-US"/>
          </a:p>
          <a:p>
            <a:endParaRPr lang="en-US"/>
          </a:p>
        </p:txBody>
      </p:sp>
      <p:sp>
        <p:nvSpPr>
          <p:cNvPr id="4" name="TextBox 3">
            <a:extLst>
              <a:ext uri="{FF2B5EF4-FFF2-40B4-BE49-F238E27FC236}">
                <a16:creationId xmlns:a16="http://schemas.microsoft.com/office/drawing/2014/main" id="{3015F810-2A2A-D740-A1E9-9366C6806A2A}"/>
              </a:ext>
            </a:extLst>
          </p:cNvPr>
          <p:cNvSpPr txBox="1"/>
          <p:nvPr/>
        </p:nvSpPr>
        <p:spPr>
          <a:xfrm>
            <a:off x="6438899" y="993332"/>
            <a:ext cx="5486400" cy="5909310"/>
          </a:xfrm>
          <a:prstGeom prst="rect">
            <a:avLst/>
          </a:prstGeom>
          <a:noFill/>
        </p:spPr>
        <p:txBody>
          <a:bodyPr wrap="square" rtlCol="0">
            <a:spAutoFit/>
          </a:bodyPr>
          <a:lstStyle/>
          <a:p>
            <a:r>
              <a:rPr lang="en-US" b="1"/>
              <a:t>Sexual Violence</a:t>
            </a:r>
            <a:endParaRPr lang="en-US"/>
          </a:p>
          <a:p>
            <a:r>
              <a:rPr lang="en-US" u="sng">
                <a:hlinkClick r:id="rId8"/>
              </a:rPr>
              <a:t>Boston Area Rape Crisis Center (BARCC)</a:t>
            </a:r>
            <a:endParaRPr lang="en-US"/>
          </a:p>
          <a:p>
            <a:r>
              <a:rPr lang="en-US"/>
              <a:t>800-841-8371 | </a:t>
            </a:r>
            <a:r>
              <a:rPr lang="en-US" err="1"/>
              <a:t>barcc.org</a:t>
            </a:r>
            <a:endParaRPr lang="en-US"/>
          </a:p>
          <a:p>
            <a:r>
              <a:rPr lang="en-US" u="sng">
                <a:hlinkClick r:id="rId9"/>
              </a:rPr>
              <a:t>National Sexual Assault Hotline</a:t>
            </a:r>
            <a:endParaRPr lang="en-US"/>
          </a:p>
          <a:p>
            <a:r>
              <a:rPr lang="en-US"/>
              <a:t>800-656-4673</a:t>
            </a:r>
          </a:p>
          <a:p>
            <a:r>
              <a:rPr lang="en-US" u="sng">
                <a:hlinkClick r:id="rId10"/>
              </a:rPr>
              <a:t>RAINN </a:t>
            </a:r>
            <a:endParaRPr lang="en-US"/>
          </a:p>
          <a:p>
            <a:r>
              <a:rPr lang="en-US"/>
              <a:t>800-656-HOPE | </a:t>
            </a:r>
            <a:r>
              <a:rPr lang="en-US" err="1"/>
              <a:t>rainn.org</a:t>
            </a:r>
            <a:endParaRPr lang="en-US"/>
          </a:p>
          <a:p>
            <a:r>
              <a:rPr lang="en-US" u="sng"/>
              <a:t>C</a:t>
            </a:r>
            <a:r>
              <a:rPr lang="en-US" u="sng">
                <a:hlinkClick r:id="rId11"/>
              </a:rPr>
              <a:t>asa MYRNA: SAFElink Domestic Violence Hotline</a:t>
            </a:r>
            <a:endParaRPr lang="en-US"/>
          </a:p>
          <a:p>
            <a:r>
              <a:rPr lang="en-US"/>
              <a:t>877-785-2020 | </a:t>
            </a:r>
            <a:r>
              <a:rPr lang="en-US" err="1"/>
              <a:t>casamyrna.org</a:t>
            </a:r>
            <a:r>
              <a:rPr lang="en-US"/>
              <a:t>/get-support/</a:t>
            </a:r>
            <a:r>
              <a:rPr lang="en-US" err="1"/>
              <a:t>safelink</a:t>
            </a:r>
            <a:r>
              <a:rPr lang="en-US"/>
              <a:t>/</a:t>
            </a:r>
          </a:p>
          <a:p>
            <a:r>
              <a:rPr lang="en-US" u="sng">
                <a:hlinkClick r:id="rId12"/>
              </a:rPr>
              <a:t>BMC Domestic Violence Program</a:t>
            </a:r>
            <a:endParaRPr lang="en-US"/>
          </a:p>
          <a:p>
            <a:r>
              <a:rPr lang="en-US"/>
              <a:t>617.414.5457 | </a:t>
            </a:r>
            <a:r>
              <a:rPr lang="en-US" err="1"/>
              <a:t>bmc.org</a:t>
            </a:r>
            <a:r>
              <a:rPr lang="en-US"/>
              <a:t>/programs/domestic-violence-program</a:t>
            </a:r>
          </a:p>
          <a:p>
            <a:r>
              <a:rPr lang="en-US" u="sng">
                <a:hlinkClick r:id="rId13"/>
              </a:rPr>
              <a:t>National Domestic Violence Hotline</a:t>
            </a:r>
            <a:endParaRPr lang="en-US"/>
          </a:p>
          <a:p>
            <a:r>
              <a:rPr lang="en-US"/>
              <a:t>800-799-7233 | </a:t>
            </a:r>
            <a:r>
              <a:rPr lang="en-US" err="1"/>
              <a:t>thehotline.org</a:t>
            </a:r>
            <a:endParaRPr lang="en-US"/>
          </a:p>
          <a:p>
            <a:r>
              <a:rPr lang="en-US" u="sng">
                <a:hlinkClick r:id="rId14"/>
              </a:rPr>
              <a:t>Network LA ReD </a:t>
            </a:r>
            <a:r>
              <a:rPr lang="en-US"/>
              <a:t>| </a:t>
            </a:r>
            <a:r>
              <a:rPr lang="en-US">
                <a:hlinkClick r:id="rId15"/>
              </a:rPr>
              <a:t>LGBTQ Domestic Violence Hotline</a:t>
            </a:r>
            <a:endParaRPr lang="en-US"/>
          </a:p>
          <a:p>
            <a:r>
              <a:rPr lang="en-US">
                <a:hlinkClick r:id="rId15"/>
              </a:rPr>
              <a:t>800-832-1901 | tnlr.org </a:t>
            </a:r>
            <a:endParaRPr lang="en-US"/>
          </a:p>
          <a:p>
            <a:r>
              <a:rPr lang="en-US" u="sng">
                <a:hlinkClick r:id="rId16"/>
              </a:rPr>
              <a:t>Asian Task Force Against Domestic Violence</a:t>
            </a:r>
            <a:endParaRPr lang="en-US"/>
          </a:p>
          <a:p>
            <a:r>
              <a:rPr lang="en-US"/>
              <a:t>617-338-2355 | </a:t>
            </a:r>
            <a:r>
              <a:rPr lang="en-US" err="1"/>
              <a:t>atask.org</a:t>
            </a:r>
            <a:endParaRPr lang="en-US"/>
          </a:p>
          <a:p>
            <a:r>
              <a:rPr lang="en-US" u="sng">
                <a:hlinkClick r:id="rId17"/>
              </a:rPr>
              <a:t>Saheli (South Asian and Arab women) </a:t>
            </a:r>
            <a:endParaRPr lang="en-US"/>
          </a:p>
          <a:p>
            <a:r>
              <a:rPr lang="en-US">
                <a:hlinkClick r:id="rId18"/>
              </a:rPr>
              <a:t>866-472-4354</a:t>
            </a:r>
            <a:r>
              <a:rPr lang="en-US"/>
              <a:t> | </a:t>
            </a:r>
            <a:r>
              <a:rPr lang="en-US" err="1"/>
              <a:t>saheliboston.org</a:t>
            </a:r>
            <a:endParaRPr lang="en-US"/>
          </a:p>
          <a:p>
            <a:endParaRPr lang="en-US"/>
          </a:p>
        </p:txBody>
      </p:sp>
    </p:spTree>
    <p:extLst>
      <p:ext uri="{BB962C8B-B14F-4D97-AF65-F5344CB8AC3E}">
        <p14:creationId xmlns:p14="http://schemas.microsoft.com/office/powerpoint/2010/main" val="37712349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F668A-7578-0D45-8837-0FDD10493CFA}"/>
              </a:ext>
            </a:extLst>
          </p:cNvPr>
          <p:cNvSpPr>
            <a:spLocks noGrp="1"/>
          </p:cNvSpPr>
          <p:nvPr>
            <p:ph type="ctrTitle"/>
          </p:nvPr>
        </p:nvSpPr>
        <p:spPr/>
        <p:txBody>
          <a:bodyPr/>
          <a:lstStyle/>
          <a:p>
            <a:r>
              <a:rPr lang="en-US"/>
              <a:t>Identify Behavior: Case Scenarios</a:t>
            </a:r>
          </a:p>
        </p:txBody>
      </p:sp>
    </p:spTree>
    <p:extLst>
      <p:ext uri="{BB962C8B-B14F-4D97-AF65-F5344CB8AC3E}">
        <p14:creationId xmlns:p14="http://schemas.microsoft.com/office/powerpoint/2010/main" val="18076943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43D73-3851-AF47-9E2C-C67624FF9807}"/>
              </a:ext>
            </a:extLst>
          </p:cNvPr>
          <p:cNvSpPr>
            <a:spLocks noGrp="1"/>
          </p:cNvSpPr>
          <p:nvPr>
            <p:ph type="title"/>
          </p:nvPr>
        </p:nvSpPr>
        <p:spPr/>
        <p:txBody>
          <a:bodyPr/>
          <a:lstStyle/>
          <a:p>
            <a:r>
              <a:rPr lang="en-US"/>
              <a:t>Scenario 1</a:t>
            </a:r>
          </a:p>
        </p:txBody>
      </p:sp>
      <p:sp>
        <p:nvSpPr>
          <p:cNvPr id="3" name="Content Placeholder 2">
            <a:extLst>
              <a:ext uri="{FF2B5EF4-FFF2-40B4-BE49-F238E27FC236}">
                <a16:creationId xmlns:a16="http://schemas.microsoft.com/office/drawing/2014/main" id="{71B51C50-1375-EB40-BEE0-2757C0E89547}"/>
              </a:ext>
            </a:extLst>
          </p:cNvPr>
          <p:cNvSpPr>
            <a:spLocks noGrp="1"/>
          </p:cNvSpPr>
          <p:nvPr>
            <p:ph idx="1"/>
          </p:nvPr>
        </p:nvSpPr>
        <p:spPr/>
        <p:txBody>
          <a:bodyPr>
            <a:normAutofit fontScale="85000" lnSpcReduction="20000"/>
          </a:bodyPr>
          <a:lstStyle/>
          <a:p>
            <a:r>
              <a:rPr lang="en-US" dirty="0"/>
              <a:t>Resident Assistant Ky likes to socialize with residents. </a:t>
            </a:r>
          </a:p>
          <a:p>
            <a:endParaRPr lang="en-US" dirty="0"/>
          </a:p>
          <a:p>
            <a:r>
              <a:rPr lang="en-US" dirty="0"/>
              <a:t>Ky likes to host parties and is the “hugger” of the dorm. </a:t>
            </a:r>
          </a:p>
          <a:p>
            <a:r>
              <a:rPr lang="en-US" dirty="0"/>
              <a:t> </a:t>
            </a:r>
          </a:p>
          <a:p>
            <a:r>
              <a:rPr lang="en-US" dirty="0"/>
              <a:t>You witness a student push Ky away in attempt to avoid the hug. </a:t>
            </a:r>
          </a:p>
          <a:p>
            <a:endParaRPr lang="en-US" dirty="0"/>
          </a:p>
          <a:p>
            <a:r>
              <a:rPr lang="en-US" dirty="0"/>
              <a:t>Ky does not seem to get the message and continues to try to hug the student.</a:t>
            </a:r>
          </a:p>
          <a:p>
            <a:endParaRPr lang="en-US" dirty="0"/>
          </a:p>
          <a:p>
            <a:r>
              <a:rPr lang="en-US" dirty="0"/>
              <a:t>What do you do?</a:t>
            </a:r>
            <a:br>
              <a:rPr lang="en-US" dirty="0"/>
            </a:br>
            <a:endParaRPr lang="en-US" dirty="0"/>
          </a:p>
        </p:txBody>
      </p:sp>
    </p:spTree>
    <p:extLst>
      <p:ext uri="{BB962C8B-B14F-4D97-AF65-F5344CB8AC3E}">
        <p14:creationId xmlns:p14="http://schemas.microsoft.com/office/powerpoint/2010/main" val="621958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a:t>Examples of Sexual Harassment</a:t>
            </a:r>
            <a:endParaRPr lang="en-US" sz="3100"/>
          </a:p>
        </p:txBody>
      </p:sp>
      <p:sp>
        <p:nvSpPr>
          <p:cNvPr id="3" name="Content Placeholder 2"/>
          <p:cNvSpPr>
            <a:spLocks noGrp="1"/>
          </p:cNvSpPr>
          <p:nvPr>
            <p:ph idx="1"/>
          </p:nvPr>
        </p:nvSpPr>
        <p:spPr/>
        <p:txBody>
          <a:bodyPr>
            <a:normAutofit lnSpcReduction="10000"/>
          </a:bodyPr>
          <a:lstStyle/>
          <a:p>
            <a:pPr marL="457200" indent="-457200">
              <a:buFont typeface="Arial" panose="020B0604020202020204" pitchFamily="34" charset="0"/>
              <a:buChar char="•"/>
            </a:pPr>
            <a:r>
              <a:rPr lang="en-US"/>
              <a:t>Sexual innuendo, propositions, sexual attention, or suggestive comments/gestures</a:t>
            </a:r>
          </a:p>
          <a:p>
            <a:pPr marL="457200" indent="-457200">
              <a:buFont typeface="Arial" panose="020B0604020202020204" pitchFamily="34" charset="0"/>
              <a:buChar char="•"/>
            </a:pPr>
            <a:r>
              <a:rPr lang="en-US"/>
              <a:t>Physical contact of a sexual nature, such as touching, hugging, kissing, patting, pinching</a:t>
            </a:r>
          </a:p>
          <a:p>
            <a:pPr marL="457200" indent="-457200">
              <a:buFont typeface="Arial" panose="020B0604020202020204" pitchFamily="34" charset="0"/>
              <a:buChar char="•"/>
            </a:pPr>
            <a:r>
              <a:rPr lang="en-US"/>
              <a:t>Sex-based humor, slurs, insults, derogatory language, gestures</a:t>
            </a:r>
          </a:p>
          <a:p>
            <a:pPr marL="457200" indent="-457200">
              <a:buFont typeface="Arial" panose="020B0604020202020204" pitchFamily="34" charset="0"/>
              <a:buChar char="•"/>
            </a:pPr>
            <a:r>
              <a:rPr lang="en-US"/>
              <a:t>Unwelcome attention, such as inappropriate flirting, repetitive compliments about clothing/physical attributes</a:t>
            </a:r>
          </a:p>
          <a:p>
            <a:pPr marL="457200" indent="-457200">
              <a:buFont typeface="Arial" panose="020B0604020202020204" pitchFamily="34" charset="0"/>
              <a:buChar char="•"/>
            </a:pPr>
            <a:r>
              <a:rPr lang="en-US"/>
              <a:t>Display or creation of emails, texts, websites of a sexual nature</a:t>
            </a:r>
          </a:p>
        </p:txBody>
      </p:sp>
    </p:spTree>
    <p:extLst>
      <p:ext uri="{BB962C8B-B14F-4D97-AF65-F5344CB8AC3E}">
        <p14:creationId xmlns:p14="http://schemas.microsoft.com/office/powerpoint/2010/main" val="12454951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F9137-B5CA-464A-9C54-E6766B27B6DD}"/>
              </a:ext>
            </a:extLst>
          </p:cNvPr>
          <p:cNvSpPr>
            <a:spLocks noGrp="1"/>
          </p:cNvSpPr>
          <p:nvPr>
            <p:ph type="title"/>
          </p:nvPr>
        </p:nvSpPr>
        <p:spPr/>
        <p:txBody>
          <a:bodyPr/>
          <a:lstStyle/>
          <a:p>
            <a:r>
              <a:rPr lang="en-US"/>
              <a:t>Scenario 2</a:t>
            </a:r>
          </a:p>
        </p:txBody>
      </p:sp>
      <p:sp>
        <p:nvSpPr>
          <p:cNvPr id="3" name="Content Placeholder 2">
            <a:extLst>
              <a:ext uri="{FF2B5EF4-FFF2-40B4-BE49-F238E27FC236}">
                <a16:creationId xmlns:a16="http://schemas.microsoft.com/office/drawing/2014/main" id="{53108675-FC4A-A644-AE00-2B2C3B8D51B8}"/>
              </a:ext>
            </a:extLst>
          </p:cNvPr>
          <p:cNvSpPr>
            <a:spLocks noGrp="1"/>
          </p:cNvSpPr>
          <p:nvPr>
            <p:ph idx="1"/>
          </p:nvPr>
        </p:nvSpPr>
        <p:spPr>
          <a:xfrm>
            <a:off x="838200" y="2300748"/>
            <a:ext cx="4991100" cy="2492622"/>
          </a:xfrm>
        </p:spPr>
        <p:txBody>
          <a:bodyPr>
            <a:normAutofit lnSpcReduction="10000"/>
          </a:bodyPr>
          <a:lstStyle/>
          <a:p>
            <a:r>
              <a:rPr lang="en-US" dirty="0"/>
              <a:t>Supervisor Sam overhears an employee saying they received nude photos of a colleague.</a:t>
            </a:r>
          </a:p>
          <a:p>
            <a:endParaRPr lang="en-US" dirty="0"/>
          </a:p>
          <a:p>
            <a:r>
              <a:rPr lang="en-US" dirty="0"/>
              <a:t>What do you do?</a:t>
            </a:r>
          </a:p>
        </p:txBody>
      </p:sp>
      <p:pic>
        <p:nvPicPr>
          <p:cNvPr id="5" name="Picture 4">
            <a:extLst>
              <a:ext uri="{FF2B5EF4-FFF2-40B4-BE49-F238E27FC236}">
                <a16:creationId xmlns:a16="http://schemas.microsoft.com/office/drawing/2014/main" id="{5D05325B-112F-4547-9207-954FA72B16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532238"/>
            <a:ext cx="4800600" cy="4335162"/>
          </a:xfrm>
          <a:prstGeom prst="rect">
            <a:avLst/>
          </a:prstGeom>
        </p:spPr>
      </p:pic>
    </p:spTree>
    <p:extLst>
      <p:ext uri="{BB962C8B-B14F-4D97-AF65-F5344CB8AC3E}">
        <p14:creationId xmlns:p14="http://schemas.microsoft.com/office/powerpoint/2010/main" val="341480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Retaliation</a:t>
            </a:r>
          </a:p>
        </p:txBody>
      </p:sp>
      <p:sp>
        <p:nvSpPr>
          <p:cNvPr id="3" name="Content Placeholder 2"/>
          <p:cNvSpPr>
            <a:spLocks noGrp="1"/>
          </p:cNvSpPr>
          <p:nvPr>
            <p:ph idx="1"/>
          </p:nvPr>
        </p:nvSpPr>
        <p:spPr>
          <a:xfrm>
            <a:off x="838200" y="1532239"/>
            <a:ext cx="10515600" cy="4290064"/>
          </a:xfrm>
        </p:spPr>
        <p:txBody>
          <a:bodyPr>
            <a:normAutofit/>
          </a:bodyPr>
          <a:lstStyle/>
          <a:p>
            <a:pPr marL="457200" indent="-457200">
              <a:buFont typeface="Arial" panose="020B0604020202020204" pitchFamily="34" charset="0"/>
              <a:buChar char="•"/>
            </a:pPr>
            <a:r>
              <a:rPr lang="en-US" dirty="0"/>
              <a:t>Illegal</a:t>
            </a:r>
          </a:p>
          <a:p>
            <a:pPr marL="457200" indent="-457200">
              <a:buFont typeface="Arial" panose="020B0604020202020204" pitchFamily="34" charset="0"/>
              <a:buChar char="•"/>
            </a:pPr>
            <a:r>
              <a:rPr lang="en-US" dirty="0"/>
              <a:t>Policy violation</a:t>
            </a:r>
          </a:p>
          <a:p>
            <a:pPr marL="457200" indent="-457200">
              <a:buFont typeface="Arial" panose="020B0604020202020204" pitchFamily="34" charset="0"/>
              <a:buChar char="•"/>
            </a:pPr>
            <a:r>
              <a:rPr lang="en-US" dirty="0"/>
              <a:t>Quells reporting</a:t>
            </a:r>
          </a:p>
          <a:p>
            <a:pPr marL="457200" indent="-457200">
              <a:buFont typeface="Arial" panose="020B0604020202020204" pitchFamily="34" charset="0"/>
              <a:buChar char="•"/>
            </a:pPr>
            <a:r>
              <a:rPr lang="en-US" dirty="0"/>
              <a:t>Examples: schedule change, demotion, removing access to the lab</a:t>
            </a:r>
          </a:p>
        </p:txBody>
      </p:sp>
    </p:spTree>
    <p:extLst>
      <p:ext uri="{BB962C8B-B14F-4D97-AF65-F5344CB8AC3E}">
        <p14:creationId xmlns:p14="http://schemas.microsoft.com/office/powerpoint/2010/main" val="16452198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FF376-ACA3-9048-9C80-7FABC17B811C}"/>
              </a:ext>
            </a:extLst>
          </p:cNvPr>
          <p:cNvSpPr>
            <a:spLocks noGrp="1"/>
          </p:cNvSpPr>
          <p:nvPr>
            <p:ph type="ctrTitle"/>
          </p:nvPr>
        </p:nvSpPr>
        <p:spPr/>
        <p:txBody>
          <a:bodyPr/>
          <a:lstStyle/>
          <a:p>
            <a:r>
              <a:rPr lang="en-US"/>
              <a:t>Reporting Options</a:t>
            </a:r>
          </a:p>
        </p:txBody>
      </p:sp>
    </p:spTree>
    <p:extLst>
      <p:ext uri="{BB962C8B-B14F-4D97-AF65-F5344CB8AC3E}">
        <p14:creationId xmlns:p14="http://schemas.microsoft.com/office/powerpoint/2010/main" val="41468286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06475"/>
          </a:xfrm>
        </p:spPr>
        <p:txBody>
          <a:bodyPr>
            <a:normAutofit/>
          </a:bodyPr>
          <a:lstStyle/>
          <a:p>
            <a:r>
              <a:rPr lang="en-US" dirty="0"/>
              <a:t> 1: Law Enforcement</a:t>
            </a:r>
            <a:endParaRPr lang="en-US" sz="3100" dirty="0"/>
          </a:p>
        </p:txBody>
      </p:sp>
      <p:sp>
        <p:nvSpPr>
          <p:cNvPr id="3" name="Content Placeholder 2"/>
          <p:cNvSpPr>
            <a:spLocks noGrp="1"/>
          </p:cNvSpPr>
          <p:nvPr>
            <p:ph idx="1"/>
          </p:nvPr>
        </p:nvSpPr>
        <p:spPr>
          <a:xfrm>
            <a:off x="838200" y="1866900"/>
            <a:ext cx="10515600" cy="4215847"/>
          </a:xfrm>
        </p:spPr>
        <p:txBody>
          <a:bodyPr>
            <a:noAutofit/>
          </a:bodyPr>
          <a:lstStyle/>
          <a:p>
            <a:pPr marL="514350" indent="-514350">
              <a:buFont typeface="Arial" panose="020B0604020202020204" pitchFamily="34" charset="0"/>
              <a:buChar char="•"/>
            </a:pPr>
            <a:r>
              <a:rPr lang="en-US" dirty="0"/>
              <a:t>BUPD/Public Safety, local law enforcement </a:t>
            </a:r>
          </a:p>
          <a:p>
            <a:pPr marL="514350" indent="-514350">
              <a:buFont typeface="Arial" panose="020B0604020202020204" pitchFamily="34" charset="0"/>
              <a:buChar char="•"/>
            </a:pPr>
            <a:r>
              <a:rPr lang="en-US" dirty="0"/>
              <a:t>By choosing to report sexual misconduct to the police, individuals are not required to go forward with the case. </a:t>
            </a:r>
          </a:p>
          <a:p>
            <a:pPr marL="514350" indent="-514350">
              <a:buFont typeface="Arial" panose="020B0604020202020204" pitchFamily="34" charset="0"/>
              <a:buChar char="•"/>
            </a:pPr>
            <a:r>
              <a:rPr lang="en-US" dirty="0"/>
              <a:t>They can change their mind. </a:t>
            </a:r>
          </a:p>
          <a:p>
            <a:pPr marL="514350" indent="-514350">
              <a:buFont typeface="Arial" panose="020B0604020202020204" pitchFamily="34" charset="0"/>
              <a:buChar char="•"/>
            </a:pPr>
            <a:r>
              <a:rPr lang="en-US" dirty="0"/>
              <a:t>The statute of limitations on rape in Massachusetts is 15 years.  </a:t>
            </a:r>
          </a:p>
        </p:txBody>
      </p:sp>
    </p:spTree>
    <p:extLst>
      <p:ext uri="{BB962C8B-B14F-4D97-AF65-F5344CB8AC3E}">
        <p14:creationId xmlns:p14="http://schemas.microsoft.com/office/powerpoint/2010/main" val="5120535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EB5FF-3AC9-4642-8220-08A8B37D5353}"/>
              </a:ext>
            </a:extLst>
          </p:cNvPr>
          <p:cNvSpPr>
            <a:spLocks noGrp="1"/>
          </p:cNvSpPr>
          <p:nvPr>
            <p:ph type="title"/>
          </p:nvPr>
        </p:nvSpPr>
        <p:spPr/>
        <p:txBody>
          <a:bodyPr/>
          <a:lstStyle/>
          <a:p>
            <a:r>
              <a:rPr lang="en-US"/>
              <a:t>Protective Order Process</a:t>
            </a:r>
          </a:p>
        </p:txBody>
      </p:sp>
      <p:sp>
        <p:nvSpPr>
          <p:cNvPr id="3" name="Content Placeholder 2">
            <a:extLst>
              <a:ext uri="{FF2B5EF4-FFF2-40B4-BE49-F238E27FC236}">
                <a16:creationId xmlns:a16="http://schemas.microsoft.com/office/drawing/2014/main" id="{69AEF4A3-29D1-4D46-9733-E5A59986272D}"/>
              </a:ext>
            </a:extLst>
          </p:cNvPr>
          <p:cNvSpPr>
            <a:spLocks noGrp="1"/>
          </p:cNvSpPr>
          <p:nvPr>
            <p:ph idx="1"/>
          </p:nvPr>
        </p:nvSpPr>
        <p:spPr/>
        <p:txBody>
          <a:bodyPr>
            <a:normAutofit/>
          </a:bodyPr>
          <a:lstStyle/>
          <a:p>
            <a:pPr lvl="1"/>
            <a:r>
              <a:rPr lang="en-US" dirty="0"/>
              <a:t>Violating a Court Issued Protective Order is a criminal offense. </a:t>
            </a:r>
          </a:p>
          <a:p>
            <a:pPr lvl="1"/>
            <a:endParaRPr lang="en-US" dirty="0"/>
          </a:p>
          <a:p>
            <a:pPr marL="457200" lvl="1" indent="0">
              <a:buNone/>
            </a:pPr>
            <a:r>
              <a:rPr lang="en-US" dirty="0"/>
              <a:t>Only a judge can grant, change, or deny a request.</a:t>
            </a:r>
          </a:p>
          <a:p>
            <a:pPr marL="457200" lvl="1" indent="0">
              <a:buNone/>
            </a:pPr>
            <a:endParaRPr lang="en-US" dirty="0"/>
          </a:p>
          <a:p>
            <a:pPr lvl="1"/>
            <a:r>
              <a:rPr lang="en-US" dirty="0"/>
              <a:t>BUPD can provide information to individuals who wish to obtain a protective order. Call BUPD.</a:t>
            </a:r>
          </a:p>
          <a:p>
            <a:pPr lvl="1"/>
            <a:endParaRPr lang="en-US" dirty="0"/>
          </a:p>
          <a:p>
            <a:pPr lvl="1"/>
            <a:r>
              <a:rPr lang="en-US" b="1" i="1" dirty="0"/>
              <a:t>If someone has already obtained an order ask them to </a:t>
            </a:r>
            <a:r>
              <a:rPr lang="en-US" b="1" dirty="0"/>
              <a:t>provide a copy of the court order to BUPD. BUPD will conduct individualized safety planning. </a:t>
            </a:r>
          </a:p>
          <a:p>
            <a:endParaRPr lang="en-US" dirty="0"/>
          </a:p>
        </p:txBody>
      </p:sp>
    </p:spTree>
    <p:extLst>
      <p:ext uri="{BB962C8B-B14F-4D97-AF65-F5344CB8AC3E}">
        <p14:creationId xmlns:p14="http://schemas.microsoft.com/office/powerpoint/2010/main" val="20586867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A58F5-B293-0F4D-B854-3FD32B1CBC77}"/>
              </a:ext>
            </a:extLst>
          </p:cNvPr>
          <p:cNvSpPr>
            <a:spLocks noGrp="1"/>
          </p:cNvSpPr>
          <p:nvPr>
            <p:ph type="title"/>
          </p:nvPr>
        </p:nvSpPr>
        <p:spPr/>
        <p:txBody>
          <a:bodyPr/>
          <a:lstStyle/>
          <a:p>
            <a:r>
              <a:rPr lang="en-US"/>
              <a:t>Option 2: Report to the University</a:t>
            </a:r>
          </a:p>
        </p:txBody>
      </p:sp>
      <p:sp>
        <p:nvSpPr>
          <p:cNvPr id="3" name="Content Placeholder 2">
            <a:extLst>
              <a:ext uri="{FF2B5EF4-FFF2-40B4-BE49-F238E27FC236}">
                <a16:creationId xmlns:a16="http://schemas.microsoft.com/office/drawing/2014/main" id="{23340FDC-A022-2449-B092-22260CC4F049}"/>
              </a:ext>
            </a:extLst>
          </p:cNvPr>
          <p:cNvSpPr>
            <a:spLocks noGrp="1"/>
          </p:cNvSpPr>
          <p:nvPr>
            <p:ph idx="1"/>
          </p:nvPr>
        </p:nvSpPr>
        <p:spPr>
          <a:xfrm>
            <a:off x="677779" y="1532238"/>
            <a:ext cx="10515600" cy="4397075"/>
          </a:xfrm>
        </p:spPr>
        <p:txBody>
          <a:bodyPr>
            <a:normAutofit fontScale="92500" lnSpcReduction="20000"/>
          </a:bodyPr>
          <a:lstStyle/>
          <a:p>
            <a:pPr>
              <a:spcBef>
                <a:spcPts val="0"/>
              </a:spcBef>
              <a:spcAft>
                <a:spcPts val="1200"/>
              </a:spcAft>
            </a:pPr>
            <a:r>
              <a:rPr lang="en-US" dirty="0"/>
              <a:t>Individuals may choose to report to the Title IX Coordinator or their designee. The University has three potential responses:</a:t>
            </a:r>
          </a:p>
          <a:p>
            <a:pPr marL="457200" indent="-457200">
              <a:buFont typeface="Arial" panose="020B0604020202020204" pitchFamily="34" charset="0"/>
              <a:buChar char="•"/>
            </a:pPr>
            <a:r>
              <a:rPr lang="en-US" b="1" dirty="0"/>
              <a:t>Supportive Measures</a:t>
            </a:r>
          </a:p>
          <a:p>
            <a:pPr marL="1143000" lvl="1" indent="-457200"/>
            <a:r>
              <a:rPr lang="en-US" dirty="0"/>
              <a:t>Provided upon notice, prior to and after the filing of a formal complaint, or when no formal complaint is filed to preserve or restore access to the University.</a:t>
            </a:r>
          </a:p>
          <a:p>
            <a:pPr marL="457200" indent="-457200">
              <a:buFont typeface="Arial" panose="020B0604020202020204" pitchFamily="34" charset="0"/>
              <a:buChar char="•"/>
            </a:pPr>
            <a:r>
              <a:rPr lang="en-US" b="1" dirty="0"/>
              <a:t>Formal Process</a:t>
            </a:r>
          </a:p>
          <a:p>
            <a:pPr marL="1143000" lvl="1" indent="-457200"/>
            <a:r>
              <a:rPr lang="en-US" dirty="0"/>
              <a:t>The University will investigate the allegation and adjudicate by the preponderance of the evidence.</a:t>
            </a:r>
          </a:p>
          <a:p>
            <a:pPr marL="457200" indent="-457200">
              <a:buFont typeface="Arial" panose="020B0604020202020204" pitchFamily="34" charset="0"/>
              <a:buChar char="•"/>
            </a:pPr>
            <a:r>
              <a:rPr lang="en-US" b="1" dirty="0"/>
              <a:t>Informal Process</a:t>
            </a:r>
          </a:p>
          <a:p>
            <a:pPr marL="1143000" lvl="1" indent="-457200"/>
            <a:r>
              <a:rPr lang="en-US" dirty="0"/>
              <a:t>Individuals may agree to resolve concerns with the assistance of a neutral facilitator (except if Title IX allegations by a student against a University employee or sexual violence).</a:t>
            </a:r>
          </a:p>
          <a:p>
            <a:endParaRPr lang="en-US" dirty="0"/>
          </a:p>
        </p:txBody>
      </p:sp>
    </p:spTree>
    <p:extLst>
      <p:ext uri="{BB962C8B-B14F-4D97-AF65-F5344CB8AC3E}">
        <p14:creationId xmlns:p14="http://schemas.microsoft.com/office/powerpoint/2010/main" val="9587062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Supportive Measures</a:t>
            </a:r>
          </a:p>
        </p:txBody>
      </p:sp>
      <p:sp>
        <p:nvSpPr>
          <p:cNvPr id="3" name="Content Placeholder 2"/>
          <p:cNvSpPr>
            <a:spLocks noGrp="1"/>
          </p:cNvSpPr>
          <p:nvPr>
            <p:ph idx="1"/>
          </p:nvPr>
        </p:nvSpPr>
        <p:spPr>
          <a:xfrm>
            <a:off x="838200" y="1532238"/>
            <a:ext cx="10515600" cy="4470998"/>
          </a:xfrm>
        </p:spPr>
        <p:txBody>
          <a:bodyPr>
            <a:noAutofit/>
          </a:bodyPr>
          <a:lstStyle/>
          <a:p>
            <a:pPr marL="457200" indent="-457200">
              <a:buFont typeface="Arial" panose="020B0604020202020204" pitchFamily="34" charset="0"/>
              <a:buChar char="•"/>
            </a:pPr>
            <a:r>
              <a:rPr lang="en-US" sz="2600" dirty="0"/>
              <a:t>Restore or preserve equal access, to provide a safe environment, and to prevent additional acts of misconduct</a:t>
            </a:r>
          </a:p>
          <a:p>
            <a:endParaRPr lang="en-US" sz="2600" dirty="0"/>
          </a:p>
          <a:p>
            <a:pPr marL="457200" indent="-457200">
              <a:buFont typeface="Arial" panose="020B0604020202020204" pitchFamily="34" charset="0"/>
              <a:buChar char="•"/>
            </a:pPr>
            <a:r>
              <a:rPr lang="en-US" sz="2600" b="1" dirty="0"/>
              <a:t>A person is entitled to a supportive measure once BU has notice of an incident, no need to report</a:t>
            </a:r>
          </a:p>
          <a:p>
            <a:endParaRPr lang="en-US" sz="2600" b="1" dirty="0"/>
          </a:p>
          <a:p>
            <a:pPr marL="457200" indent="-457200">
              <a:buFont typeface="Arial" panose="020B0604020202020204" pitchFamily="34" charset="0"/>
              <a:buChar char="•"/>
            </a:pPr>
            <a:r>
              <a:rPr lang="en-US" sz="2600" dirty="0"/>
              <a:t>The University will keep confidential any accommodations or supportive measures unless maintaining confidentiality would impair the University’s ability to provide such measures.</a:t>
            </a:r>
          </a:p>
        </p:txBody>
      </p:sp>
    </p:spTree>
    <p:extLst>
      <p:ext uri="{BB962C8B-B14F-4D97-AF65-F5344CB8AC3E}">
        <p14:creationId xmlns:p14="http://schemas.microsoft.com/office/powerpoint/2010/main" val="20724857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Examples of Supportive Measures</a:t>
            </a:r>
          </a:p>
        </p:txBody>
      </p:sp>
      <p:sp>
        <p:nvSpPr>
          <p:cNvPr id="3" name="Content Placeholder 2"/>
          <p:cNvSpPr>
            <a:spLocks noGrp="1"/>
          </p:cNvSpPr>
          <p:nvPr>
            <p:ph idx="1"/>
          </p:nvPr>
        </p:nvSpPr>
        <p:spPr/>
        <p:txBody>
          <a:bodyPr>
            <a:normAutofit fontScale="92500" lnSpcReduction="10000"/>
          </a:bodyPr>
          <a:lstStyle/>
          <a:p>
            <a:pPr marL="457200" indent="-457200">
              <a:buFont typeface="Arial" panose="020B0604020202020204" pitchFamily="34" charset="0"/>
              <a:buChar char="•"/>
            </a:pPr>
            <a:r>
              <a:rPr lang="en-US"/>
              <a:t>Access to counseling, tutoring, other academic support</a:t>
            </a:r>
          </a:p>
          <a:p>
            <a:pPr marL="457200" indent="-457200">
              <a:buFont typeface="Arial" panose="020B0604020202020204" pitchFamily="34" charset="0"/>
              <a:buChar char="•"/>
            </a:pPr>
            <a:r>
              <a:rPr lang="en-US"/>
              <a:t>Course-related adjustments</a:t>
            </a:r>
          </a:p>
          <a:p>
            <a:pPr marL="457200" indent="-457200">
              <a:buFont typeface="Arial" panose="020B0604020202020204" pitchFamily="34" charset="0"/>
              <a:buChar char="•"/>
            </a:pPr>
            <a:r>
              <a:rPr lang="en-US"/>
              <a:t>Moving Complainant’s or Respondent’s residence</a:t>
            </a:r>
          </a:p>
          <a:p>
            <a:pPr marL="457200" indent="-457200">
              <a:buFont typeface="Arial" panose="020B0604020202020204" pitchFamily="34" charset="0"/>
              <a:buChar char="•"/>
            </a:pPr>
            <a:r>
              <a:rPr lang="en-US"/>
              <a:t>Reassigning Respondent to another section if enrolled in same course/lab/section as Complainant</a:t>
            </a:r>
          </a:p>
          <a:p>
            <a:pPr marL="457200" indent="-457200">
              <a:buFont typeface="Arial" panose="020B0604020202020204" pitchFamily="34" charset="0"/>
              <a:buChar char="•"/>
            </a:pPr>
            <a:r>
              <a:rPr lang="en-US"/>
              <a:t>Adjusting Complainant’s or Respondent’s work schedule (including leaves of absence), assignment, or location of employment</a:t>
            </a:r>
          </a:p>
          <a:p>
            <a:pPr marL="457200" indent="-457200">
              <a:buFont typeface="Arial" panose="020B0604020202020204" pitchFamily="34" charset="0"/>
              <a:buChar char="•"/>
            </a:pPr>
            <a:r>
              <a:rPr lang="en-US"/>
              <a:t>Issuing administrative No Contact Directive or BU No Trespass Order</a:t>
            </a:r>
          </a:p>
          <a:p>
            <a:pPr marL="457200" indent="-457200">
              <a:buFont typeface="Arial" panose="020B0604020202020204" pitchFamily="34" charset="0"/>
              <a:buChar char="•"/>
            </a:pPr>
            <a:r>
              <a:rPr lang="en-US"/>
              <a:t>Protective orders</a:t>
            </a:r>
          </a:p>
        </p:txBody>
      </p:sp>
    </p:spTree>
    <p:extLst>
      <p:ext uri="{BB962C8B-B14F-4D97-AF65-F5344CB8AC3E}">
        <p14:creationId xmlns:p14="http://schemas.microsoft.com/office/powerpoint/2010/main" val="6895221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06475"/>
          </a:xfrm>
        </p:spPr>
        <p:txBody>
          <a:bodyPr>
            <a:normAutofit/>
          </a:bodyPr>
          <a:lstStyle/>
          <a:p>
            <a:r>
              <a:rPr lang="en-US" dirty="0"/>
              <a:t>Protective Orders</a:t>
            </a:r>
          </a:p>
        </p:txBody>
      </p:sp>
      <p:sp>
        <p:nvSpPr>
          <p:cNvPr id="3" name="Content Placeholder 2"/>
          <p:cNvSpPr>
            <a:spLocks noGrp="1"/>
          </p:cNvSpPr>
          <p:nvPr>
            <p:ph idx="1"/>
          </p:nvPr>
        </p:nvSpPr>
        <p:spPr>
          <a:xfrm>
            <a:off x="838200" y="1371600"/>
            <a:ext cx="10515600" cy="4711147"/>
          </a:xfrm>
        </p:spPr>
        <p:txBody>
          <a:bodyPr>
            <a:noAutofit/>
          </a:bodyPr>
          <a:lstStyle/>
          <a:p>
            <a:r>
              <a:rPr lang="en-US" b="1" dirty="0"/>
              <a:t>Civil Order </a:t>
            </a:r>
            <a:endParaRPr lang="en-US" dirty="0"/>
          </a:p>
          <a:p>
            <a:r>
              <a:rPr lang="en-US" dirty="0"/>
              <a:t>Can we be enforced anywhere in the U.S. </a:t>
            </a:r>
          </a:p>
          <a:p>
            <a:r>
              <a:rPr lang="en-US" dirty="0"/>
              <a:t>Violations of a civil order result in criminal consequences</a:t>
            </a:r>
          </a:p>
          <a:p>
            <a:endParaRPr lang="en-US" dirty="0"/>
          </a:p>
          <a:p>
            <a:r>
              <a:rPr lang="en-US" b="1" dirty="0"/>
              <a:t>Abuse Prevention Order - 209A</a:t>
            </a:r>
            <a:endParaRPr lang="en-US" dirty="0"/>
          </a:p>
          <a:p>
            <a:r>
              <a:rPr lang="en-US" dirty="0"/>
              <a:t>Family, dating, former partners, roommates, a child in common</a:t>
            </a:r>
          </a:p>
          <a:p>
            <a:r>
              <a:rPr lang="en-US" dirty="0"/>
              <a:t>Abuse: "attempting to cause or causing physical harm...or placing another in fear of physical harm..."</a:t>
            </a:r>
          </a:p>
          <a:p>
            <a:r>
              <a:rPr lang="en-US" dirty="0"/>
              <a:t>Can be filed against family, parents, dating partner</a:t>
            </a:r>
          </a:p>
          <a:p>
            <a:endParaRPr lang="en-US" dirty="0"/>
          </a:p>
        </p:txBody>
      </p:sp>
    </p:spTree>
    <p:extLst>
      <p:ext uri="{BB962C8B-B14F-4D97-AF65-F5344CB8AC3E}">
        <p14:creationId xmlns:p14="http://schemas.microsoft.com/office/powerpoint/2010/main" val="15840305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913CD-0562-A84D-8921-35998996BC02}"/>
              </a:ext>
            </a:extLst>
          </p:cNvPr>
          <p:cNvSpPr>
            <a:spLocks noGrp="1"/>
          </p:cNvSpPr>
          <p:nvPr>
            <p:ph type="title"/>
          </p:nvPr>
        </p:nvSpPr>
        <p:spPr/>
        <p:txBody>
          <a:bodyPr/>
          <a:lstStyle/>
          <a:p>
            <a:r>
              <a:rPr lang="en-US" dirty="0"/>
              <a:t>Protective Orders/Process</a:t>
            </a:r>
          </a:p>
        </p:txBody>
      </p:sp>
      <p:sp>
        <p:nvSpPr>
          <p:cNvPr id="3" name="Content Placeholder 2">
            <a:extLst>
              <a:ext uri="{FF2B5EF4-FFF2-40B4-BE49-F238E27FC236}">
                <a16:creationId xmlns:a16="http://schemas.microsoft.com/office/drawing/2014/main" id="{98F3AE01-EEA2-514C-B2F7-B5170563E44D}"/>
              </a:ext>
            </a:extLst>
          </p:cNvPr>
          <p:cNvSpPr>
            <a:spLocks noGrp="1"/>
          </p:cNvSpPr>
          <p:nvPr>
            <p:ph idx="1"/>
          </p:nvPr>
        </p:nvSpPr>
        <p:spPr/>
        <p:txBody>
          <a:bodyPr>
            <a:normAutofit/>
          </a:bodyPr>
          <a:lstStyle/>
          <a:p>
            <a:endParaRPr lang="en-US" sz="1900" dirty="0"/>
          </a:p>
          <a:p>
            <a:r>
              <a:rPr lang="en-US" sz="2400" b="1" dirty="0"/>
              <a:t>Harassment Prevention Order - 258E</a:t>
            </a:r>
            <a:endParaRPr lang="en-US" sz="2400" dirty="0"/>
          </a:p>
          <a:p>
            <a:r>
              <a:rPr lang="en-US" sz="2400" dirty="0"/>
              <a:t>No relationship type required</a:t>
            </a:r>
          </a:p>
          <a:p>
            <a:r>
              <a:rPr lang="en-US" sz="2400" dirty="0"/>
              <a:t>Domestic Violence, Stalking, Sexual Violence, Harassment</a:t>
            </a:r>
          </a:p>
          <a:p>
            <a:r>
              <a:rPr lang="en-US" sz="2400" dirty="0"/>
              <a:t>Harassment: "(</a:t>
            </a:r>
            <a:r>
              <a:rPr lang="en-US" sz="2400" dirty="0" err="1"/>
              <a:t>i</a:t>
            </a:r>
            <a:r>
              <a:rPr lang="en-US" sz="2400" dirty="0"/>
              <a:t>) three or more acts...to cause fear, (ii) involuntary"</a:t>
            </a:r>
          </a:p>
          <a:p>
            <a:r>
              <a:rPr lang="en-US" sz="2400" dirty="0"/>
              <a:t>Can be filed against anyone who is a threat (i.e., stranger)</a:t>
            </a:r>
          </a:p>
        </p:txBody>
      </p:sp>
    </p:spTree>
    <p:extLst>
      <p:ext uri="{BB962C8B-B14F-4D97-AF65-F5344CB8AC3E}">
        <p14:creationId xmlns:p14="http://schemas.microsoft.com/office/powerpoint/2010/main" val="24345195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AD795-DCA8-EE45-9EDF-BA9AF7299D14}"/>
              </a:ext>
            </a:extLst>
          </p:cNvPr>
          <p:cNvSpPr>
            <a:spLocks noGrp="1"/>
          </p:cNvSpPr>
          <p:nvPr>
            <p:ph type="title"/>
          </p:nvPr>
        </p:nvSpPr>
        <p:spPr/>
        <p:txBody>
          <a:bodyPr>
            <a:normAutofit fontScale="90000"/>
          </a:bodyPr>
          <a:lstStyle/>
          <a:p>
            <a:br>
              <a:rPr lang="en-US"/>
            </a:br>
            <a:r>
              <a:rPr lang="en-US"/>
              <a:t>University Actions</a:t>
            </a:r>
            <a:br>
              <a:rPr lang="en-US"/>
            </a:br>
            <a:endParaRPr lang="en-US"/>
          </a:p>
        </p:txBody>
      </p:sp>
      <p:sp>
        <p:nvSpPr>
          <p:cNvPr id="3" name="Content Placeholder 2">
            <a:extLst>
              <a:ext uri="{FF2B5EF4-FFF2-40B4-BE49-F238E27FC236}">
                <a16:creationId xmlns:a16="http://schemas.microsoft.com/office/drawing/2014/main" id="{068C6281-EBE2-C841-9862-B2664D613617}"/>
              </a:ext>
            </a:extLst>
          </p:cNvPr>
          <p:cNvSpPr>
            <a:spLocks noGrp="1"/>
          </p:cNvSpPr>
          <p:nvPr>
            <p:ph idx="1"/>
          </p:nvPr>
        </p:nvSpPr>
        <p:spPr/>
        <p:txBody>
          <a:bodyPr>
            <a:normAutofit/>
          </a:bodyPr>
          <a:lstStyle/>
          <a:p>
            <a:r>
              <a:rPr lang="en-US" b="1" dirty="0"/>
              <a:t>No Contact Directive (NCD) issued by EOO or OJA</a:t>
            </a:r>
            <a:endParaRPr lang="en-US" dirty="0"/>
          </a:p>
          <a:p>
            <a:pPr lvl="1"/>
            <a:r>
              <a:rPr lang="en-US" dirty="0"/>
              <a:t>No communication between the parties</a:t>
            </a:r>
          </a:p>
          <a:p>
            <a:pPr lvl="1"/>
            <a:r>
              <a:rPr lang="en-US" dirty="0"/>
              <a:t>Failure to adhere results in administrative action </a:t>
            </a:r>
          </a:p>
          <a:p>
            <a:pPr marL="457200" lvl="1" indent="0">
              <a:buNone/>
            </a:pPr>
            <a:endParaRPr lang="en-US" dirty="0"/>
          </a:p>
          <a:p>
            <a:r>
              <a:rPr lang="en-US" b="1" dirty="0"/>
              <a:t>No Trespass Order from BUPD</a:t>
            </a:r>
            <a:endParaRPr lang="en-US" dirty="0"/>
          </a:p>
          <a:p>
            <a:pPr lvl="1"/>
            <a:r>
              <a:rPr lang="en-US" dirty="0"/>
              <a:t>Bar someone from BU property who has no reason to be here or is a threat to an individual or the community</a:t>
            </a:r>
          </a:p>
          <a:p>
            <a:pPr lvl="1"/>
            <a:r>
              <a:rPr lang="en-US" dirty="0"/>
              <a:t>Criminal consequence</a:t>
            </a:r>
          </a:p>
        </p:txBody>
      </p:sp>
    </p:spTree>
    <p:extLst>
      <p:ext uri="{BB962C8B-B14F-4D97-AF65-F5344CB8AC3E}">
        <p14:creationId xmlns:p14="http://schemas.microsoft.com/office/powerpoint/2010/main" val="38530163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916FC-3B10-DE47-9415-683C54B3018E}"/>
              </a:ext>
            </a:extLst>
          </p:cNvPr>
          <p:cNvSpPr>
            <a:spLocks noGrp="1"/>
          </p:cNvSpPr>
          <p:nvPr>
            <p:ph type="title"/>
          </p:nvPr>
        </p:nvSpPr>
        <p:spPr/>
        <p:txBody>
          <a:bodyPr/>
          <a:lstStyle/>
          <a:p>
            <a:r>
              <a:rPr lang="en-US"/>
              <a:t>Case Scenario</a:t>
            </a:r>
          </a:p>
        </p:txBody>
      </p:sp>
      <p:sp>
        <p:nvSpPr>
          <p:cNvPr id="3" name="Content Placeholder 2">
            <a:extLst>
              <a:ext uri="{FF2B5EF4-FFF2-40B4-BE49-F238E27FC236}">
                <a16:creationId xmlns:a16="http://schemas.microsoft.com/office/drawing/2014/main" id="{379594EF-A6FB-C44A-937A-3A000E5F6F53}"/>
              </a:ext>
            </a:extLst>
          </p:cNvPr>
          <p:cNvSpPr>
            <a:spLocks noGrp="1"/>
          </p:cNvSpPr>
          <p:nvPr>
            <p:ph idx="1"/>
          </p:nvPr>
        </p:nvSpPr>
        <p:spPr>
          <a:xfrm>
            <a:off x="838200" y="1696995"/>
            <a:ext cx="4559710" cy="4125307"/>
          </a:xfrm>
        </p:spPr>
        <p:txBody>
          <a:bodyPr/>
          <a:lstStyle/>
          <a:p>
            <a:r>
              <a:rPr lang="en-US" dirty="0"/>
              <a:t>Student A mentions they missed class because they were in court obtaining a protective order. </a:t>
            </a:r>
          </a:p>
          <a:p>
            <a:endParaRPr lang="en-US" dirty="0"/>
          </a:p>
          <a:p>
            <a:r>
              <a:rPr lang="en-US" dirty="0"/>
              <a:t>What should you do?</a:t>
            </a:r>
          </a:p>
        </p:txBody>
      </p:sp>
      <p:pic>
        <p:nvPicPr>
          <p:cNvPr id="5" name="Picture 4">
            <a:extLst>
              <a:ext uri="{FF2B5EF4-FFF2-40B4-BE49-F238E27FC236}">
                <a16:creationId xmlns:a16="http://schemas.microsoft.com/office/drawing/2014/main" id="{C93BC6B4-BCA1-B748-A9B5-F534422ADA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696995"/>
            <a:ext cx="4559709" cy="3818902"/>
          </a:xfrm>
          <a:prstGeom prst="rect">
            <a:avLst/>
          </a:prstGeom>
        </p:spPr>
      </p:pic>
    </p:spTree>
    <p:extLst>
      <p:ext uri="{BB962C8B-B14F-4D97-AF65-F5344CB8AC3E}">
        <p14:creationId xmlns:p14="http://schemas.microsoft.com/office/powerpoint/2010/main" val="42320053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EE775-1365-6048-89C0-ADC4ABD10980}"/>
              </a:ext>
            </a:extLst>
          </p:cNvPr>
          <p:cNvSpPr>
            <a:spLocks noGrp="1"/>
          </p:cNvSpPr>
          <p:nvPr>
            <p:ph type="title"/>
          </p:nvPr>
        </p:nvSpPr>
        <p:spPr>
          <a:xfrm>
            <a:off x="857250" y="571500"/>
            <a:ext cx="10515600" cy="476250"/>
          </a:xfrm>
        </p:spPr>
        <p:txBody>
          <a:bodyPr>
            <a:normAutofit fontScale="90000"/>
          </a:bodyPr>
          <a:lstStyle/>
          <a:p>
            <a:r>
              <a:rPr lang="en-US" dirty="0"/>
              <a:t>Reporting Tips From the Field: Carian Diaz</a:t>
            </a:r>
            <a:br>
              <a:rPr lang="en-US" dirty="0"/>
            </a:br>
            <a:endParaRPr lang="en-US" dirty="0"/>
          </a:p>
        </p:txBody>
      </p:sp>
      <p:sp>
        <p:nvSpPr>
          <p:cNvPr id="3" name="Content Placeholder 2">
            <a:extLst>
              <a:ext uri="{FF2B5EF4-FFF2-40B4-BE49-F238E27FC236}">
                <a16:creationId xmlns:a16="http://schemas.microsoft.com/office/drawing/2014/main" id="{4F02E590-EED4-E043-8B55-59FEA85682AB}"/>
              </a:ext>
            </a:extLst>
          </p:cNvPr>
          <p:cNvSpPr>
            <a:spLocks noGrp="1"/>
          </p:cNvSpPr>
          <p:nvPr>
            <p:ph idx="1"/>
          </p:nvPr>
        </p:nvSpPr>
        <p:spPr>
          <a:xfrm>
            <a:off x="838200" y="1047750"/>
            <a:ext cx="10515600" cy="4972049"/>
          </a:xfrm>
        </p:spPr>
        <p:txBody>
          <a:bodyPr>
            <a:normAutofit lnSpcReduction="10000"/>
          </a:bodyPr>
          <a:lstStyle/>
          <a:p>
            <a:r>
              <a:rPr lang="en-US" sz="2600" dirty="0"/>
              <a:t>Identify the problem and form your thesis statement.</a:t>
            </a:r>
          </a:p>
          <a:p>
            <a:r>
              <a:rPr lang="en-US" sz="2600" dirty="0"/>
              <a:t>Write in the third person.</a:t>
            </a:r>
          </a:p>
          <a:p>
            <a:r>
              <a:rPr lang="en-US" sz="2600" dirty="0"/>
              <a:t>Identify individuals involved</a:t>
            </a:r>
          </a:p>
          <a:p>
            <a:r>
              <a:rPr lang="en-US" sz="2600" dirty="0"/>
              <a:t>Use the first and last name</a:t>
            </a:r>
          </a:p>
          <a:p>
            <a:r>
              <a:rPr lang="en-US" sz="2600" dirty="0"/>
              <a:t>Label parties by the role and the affiliation (i.e., complainant, respondent, witness, student, professor) </a:t>
            </a:r>
          </a:p>
          <a:p>
            <a:r>
              <a:rPr lang="en-US" sz="2600" dirty="0"/>
              <a:t>Always submit a report even if the identity of a party is anonymous or unknown. </a:t>
            </a:r>
          </a:p>
          <a:p>
            <a:r>
              <a:rPr lang="en-US" sz="2600" dirty="0"/>
              <a:t>Do not delay reporting, can update information as it becomes known</a:t>
            </a:r>
          </a:p>
          <a:p>
            <a:r>
              <a:rPr lang="en-US" sz="2600" dirty="0"/>
              <a:t>Provide all requested and required information.</a:t>
            </a:r>
          </a:p>
          <a:p>
            <a:r>
              <a:rPr lang="en-US" sz="2600" dirty="0"/>
              <a:t>Any doubt? Report it.</a:t>
            </a:r>
          </a:p>
          <a:p>
            <a:endParaRPr lang="en-US" dirty="0"/>
          </a:p>
        </p:txBody>
      </p:sp>
    </p:spTree>
    <p:extLst>
      <p:ext uri="{BB962C8B-B14F-4D97-AF65-F5344CB8AC3E}">
        <p14:creationId xmlns:p14="http://schemas.microsoft.com/office/powerpoint/2010/main" val="21644320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When Do We Share Info?</a:t>
            </a:r>
          </a:p>
        </p:txBody>
      </p:sp>
      <p:sp>
        <p:nvSpPr>
          <p:cNvPr id="3" name="Content Placeholder 2"/>
          <p:cNvSpPr>
            <a:spLocks noGrp="1"/>
          </p:cNvSpPr>
          <p:nvPr>
            <p:ph idx="1"/>
          </p:nvPr>
        </p:nvSpPr>
        <p:spPr>
          <a:xfrm>
            <a:off x="838200" y="1532238"/>
            <a:ext cx="10515600" cy="4125307"/>
          </a:xfrm>
        </p:spPr>
        <p:txBody>
          <a:bodyPr>
            <a:normAutofit/>
          </a:bodyPr>
          <a:lstStyle/>
          <a:p>
            <a:pPr marL="457200" indent="-457200">
              <a:buFont typeface="Arial" panose="020B0604020202020204" pitchFamily="34" charset="0"/>
              <a:buChar char="•"/>
            </a:pPr>
            <a:endParaRPr lang="en-US" b="1" dirty="0"/>
          </a:p>
          <a:p>
            <a:pPr marL="457200" indent="-457200">
              <a:buFont typeface="Arial" panose="020B0604020202020204" pitchFamily="34" charset="0"/>
              <a:buChar char="•"/>
            </a:pPr>
            <a:r>
              <a:rPr lang="en-US" b="1" dirty="0"/>
              <a:t>Only share information on a need to know basis or if there is a legitimate business need</a:t>
            </a:r>
          </a:p>
          <a:p>
            <a:pPr marL="457200" indent="-457200">
              <a:buFont typeface="Arial" panose="020B0604020202020204" pitchFamily="34" charset="0"/>
              <a:buChar char="•"/>
            </a:pPr>
            <a:r>
              <a:rPr lang="en-US" dirty="0"/>
              <a:t>Only share details that are necessary</a:t>
            </a:r>
          </a:p>
          <a:p>
            <a:pPr marL="457200" indent="-457200">
              <a:buFont typeface="Arial" panose="020B0604020202020204" pitchFamily="34" charset="0"/>
              <a:buChar char="•"/>
            </a:pPr>
            <a:r>
              <a:rPr lang="en-US" b="1" i="1" dirty="0"/>
              <a:t>Sharing information can open you or your colleagues up to retaliation</a:t>
            </a:r>
          </a:p>
          <a:p>
            <a:endParaRPr lang="en-US" dirty="0"/>
          </a:p>
        </p:txBody>
      </p:sp>
    </p:spTree>
    <p:extLst>
      <p:ext uri="{BB962C8B-B14F-4D97-AF65-F5344CB8AC3E}">
        <p14:creationId xmlns:p14="http://schemas.microsoft.com/office/powerpoint/2010/main" val="9214990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E2A82-7270-9448-99E2-A5094B6A1BEE}"/>
              </a:ext>
            </a:extLst>
          </p:cNvPr>
          <p:cNvSpPr>
            <a:spLocks noGrp="1"/>
          </p:cNvSpPr>
          <p:nvPr>
            <p:ph type="title"/>
          </p:nvPr>
        </p:nvSpPr>
        <p:spPr/>
        <p:txBody>
          <a:bodyPr/>
          <a:lstStyle/>
          <a:p>
            <a:r>
              <a:rPr lang="en-US" dirty="0"/>
              <a:t>Next Meeting</a:t>
            </a:r>
          </a:p>
        </p:txBody>
      </p:sp>
      <p:sp>
        <p:nvSpPr>
          <p:cNvPr id="3" name="Content Placeholder 2">
            <a:extLst>
              <a:ext uri="{FF2B5EF4-FFF2-40B4-BE49-F238E27FC236}">
                <a16:creationId xmlns:a16="http://schemas.microsoft.com/office/drawing/2014/main" id="{1D22DC4F-8309-7747-A4A3-3A6F958DCBB1}"/>
              </a:ext>
            </a:extLst>
          </p:cNvPr>
          <p:cNvSpPr>
            <a:spLocks noGrp="1"/>
          </p:cNvSpPr>
          <p:nvPr>
            <p:ph idx="1"/>
          </p:nvPr>
        </p:nvSpPr>
        <p:spPr/>
        <p:txBody>
          <a:bodyPr>
            <a:normAutofit fontScale="77500" lnSpcReduction="20000"/>
          </a:bodyPr>
          <a:lstStyle/>
          <a:p>
            <a:pPr marL="457200" indent="-457200">
              <a:buFont typeface="Arial" panose="020B0604020202020204" pitchFamily="34" charset="0"/>
              <a:buChar char="•"/>
            </a:pPr>
            <a:r>
              <a:rPr lang="en-US" dirty="0"/>
              <a:t>How to Identify Potential Sexual Misconduct</a:t>
            </a:r>
          </a:p>
          <a:p>
            <a:pPr marL="457200" indent="-457200">
              <a:buFont typeface="Arial" panose="020B0604020202020204" pitchFamily="34" charset="0"/>
              <a:buChar char="•"/>
            </a:pPr>
            <a:r>
              <a:rPr lang="en-US" dirty="0"/>
              <a:t>How to Respond to a Disclosure </a:t>
            </a:r>
          </a:p>
          <a:p>
            <a:pPr marL="457200" indent="-457200">
              <a:buFont typeface="Arial" panose="020B0604020202020204" pitchFamily="34" charset="0"/>
              <a:buChar char="•"/>
            </a:pPr>
            <a:r>
              <a:rPr lang="en-US" dirty="0"/>
              <a:t>How to Report Report</a:t>
            </a:r>
          </a:p>
          <a:p>
            <a:pPr marL="457200" indent="-457200">
              <a:buFont typeface="Arial" panose="020B0604020202020204" pitchFamily="34" charset="0"/>
              <a:buChar char="•"/>
            </a:pPr>
            <a:r>
              <a:rPr lang="en-US" dirty="0"/>
              <a:t>How to Advise and Provide Resources</a:t>
            </a:r>
          </a:p>
          <a:p>
            <a:endParaRPr lang="en-US" dirty="0"/>
          </a:p>
          <a:p>
            <a:r>
              <a:rPr lang="en-US" dirty="0"/>
              <a:t>Next Steps:</a:t>
            </a:r>
          </a:p>
          <a:p>
            <a:r>
              <a:rPr lang="en-US" dirty="0"/>
              <a:t>Learn how trauma impacts the brain, sexual misconduct prevention and awareness, the role drugs and alcohol play in affecting the ability to consent, bystander intervention, and risk-reduction strategies</a:t>
            </a:r>
          </a:p>
          <a:p>
            <a:r>
              <a:rPr lang="en-US" dirty="0"/>
              <a:t>Learn how law enforcement works</a:t>
            </a:r>
          </a:p>
          <a:p>
            <a:r>
              <a:rPr lang="en-US" dirty="0"/>
              <a:t>Share and post materials within respective areas</a:t>
            </a:r>
          </a:p>
          <a:p>
            <a:r>
              <a:rPr lang="en-US" dirty="0"/>
              <a:t>How to host awareness and education events within respective areas</a:t>
            </a:r>
          </a:p>
          <a:p>
            <a:endParaRPr lang="en-US" dirty="0"/>
          </a:p>
          <a:p>
            <a:endParaRPr lang="en-US" dirty="0"/>
          </a:p>
        </p:txBody>
      </p:sp>
    </p:spTree>
    <p:extLst>
      <p:ext uri="{BB962C8B-B14F-4D97-AF65-F5344CB8AC3E}">
        <p14:creationId xmlns:p14="http://schemas.microsoft.com/office/powerpoint/2010/main" val="14745489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0619D-E92B-E64F-A4E8-39B353C9E9F0}"/>
              </a:ext>
            </a:extLst>
          </p:cNvPr>
          <p:cNvSpPr>
            <a:spLocks noGrp="1"/>
          </p:cNvSpPr>
          <p:nvPr>
            <p:ph type="title"/>
          </p:nvPr>
        </p:nvSpPr>
        <p:spPr>
          <a:xfrm>
            <a:off x="838200" y="365125"/>
            <a:ext cx="10515600" cy="1167113"/>
          </a:xfrm>
        </p:spPr>
        <p:txBody>
          <a:bodyPr anchor="ctr">
            <a:normAutofit/>
          </a:bodyPr>
          <a:lstStyle/>
          <a:p>
            <a:r>
              <a:rPr lang="en-US" dirty="0"/>
              <a:t>Any Questions?</a:t>
            </a:r>
          </a:p>
        </p:txBody>
      </p:sp>
      <p:pic>
        <p:nvPicPr>
          <p:cNvPr id="5" name="Content Placeholder 4">
            <a:extLst>
              <a:ext uri="{FF2B5EF4-FFF2-40B4-BE49-F238E27FC236}">
                <a16:creationId xmlns:a16="http://schemas.microsoft.com/office/drawing/2014/main" id="{016D836C-6687-F84E-9AA2-071864D5BDA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54931" y="1696995"/>
            <a:ext cx="5482137" cy="4125307"/>
          </a:xfrm>
          <a:noFill/>
        </p:spPr>
      </p:pic>
    </p:spTree>
    <p:extLst>
      <p:ext uri="{BB962C8B-B14F-4D97-AF65-F5344CB8AC3E}">
        <p14:creationId xmlns:p14="http://schemas.microsoft.com/office/powerpoint/2010/main" val="27600556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D9D9B294-B89E-487F-B31D-321566D96038}" vid="{9DA3040B-D33E-4B01-9919-D6F74D1905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80E828DFDFC464A88758851E7D8577B" ma:contentTypeVersion="6" ma:contentTypeDescription="Create a new document." ma:contentTypeScope="" ma:versionID="332b6c2cd9a0335c6a06c1fc5b0b0178">
  <xsd:schema xmlns:xsd="http://www.w3.org/2001/XMLSchema" xmlns:xs="http://www.w3.org/2001/XMLSchema" xmlns:p="http://schemas.microsoft.com/office/2006/metadata/properties" xmlns:ns2="ab8d5bae-2111-47a9-977f-7d81c907603e" targetNamespace="http://schemas.microsoft.com/office/2006/metadata/properties" ma:root="true" ma:fieldsID="98363744d2ff1709130bef31c29013da" ns2:_="">
    <xsd:import namespace="ab8d5bae-2111-47a9-977f-7d81c907603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8d5bae-2111-47a9-977f-7d81c907603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24E3805-4B1A-48DC-A63E-5E32003B1A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8d5bae-2111-47a9-977f-7d81c90760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4581D79-A51B-4305-9C2B-EDB29FCEEA6C}">
  <ds:schemaRefs>
    <ds:schemaRef ds:uri="http://schemas.microsoft.com/sharepoint/v3/contenttype/forms"/>
  </ds:schemaRefs>
</ds:datastoreItem>
</file>

<file path=customXml/itemProps3.xml><?xml version="1.0" encoding="utf-8"?>
<ds:datastoreItem xmlns:ds="http://schemas.openxmlformats.org/officeDocument/2006/customXml" ds:itemID="{71603E4F-DA48-4BBA-B05B-B8A556F9DA4E}">
  <ds:schemaRefs>
    <ds:schemaRef ds:uri="9f954a46-ab4f-4ef1-b72b-8f7e89c4546f"/>
    <ds:schemaRef ds:uri="http://schemas.microsoft.com/office/2006/documentManagement/types"/>
    <ds:schemaRef ds:uri="http://purl.org/dc/elements/1.1/"/>
    <ds:schemaRef ds:uri="http://www.w3.org/XML/1998/namespace"/>
    <ds:schemaRef ds:uri="http://purl.org/dc/dcmitype/"/>
    <ds:schemaRef ds:uri="http://schemas.openxmlformats.org/package/2006/metadata/core-properties"/>
    <ds:schemaRef ds:uri="http://schemas.microsoft.com/office/2006/metadata/properties"/>
    <ds:schemaRef ds:uri="http://purl.org/dc/terms/"/>
    <ds:schemaRef ds:uri="http://schemas.microsoft.com/office/infopath/2007/PartnerControls"/>
    <ds:schemaRef ds:uri="95354085-702c-4826-a6b0-b41ca51781ca"/>
  </ds:schemaRefs>
</ds:datastoreItem>
</file>

<file path=docProps/app.xml><?xml version="1.0" encoding="utf-8"?>
<Properties xmlns="http://schemas.openxmlformats.org/officeDocument/2006/extended-properties" xmlns:vt="http://schemas.openxmlformats.org/officeDocument/2006/docPropsVTypes">
  <Template>EOO PowerPoint Template</Template>
  <TotalTime>9601</TotalTime>
  <Words>3228</Words>
  <Application>Microsoft Macintosh PowerPoint</Application>
  <PresentationFormat>Widescreen</PresentationFormat>
  <Paragraphs>432</Paragraphs>
  <Slides>55</Slides>
  <Notes>34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55</vt:i4>
      </vt:variant>
    </vt:vector>
  </HeadingPairs>
  <TitlesOfParts>
    <vt:vector size="60" baseType="lpstr">
      <vt:lpstr>Arial</vt:lpstr>
      <vt:lpstr>Calibri</vt:lpstr>
      <vt:lpstr>Calibri Light</vt:lpstr>
      <vt:lpstr>Courier New</vt:lpstr>
      <vt:lpstr>Office Theme</vt:lpstr>
      <vt:lpstr>Understanding Expectations for  Title IX Team Members</vt:lpstr>
      <vt:lpstr>Title IX Team</vt:lpstr>
      <vt:lpstr>University Title IX Coordinator </vt:lpstr>
      <vt:lpstr>Deputy Title IX Coordinator</vt:lpstr>
      <vt:lpstr>Notice to a Deputy? </vt:lpstr>
      <vt:lpstr>Responsible Employees</vt:lpstr>
      <vt:lpstr>PowerPoint Presentation</vt:lpstr>
      <vt:lpstr>What is the Expectation?</vt:lpstr>
      <vt:lpstr>What Does Private Mean?</vt:lpstr>
      <vt:lpstr>BU’s Procedural  Process</vt:lpstr>
      <vt:lpstr>PowerPoint Presentation</vt:lpstr>
      <vt:lpstr>Case Scenarios</vt:lpstr>
      <vt:lpstr>Confidential Resource Providers (CRPs)</vt:lpstr>
      <vt:lpstr>CRPs Explain: </vt:lpstr>
      <vt:lpstr>CRP Designation</vt:lpstr>
      <vt:lpstr>What’s the Difference Between a  Deputy &amp; CRP?</vt:lpstr>
      <vt:lpstr>CRPs, SARP, FSAO, SHS, BM</vt:lpstr>
      <vt:lpstr>What Are Our Values of Our Title IX Team?</vt:lpstr>
      <vt:lpstr>How will we work together?</vt:lpstr>
      <vt:lpstr>Changing state and federal laws</vt:lpstr>
      <vt:lpstr>What is Title IX?</vt:lpstr>
      <vt:lpstr>What is Covered by Title IX?</vt:lpstr>
      <vt:lpstr>What’s New Under Title IX?</vt:lpstr>
      <vt:lpstr>BIT Key Functions</vt:lpstr>
      <vt:lpstr>Who Serves on BIT?</vt:lpstr>
      <vt:lpstr>EOO BIT Team</vt:lpstr>
      <vt:lpstr>Refer to BIT? </vt:lpstr>
      <vt:lpstr> An Act relative to Sexual Violence on Higher Education Campuses  </vt:lpstr>
      <vt:lpstr>How to provide care?</vt:lpstr>
      <vt:lpstr>How Do I Support the Person Making the Disclosure?  </vt:lpstr>
      <vt:lpstr>Kindly Interrupt</vt:lpstr>
      <vt:lpstr>Equity in Disclosures</vt:lpstr>
      <vt:lpstr>Resources</vt:lpstr>
      <vt:lpstr>Private University Resources (Must Report to the TIXC)</vt:lpstr>
      <vt:lpstr>University Confidential Resources</vt:lpstr>
      <vt:lpstr>Confidential Community Providers </vt:lpstr>
      <vt:lpstr>Identify Behavior: Case Scenarios</vt:lpstr>
      <vt:lpstr>Scenario 1</vt:lpstr>
      <vt:lpstr>Examples of Sexual Harassment</vt:lpstr>
      <vt:lpstr>Scenario 2</vt:lpstr>
      <vt:lpstr>Retaliation</vt:lpstr>
      <vt:lpstr>Reporting Options</vt:lpstr>
      <vt:lpstr> 1: Law Enforcement</vt:lpstr>
      <vt:lpstr>Protective Order Process</vt:lpstr>
      <vt:lpstr>Option 2: Report to the University</vt:lpstr>
      <vt:lpstr>Supportive Measures</vt:lpstr>
      <vt:lpstr>Examples of Supportive Measures</vt:lpstr>
      <vt:lpstr>Protective Orders</vt:lpstr>
      <vt:lpstr>Protective Orders/Process</vt:lpstr>
      <vt:lpstr> University Actions </vt:lpstr>
      <vt:lpstr>Case Scenario</vt:lpstr>
      <vt:lpstr>Reporting Tips From the Field: Carian Diaz </vt:lpstr>
      <vt:lpstr>When Do We Share Info?</vt:lpstr>
      <vt:lpstr>Next Meeting</vt:lpstr>
      <vt:lpstr>Any Questions?</vt:lpstr>
    </vt:vector>
  </TitlesOfParts>
  <Company>Boston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ADDRESSING  SEXUAL MISCONDUCT  ON CAMPUS</dc:title>
  <dc:creator>Sullivan, Erin Ashley</dc:creator>
  <cp:lastModifiedBy>Nagle, Jessica</cp:lastModifiedBy>
  <cp:revision>609</cp:revision>
  <cp:lastPrinted>2021-08-19T13:59:27Z</cp:lastPrinted>
  <dcterms:created xsi:type="dcterms:W3CDTF">2017-10-20T19:27:26Z</dcterms:created>
  <dcterms:modified xsi:type="dcterms:W3CDTF">2022-03-02T22:01:13Z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0x010100480E828DFDFC464A88758851E7D8577B</vt:lpwstr>
  </property>
</Properties>
</file>