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FD2EA-0043-2CF9-50A9-AD44E60F4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E4EAA9-810C-A63F-365B-5C4D3FAB1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923D2-5A2C-275A-CCB1-252966923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820FB-4705-C800-7257-B2158BC9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30311-C252-8484-7445-41E2C704C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F665A-5D7C-1D7C-9411-753A43E1C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DA57D-1C39-55ED-91A9-1B6C7A3AF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F1B9-AF20-4197-A526-AB902767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8B3B4-429B-5BC4-82B1-03C7F575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887A6-0792-98AF-81A3-CCF28F50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2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4C10B-E08F-8614-DAC4-2A9C36659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8BFA3D-4102-E697-353A-B044DBA78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73634-C014-83C0-2750-FE0EFA5FB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7EBF7-F9BA-95C0-44FE-5D1736D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30F5F-2B59-8968-E9A4-15A74AD5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4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EE0D1-4C28-1D7A-2D0F-E439367CB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82E44-ABE8-9DD5-7406-F13A47565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D33-4E31-FA98-5491-368890D2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49058-FFB5-0159-67E1-A7932E0D9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C2448-FF9C-45D0-DF8B-E7ACC5BA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6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13F60-595C-5534-CD84-07953238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85E87-1444-96A9-D7A2-11F8AC062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DD9BC-5DBA-67EB-3C19-1CB80CF68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95DE3-6D43-DFA0-E09E-BBC4A5976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931E7-2E27-CB81-8221-451EE509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2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B71D4-DB26-CF15-9811-8020DC2C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C324D-43FE-D1CD-F3ED-99232FCD9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C6DC9-D879-BB64-BED8-452053187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A03BE-ECAF-FD0C-BE57-97BD68680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4DF0D-8208-2415-07D4-F209FE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84B47-D15D-1E3E-FDC5-D6D63990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1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F16D6-4ECC-2DAB-940B-564BB21AD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FE60C-E803-C847-42A9-F80875DEE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21E78-7B77-634B-D1E1-BC7DEB0C4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F95C8-DDC2-804E-A70E-44F5C2531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FFBD00-F2A3-E863-5BBD-5D5D305D4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F54FF2-9386-1575-DD14-2A9F8B47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A70B75-F8EF-ACDE-A20B-A0053423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E5A16-B6BE-843B-58AB-6FE2175A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6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0FE3-428D-B639-7DCD-F43B1DFCF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F7390-0496-8788-CEAD-EB666FDB3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7A17A3-90AF-5C25-E057-6AC7ABD4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C18A4D-D4AF-9C76-71E9-46DFA99E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4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AC07B3-A420-848A-0CE5-D5958C6A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B3F6BF-F534-053D-2833-C35116F1A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97DC5-22F8-7658-9B24-DE2CD3CD9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4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C8E61-C12C-9773-6AAA-3CBE84F1B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9BE07-7922-D2B4-9E9D-5CD79C6FC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BA310-4962-A180-D708-7E6E0D9F7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3CCA6-E3B1-73D5-98E4-4DCB8BF1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2A75E-B89C-E519-9144-279F6DD0C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5B089-6FAB-EE2A-479D-23E86B61A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0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14929-BCEE-E051-4AD0-C257D9FB0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A265C3-AE48-C443-3D29-E77741268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9FE0ED-C157-AEDD-E13B-3EE3252C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F1D2F-2797-E50A-3A55-EF131668F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E515F-27CC-DCE5-D2B2-E6932C12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13CAE-6240-6DD0-2422-0BC2BE3F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305E92-EA6E-C85E-9839-1B6C80EF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DAE81-31EC-7E63-2D4C-88CE16C75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C9F06-AE0C-3901-4B0E-F1C4D2519F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91CCA8-21D9-134A-88F4-F416DFE77E71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358D9-8C1F-E2C7-3E8D-C84182647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1350-4663-FE38-9667-C032EBB8E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B7857-DE5D-A44C-A447-F6A9DC33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A29FB-EEDE-DA44-485B-50E19AF084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151A72-77C0-AF10-216B-02C913D886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7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C36C89-5D37-A725-B86C-79581F6B2655}"/>
              </a:ext>
            </a:extLst>
          </p:cNvPr>
          <p:cNvSpPr txBox="1"/>
          <p:nvPr/>
        </p:nvSpPr>
        <p:spPr>
          <a:xfrm>
            <a:off x="654908" y="1507525"/>
            <a:ext cx="75929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Division of Materials Science and Engineering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F0FD36-DE1D-0241-E0B1-32754BAC18D1}"/>
              </a:ext>
            </a:extLst>
          </p:cNvPr>
          <p:cNvSpPr txBox="1"/>
          <p:nvPr/>
        </p:nvSpPr>
        <p:spPr>
          <a:xfrm>
            <a:off x="654908" y="2488153"/>
            <a:ext cx="350301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b="1" dirty="0"/>
              <a:t>74 </a:t>
            </a:r>
            <a:r>
              <a:rPr lang="en-US" dirty="0"/>
              <a:t>Appointed Faculty  </a:t>
            </a:r>
          </a:p>
          <a:p>
            <a:pPr fontAlgn="base"/>
            <a:r>
              <a:rPr lang="en-US" b="1" dirty="0"/>
              <a:t>29</a:t>
            </a:r>
            <a:r>
              <a:rPr lang="en-US" dirty="0"/>
              <a:t> Affiliated Faculty</a:t>
            </a:r>
          </a:p>
          <a:p>
            <a:pPr fontAlgn="base"/>
            <a:r>
              <a:rPr lang="en-US" b="1" dirty="0"/>
              <a:t>21</a:t>
            </a:r>
            <a:r>
              <a:rPr lang="en-US" dirty="0"/>
              <a:t> NSF CAREER Awards</a:t>
            </a:r>
          </a:p>
          <a:p>
            <a:pPr fontAlgn="base"/>
            <a:r>
              <a:rPr lang="en-US" b="1" dirty="0"/>
              <a:t>63</a:t>
            </a:r>
            <a:r>
              <a:rPr lang="en-US" dirty="0"/>
              <a:t> Society Fellows</a:t>
            </a:r>
          </a:p>
          <a:p>
            <a:pPr fontAlgn="base"/>
            <a:r>
              <a:rPr lang="en-US" b="1" dirty="0"/>
              <a:t>43</a:t>
            </a:r>
            <a:r>
              <a:rPr lang="en-US" dirty="0"/>
              <a:t> Average H-Index </a:t>
            </a:r>
          </a:p>
          <a:p>
            <a:pPr fontAlgn="base"/>
            <a:r>
              <a:rPr lang="en-US" b="1" dirty="0"/>
              <a:t>13k</a:t>
            </a:r>
            <a:r>
              <a:rPr lang="en-US" dirty="0"/>
              <a:t> Average citations per faculty</a:t>
            </a:r>
          </a:p>
          <a:p>
            <a:pPr fontAlgn="base"/>
            <a:r>
              <a:rPr lang="en-US" b="1" dirty="0"/>
              <a:t>31 </a:t>
            </a:r>
            <a:r>
              <a:rPr lang="en-US" dirty="0"/>
              <a:t>Tenured faculty</a:t>
            </a:r>
          </a:p>
          <a:p>
            <a:pPr fontAlgn="base"/>
            <a:r>
              <a:rPr lang="en-US" b="1" dirty="0"/>
              <a:t>207M</a:t>
            </a:r>
            <a:r>
              <a:rPr lang="en-US" dirty="0"/>
              <a:t> FY24 Research Awards</a:t>
            </a:r>
          </a:p>
          <a:p>
            <a:pPr fontAlgn="base"/>
            <a:r>
              <a:rPr lang="en-US" b="1" dirty="0"/>
              <a:t>45M </a:t>
            </a:r>
            <a:r>
              <a:rPr lang="en-US" dirty="0"/>
              <a:t>FY24 Research Expenditures</a:t>
            </a:r>
          </a:p>
          <a:p>
            <a:pPr fontAlgn="base"/>
            <a:endParaRPr lang="en-US" dirty="0"/>
          </a:p>
          <a:p>
            <a:pPr fontAlgn="base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2A6FBD-D29A-C0DC-6341-160F390A4B1B}"/>
              </a:ext>
            </a:extLst>
          </p:cNvPr>
          <p:cNvSpPr txBox="1"/>
          <p:nvPr/>
        </p:nvSpPr>
        <p:spPr>
          <a:xfrm>
            <a:off x="6466704" y="2488153"/>
            <a:ext cx="471122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sz="2000" b="1" dirty="0"/>
              <a:t>Affiliated Centers:</a:t>
            </a:r>
          </a:p>
          <a:p>
            <a:pPr fontAlgn="base"/>
            <a:endParaRPr lang="en-US" b="1" dirty="0"/>
          </a:p>
          <a:p>
            <a:pPr fontAlgn="base"/>
            <a:r>
              <a:rPr lang="en-US" dirty="0"/>
              <a:t>Nanotechnology Innovation Center (BU Nano)</a:t>
            </a:r>
          </a:p>
          <a:p>
            <a:pPr fontAlgn="base"/>
            <a:r>
              <a:rPr lang="en-US" dirty="0"/>
              <a:t>National Science Foundation (NSF) </a:t>
            </a:r>
          </a:p>
          <a:p>
            <a:pPr fontAlgn="base"/>
            <a:r>
              <a:rPr lang="en-US" dirty="0"/>
              <a:t>CELL-MET </a:t>
            </a:r>
          </a:p>
          <a:p>
            <a:pPr fontAlgn="base"/>
            <a:r>
              <a:rPr lang="en-US" dirty="0"/>
              <a:t>Engineering Research Center (ERC)</a:t>
            </a:r>
          </a:p>
          <a:p>
            <a:pPr fontAlgn="base"/>
            <a:r>
              <a:rPr lang="en-US" dirty="0"/>
              <a:t>Photonics Center</a:t>
            </a:r>
          </a:p>
          <a:p>
            <a:pPr fontAlgn="base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7277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C10AE-350E-5B9C-2597-87C774A61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5E10A8-B6DB-8CE3-54D4-C9723AE5F89C}"/>
              </a:ext>
            </a:extLst>
          </p:cNvPr>
          <p:cNvSpPr txBox="1"/>
          <p:nvPr/>
        </p:nvSpPr>
        <p:spPr>
          <a:xfrm>
            <a:off x="654908" y="1507525"/>
            <a:ext cx="3773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MSE Degree Programs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86FBAF-AA39-6AC8-A98E-CC8AAE0914B9}"/>
              </a:ext>
            </a:extLst>
          </p:cNvPr>
          <p:cNvSpPr txBox="1"/>
          <p:nvPr/>
        </p:nvSpPr>
        <p:spPr>
          <a:xfrm>
            <a:off x="654908" y="2470419"/>
            <a:ext cx="809279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b="1" dirty="0"/>
              <a:t>Master of Science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Non-Thesis and Thesis Options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LEAP: Late entry accelerated master’s program for non-engineers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Master</a:t>
            </a:r>
            <a:r>
              <a:rPr lang="en-US" sz="2000" dirty="0"/>
              <a:t> </a:t>
            </a:r>
            <a:r>
              <a:rPr lang="en-US" sz="2000" b="1" dirty="0"/>
              <a:t>of</a:t>
            </a:r>
            <a:r>
              <a:rPr lang="en-US" sz="2000" dirty="0"/>
              <a:t> </a:t>
            </a:r>
            <a:r>
              <a:rPr lang="en-US" sz="2000" b="1" dirty="0"/>
              <a:t>Engineering</a:t>
            </a:r>
            <a:endParaRPr lang="en-US" sz="20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b="1" dirty="0"/>
              <a:t>Masters Internship Option: </a:t>
            </a:r>
            <a:r>
              <a:rPr lang="en-US" sz="2000" dirty="0"/>
              <a:t>Engineering with Practice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 b="1" dirty="0"/>
              <a:t>PhD</a:t>
            </a:r>
          </a:p>
          <a:p>
            <a:pPr fontAlgn="base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3539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A3351-757D-B418-1434-12F0E6DAD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EEFEF7-077E-B3D5-9856-8D74CC83AF91}"/>
              </a:ext>
            </a:extLst>
          </p:cNvPr>
          <p:cNvSpPr txBox="1"/>
          <p:nvPr/>
        </p:nvSpPr>
        <p:spPr>
          <a:xfrm>
            <a:off x="654908" y="1507525"/>
            <a:ext cx="3531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MSE Research Areas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8EEFB5-94F7-38B2-8FE3-5A040ADFC661}"/>
              </a:ext>
            </a:extLst>
          </p:cNvPr>
          <p:cNvSpPr txBox="1"/>
          <p:nvPr/>
        </p:nvSpPr>
        <p:spPr>
          <a:xfrm>
            <a:off x="652849" y="2472547"/>
            <a:ext cx="10886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Materials Science and Engineering research span multiple departments and colleges at BU and are truly cross-cutting. Our MSE faculty demonstrate national and international leadership, attract significant research funding from federal and state governments, and are making a direct impact on industry.</a:t>
            </a:r>
          </a:p>
          <a:p>
            <a:br>
              <a:rPr lang="en-US" dirty="0"/>
            </a:b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Biomaterials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Materials for Energy &amp;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Electronic &amp; Photonic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Nanomaterials</a:t>
            </a:r>
          </a:p>
        </p:txBody>
      </p:sp>
    </p:spTree>
    <p:extLst>
      <p:ext uri="{BB962C8B-B14F-4D97-AF65-F5344CB8AC3E}">
        <p14:creationId xmlns:p14="http://schemas.microsoft.com/office/powerpoint/2010/main" val="1043969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79</TotalTime>
  <Words>154</Words>
  <Application>Microsoft Macintosh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Sabra, Lea</dc:creator>
  <cp:lastModifiedBy>Sabra, Lea</cp:lastModifiedBy>
  <cp:revision>5</cp:revision>
  <dcterms:created xsi:type="dcterms:W3CDTF">2025-07-23T13:37:40Z</dcterms:created>
  <dcterms:modified xsi:type="dcterms:W3CDTF">2025-09-03T15:58:34Z</dcterms:modified>
</cp:coreProperties>
</file>