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7" r:id="rId21"/>
    <p:sldId id="288" r:id="rId22"/>
    <p:sldId id="277" r:id="rId23"/>
    <p:sldId id="289" r:id="rId24"/>
    <p:sldId id="279" r:id="rId25"/>
    <p:sldId id="280" r:id="rId26"/>
    <p:sldId id="281" r:id="rId27"/>
    <p:sldId id="282" r:id="rId28"/>
    <p:sldId id="283" r:id="rId29"/>
    <p:sldId id="284" r:id="rId30"/>
    <p:sldId id="285" r:id="rId31"/>
    <p:sldId id="286" r:id="rId32"/>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gALELZdwI/AXJyFQ2glQLDFIO6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A5B491-1892-431F-95D4-37C08D062C65}">
  <a:tblStyle styleId="{E9A5B491-1892-431F-95D4-37C08D062C6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9D2D1BF-A8A4-4A7B-81D9-F296FEB7AE8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91DFCD4-AD82-4E60-A985-072B71C5C823}"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8E8"/>
          </a:solidFill>
        </a:fill>
      </a:tcStyle>
    </a:wholeTbl>
    <a:band1H>
      <a:tcTxStyle/>
      <a:tcStyle>
        <a:tcBdr/>
        <a:fill>
          <a:solidFill>
            <a:srgbClr val="E8CFCF"/>
          </a:solidFill>
        </a:fill>
      </a:tcStyle>
    </a:band1H>
    <a:band2H>
      <a:tcTxStyle/>
      <a:tcStyle>
        <a:tcBdr/>
      </a:tcStyle>
    </a:band2H>
    <a:band1V>
      <a:tcTxStyle/>
      <a:tcStyle>
        <a:tcBdr/>
        <a:fill>
          <a:solidFill>
            <a:srgbClr val="E8CFCF"/>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8" d="100"/>
          <a:sy n="78" d="100"/>
        </p:scale>
        <p:origin x="80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fb355b316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2fb355b316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f770453e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f770453eb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2f770453eb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f770453eb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2f770453eb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f770453eb1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2f770453eb1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f770453eb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f770453eb1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f770453eb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f770453eb1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1"/>
          <p:cNvSpPr>
            <a:spLocks noGrp="1"/>
          </p:cNvSpPr>
          <p:nvPr>
            <p:ph type="pic" idx="2"/>
          </p:nvPr>
        </p:nvSpPr>
        <p:spPr>
          <a:xfrm>
            <a:off x="1792288" y="612775"/>
            <a:ext cx="5486400" cy="4114800"/>
          </a:xfrm>
          <a:prstGeom prst="rect">
            <a:avLst/>
          </a:prstGeom>
          <a:noFill/>
          <a:ln>
            <a:noFill/>
          </a:ln>
        </p:spPr>
      </p:sp>
      <p:sp>
        <p:nvSpPr>
          <p:cNvPr id="72" name="Google Shape;72;p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4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33"/>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33"/>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gn="l">
              <a:spcBef>
                <a:spcPts val="0"/>
              </a:spcBef>
              <a:spcAft>
                <a:spcPts val="0"/>
              </a:spcAft>
              <a:buClr>
                <a:schemeClr val="dk1"/>
              </a:buClr>
              <a:buSzPts val="1800"/>
              <a:buChar char="●"/>
              <a:defRPr/>
            </a:lvl1pPr>
            <a:lvl2pPr marL="914400" lvl="1" indent="-317500" algn="l">
              <a:spcBef>
                <a:spcPts val="0"/>
              </a:spcBef>
              <a:spcAft>
                <a:spcPts val="0"/>
              </a:spcAft>
              <a:buClr>
                <a:schemeClr val="dk1"/>
              </a:buClr>
              <a:buSzPts val="1400"/>
              <a:buChar char="○"/>
              <a:defRPr/>
            </a:lvl2pPr>
            <a:lvl3pPr marL="1371600" lvl="2" indent="-317500" algn="l">
              <a:spcBef>
                <a:spcPts val="0"/>
              </a:spcBef>
              <a:spcAft>
                <a:spcPts val="0"/>
              </a:spcAft>
              <a:buClr>
                <a:schemeClr val="dk1"/>
              </a:buClr>
              <a:buSzPts val="1400"/>
              <a:buChar char="■"/>
              <a:defRPr/>
            </a:lvl3pPr>
            <a:lvl4pPr marL="1828800" lvl="3" indent="-317500" algn="l">
              <a:spcBef>
                <a:spcPts val="0"/>
              </a:spcBef>
              <a:spcAft>
                <a:spcPts val="0"/>
              </a:spcAft>
              <a:buClr>
                <a:schemeClr val="dk1"/>
              </a:buClr>
              <a:buSzPts val="1400"/>
              <a:buChar char="●"/>
              <a:defRPr/>
            </a:lvl4pPr>
            <a:lvl5pPr marL="2286000" lvl="4" indent="-317500" algn="l">
              <a:spcBef>
                <a:spcPts val="0"/>
              </a:spcBef>
              <a:spcAft>
                <a:spcPts val="0"/>
              </a:spcAft>
              <a:buClr>
                <a:schemeClr val="dk1"/>
              </a:buClr>
              <a:buSzPts val="1400"/>
              <a:buChar char="○"/>
              <a:defRPr/>
            </a:lvl5pPr>
            <a:lvl6pPr marL="2743200" lvl="5" indent="-317500" algn="l">
              <a:spcBef>
                <a:spcPts val="0"/>
              </a:spcBef>
              <a:spcAft>
                <a:spcPts val="0"/>
              </a:spcAft>
              <a:buClr>
                <a:schemeClr val="dk1"/>
              </a:buClr>
              <a:buSzPts val="1400"/>
              <a:buChar char="■"/>
              <a:defRPr/>
            </a:lvl6pPr>
            <a:lvl7pPr marL="3200400" lvl="6" indent="-317500" algn="l">
              <a:spcBef>
                <a:spcPts val="0"/>
              </a:spcBef>
              <a:spcAft>
                <a:spcPts val="0"/>
              </a:spcAft>
              <a:buClr>
                <a:schemeClr val="dk1"/>
              </a:buClr>
              <a:buSzPts val="1400"/>
              <a:buChar char="●"/>
              <a:defRPr/>
            </a:lvl7pPr>
            <a:lvl8pPr marL="3657600" lvl="7" indent="-317500" algn="l">
              <a:spcBef>
                <a:spcPts val="0"/>
              </a:spcBef>
              <a:spcAft>
                <a:spcPts val="0"/>
              </a:spcAft>
              <a:buClr>
                <a:schemeClr val="dk1"/>
              </a:buClr>
              <a:buSzPts val="1400"/>
              <a:buChar char="○"/>
              <a:defRPr/>
            </a:lvl8pPr>
            <a:lvl9pPr marL="4114800" lvl="8" indent="-317500" algn="l">
              <a:spcBef>
                <a:spcPts val="0"/>
              </a:spcBef>
              <a:spcAft>
                <a:spcPts val="0"/>
              </a:spcAft>
              <a:buClr>
                <a:schemeClr val="dk1"/>
              </a:buClr>
              <a:buSzPts val="1400"/>
              <a:buChar char="■"/>
              <a:defRPr/>
            </a:lvl9pPr>
          </a:lstStyle>
          <a:p>
            <a:endParaRPr/>
          </a:p>
        </p:txBody>
      </p:sp>
      <p:sp>
        <p:nvSpPr>
          <p:cNvPr id="22" name="Google Shape;22;p33"/>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6" name="Google Shape;26;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8" name="Google Shape;38;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3" name="Google Shape;53;p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4" name="Google Shape;5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mailto:basu@b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hyperlink" Target="https://www.bu.edu/eng/academics/departments-and-divisions/materials-science-engineering/resources/resources-students/mse-phd-handbook/"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bu.edu/eng/academics/departments-and-divisions/materials-science-engineering/resources/resources-students/mse-masters-handbook/" TargetMode="External"/><Relationship Id="rId5" Type="http://schemas.openxmlformats.org/officeDocument/2006/relationships/hyperlink" Target="https://www.bu.edu/academics/eng/" TargetMode="External"/><Relationship Id="rId10" Type="http://schemas.openxmlformats.org/officeDocument/2006/relationships/image" Target="../media/image14.png"/><Relationship Id="rId4" Type="http://schemas.openxmlformats.org/officeDocument/2006/relationships/hyperlink" Target="https://www.bu.edu/academics/policies/academic-conduct-code/" TargetMode="External"/><Relationship Id="rId9" Type="http://schemas.openxmlformats.org/officeDocument/2006/relationships/image" Target="../media/image13.jpg"/></Relationships>
</file>

<file path=ppt/slides/_rels/slide21.xml.rels><?xml version="1.0" encoding="UTF-8" standalone="yes"?>
<Relationships xmlns="http://schemas.openxmlformats.org/package/2006/relationships"><Relationship Id="rId8" Type="http://schemas.openxmlformats.org/officeDocument/2006/relationships/hyperlink" Target="https://www.bu.edu/erc/" TargetMode="External"/><Relationship Id="rId3" Type="http://schemas.openxmlformats.org/officeDocument/2006/relationships/image" Target="../media/image3.png"/><Relationship Id="rId7" Type="http://schemas.openxmlformats.org/officeDocument/2006/relationships/hyperlink" Target="https://www.bu.edu/sh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bu.edu/thurman/" TargetMode="External"/><Relationship Id="rId11" Type="http://schemas.openxmlformats.org/officeDocument/2006/relationships/image" Target="../media/image15.jpg"/><Relationship Id="rId5" Type="http://schemas.openxmlformats.org/officeDocument/2006/relationships/hyperlink" Target="https://sites.bu.edu/outlist/" TargetMode="External"/><Relationship Id="rId10" Type="http://schemas.openxmlformats.org/officeDocument/2006/relationships/hyperlink" Target="https://www.bu.edu/eng/academics/departments-and-divisions/materials-science-engineering/resources/mse-reserve-a-room/" TargetMode="External"/><Relationship Id="rId4" Type="http://schemas.openxmlformats.org/officeDocument/2006/relationships/hyperlink" Target="https://www.bu.edu/newbury-center/" TargetMode="Externa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s://www.bu.edu/arrows/" TargetMode="External"/><Relationship Id="rId3" Type="http://schemas.openxmlformats.org/officeDocument/2006/relationships/image" Target="../media/image3.png"/><Relationship Id="rId7" Type="http://schemas.openxmlformats.org/officeDocument/2006/relationships/hyperlink" Target="https://sites.bu.edu/oste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bu.edu/gwise/" TargetMode="External"/><Relationship Id="rId5" Type="http://schemas.openxmlformats.org/officeDocument/2006/relationships/hyperlink" Target="https://www.bu.edu/sage/" TargetMode="External"/><Relationship Id="rId10" Type="http://schemas.openxmlformats.org/officeDocument/2006/relationships/image" Target="../media/image8.png"/><Relationship Id="rId4" Type="http://schemas.openxmlformats.org/officeDocument/2006/relationships/hyperlink" Target="https://sites.bu.edu/msegsa/" TargetMode="External"/><Relationship Id="rId9" Type="http://schemas.openxmlformats.org/officeDocument/2006/relationships/hyperlink" Target="http://sites.bu.edu/shp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mailto:geib@bu.edu" TargetMode="External"/><Relationship Id="rId4" Type="http://schemas.openxmlformats.org/officeDocument/2006/relationships/hyperlink" Target="mailto:jairajn@bu.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t="7812" b="7811"/>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p:nvPr/>
        </p:nvSpPr>
        <p:spPr>
          <a:xfrm>
            <a:off x="1028700" y="1028700"/>
            <a:ext cx="14439900" cy="121155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PhD Qualifying Examinations</a:t>
            </a:r>
            <a:endParaRPr/>
          </a:p>
        </p:txBody>
      </p:sp>
      <p:cxnSp>
        <p:nvCxnSpPr>
          <p:cNvPr id="204" name="Google Shape;204;p10"/>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05" name="Google Shape;205;p10"/>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0"/>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207" name="Google Shape;207;p10"/>
          <p:cNvSpPr txBox="1"/>
          <p:nvPr/>
        </p:nvSpPr>
        <p:spPr>
          <a:xfrm>
            <a:off x="1028700" y="3086100"/>
            <a:ext cx="6591900" cy="224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Exam format</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Written and oral exam</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Oral exam based on written section</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Final result is based on both of the above</a:t>
            </a:r>
            <a:endParaRPr/>
          </a:p>
        </p:txBody>
      </p:sp>
      <p:sp>
        <p:nvSpPr>
          <p:cNvPr id="208" name="Google Shape;208;p10"/>
          <p:cNvSpPr txBox="1"/>
          <p:nvPr/>
        </p:nvSpPr>
        <p:spPr>
          <a:xfrm>
            <a:off x="8724900" y="3086100"/>
            <a:ext cx="9099000" cy="267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Possible outcomes</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Pass</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Partial Pass: retake section(s) of exam (1</a:t>
            </a:r>
            <a:r>
              <a:rPr lang="en-US" sz="2800" baseline="30000">
                <a:solidFill>
                  <a:schemeClr val="dk1"/>
                </a:solidFill>
                <a:latin typeface="Arial"/>
                <a:ea typeface="Arial"/>
                <a:cs typeface="Arial"/>
                <a:sym typeface="Arial"/>
              </a:rPr>
              <a:t>st</a:t>
            </a:r>
            <a:r>
              <a:rPr lang="en-US" sz="2800">
                <a:solidFill>
                  <a:schemeClr val="dk1"/>
                </a:solidFill>
                <a:latin typeface="Arial"/>
                <a:ea typeface="Arial"/>
                <a:cs typeface="Arial"/>
                <a:sym typeface="Arial"/>
              </a:rPr>
              <a:t> attempt only)</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Fail: retake entire exam  (1</a:t>
            </a:r>
            <a:r>
              <a:rPr lang="en-US" sz="2800" baseline="30000">
                <a:solidFill>
                  <a:schemeClr val="dk1"/>
                </a:solidFill>
                <a:latin typeface="Arial"/>
                <a:ea typeface="Arial"/>
                <a:cs typeface="Arial"/>
                <a:sym typeface="Arial"/>
              </a:rPr>
              <a:t>st</a:t>
            </a:r>
            <a:r>
              <a:rPr lang="en-US" sz="2800">
                <a:solidFill>
                  <a:schemeClr val="dk1"/>
                </a:solidFill>
                <a:latin typeface="Arial"/>
                <a:ea typeface="Arial"/>
                <a:cs typeface="Arial"/>
                <a:sym typeface="Arial"/>
              </a:rPr>
              <a:t> attempt only)</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Fail: removed from PhD program</a:t>
            </a:r>
            <a:endParaRPr/>
          </a:p>
        </p:txBody>
      </p:sp>
      <p:sp>
        <p:nvSpPr>
          <p:cNvPr id="209" name="Google Shape;209;p10"/>
          <p:cNvSpPr txBox="1"/>
          <p:nvPr/>
        </p:nvSpPr>
        <p:spPr>
          <a:xfrm>
            <a:off x="1028700" y="6027475"/>
            <a:ext cx="75873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rPr>
              <a:t>Schedule</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rPr>
              <a:t>January, before Semester Start</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rPr>
              <a:t>May, usually the week after Commencement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1"/>
          <p:cNvSpPr txBox="1"/>
          <p:nvPr/>
        </p:nvSpPr>
        <p:spPr>
          <a:xfrm>
            <a:off x="1028700" y="1028700"/>
            <a:ext cx="14439900" cy="121155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Math Requirement</a:t>
            </a:r>
            <a:endParaRPr/>
          </a:p>
        </p:txBody>
      </p:sp>
      <p:cxnSp>
        <p:nvCxnSpPr>
          <p:cNvPr id="215" name="Google Shape;215;p11"/>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16" name="Google Shape;216;p11"/>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1"/>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218" name="Google Shape;218;p11"/>
          <p:cNvSpPr txBox="1"/>
          <p:nvPr/>
        </p:nvSpPr>
        <p:spPr>
          <a:xfrm>
            <a:off x="1028700" y="2757692"/>
            <a:ext cx="8115300" cy="600164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600" b="1">
                <a:solidFill>
                  <a:schemeClr val="dk1"/>
                </a:solidFill>
                <a:latin typeface="Arial"/>
                <a:ea typeface="Arial"/>
                <a:cs typeface="Arial"/>
                <a:sym typeface="Arial"/>
              </a:rPr>
              <a:t>Post-BS PhD students:</a:t>
            </a:r>
            <a:endParaRPr/>
          </a:p>
          <a:p>
            <a:pPr marL="0" marR="0" lvl="0" indent="0" algn="l" rtl="0">
              <a:spcBef>
                <a:spcPts val="0"/>
              </a:spcBef>
              <a:spcAft>
                <a:spcPts val="0"/>
              </a:spcAft>
              <a:buNone/>
            </a:pPr>
            <a:r>
              <a:rPr lang="en-US" sz="2800">
                <a:solidFill>
                  <a:schemeClr val="dk1"/>
                </a:solidFill>
                <a:latin typeface="Arial"/>
                <a:ea typeface="Arial"/>
                <a:cs typeface="Arial"/>
                <a:sym typeface="Arial"/>
              </a:rPr>
              <a:t>Complete with grade B+ or better one of: </a:t>
            </a:r>
            <a:endParaRPr/>
          </a:p>
          <a:p>
            <a:pPr marL="567113" marR="0" lvl="1" indent="-283557"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ENG ME 512 Engineering Analysis</a:t>
            </a:r>
            <a:endParaRPr/>
          </a:p>
          <a:p>
            <a:pPr marL="567113" marR="0" lvl="1" indent="-283557"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ENG EK 501 Mathematical Methods I</a:t>
            </a:r>
            <a:endParaRPr/>
          </a:p>
          <a:p>
            <a:pPr marL="567113" marR="0" lvl="1" indent="-283557"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ENG MS/EC 574 Physics of Semiconductor Materials</a:t>
            </a:r>
            <a:endParaRPr/>
          </a:p>
          <a:p>
            <a:pPr marL="567113" marR="0" lvl="1" indent="-283557"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ENG MS 508 Computation Methods in Materials Science</a:t>
            </a:r>
            <a:endParaRPr/>
          </a:p>
          <a:p>
            <a:pPr marL="567113" marR="0" lvl="1" indent="-283557"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ENG MS/ME 527 Transport Phenomena in Materials Processing</a:t>
            </a:r>
            <a:endParaRPr/>
          </a:p>
          <a:p>
            <a:pPr marL="567113" marR="0" lvl="1" indent="-283557"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Other graduate level courses can be petitioned for approval of MSE Graduate Committee </a:t>
            </a:r>
            <a:r>
              <a:rPr lang="en-US" sz="2800" b="1" i="0" u="none" strike="noStrike" cap="none">
                <a:solidFill>
                  <a:schemeClr val="dk1"/>
                </a:solidFill>
                <a:latin typeface="Arial"/>
                <a:ea typeface="Arial"/>
                <a:cs typeface="Arial"/>
                <a:sym typeface="Arial"/>
              </a:rPr>
              <a:t>BEFORE</a:t>
            </a:r>
            <a:r>
              <a:rPr lang="en-US" sz="2800" b="0" i="0" u="none" strike="noStrike" cap="none">
                <a:solidFill>
                  <a:schemeClr val="dk1"/>
                </a:solidFill>
                <a:latin typeface="Arial"/>
                <a:ea typeface="Arial"/>
                <a:cs typeface="Arial"/>
                <a:sym typeface="Arial"/>
              </a:rPr>
              <a:t> taking course</a:t>
            </a:r>
            <a:endParaRPr/>
          </a:p>
        </p:txBody>
      </p:sp>
      <p:sp>
        <p:nvSpPr>
          <p:cNvPr id="219" name="Google Shape;219;p11"/>
          <p:cNvSpPr txBox="1"/>
          <p:nvPr/>
        </p:nvSpPr>
        <p:spPr>
          <a:xfrm>
            <a:off x="9648217" y="2757692"/>
            <a:ext cx="7578657" cy="268522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600" b="1">
                <a:solidFill>
                  <a:schemeClr val="dk1"/>
                </a:solidFill>
                <a:latin typeface="Arial"/>
                <a:ea typeface="Arial"/>
                <a:cs typeface="Arial"/>
                <a:sym typeface="Arial"/>
              </a:rPr>
              <a:t>Post-MS PhD students:</a:t>
            </a:r>
            <a:endParaRPr/>
          </a:p>
          <a:p>
            <a:pPr marL="457200" marR="0" lvl="0" indent="-457200" algn="l" rtl="0">
              <a:lnSpc>
                <a:spcPct val="131321"/>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Complete Post BS requirement </a:t>
            </a:r>
            <a:r>
              <a:rPr lang="en-US" sz="2800" b="1">
                <a:solidFill>
                  <a:schemeClr val="dk1"/>
                </a:solidFill>
                <a:latin typeface="Arial"/>
                <a:ea typeface="Arial"/>
                <a:cs typeface="Arial"/>
                <a:sym typeface="Arial"/>
              </a:rPr>
              <a:t>OR</a:t>
            </a:r>
            <a:r>
              <a:rPr lang="en-US" sz="2800">
                <a:solidFill>
                  <a:schemeClr val="dk1"/>
                </a:solidFill>
                <a:latin typeface="Arial"/>
                <a:ea typeface="Arial"/>
                <a:cs typeface="Arial"/>
                <a:sym typeface="Arial"/>
              </a:rPr>
              <a:t> </a:t>
            </a:r>
            <a:endParaRPr/>
          </a:p>
          <a:p>
            <a:pPr marL="457200" marR="0" lvl="0" indent="-457200" algn="l" rtl="0">
              <a:lnSpc>
                <a:spcPct val="131321"/>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Submit evidence of successful completion B+ or better of equivalent course as approved by the MSE Graduate Committee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p:nvPr/>
        </p:nvSpPr>
        <p:spPr>
          <a:xfrm>
            <a:off x="1028700" y="1028700"/>
            <a:ext cx="14439900" cy="121155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Teaching Requirement</a:t>
            </a:r>
            <a:endParaRPr/>
          </a:p>
        </p:txBody>
      </p:sp>
      <p:cxnSp>
        <p:nvCxnSpPr>
          <p:cNvPr id="225" name="Google Shape;225;p12"/>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26" name="Google Shape;226;p12"/>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12"/>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pic>
        <p:nvPicPr>
          <p:cNvPr id="228" name="Google Shape;228;p12"/>
          <p:cNvPicPr preferRelativeResize="0"/>
          <p:nvPr/>
        </p:nvPicPr>
        <p:blipFill>
          <a:blip r:embed="rId4">
            <a:alphaModFix/>
          </a:blip>
          <a:stretch>
            <a:fillRect/>
          </a:stretch>
        </p:blipFill>
        <p:spPr>
          <a:xfrm>
            <a:off x="152400" y="2589538"/>
            <a:ext cx="17983201" cy="61378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4"/>
          <p:cNvSpPr txBox="1"/>
          <p:nvPr/>
        </p:nvSpPr>
        <p:spPr>
          <a:xfrm>
            <a:off x="1028700" y="1028700"/>
            <a:ext cx="14439900" cy="121155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Timeline</a:t>
            </a:r>
            <a:endParaRPr/>
          </a:p>
        </p:txBody>
      </p:sp>
      <p:cxnSp>
        <p:nvCxnSpPr>
          <p:cNvPr id="234" name="Google Shape;234;p14"/>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35" name="Google Shape;235;p14"/>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4"/>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graphicFrame>
        <p:nvGraphicFramePr>
          <p:cNvPr id="237" name="Google Shape;237;p14"/>
          <p:cNvGraphicFramePr/>
          <p:nvPr/>
        </p:nvGraphicFramePr>
        <p:xfrm>
          <a:off x="1028700" y="2526693"/>
          <a:ext cx="16040100" cy="6614180"/>
        </p:xfrm>
        <a:graphic>
          <a:graphicData uri="http://schemas.openxmlformats.org/drawingml/2006/table">
            <a:tbl>
              <a:tblPr firstRow="1" bandRow="1">
                <a:noFill/>
                <a:tableStyleId>{C91DFCD4-AD82-4E60-A985-072B71C5C823}</a:tableStyleId>
              </a:tblPr>
              <a:tblGrid>
                <a:gridCol w="5346700">
                  <a:extLst>
                    <a:ext uri="{9D8B030D-6E8A-4147-A177-3AD203B41FA5}">
                      <a16:colId xmlns:a16="http://schemas.microsoft.com/office/drawing/2014/main" val="20000"/>
                    </a:ext>
                  </a:extLst>
                </a:gridCol>
                <a:gridCol w="5346700">
                  <a:extLst>
                    <a:ext uri="{9D8B030D-6E8A-4147-A177-3AD203B41FA5}">
                      <a16:colId xmlns:a16="http://schemas.microsoft.com/office/drawing/2014/main" val="20001"/>
                    </a:ext>
                  </a:extLst>
                </a:gridCol>
                <a:gridCol w="5346700">
                  <a:extLst>
                    <a:ext uri="{9D8B030D-6E8A-4147-A177-3AD203B41FA5}">
                      <a16:colId xmlns:a16="http://schemas.microsoft.com/office/drawing/2014/main" val="20002"/>
                    </a:ext>
                  </a:extLst>
                </a:gridCol>
              </a:tblGrid>
              <a:tr h="1503375">
                <a:tc>
                  <a:txBody>
                    <a:bodyPr/>
                    <a:lstStyle/>
                    <a:p>
                      <a:pPr marL="0" marR="0" lvl="0" indent="0" algn="ctr" rtl="0">
                        <a:lnSpc>
                          <a:spcPct val="100000"/>
                        </a:lnSpc>
                        <a:spcBef>
                          <a:spcPts val="0"/>
                        </a:spcBef>
                        <a:spcAft>
                          <a:spcPts val="0"/>
                        </a:spcAft>
                        <a:buClr>
                          <a:srgbClr val="FFFFFF"/>
                        </a:buClr>
                        <a:buSzPts val="3600"/>
                        <a:buFont typeface="Arial"/>
                        <a:buNone/>
                      </a:pPr>
                      <a:r>
                        <a:rPr lang="en-US" sz="3600" u="none" strike="noStrike" cap="none">
                          <a:solidFill>
                            <a:srgbClr val="FFFFFF"/>
                          </a:solidFill>
                          <a:latin typeface="Arial"/>
                          <a:ea typeface="Arial"/>
                          <a:cs typeface="Arial"/>
                          <a:sym typeface="Arial"/>
                        </a:rPr>
                        <a:t>Candidacy</a:t>
                      </a:r>
                      <a:endParaRPr/>
                    </a:p>
                    <a:p>
                      <a:pPr marL="0" marR="0" lvl="0" indent="0" algn="ctr" rtl="0">
                        <a:lnSpc>
                          <a:spcPct val="100000"/>
                        </a:lnSpc>
                        <a:spcBef>
                          <a:spcPts val="0"/>
                        </a:spcBef>
                        <a:spcAft>
                          <a:spcPts val="0"/>
                        </a:spcAft>
                        <a:buClr>
                          <a:srgbClr val="FFFFFF"/>
                        </a:buClr>
                        <a:buSzPts val="2400"/>
                        <a:buFont typeface="Arial"/>
                        <a:buNone/>
                      </a:pPr>
                      <a:r>
                        <a:rPr lang="en-US" sz="2400" u="none" strike="noStrike" cap="none">
                          <a:solidFill>
                            <a:srgbClr val="FFFFFF"/>
                          </a:solidFill>
                          <a:latin typeface="Arial"/>
                          <a:ea typeface="Arial"/>
                          <a:cs typeface="Arial"/>
                          <a:sym typeface="Arial"/>
                        </a:rPr>
                        <a:t>Within 2 years of matriculation</a:t>
                      </a:r>
                      <a:endParaRPr/>
                    </a:p>
                    <a:p>
                      <a:pPr marL="0" marR="0" lvl="0" indent="0" algn="ctr" rtl="0">
                        <a:spcBef>
                          <a:spcPts val="0"/>
                        </a:spcBef>
                        <a:spcAft>
                          <a:spcPts val="0"/>
                        </a:spcAft>
                        <a:buNone/>
                      </a:pPr>
                      <a:endParaRPr sz="3600" u="none" strike="noStrike" cap="none">
                        <a:latin typeface="Arial"/>
                        <a:ea typeface="Arial"/>
                        <a:cs typeface="Arial"/>
                        <a:sym typeface="Arial"/>
                      </a:endParaRPr>
                    </a:p>
                  </a:txBody>
                  <a:tcPr marL="91450" marR="91450" marT="45725" marB="45725">
                    <a:solidFill>
                      <a:srgbClr val="C00000"/>
                    </a:solidFill>
                  </a:tcPr>
                </a:tc>
                <a:tc>
                  <a:txBody>
                    <a:bodyPr/>
                    <a:lstStyle/>
                    <a:p>
                      <a:pPr marL="0" marR="0" lvl="0" indent="0" algn="ctr" rtl="0">
                        <a:spcBef>
                          <a:spcPts val="0"/>
                        </a:spcBef>
                        <a:spcAft>
                          <a:spcPts val="0"/>
                        </a:spcAft>
                        <a:buNone/>
                      </a:pPr>
                      <a:r>
                        <a:rPr lang="en-US" sz="3600" u="none" strike="noStrike" cap="none">
                          <a:latin typeface="Arial"/>
                          <a:ea typeface="Arial"/>
                          <a:cs typeface="Arial"/>
                          <a:sym typeface="Arial"/>
                        </a:rPr>
                        <a:t>Prospectus </a:t>
                      </a:r>
                      <a:endParaRPr/>
                    </a:p>
                    <a:p>
                      <a:pPr marL="0" marR="0" lvl="0" indent="0" algn="ctr" rtl="0">
                        <a:lnSpc>
                          <a:spcPct val="100000"/>
                        </a:lnSpc>
                        <a:spcBef>
                          <a:spcPts val="0"/>
                        </a:spcBef>
                        <a:spcAft>
                          <a:spcPts val="0"/>
                        </a:spcAft>
                        <a:buClr>
                          <a:schemeClr val="lt1"/>
                        </a:buClr>
                        <a:buSzPts val="2400"/>
                        <a:buFont typeface="Arial"/>
                        <a:buNone/>
                      </a:pPr>
                      <a:r>
                        <a:rPr lang="en-US" sz="2400" b="0" u="none" strike="noStrike" cap="none">
                          <a:solidFill>
                            <a:schemeClr val="lt1"/>
                          </a:solidFill>
                          <a:latin typeface="Arial"/>
                          <a:ea typeface="Arial"/>
                          <a:cs typeface="Arial"/>
                          <a:sym typeface="Arial"/>
                        </a:rPr>
                        <a:t>Within 2 years of passing Subject Qualifying exam</a:t>
                      </a:r>
                      <a:endParaRPr/>
                    </a:p>
                  </a:txBody>
                  <a:tcPr marL="91450" marR="91450" marT="45725" marB="45725">
                    <a:solidFill>
                      <a:srgbClr val="C00000"/>
                    </a:solidFill>
                  </a:tcPr>
                </a:tc>
                <a:tc>
                  <a:txBody>
                    <a:bodyPr/>
                    <a:lstStyle/>
                    <a:p>
                      <a:pPr marL="0" marR="0" lvl="0" indent="0" algn="ctr" rtl="0">
                        <a:spcBef>
                          <a:spcPts val="0"/>
                        </a:spcBef>
                        <a:spcAft>
                          <a:spcPts val="0"/>
                        </a:spcAft>
                        <a:buNone/>
                      </a:pPr>
                      <a:r>
                        <a:rPr lang="en-US" sz="3600" b="1" u="none" strike="noStrike" cap="none">
                          <a:latin typeface="Arial"/>
                          <a:ea typeface="Arial"/>
                          <a:cs typeface="Arial"/>
                          <a:sym typeface="Arial"/>
                        </a:rPr>
                        <a:t>Dissertation</a:t>
                      </a:r>
                      <a:endParaRPr/>
                    </a:p>
                    <a:p>
                      <a:pPr marL="0" marR="0" lvl="0" indent="0" algn="ctr" rtl="0">
                        <a:lnSpc>
                          <a:spcPct val="100000"/>
                        </a:lnSpc>
                        <a:spcBef>
                          <a:spcPts val="0"/>
                        </a:spcBef>
                        <a:spcAft>
                          <a:spcPts val="0"/>
                        </a:spcAft>
                        <a:buClr>
                          <a:schemeClr val="lt1"/>
                        </a:buClr>
                        <a:buSzPts val="2400"/>
                        <a:buFont typeface="Arial"/>
                        <a:buNone/>
                      </a:pPr>
                      <a:r>
                        <a:rPr lang="en-US" sz="2400" b="0" u="none" strike="noStrike" cap="none">
                          <a:solidFill>
                            <a:schemeClr val="lt1"/>
                          </a:solidFill>
                          <a:latin typeface="Arial"/>
                          <a:ea typeface="Arial"/>
                          <a:cs typeface="Arial"/>
                          <a:sym typeface="Arial"/>
                        </a:rPr>
                        <a:t>Within 5 years of attaining Candidacy</a:t>
                      </a:r>
                      <a:endParaRPr/>
                    </a:p>
                  </a:txBody>
                  <a:tcPr marL="91450" marR="91450" marT="45725" marB="45725" anchor="ctr">
                    <a:solidFill>
                      <a:srgbClr val="C00000"/>
                    </a:solidFill>
                  </a:tcPr>
                </a:tc>
                <a:extLst>
                  <a:ext uri="{0D108BD9-81ED-4DB2-BD59-A6C34878D82A}">
                    <a16:rowId xmlns:a16="http://schemas.microsoft.com/office/drawing/2014/main" val="10000"/>
                  </a:ext>
                </a:extLst>
              </a:tr>
              <a:tr h="2656675">
                <a:tc>
                  <a:txBody>
                    <a:bodyPr/>
                    <a:lstStyle/>
                    <a:p>
                      <a:pPr marL="696849" marR="0" lvl="1" indent="-457199" algn="l" rtl="0">
                        <a:lnSpc>
                          <a:spcPct val="100000"/>
                        </a:lnSpc>
                        <a:spcBef>
                          <a:spcPts val="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Subject Qualifying Exam</a:t>
                      </a:r>
                      <a:endParaRPr/>
                    </a:p>
                    <a:p>
                      <a:pPr marL="696849" marR="0" lvl="1" indent="-457199" algn="l" rtl="0">
                        <a:lnSpc>
                          <a:spcPct val="100000"/>
                        </a:lnSpc>
                        <a:spcBef>
                          <a:spcPts val="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Must pass within 2 years of matriculating</a:t>
                      </a:r>
                      <a:endParaRPr/>
                    </a:p>
                    <a:p>
                      <a:pPr marL="696849" marR="0" lvl="1" indent="-457199" algn="l" rtl="0">
                        <a:lnSpc>
                          <a:spcPct val="100000"/>
                        </a:lnSpc>
                        <a:spcBef>
                          <a:spcPts val="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Offered in May between Commencement &amp; Memorial Day weekend and in January before classes start</a:t>
                      </a:r>
                      <a:endParaRPr/>
                    </a:p>
                    <a:p>
                      <a:pPr marL="696849" marR="0" lvl="1" indent="-457199" algn="l" rtl="0">
                        <a:lnSpc>
                          <a:spcPct val="100000"/>
                        </a:lnSpc>
                        <a:spcBef>
                          <a:spcPts val="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Maximum of 2 attempts</a:t>
                      </a:r>
                      <a:endParaRPr/>
                    </a:p>
                    <a:p>
                      <a:pPr marL="696849" marR="0" lvl="1" indent="-457199" algn="l" rtl="0">
                        <a:lnSpc>
                          <a:spcPct val="100000"/>
                        </a:lnSpc>
                        <a:spcBef>
                          <a:spcPts val="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Math Requirement</a:t>
                      </a:r>
                      <a:endParaRPr/>
                    </a:p>
                    <a:p>
                      <a:pPr marL="696849" marR="0" lvl="1" indent="-457199" algn="l" rtl="0">
                        <a:lnSpc>
                          <a:spcPct val="100000"/>
                        </a:lnSpc>
                        <a:spcBef>
                          <a:spcPts val="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Stipend Increase, 10%</a:t>
                      </a:r>
                      <a:endParaRPr/>
                    </a:p>
                    <a:p>
                      <a:pPr marL="0" marR="0" lvl="0" indent="0" algn="l" rtl="0">
                        <a:spcBef>
                          <a:spcPts val="0"/>
                        </a:spcBef>
                        <a:spcAft>
                          <a:spcPts val="0"/>
                        </a:spcAft>
                        <a:buNone/>
                      </a:pPr>
                      <a:endParaRPr sz="1800"/>
                    </a:p>
                  </a:txBody>
                  <a:tcPr marL="91450" marR="91450" marT="45725" marB="45725"/>
                </a:tc>
                <a:tc>
                  <a:txBody>
                    <a:bodyPr/>
                    <a:lstStyle/>
                    <a:p>
                      <a:pPr marL="696849" marR="0" lvl="1" indent="-457199" algn="l" rtl="0">
                        <a:lnSpc>
                          <a:spcPct val="100000"/>
                        </a:lnSpc>
                        <a:spcBef>
                          <a:spcPts val="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Advanced RCR Requirement</a:t>
                      </a:r>
                      <a:endParaRPr/>
                    </a:p>
                    <a:p>
                      <a:pPr marL="696849" marR="0" lvl="1" indent="-457199" algn="l" rtl="0">
                        <a:lnSpc>
                          <a:spcPct val="100000"/>
                        </a:lnSpc>
                        <a:spcBef>
                          <a:spcPts val="120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Prospectus Defense</a:t>
                      </a:r>
                      <a:endParaRPr/>
                    </a:p>
                    <a:p>
                      <a:pPr marL="696849" marR="0" lvl="1" indent="-457199" algn="l" rtl="0">
                        <a:lnSpc>
                          <a:spcPct val="100000"/>
                        </a:lnSpc>
                        <a:spcBef>
                          <a:spcPts val="1200"/>
                        </a:spcBef>
                        <a:spcAft>
                          <a:spcPts val="0"/>
                        </a:spcAft>
                        <a:buClr>
                          <a:schemeClr val="dk1"/>
                        </a:buClr>
                        <a:buSzPts val="2800"/>
                        <a:buFont typeface="Courier New"/>
                        <a:buChar char="o"/>
                      </a:pPr>
                      <a:r>
                        <a:rPr lang="en-US" sz="2800" u="none" strike="noStrike" cap="none">
                          <a:solidFill>
                            <a:schemeClr val="dk1"/>
                          </a:solidFill>
                          <a:latin typeface="Arial"/>
                          <a:ea typeface="Arial"/>
                          <a:cs typeface="Arial"/>
                          <a:sym typeface="Arial"/>
                        </a:rPr>
                        <a:t>Post-bachelors PhD students should apply to receive their Masters degree</a:t>
                      </a:r>
                      <a:endParaRPr/>
                    </a:p>
                    <a:p>
                      <a:pPr marL="0" marR="0" lvl="0" indent="0" algn="l" rtl="0">
                        <a:spcBef>
                          <a:spcPts val="1200"/>
                        </a:spcBef>
                        <a:spcAft>
                          <a:spcPts val="0"/>
                        </a:spcAft>
                        <a:buNone/>
                      </a:pPr>
                      <a:endParaRPr sz="1800">
                        <a:solidFill>
                          <a:schemeClr val="dk1"/>
                        </a:solidFill>
                        <a:latin typeface="Arial"/>
                        <a:ea typeface="Arial"/>
                        <a:cs typeface="Arial"/>
                        <a:sym typeface="Arial"/>
                      </a:endParaRPr>
                    </a:p>
                  </a:txBody>
                  <a:tcPr marL="91450" marR="91450" marT="45725" marB="45725"/>
                </a:tc>
                <a:tc>
                  <a:txBody>
                    <a:bodyPr/>
                    <a:lstStyle/>
                    <a:p>
                      <a:pPr marL="457200" marR="0" lvl="0" indent="-457200" algn="l" rtl="0">
                        <a:lnSpc>
                          <a:spcPct val="100000"/>
                        </a:lnSpc>
                        <a:spcBef>
                          <a:spcPts val="0"/>
                        </a:spcBef>
                        <a:spcAft>
                          <a:spcPts val="0"/>
                        </a:spcAft>
                        <a:buClr>
                          <a:schemeClr val="dk1"/>
                        </a:buClr>
                        <a:buSzPts val="2800"/>
                        <a:buFont typeface="Courier New"/>
                        <a:buChar char="o"/>
                      </a:pPr>
                      <a:r>
                        <a:rPr lang="en-US" sz="2800">
                          <a:solidFill>
                            <a:schemeClr val="dk1"/>
                          </a:solidFill>
                          <a:latin typeface="Arial"/>
                          <a:ea typeface="Arial"/>
                          <a:cs typeface="Arial"/>
                          <a:sym typeface="Arial"/>
                        </a:rPr>
                        <a:t>Meet with Dissertation Committee annually to report progress</a:t>
                      </a:r>
                      <a:endParaRPr/>
                    </a:p>
                    <a:p>
                      <a:pPr marL="457200" marR="0" lvl="0" indent="-457200" algn="l" rtl="0">
                        <a:lnSpc>
                          <a:spcPct val="100000"/>
                        </a:lnSpc>
                        <a:spcBef>
                          <a:spcPts val="1200"/>
                        </a:spcBef>
                        <a:spcAft>
                          <a:spcPts val="0"/>
                        </a:spcAft>
                        <a:buClr>
                          <a:schemeClr val="dk1"/>
                        </a:buClr>
                        <a:buSzPts val="2800"/>
                        <a:buFont typeface="Courier New"/>
                        <a:buChar char="o"/>
                      </a:pPr>
                      <a:r>
                        <a:rPr lang="en-US" sz="2800">
                          <a:solidFill>
                            <a:schemeClr val="dk1"/>
                          </a:solidFill>
                          <a:latin typeface="Arial"/>
                          <a:ea typeface="Arial"/>
                          <a:cs typeface="Arial"/>
                          <a:sym typeface="Arial"/>
                        </a:rPr>
                        <a:t>Defend dissertation</a:t>
                      </a:r>
                      <a:endParaRPr/>
                    </a:p>
                    <a:p>
                      <a:pPr marL="457200" marR="0" lvl="0" indent="-457200" algn="l" rtl="0">
                        <a:lnSpc>
                          <a:spcPct val="100000"/>
                        </a:lnSpc>
                        <a:spcBef>
                          <a:spcPts val="1200"/>
                        </a:spcBef>
                        <a:spcAft>
                          <a:spcPts val="0"/>
                        </a:spcAft>
                        <a:buClr>
                          <a:schemeClr val="dk1"/>
                        </a:buClr>
                        <a:buSzPts val="2800"/>
                        <a:buFont typeface="Courier New"/>
                        <a:buChar char="o"/>
                      </a:pPr>
                      <a:r>
                        <a:rPr lang="en-US" sz="2800">
                          <a:solidFill>
                            <a:schemeClr val="dk1"/>
                          </a:solidFill>
                          <a:latin typeface="Arial"/>
                          <a:ea typeface="Arial"/>
                          <a:cs typeface="Arial"/>
                          <a:sym typeface="Arial"/>
                        </a:rPr>
                        <a:t>Deposit approved dissertation to library</a:t>
                      </a:r>
                      <a:endParaRPr sz="1800">
                        <a:solidFill>
                          <a:schemeClr val="dk1"/>
                        </a:solidFill>
                        <a:latin typeface="Arial"/>
                        <a:ea typeface="Arial"/>
                        <a:cs typeface="Arial"/>
                        <a:sym typeface="Arial"/>
                      </a:endParaRPr>
                    </a:p>
                    <a:p>
                      <a:pPr marL="0" marR="0" lvl="0" indent="0" algn="l" rtl="0">
                        <a:spcBef>
                          <a:spcPts val="1200"/>
                        </a:spcBef>
                        <a:spcAft>
                          <a:spcPts val="0"/>
                        </a:spcAft>
                        <a:buNone/>
                      </a:pPr>
                      <a:endParaRPr sz="1800">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5"/>
          <p:cNvSpPr txBox="1"/>
          <p:nvPr/>
        </p:nvSpPr>
        <p:spPr>
          <a:xfrm>
            <a:off x="1028700" y="571500"/>
            <a:ext cx="16315800" cy="221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200" b="1">
                <a:solidFill>
                  <a:schemeClr val="dk1"/>
                </a:solidFill>
                <a:latin typeface="Arial"/>
                <a:ea typeface="Arial"/>
                <a:cs typeface="Arial"/>
                <a:sym typeface="Arial"/>
              </a:rPr>
              <a:t>Research Advisor &amp; Doctoral Research Fellow Positions</a:t>
            </a:r>
            <a:endParaRPr sz="7200" b="1">
              <a:solidFill>
                <a:schemeClr val="dk1"/>
              </a:solidFill>
              <a:latin typeface="Arial"/>
              <a:ea typeface="Arial"/>
              <a:cs typeface="Arial"/>
              <a:sym typeface="Arial"/>
            </a:endParaRPr>
          </a:p>
        </p:txBody>
      </p:sp>
      <p:cxnSp>
        <p:nvCxnSpPr>
          <p:cNvPr id="243" name="Google Shape;243;p15"/>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44" name="Google Shape;244;p15"/>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5"/>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246" name="Google Shape;246;p15"/>
          <p:cNvSpPr txBox="1"/>
          <p:nvPr/>
        </p:nvSpPr>
        <p:spPr>
          <a:xfrm>
            <a:off x="829277" y="2875019"/>
            <a:ext cx="15732000" cy="6252900"/>
          </a:xfrm>
          <a:prstGeom prst="rect">
            <a:avLst/>
          </a:prstGeom>
          <a:noFill/>
          <a:ln>
            <a:noFill/>
          </a:ln>
        </p:spPr>
        <p:txBody>
          <a:bodyPr spcFirstLastPara="1" wrap="square" lIns="0" tIns="0" rIns="0" bIns="0" anchor="t" anchorCtr="0">
            <a:spAutoFit/>
          </a:bodyPr>
          <a:lstStyle/>
          <a:p>
            <a:pPr marL="486163" marR="0" lvl="1" indent="-243082" algn="l" rtl="0">
              <a:lnSpc>
                <a:spcPct val="112571"/>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Matriculating students are (mostly) on MSE support for Fall ‘23 and Spring ‘24</a:t>
            </a:r>
            <a:endParaRPr/>
          </a:p>
          <a:p>
            <a:pPr marL="486163" marR="0" lvl="1" indent="-243082" algn="l" rtl="0">
              <a:lnSpc>
                <a:spcPct val="112571"/>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Doctoral Research Fellow (or RA) positions begin Summer ‘24</a:t>
            </a:r>
            <a:endParaRPr/>
          </a:p>
          <a:p>
            <a:pPr marL="0" marR="0" lvl="0" indent="0" algn="l" rtl="0">
              <a:lnSpc>
                <a:spcPct val="112571"/>
              </a:lnSpc>
              <a:spcBef>
                <a:spcPts val="0"/>
              </a:spcBef>
              <a:spcAft>
                <a:spcPts val="0"/>
              </a:spcAft>
              <a:buNone/>
            </a:pPr>
            <a:endParaRPr sz="2800">
              <a:solidFill>
                <a:schemeClr val="dk1"/>
              </a:solidFill>
              <a:latin typeface="Arial"/>
              <a:ea typeface="Arial"/>
              <a:cs typeface="Arial"/>
              <a:sym typeface="Arial"/>
            </a:endParaRPr>
          </a:p>
          <a:p>
            <a:pPr marL="486163" marR="0" lvl="1" indent="-243082" algn="l" rtl="0">
              <a:lnSpc>
                <a:spcPct val="112571"/>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Finding a Research Advisor</a:t>
            </a:r>
            <a:endParaRPr/>
          </a:p>
          <a:p>
            <a:pPr marL="972327" marR="0" lvl="2" indent="-324109" algn="l" rtl="0">
              <a:lnSpc>
                <a:spcPct val="112571"/>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Some students enter the program with a specific research advisor and project in mind. No rotation is needed for such students</a:t>
            </a:r>
            <a:endParaRPr/>
          </a:p>
          <a:p>
            <a:pPr marL="0" marR="0" lvl="0" indent="0" algn="l" rtl="0">
              <a:lnSpc>
                <a:spcPct val="112571"/>
              </a:lnSpc>
              <a:spcBef>
                <a:spcPts val="0"/>
              </a:spcBef>
              <a:spcAft>
                <a:spcPts val="0"/>
              </a:spcAft>
              <a:buNone/>
            </a:pPr>
            <a:endParaRPr sz="2800">
              <a:solidFill>
                <a:schemeClr val="dk1"/>
              </a:solidFill>
              <a:latin typeface="Arial"/>
              <a:ea typeface="Arial"/>
              <a:cs typeface="Arial"/>
              <a:sym typeface="Arial"/>
            </a:endParaRPr>
          </a:p>
          <a:p>
            <a:pPr marL="972327" marR="0" lvl="2" indent="-324109" algn="l" rtl="0">
              <a:lnSpc>
                <a:spcPct val="112571"/>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Others will use the first two semesters to find research advisors through lab rotations.</a:t>
            </a:r>
            <a:endParaRPr/>
          </a:p>
          <a:p>
            <a:pPr marL="1458491" marR="0" lvl="3" indent="-364623" algn="l" rtl="0">
              <a:lnSpc>
                <a:spcPct val="112571"/>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On finding a faculty supervisor in Fall or Spring, register for MS900 research . </a:t>
            </a:r>
            <a:endParaRPr/>
          </a:p>
          <a:p>
            <a:pPr marL="1458490" marR="0" lvl="3" indent="-364623" algn="l" rtl="0">
              <a:lnSpc>
                <a:spcPct val="112571"/>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Students with no advisor commitment after the first rotation must complete at least one more rotation during spring semester</a:t>
            </a:r>
            <a:endParaRPr sz="2800" b="0" i="0" u="none" strike="noStrike" cap="none">
              <a:solidFill>
                <a:schemeClr val="dk1"/>
              </a:solidFill>
              <a:latin typeface="Arial"/>
              <a:ea typeface="Arial"/>
              <a:cs typeface="Arial"/>
              <a:sym typeface="Arial"/>
            </a:endParaRPr>
          </a:p>
          <a:p>
            <a:pPr marL="1093868" marR="0" lvl="2" indent="-457200" algn="l" rtl="0">
              <a:lnSpc>
                <a:spcPct val="112571"/>
              </a:lnSpc>
              <a:spcBef>
                <a:spcPts val="0"/>
              </a:spcBef>
              <a:spcAft>
                <a:spcPts val="0"/>
              </a:spcAft>
              <a:buClr>
                <a:schemeClr val="dk1"/>
              </a:buClr>
              <a:buSzPts val="2800"/>
              <a:buFont typeface="Courier New"/>
              <a:buChar char="o"/>
            </a:pPr>
            <a:r>
              <a:rPr lang="en-US" sz="2800" b="1" i="0" u="none" strike="noStrike" cap="none">
                <a:solidFill>
                  <a:schemeClr val="dk1"/>
                </a:solidFill>
                <a:latin typeface="Arial"/>
                <a:ea typeface="Arial"/>
                <a:cs typeface="Arial"/>
                <a:sym typeface="Arial"/>
              </a:rPr>
              <a:t>Inability to secure a research advisor by April 30, 2025 constitutes not making sufficient progress as graduate student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6"/>
          <p:cNvSpPr txBox="1"/>
          <p:nvPr/>
        </p:nvSpPr>
        <p:spPr>
          <a:xfrm>
            <a:off x="1028700" y="1028700"/>
            <a:ext cx="14439900"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200" b="1">
                <a:solidFill>
                  <a:schemeClr val="dk1"/>
                </a:solidFill>
                <a:latin typeface="Arial"/>
                <a:ea typeface="Arial"/>
                <a:cs typeface="Arial"/>
                <a:sym typeface="Arial"/>
              </a:rPr>
              <a:t>PhD Funding Model </a:t>
            </a:r>
            <a:endParaRPr/>
          </a:p>
        </p:txBody>
      </p:sp>
      <p:cxnSp>
        <p:nvCxnSpPr>
          <p:cNvPr id="252" name="Google Shape;252;p16"/>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53" name="Google Shape;253;p16"/>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6"/>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graphicFrame>
        <p:nvGraphicFramePr>
          <p:cNvPr id="255" name="Google Shape;255;p16"/>
          <p:cNvGraphicFramePr/>
          <p:nvPr/>
        </p:nvGraphicFramePr>
        <p:xfrm>
          <a:off x="830898" y="2281423"/>
          <a:ext cx="10826100" cy="6909564"/>
        </p:xfrm>
        <a:graphic>
          <a:graphicData uri="http://schemas.openxmlformats.org/drawingml/2006/table">
            <a:tbl>
              <a:tblPr>
                <a:noFill/>
                <a:tableStyleId>{19D2D1BF-A8A4-4A7B-81D9-F296FEB7AE85}</a:tableStyleId>
              </a:tblPr>
              <a:tblGrid>
                <a:gridCol w="5413050">
                  <a:extLst>
                    <a:ext uri="{9D8B030D-6E8A-4147-A177-3AD203B41FA5}">
                      <a16:colId xmlns:a16="http://schemas.microsoft.com/office/drawing/2014/main" val="20000"/>
                    </a:ext>
                  </a:extLst>
                </a:gridCol>
                <a:gridCol w="5413050">
                  <a:extLst>
                    <a:ext uri="{9D8B030D-6E8A-4147-A177-3AD203B41FA5}">
                      <a16:colId xmlns:a16="http://schemas.microsoft.com/office/drawing/2014/main" val="20001"/>
                    </a:ext>
                  </a:extLst>
                </a:gridCol>
              </a:tblGrid>
              <a:tr h="636100">
                <a:tc>
                  <a:txBody>
                    <a:bodyPr/>
                    <a:lstStyle/>
                    <a:p>
                      <a:pPr marL="0" marR="0" lvl="0" indent="0" algn="ctr" rtl="0">
                        <a:lnSpc>
                          <a:spcPct val="73062"/>
                        </a:lnSpc>
                        <a:spcBef>
                          <a:spcPts val="0"/>
                        </a:spcBef>
                        <a:spcAft>
                          <a:spcPts val="0"/>
                        </a:spcAft>
                        <a:buNone/>
                      </a:pPr>
                      <a:r>
                        <a:rPr lang="en-US" sz="3200">
                          <a:solidFill>
                            <a:schemeClr val="lt1"/>
                          </a:solidFill>
                          <a:latin typeface="Arial"/>
                          <a:ea typeface="Arial"/>
                          <a:cs typeface="Arial"/>
                          <a:sym typeface="Arial"/>
                        </a:rPr>
                        <a:t>1</a:t>
                      </a:r>
                      <a:r>
                        <a:rPr lang="en-US" sz="3200" baseline="30000">
                          <a:solidFill>
                            <a:schemeClr val="lt1"/>
                          </a:solidFill>
                          <a:latin typeface="Arial"/>
                          <a:ea typeface="Arial"/>
                          <a:cs typeface="Arial"/>
                          <a:sym typeface="Arial"/>
                        </a:rPr>
                        <a:t>st</a:t>
                      </a:r>
                      <a:r>
                        <a:rPr lang="en-US" sz="3200">
                          <a:solidFill>
                            <a:schemeClr val="lt1"/>
                          </a:solidFill>
                          <a:latin typeface="Arial"/>
                          <a:ea typeface="Arial"/>
                          <a:cs typeface="Arial"/>
                          <a:sym typeface="Arial"/>
                        </a:rPr>
                        <a:t> Year</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solidFill>
                      <a:srgbClr val="C00000"/>
                    </a:solidFill>
                  </a:tcPr>
                </a:tc>
                <a:tc>
                  <a:txBody>
                    <a:bodyPr/>
                    <a:lstStyle/>
                    <a:p>
                      <a:pPr marL="0" marR="0" lvl="0" indent="0" algn="ctr" rtl="0">
                        <a:lnSpc>
                          <a:spcPct val="73062"/>
                        </a:lnSpc>
                        <a:spcBef>
                          <a:spcPts val="0"/>
                        </a:spcBef>
                        <a:spcAft>
                          <a:spcPts val="0"/>
                        </a:spcAft>
                        <a:buNone/>
                      </a:pPr>
                      <a:r>
                        <a:rPr lang="en-US" sz="3200">
                          <a:solidFill>
                            <a:schemeClr val="lt1"/>
                          </a:solidFill>
                          <a:latin typeface="Arial"/>
                          <a:ea typeface="Arial"/>
                          <a:cs typeface="Arial"/>
                          <a:sym typeface="Arial"/>
                        </a:rPr>
                        <a:t>Candidacy Rate</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687000">
                <a:tc>
                  <a:txBody>
                    <a:bodyPr/>
                    <a:lstStyle/>
                    <a:p>
                      <a:pPr marL="0" marR="0" lvl="0" indent="0" algn="ctr" rtl="0">
                        <a:lnSpc>
                          <a:spcPct val="97416"/>
                        </a:lnSpc>
                        <a:spcBef>
                          <a:spcPts val="0"/>
                        </a:spcBef>
                        <a:spcAft>
                          <a:spcPts val="0"/>
                        </a:spcAft>
                        <a:buNone/>
                      </a:pPr>
                      <a:r>
                        <a:rPr lang="en-US" sz="2400">
                          <a:solidFill>
                            <a:schemeClr val="dk1"/>
                          </a:solidFill>
                          <a:latin typeface="Arial"/>
                          <a:ea typeface="Arial"/>
                          <a:cs typeface="Arial"/>
                          <a:sym typeface="Arial"/>
                        </a:rPr>
                        <a:t>$13,791.67/semester</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a:solidFill>
                            <a:schemeClr val="dk1"/>
                          </a:solidFill>
                          <a:latin typeface="Arial"/>
                          <a:ea typeface="Arial"/>
                          <a:cs typeface="Arial"/>
                          <a:sym typeface="Arial"/>
                        </a:rPr>
                        <a:t>$15,170/semester</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1"/>
                  </a:ext>
                </a:extLst>
              </a:tr>
              <a:tr h="1710450">
                <a:tc>
                  <a:txBody>
                    <a:bodyPr/>
                    <a:lstStyle/>
                    <a:p>
                      <a:pPr marL="0" marR="0" lvl="0" indent="0" algn="ctr" rtl="0">
                        <a:lnSpc>
                          <a:spcPct val="150000"/>
                        </a:lnSpc>
                        <a:spcBef>
                          <a:spcPts val="0"/>
                        </a:spcBef>
                        <a:spcAft>
                          <a:spcPts val="0"/>
                        </a:spcAft>
                        <a:buNone/>
                      </a:pPr>
                      <a:r>
                        <a:rPr lang="en-US" sz="2400">
                          <a:solidFill>
                            <a:schemeClr val="dk1"/>
                          </a:solidFill>
                          <a:latin typeface="Arial"/>
                          <a:ea typeface="Arial"/>
                          <a:cs typeface="Arial"/>
                          <a:sym typeface="Arial"/>
                        </a:rPr>
                        <a:t>Fall/Spring</a:t>
                      </a:r>
                      <a:endParaRPr/>
                    </a:p>
                    <a:p>
                      <a:pPr marL="0" marR="0" lvl="0" indent="0" algn="ctr" rtl="0">
                        <a:lnSpc>
                          <a:spcPct val="97416"/>
                        </a:lnSpc>
                        <a:spcBef>
                          <a:spcPts val="0"/>
                        </a:spcBef>
                        <a:spcAft>
                          <a:spcPts val="0"/>
                        </a:spcAft>
                        <a:buNone/>
                      </a:pPr>
                      <a:r>
                        <a:rPr lang="en-US" sz="2400" b="1">
                          <a:solidFill>
                            <a:schemeClr val="dk1"/>
                          </a:solidFill>
                          <a:latin typeface="Arial"/>
                          <a:ea typeface="Arial"/>
                          <a:cs typeface="Arial"/>
                          <a:sym typeface="Arial"/>
                        </a:rPr>
                        <a:t>Service Stipend</a:t>
                      </a:r>
                      <a:endParaRPr/>
                    </a:p>
                    <a:p>
                      <a:pPr marL="0" marR="0" lvl="0" indent="0" algn="ctr" rtl="0">
                        <a:lnSpc>
                          <a:spcPct val="97416"/>
                        </a:lnSpc>
                        <a:spcBef>
                          <a:spcPts val="0"/>
                        </a:spcBef>
                        <a:spcAft>
                          <a:spcPts val="0"/>
                        </a:spcAft>
                        <a:buNone/>
                      </a:pPr>
                      <a:r>
                        <a:rPr lang="en-US" sz="2400">
                          <a:solidFill>
                            <a:schemeClr val="dk1"/>
                          </a:solidFill>
                          <a:latin typeface="Arial"/>
                          <a:ea typeface="Arial"/>
                          <a:cs typeface="Arial"/>
                          <a:sym typeface="Arial"/>
                        </a:rPr>
                        <a:t>Graduate Teaching Fellowship Doctoral Research Fellowship</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i="0" u="none" strike="noStrike">
                          <a:solidFill>
                            <a:schemeClr val="dk1"/>
                          </a:solidFill>
                          <a:latin typeface="Arial"/>
                          <a:ea typeface="Arial"/>
                          <a:cs typeface="Arial"/>
                          <a:sym typeface="Arial"/>
                        </a:rPr>
                        <a:t>10% raise over base.</a:t>
                      </a:r>
                      <a:endParaRPr/>
                    </a:p>
                  </a:txBody>
                  <a:tcPr marL="9525" marR="9525" marT="9525" marB="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2"/>
                  </a:ext>
                </a:extLst>
              </a:tr>
              <a:tr h="1710450">
                <a:tc>
                  <a:txBody>
                    <a:bodyPr/>
                    <a:lstStyle/>
                    <a:p>
                      <a:pPr marL="0" marR="0" lvl="0" indent="0" algn="ctr" rtl="0">
                        <a:lnSpc>
                          <a:spcPct val="150000"/>
                        </a:lnSpc>
                        <a:spcBef>
                          <a:spcPts val="0"/>
                        </a:spcBef>
                        <a:spcAft>
                          <a:spcPts val="0"/>
                        </a:spcAft>
                        <a:buNone/>
                      </a:pPr>
                      <a:r>
                        <a:rPr lang="en-US" sz="2400">
                          <a:solidFill>
                            <a:schemeClr val="dk1"/>
                          </a:solidFill>
                          <a:latin typeface="Arial"/>
                          <a:ea typeface="Arial"/>
                          <a:cs typeface="Arial"/>
                          <a:sym typeface="Arial"/>
                        </a:rPr>
                        <a:t>Fall/Spring</a:t>
                      </a:r>
                      <a:endParaRPr/>
                    </a:p>
                    <a:p>
                      <a:pPr marL="0" marR="0" lvl="0" indent="0" algn="ctr" rtl="0">
                        <a:lnSpc>
                          <a:spcPct val="97416"/>
                        </a:lnSpc>
                        <a:spcBef>
                          <a:spcPts val="0"/>
                        </a:spcBef>
                        <a:spcAft>
                          <a:spcPts val="0"/>
                        </a:spcAft>
                        <a:buNone/>
                      </a:pPr>
                      <a:r>
                        <a:rPr lang="en-US" sz="2400" b="1">
                          <a:solidFill>
                            <a:schemeClr val="dk1"/>
                          </a:solidFill>
                          <a:latin typeface="Arial"/>
                          <a:ea typeface="Arial"/>
                          <a:cs typeface="Arial"/>
                          <a:sym typeface="Arial"/>
                        </a:rPr>
                        <a:t>Non-Service Stipend</a:t>
                      </a:r>
                      <a:endParaRPr/>
                    </a:p>
                    <a:p>
                      <a:pPr marL="0" marR="0" lvl="0" indent="0" algn="ctr" rtl="0">
                        <a:lnSpc>
                          <a:spcPct val="97416"/>
                        </a:lnSpc>
                        <a:spcBef>
                          <a:spcPts val="0"/>
                        </a:spcBef>
                        <a:spcAft>
                          <a:spcPts val="0"/>
                        </a:spcAft>
                        <a:buNone/>
                      </a:pPr>
                      <a:r>
                        <a:rPr lang="en-US" sz="2400">
                          <a:solidFill>
                            <a:schemeClr val="dk1"/>
                          </a:solidFill>
                          <a:latin typeface="Arial"/>
                          <a:ea typeface="Arial"/>
                          <a:cs typeface="Arial"/>
                          <a:sym typeface="Arial"/>
                        </a:rPr>
                        <a:t>Dean’s Fellowship</a:t>
                      </a:r>
                      <a:endParaRPr/>
                    </a:p>
                    <a:p>
                      <a:pPr marL="0" marR="0" lvl="0" indent="0" algn="ctr" rtl="0">
                        <a:lnSpc>
                          <a:spcPct val="97416"/>
                        </a:lnSpc>
                        <a:spcBef>
                          <a:spcPts val="0"/>
                        </a:spcBef>
                        <a:spcAft>
                          <a:spcPts val="0"/>
                        </a:spcAft>
                        <a:buNone/>
                      </a:pPr>
                      <a:r>
                        <a:rPr lang="en-US" sz="2400">
                          <a:solidFill>
                            <a:schemeClr val="dk1"/>
                          </a:solidFill>
                          <a:latin typeface="Arial"/>
                          <a:ea typeface="Arial"/>
                          <a:cs typeface="Arial"/>
                          <a:sym typeface="Arial"/>
                        </a:rPr>
                        <a:t>Distinguished MSE Fellowship</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i="0" u="none" strike="noStrike">
                          <a:solidFill>
                            <a:schemeClr val="dk1"/>
                          </a:solidFill>
                          <a:latin typeface="Arial"/>
                          <a:ea typeface="Arial"/>
                          <a:cs typeface="Arial"/>
                          <a:sym typeface="Arial"/>
                        </a:rPr>
                        <a:t>Must pass both:</a:t>
                      </a:r>
                      <a:endParaRPr/>
                    </a:p>
                    <a:p>
                      <a:pPr marL="0" marR="0" lvl="0" indent="0" algn="ctr" rtl="0">
                        <a:spcBef>
                          <a:spcPts val="0"/>
                        </a:spcBef>
                        <a:spcAft>
                          <a:spcPts val="0"/>
                        </a:spcAft>
                        <a:buNone/>
                      </a:pPr>
                      <a:r>
                        <a:rPr lang="en-US" sz="2400" b="0" i="0" u="none" strike="noStrike">
                          <a:solidFill>
                            <a:schemeClr val="dk1"/>
                          </a:solidFill>
                          <a:latin typeface="Arial"/>
                          <a:ea typeface="Arial"/>
                          <a:cs typeface="Arial"/>
                          <a:sym typeface="Arial"/>
                        </a:rPr>
                        <a:t>PhD Qualifying Exam</a:t>
                      </a:r>
                      <a:endParaRPr/>
                    </a:p>
                    <a:p>
                      <a:pPr marL="0" marR="0" lvl="0" indent="0" algn="ctr" rtl="0">
                        <a:spcBef>
                          <a:spcPts val="0"/>
                        </a:spcBef>
                        <a:spcAft>
                          <a:spcPts val="0"/>
                        </a:spcAft>
                        <a:buNone/>
                      </a:pPr>
                      <a:r>
                        <a:rPr lang="en-US" sz="2400" b="0" i="0" u="none" strike="noStrike">
                          <a:solidFill>
                            <a:schemeClr val="dk1"/>
                          </a:solidFill>
                          <a:latin typeface="Arial"/>
                          <a:ea typeface="Arial"/>
                          <a:cs typeface="Arial"/>
                          <a:sym typeface="Arial"/>
                        </a:rPr>
                        <a:t>Math Requirement</a:t>
                      </a:r>
                      <a:endParaRPr/>
                    </a:p>
                  </a:txBody>
                  <a:tcPr marL="9525" marR="9525" marT="9525" marB="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3"/>
                  </a:ext>
                </a:extLst>
              </a:tr>
              <a:tr h="818425">
                <a:tc>
                  <a:txBody>
                    <a:bodyPr/>
                    <a:lstStyle/>
                    <a:p>
                      <a:pPr marL="0" marR="0" lvl="0" indent="0" algn="ctr" rtl="0">
                        <a:lnSpc>
                          <a:spcPct val="97416"/>
                        </a:lnSpc>
                        <a:spcBef>
                          <a:spcPts val="0"/>
                        </a:spcBef>
                        <a:spcAft>
                          <a:spcPts val="0"/>
                        </a:spcAft>
                        <a:buNone/>
                      </a:pPr>
                      <a:r>
                        <a:rPr lang="en-US" sz="2400">
                          <a:solidFill>
                            <a:schemeClr val="dk1"/>
                          </a:solidFill>
                          <a:latin typeface="Arial"/>
                          <a:ea typeface="Arial"/>
                          <a:cs typeface="Arial"/>
                          <a:sym typeface="Arial"/>
                        </a:rPr>
                        <a:t>Summer</a:t>
                      </a:r>
                      <a:endParaRPr/>
                    </a:p>
                    <a:p>
                      <a:pPr marL="0" marR="0" lvl="0" indent="0" algn="ctr" rtl="0">
                        <a:lnSpc>
                          <a:spcPct val="97416"/>
                        </a:lnSpc>
                        <a:spcBef>
                          <a:spcPts val="0"/>
                        </a:spcBef>
                        <a:spcAft>
                          <a:spcPts val="0"/>
                        </a:spcAft>
                        <a:buNone/>
                      </a:pPr>
                      <a:r>
                        <a:rPr lang="en-US" sz="2400" b="1">
                          <a:solidFill>
                            <a:schemeClr val="dk1"/>
                          </a:solidFill>
                          <a:latin typeface="Arial"/>
                          <a:ea typeface="Arial"/>
                          <a:cs typeface="Arial"/>
                          <a:sym typeface="Arial"/>
                        </a:rPr>
                        <a:t>Service Stipend</a:t>
                      </a:r>
                      <a:endParaRPr/>
                    </a:p>
                    <a:p>
                      <a:pPr marL="0" marR="0" lvl="0" indent="0" algn="ctr" rtl="0">
                        <a:lnSpc>
                          <a:spcPct val="97416"/>
                        </a:lnSpc>
                        <a:spcBef>
                          <a:spcPts val="0"/>
                        </a:spcBef>
                        <a:spcAft>
                          <a:spcPts val="0"/>
                        </a:spcAft>
                        <a:buNone/>
                      </a:pPr>
                      <a:r>
                        <a:rPr lang="en-US" sz="2400">
                          <a:solidFill>
                            <a:schemeClr val="dk1"/>
                          </a:solidFill>
                          <a:latin typeface="Arial"/>
                          <a:ea typeface="Arial"/>
                          <a:cs typeface="Arial"/>
                          <a:sym typeface="Arial"/>
                        </a:rPr>
                        <a:t>Doctoral Research Fellowship</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i="0" u="none" strike="noStrike">
                          <a:solidFill>
                            <a:schemeClr val="dk1"/>
                          </a:solidFill>
                          <a:latin typeface="Arial"/>
                          <a:ea typeface="Arial"/>
                          <a:cs typeface="Arial"/>
                          <a:sym typeface="Arial"/>
                        </a:rPr>
                        <a:t>Service Stipend</a:t>
                      </a:r>
                      <a:endParaRPr/>
                    </a:p>
                    <a:p>
                      <a:pPr marL="0" marR="0" lvl="0" indent="0" algn="ctr" rtl="0">
                        <a:spcBef>
                          <a:spcPts val="0"/>
                        </a:spcBef>
                        <a:spcAft>
                          <a:spcPts val="0"/>
                        </a:spcAft>
                        <a:buNone/>
                      </a:pPr>
                      <a:r>
                        <a:rPr lang="en-US" sz="2400" b="0" i="0" u="none" strike="noStrike">
                          <a:solidFill>
                            <a:schemeClr val="dk1"/>
                          </a:solidFill>
                          <a:latin typeface="Arial"/>
                          <a:ea typeface="Arial"/>
                          <a:cs typeface="Arial"/>
                          <a:sym typeface="Arial"/>
                        </a:rPr>
                        <a:t>Doctoral Research Fellowship</a:t>
                      </a:r>
                      <a:endParaRPr/>
                    </a:p>
                    <a:p>
                      <a:pPr marL="0" marR="0" lvl="0" indent="0" algn="ctr" rtl="0">
                        <a:spcBef>
                          <a:spcPts val="0"/>
                        </a:spcBef>
                        <a:spcAft>
                          <a:spcPts val="0"/>
                        </a:spcAft>
                        <a:buNone/>
                      </a:pPr>
                      <a:r>
                        <a:rPr lang="en-US" sz="2400" b="0" i="0" u="none" strike="noStrike">
                          <a:solidFill>
                            <a:schemeClr val="dk1"/>
                          </a:solidFill>
                          <a:latin typeface="Arial"/>
                          <a:ea typeface="Arial"/>
                          <a:cs typeface="Arial"/>
                          <a:sym typeface="Arial"/>
                        </a:rPr>
                        <a:t>Other Fellowship (NSF, etc)</a:t>
                      </a:r>
                      <a:endParaRPr/>
                    </a:p>
                  </a:txBody>
                  <a:tcPr marL="9525" marR="9525" marT="9525" marB="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56" name="Google Shape;256;p16"/>
          <p:cNvSpPr txBox="1"/>
          <p:nvPr/>
        </p:nvSpPr>
        <p:spPr>
          <a:xfrm>
            <a:off x="12115800" y="2511600"/>
            <a:ext cx="552774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See MSE PhD Handbook, PhD Funding Information for further information.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txBox="1"/>
          <p:nvPr/>
        </p:nvSpPr>
        <p:spPr>
          <a:xfrm>
            <a:off x="1014895" y="1124888"/>
            <a:ext cx="16258210" cy="1254831"/>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chemeClr val="dk1"/>
                </a:solidFill>
                <a:latin typeface="Arial"/>
                <a:ea typeface="Arial"/>
                <a:cs typeface="Arial"/>
                <a:sym typeface="Arial"/>
              </a:rPr>
              <a:t>External Funding Bonus</a:t>
            </a:r>
            <a:endParaRPr/>
          </a:p>
        </p:txBody>
      </p:sp>
      <p:sp>
        <p:nvSpPr>
          <p:cNvPr id="262" name="Google Shape;262;p17"/>
          <p:cNvSpPr txBox="1"/>
          <p:nvPr/>
        </p:nvSpPr>
        <p:spPr>
          <a:xfrm>
            <a:off x="1295400" y="2628900"/>
            <a:ext cx="8686800" cy="5262979"/>
          </a:xfrm>
          <a:prstGeom prst="rect">
            <a:avLst/>
          </a:prstGeom>
          <a:noFill/>
          <a:ln>
            <a:noFill/>
          </a:ln>
        </p:spPr>
        <p:txBody>
          <a:bodyPr spcFirstLastPara="1" wrap="square" lIns="91425" tIns="45700" rIns="91425" bIns="45700" anchor="t" anchorCtr="0">
            <a:spAutoFit/>
          </a:bodyPr>
          <a:lstStyle/>
          <a:p>
            <a:pPr marL="285750" marR="0" lvl="0" indent="-228600" algn="l" rtl="0">
              <a:spcBef>
                <a:spcPts val="0"/>
              </a:spcBef>
              <a:spcAft>
                <a:spcPts val="0"/>
              </a:spcAft>
              <a:buNone/>
            </a:pPr>
            <a:r>
              <a:rPr lang="en-US" sz="2800" b="1" i="0" u="none" strike="noStrike">
                <a:solidFill>
                  <a:srgbClr val="000000"/>
                </a:solidFill>
                <a:latin typeface="Arial"/>
                <a:ea typeface="Arial"/>
                <a:cs typeface="Arial"/>
                <a:sym typeface="Arial"/>
              </a:rPr>
              <a:t>Application Period:</a:t>
            </a:r>
            <a:r>
              <a:rPr lang="en-US" sz="2800" b="0" i="0" u="none" strike="noStrike">
                <a:solidFill>
                  <a:srgbClr val="000000"/>
                </a:solidFill>
                <a:latin typeface="Arial"/>
                <a:ea typeface="Arial"/>
                <a:cs typeface="Arial"/>
                <a:sym typeface="Arial"/>
              </a:rPr>
              <a:t> 7/1 – 9/30</a:t>
            </a:r>
            <a:endParaRPr sz="2800">
              <a:solidFill>
                <a:srgbClr val="212121"/>
              </a:solidFill>
              <a:latin typeface="Arial"/>
              <a:ea typeface="Arial"/>
              <a:cs typeface="Arial"/>
              <a:sym typeface="Arial"/>
            </a:endParaRPr>
          </a:p>
          <a:p>
            <a:pPr marL="285750" marR="0" lvl="0" indent="-228600" algn="l" rtl="0">
              <a:spcBef>
                <a:spcPts val="0"/>
              </a:spcBef>
              <a:spcAft>
                <a:spcPts val="0"/>
              </a:spcAft>
              <a:buNone/>
            </a:pPr>
            <a:endParaRPr sz="2800" b="0" i="0" u="none" strike="noStrike">
              <a:solidFill>
                <a:srgbClr val="212121"/>
              </a:solidFill>
              <a:latin typeface="Arial"/>
              <a:ea typeface="Arial"/>
              <a:cs typeface="Arial"/>
              <a:sym typeface="Arial"/>
            </a:endParaRPr>
          </a:p>
          <a:p>
            <a:pPr marL="514350" marR="0" lvl="0" indent="-457200" algn="l" rtl="0">
              <a:spcBef>
                <a:spcPts val="0"/>
              </a:spcBef>
              <a:spcAft>
                <a:spcPts val="0"/>
              </a:spcAft>
              <a:buClr>
                <a:srgbClr val="212121"/>
              </a:buClr>
              <a:buSzPts val="2800"/>
              <a:buFont typeface="Arial"/>
              <a:buChar char="•"/>
            </a:pPr>
            <a:r>
              <a:rPr lang="en-US" sz="2800" b="0" i="0" u="none" strike="noStrike">
                <a:solidFill>
                  <a:srgbClr val="212121"/>
                </a:solidFill>
                <a:latin typeface="Arial"/>
                <a:ea typeface="Arial"/>
                <a:cs typeface="Arial"/>
                <a:sym typeface="Arial"/>
              </a:rPr>
              <a:t>For a multi-year award, the student must apply each year.</a:t>
            </a:r>
            <a:endParaRPr/>
          </a:p>
          <a:p>
            <a:pPr marL="971550" marR="0" lvl="1" indent="-457200" algn="l" rtl="0">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Up to $3,000 per year.</a:t>
            </a:r>
            <a:endParaRPr/>
          </a:p>
          <a:p>
            <a:pPr marL="514350" marR="0" lvl="0" indent="-279400" algn="l" rtl="0">
              <a:spcBef>
                <a:spcPts val="0"/>
              </a:spcBef>
              <a:spcAft>
                <a:spcPts val="0"/>
              </a:spcAft>
              <a:buClr>
                <a:schemeClr val="dk1"/>
              </a:buClr>
              <a:buSzPts val="2800"/>
              <a:buFont typeface="Arial"/>
              <a:buNone/>
            </a:pPr>
            <a:endParaRPr sz="2800">
              <a:solidFill>
                <a:srgbClr val="000000"/>
              </a:solidFill>
              <a:latin typeface="Arial"/>
              <a:ea typeface="Arial"/>
              <a:cs typeface="Arial"/>
              <a:sym typeface="Arial"/>
            </a:endParaRPr>
          </a:p>
          <a:p>
            <a:pPr marL="342900" marR="0" lvl="0" indent="-285750" algn="l" rtl="0">
              <a:spcBef>
                <a:spcPts val="0"/>
              </a:spcBef>
              <a:spcAft>
                <a:spcPts val="0"/>
              </a:spcAft>
              <a:buClr>
                <a:srgbClr val="000000"/>
              </a:buClr>
              <a:buSzPts val="2800"/>
              <a:buFont typeface="Arial"/>
              <a:buChar char="•"/>
            </a:pPr>
            <a:r>
              <a:rPr lang="en-US" sz="2800">
                <a:solidFill>
                  <a:srgbClr val="000000"/>
                </a:solidFill>
                <a:latin typeface="Arial"/>
                <a:ea typeface="Arial"/>
                <a:cs typeface="Arial"/>
                <a:sym typeface="Arial"/>
              </a:rPr>
              <a:t>Must have </a:t>
            </a:r>
            <a:r>
              <a:rPr lang="en-US" sz="2800" b="0" i="0" u="none" strike="noStrike">
                <a:solidFill>
                  <a:srgbClr val="000000"/>
                </a:solidFill>
                <a:latin typeface="Arial"/>
                <a:ea typeface="Arial"/>
                <a:cs typeface="Arial"/>
                <a:sym typeface="Arial"/>
              </a:rPr>
              <a:t>an NSF, NIH, or HHMI individual predoctoral fellowship for which the student wrote a scientific grant that was subjected to rigorous review.</a:t>
            </a:r>
            <a:endParaRPr/>
          </a:p>
          <a:p>
            <a:pPr marL="57150" marR="0" lvl="0" indent="0" algn="l" rtl="0">
              <a:spcBef>
                <a:spcPts val="0"/>
              </a:spcBef>
              <a:spcAft>
                <a:spcPts val="0"/>
              </a:spcAft>
              <a:buNone/>
            </a:pPr>
            <a:endParaRPr sz="2800" b="0" i="0" u="none" strike="noStrike">
              <a:solidFill>
                <a:srgbClr val="212121"/>
              </a:solidFill>
              <a:latin typeface="Arial"/>
              <a:ea typeface="Arial"/>
              <a:cs typeface="Arial"/>
              <a:sym typeface="Arial"/>
            </a:endParaRPr>
          </a:p>
          <a:p>
            <a:pPr marL="971550" marR="0" lvl="0" indent="-457200" algn="l" rtl="0">
              <a:spcBef>
                <a:spcPts val="0"/>
              </a:spcBef>
              <a:spcAft>
                <a:spcPts val="0"/>
              </a:spcAft>
              <a:buClr>
                <a:srgbClr val="000000"/>
              </a:buClr>
              <a:buSzPts val="2800"/>
              <a:buFont typeface="Arial"/>
              <a:buChar char="•"/>
            </a:pPr>
            <a:r>
              <a:rPr lang="en-US" sz="2800" b="0" i="0" u="none" strike="noStrike">
                <a:solidFill>
                  <a:srgbClr val="000000"/>
                </a:solidFill>
                <a:latin typeface="Arial"/>
                <a:ea typeface="Arial"/>
                <a:cs typeface="Arial"/>
                <a:sym typeface="Arial"/>
              </a:rPr>
              <a:t>Other sources of funding will be considered.</a:t>
            </a:r>
            <a:endParaRPr sz="2800" b="0" i="0" u="none" strike="noStrike">
              <a:solidFill>
                <a:srgbClr val="212121"/>
              </a:solidFill>
              <a:latin typeface="Arial"/>
              <a:ea typeface="Arial"/>
              <a:cs typeface="Arial"/>
              <a:sym typeface="Arial"/>
            </a:endParaRPr>
          </a:p>
          <a:p>
            <a:pPr marL="971550" marR="0" lvl="0" indent="-457200" algn="l" rtl="0">
              <a:spcBef>
                <a:spcPts val="0"/>
              </a:spcBef>
              <a:spcAft>
                <a:spcPts val="0"/>
              </a:spcAft>
              <a:buClr>
                <a:srgbClr val="000000"/>
              </a:buClr>
              <a:buSzPts val="2800"/>
              <a:buFont typeface="Arial"/>
              <a:buChar char="•"/>
            </a:pPr>
            <a:r>
              <a:rPr lang="en-US" sz="2800" b="0" i="0" u="none" strike="noStrike">
                <a:solidFill>
                  <a:srgbClr val="000000"/>
                </a:solidFill>
                <a:latin typeface="Arial"/>
                <a:ea typeface="Arial"/>
                <a:cs typeface="Arial"/>
                <a:sym typeface="Arial"/>
              </a:rPr>
              <a:t>Must maintain </a:t>
            </a:r>
            <a:r>
              <a:rPr lang="en-US" sz="2800" b="0" i="0" u="none" strike="noStrike">
                <a:solidFill>
                  <a:srgbClr val="212121"/>
                </a:solidFill>
                <a:latin typeface="Arial"/>
                <a:ea typeface="Arial"/>
                <a:cs typeface="Arial"/>
                <a:sym typeface="Arial"/>
              </a:rPr>
              <a:t>Satisfactory Academic Progress.</a:t>
            </a:r>
            <a:endParaRPr/>
          </a:p>
        </p:txBody>
      </p:sp>
      <p:cxnSp>
        <p:nvCxnSpPr>
          <p:cNvPr id="263" name="Google Shape;263;p17"/>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64" name="Google Shape;264;p17"/>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265" name="Google Shape;265;p17"/>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8"/>
          <p:cNvSpPr txBox="1"/>
          <p:nvPr/>
        </p:nvSpPr>
        <p:spPr>
          <a:xfrm>
            <a:off x="996274" y="919144"/>
            <a:ext cx="16258210" cy="1254831"/>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chemeClr val="dk1"/>
                </a:solidFill>
                <a:latin typeface="Arial"/>
                <a:ea typeface="Arial"/>
                <a:cs typeface="Arial"/>
                <a:sym typeface="Arial"/>
              </a:rPr>
              <a:t>MSE PhD Travel Award</a:t>
            </a:r>
            <a:endParaRPr/>
          </a:p>
        </p:txBody>
      </p:sp>
      <p:cxnSp>
        <p:nvCxnSpPr>
          <p:cNvPr id="271" name="Google Shape;271;p18"/>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72" name="Google Shape;272;p18"/>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273" name="Google Shape;273;p18"/>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8"/>
          <p:cNvSpPr txBox="1"/>
          <p:nvPr/>
        </p:nvSpPr>
        <p:spPr>
          <a:xfrm>
            <a:off x="1028700" y="2986717"/>
            <a:ext cx="13144500" cy="5865708"/>
          </a:xfrm>
          <a:prstGeom prst="rect">
            <a:avLst/>
          </a:prstGeom>
          <a:noFill/>
          <a:ln>
            <a:noFill/>
          </a:ln>
        </p:spPr>
        <p:txBody>
          <a:bodyPr spcFirstLastPara="1" wrap="square" lIns="0" tIns="0" rIns="0" bIns="0" anchor="t" anchorCtr="0">
            <a:spAutoFit/>
          </a:bodyPr>
          <a:lstStyle/>
          <a:p>
            <a:pPr marL="0" marR="0" lvl="0" indent="0" algn="l" rtl="0">
              <a:lnSpc>
                <a:spcPct val="131321"/>
              </a:lnSpc>
              <a:spcBef>
                <a:spcPts val="0"/>
              </a:spcBef>
              <a:spcAft>
                <a:spcPts val="0"/>
              </a:spcAft>
              <a:buNone/>
            </a:pPr>
            <a:r>
              <a:rPr lang="en-US" sz="2800">
                <a:solidFill>
                  <a:schemeClr val="dk1"/>
                </a:solidFill>
                <a:latin typeface="Arial"/>
                <a:ea typeface="Arial"/>
                <a:cs typeface="Arial"/>
                <a:sym typeface="Arial"/>
              </a:rPr>
              <a:t>Students who have passed the PhD qualifying exam are eligible for a $500 Student Travel Award. The advisor must submit a nomination to the Associate Head, </a:t>
            </a:r>
            <a:r>
              <a:rPr lang="en-US" sz="2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Professor Soumendra Basu</a:t>
            </a:r>
            <a:r>
              <a:rPr lang="en-US" sz="2800">
                <a:solidFill>
                  <a:schemeClr val="dk1"/>
                </a:solidFill>
                <a:latin typeface="Arial"/>
                <a:ea typeface="Arial"/>
                <a:cs typeface="Arial"/>
                <a:sym typeface="Arial"/>
              </a:rPr>
              <a:t>, including:</a:t>
            </a:r>
            <a:br>
              <a:rPr lang="en-US" sz="2800">
                <a:solidFill>
                  <a:schemeClr val="dk1"/>
                </a:solidFill>
                <a:latin typeface="Arial"/>
                <a:ea typeface="Arial"/>
                <a:cs typeface="Arial"/>
                <a:sym typeface="Arial"/>
              </a:rPr>
            </a:br>
            <a:endParaRPr sz="2800">
              <a:solidFill>
                <a:schemeClr val="dk1"/>
              </a:solidFill>
              <a:latin typeface="Arial"/>
              <a:ea typeface="Arial"/>
              <a:cs typeface="Arial"/>
              <a:sym typeface="Arial"/>
            </a:endParaRPr>
          </a:p>
          <a:p>
            <a:pPr marL="971550" marR="0" lvl="1" indent="-514350" algn="l" rtl="0">
              <a:lnSpc>
                <a:spcPct val="131321"/>
              </a:lnSpc>
              <a:spcBef>
                <a:spcPts val="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a copy of the paper abstract, and </a:t>
            </a:r>
            <a:endParaRPr/>
          </a:p>
          <a:p>
            <a:pPr marL="971550" marR="0" lvl="1" indent="-514350" algn="l" rtl="0">
              <a:lnSpc>
                <a:spcPct val="131321"/>
              </a:lnSpc>
              <a:spcBef>
                <a:spcPts val="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evidence that the paper is included in the conference/meeting program (e.g., web site containing the program or a page showing where the paper is scheduled in the program).</a:t>
            </a:r>
            <a:endParaRPr/>
          </a:p>
          <a:p>
            <a:pPr marL="0" marR="0" lvl="0" indent="0" algn="l" rtl="0">
              <a:lnSpc>
                <a:spcPct val="131321"/>
              </a:lnSpc>
              <a:spcBef>
                <a:spcPts val="0"/>
              </a:spcBef>
              <a:spcAft>
                <a:spcPts val="0"/>
              </a:spcAft>
              <a:buNone/>
            </a:pPr>
            <a:endParaRPr sz="2800">
              <a:solidFill>
                <a:schemeClr val="dk1"/>
              </a:solidFill>
              <a:latin typeface="Arial"/>
              <a:ea typeface="Arial"/>
              <a:cs typeface="Arial"/>
              <a:sym typeface="Arial"/>
            </a:endParaRPr>
          </a:p>
          <a:p>
            <a:pPr marL="0" marR="0" lvl="0" indent="0" algn="l" rtl="0">
              <a:lnSpc>
                <a:spcPct val="131321"/>
              </a:lnSpc>
              <a:spcBef>
                <a:spcPts val="0"/>
              </a:spcBef>
              <a:spcAft>
                <a:spcPts val="0"/>
              </a:spcAft>
              <a:buNone/>
            </a:pPr>
            <a:r>
              <a:rPr lang="en-US" sz="2800">
                <a:solidFill>
                  <a:schemeClr val="dk1"/>
                </a:solidFill>
                <a:latin typeface="Arial"/>
                <a:ea typeface="Arial"/>
                <a:cs typeface="Arial"/>
                <a:sym typeface="Arial"/>
              </a:rPr>
              <a:t>On completion of travel, the student will submit receipts for reimbursement.</a:t>
            </a:r>
            <a:endParaRPr/>
          </a:p>
          <a:p>
            <a:pPr marL="0" marR="0" lvl="0" indent="0" algn="l" rtl="0">
              <a:lnSpc>
                <a:spcPct val="131321"/>
              </a:lnSpc>
              <a:spcBef>
                <a:spcPts val="0"/>
              </a:spcBef>
              <a:spcAft>
                <a:spcPts val="0"/>
              </a:spcAft>
              <a:buNone/>
            </a:pPr>
            <a:endParaRPr sz="2800">
              <a:solidFill>
                <a:schemeClr val="dk1"/>
              </a:solidFill>
              <a:latin typeface="Arial"/>
              <a:ea typeface="Arial"/>
              <a:cs typeface="Arial"/>
              <a:sym typeface="Arial"/>
            </a:endParaRPr>
          </a:p>
          <a:p>
            <a:pPr marL="0" marR="0" lvl="0" indent="0" algn="l" rtl="0">
              <a:lnSpc>
                <a:spcPct val="84964"/>
              </a:lnSpc>
              <a:spcBef>
                <a:spcPts val="0"/>
              </a:spcBef>
              <a:spcAft>
                <a:spcPts val="0"/>
              </a:spcAft>
              <a:buNone/>
            </a:pPr>
            <a:endParaRPr sz="2800">
              <a:solidFill>
                <a:schemeClr val="dk1"/>
              </a:solidFill>
              <a:latin typeface="Arial"/>
              <a:ea typeface="Arial"/>
              <a:cs typeface="Arial"/>
              <a:sym typeface="Arial"/>
            </a:endParaRPr>
          </a:p>
          <a:p>
            <a:pPr marL="0" marR="0" lvl="0" indent="0" algn="l" rtl="0">
              <a:lnSpc>
                <a:spcPct val="84964"/>
              </a:lnSpc>
              <a:spcBef>
                <a:spcPts val="0"/>
              </a:spcBef>
              <a:spcAft>
                <a:spcPts val="0"/>
              </a:spcAft>
              <a:buNone/>
            </a:pPr>
            <a:endParaRPr sz="28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9"/>
          <p:cNvSpPr txBox="1"/>
          <p:nvPr/>
        </p:nvSpPr>
        <p:spPr>
          <a:xfrm>
            <a:off x="996274" y="919144"/>
            <a:ext cx="16258210"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200" b="1">
                <a:solidFill>
                  <a:schemeClr val="dk1"/>
                </a:solidFill>
                <a:latin typeface="Arial"/>
                <a:ea typeface="Arial"/>
                <a:cs typeface="Arial"/>
                <a:sym typeface="Arial"/>
              </a:rPr>
              <a:t>BU Advanced Conduct of Research (RCR) Requirement</a:t>
            </a:r>
            <a:endParaRPr/>
          </a:p>
        </p:txBody>
      </p:sp>
      <p:cxnSp>
        <p:nvCxnSpPr>
          <p:cNvPr id="280" name="Google Shape;280;p19"/>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81" name="Google Shape;281;p19"/>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282" name="Google Shape;282;p19"/>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83" name="Google Shape;283;p19"/>
          <p:cNvGrpSpPr/>
          <p:nvPr/>
        </p:nvGrpSpPr>
        <p:grpSpPr>
          <a:xfrm>
            <a:off x="1138052" y="3964681"/>
            <a:ext cx="14834338" cy="4589496"/>
            <a:chOff x="0" y="-9525"/>
            <a:chExt cx="19779117" cy="6119327"/>
          </a:xfrm>
        </p:grpSpPr>
        <p:sp>
          <p:nvSpPr>
            <p:cNvPr id="284" name="Google Shape;284;p19"/>
            <p:cNvSpPr txBox="1"/>
            <p:nvPr/>
          </p:nvSpPr>
          <p:spPr>
            <a:xfrm>
              <a:off x="0" y="-9525"/>
              <a:ext cx="19779117" cy="1897956"/>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099" i="1">
                  <a:solidFill>
                    <a:schemeClr val="dk1"/>
                  </a:solidFill>
                  <a:latin typeface="Arial"/>
                  <a:ea typeface="Arial"/>
                  <a:cs typeface="Arial"/>
                  <a:sym typeface="Arial"/>
                </a:rPr>
                <a:t>The RCR program educates students in core norms, principles, regulations, and rules governing the ethical practice of research. </a:t>
              </a:r>
              <a:endParaRPr/>
            </a:p>
            <a:p>
              <a:pPr marL="0" marR="0" lvl="0" indent="0" algn="l" rtl="0">
                <a:lnSpc>
                  <a:spcPct val="120006"/>
                </a:lnSpc>
                <a:spcBef>
                  <a:spcPts val="0"/>
                </a:spcBef>
                <a:spcAft>
                  <a:spcPts val="0"/>
                </a:spcAft>
                <a:buNone/>
              </a:pPr>
              <a:endParaRPr sz="3099">
                <a:solidFill>
                  <a:srgbClr val="B2101F"/>
                </a:solidFill>
                <a:latin typeface="Arial"/>
                <a:ea typeface="Arial"/>
                <a:cs typeface="Arial"/>
                <a:sym typeface="Arial"/>
              </a:endParaRPr>
            </a:p>
          </p:txBody>
        </p:sp>
        <p:sp>
          <p:nvSpPr>
            <p:cNvPr id="285" name="Google Shape;285;p19"/>
            <p:cNvSpPr txBox="1"/>
            <p:nvPr/>
          </p:nvSpPr>
          <p:spPr>
            <a:xfrm>
              <a:off x="0" y="2100072"/>
              <a:ext cx="19779117" cy="4009730"/>
            </a:xfrm>
            <a:prstGeom prst="rect">
              <a:avLst/>
            </a:prstGeom>
            <a:noFill/>
            <a:ln>
              <a:noFill/>
            </a:ln>
          </p:spPr>
          <p:txBody>
            <a:bodyPr spcFirstLastPara="1" wrap="square" lIns="0" tIns="0" rIns="0" bIns="0" anchor="t" anchorCtr="0">
              <a:spAutoFit/>
            </a:bodyPr>
            <a:lstStyle/>
            <a:p>
              <a:pPr marL="0" marR="0" lvl="0" indent="0" algn="l" rtl="0">
                <a:lnSpc>
                  <a:spcPct val="119964"/>
                </a:lnSpc>
                <a:spcBef>
                  <a:spcPts val="0"/>
                </a:spcBef>
                <a:spcAft>
                  <a:spcPts val="0"/>
                </a:spcAft>
                <a:buNone/>
              </a:pPr>
              <a:r>
                <a:rPr lang="en-US" sz="2800">
                  <a:solidFill>
                    <a:schemeClr val="dk1"/>
                  </a:solidFill>
                  <a:latin typeface="Arial"/>
                  <a:ea typeface="Arial"/>
                  <a:cs typeface="Arial"/>
                  <a:sym typeface="Arial"/>
                </a:rPr>
                <a:t>College of Engineering doctoral candidates must complete the RCR requirement prior to scheduling the PhD Prospectus Defense.</a:t>
              </a:r>
              <a:endParaRPr/>
            </a:p>
            <a:p>
              <a:pPr marL="0" marR="0" lvl="0" indent="0" algn="l" rtl="0">
                <a:lnSpc>
                  <a:spcPct val="119964"/>
                </a:lnSpc>
                <a:spcBef>
                  <a:spcPts val="0"/>
                </a:spcBef>
                <a:spcAft>
                  <a:spcPts val="0"/>
                </a:spcAft>
                <a:buNone/>
              </a:pPr>
              <a:endParaRPr sz="2800">
                <a:solidFill>
                  <a:schemeClr val="dk1"/>
                </a:solidFill>
                <a:latin typeface="Arial"/>
                <a:ea typeface="Arial"/>
                <a:cs typeface="Arial"/>
                <a:sym typeface="Arial"/>
              </a:endParaRPr>
            </a:p>
            <a:p>
              <a:pPr marL="0" marR="0" lvl="0" indent="0" algn="l" rtl="0">
                <a:lnSpc>
                  <a:spcPct val="119964"/>
                </a:lnSpc>
                <a:spcBef>
                  <a:spcPts val="0"/>
                </a:spcBef>
                <a:spcAft>
                  <a:spcPts val="0"/>
                </a:spcAft>
                <a:buNone/>
              </a:pPr>
              <a:r>
                <a:rPr lang="en-US" sz="2800">
                  <a:solidFill>
                    <a:schemeClr val="dk1"/>
                  </a:solidFill>
                  <a:latin typeface="Arial"/>
                  <a:ea typeface="Arial"/>
                  <a:cs typeface="Arial"/>
                  <a:sym typeface="Arial"/>
                </a:rPr>
                <a:t>Students will complete the RCR-specific CITI training and the RCR Course.  The RCR course is a 1 credit, non-tuition bearing course (ENG EK 800) open to all PhD students and postdoctoral scholars. This 10-week course will meet once weekly for 50-minute sessions</a:t>
              </a:r>
              <a:r>
                <a:rPr lang="en-US" sz="2800">
                  <a:solidFill>
                    <a:srgbClr val="65212A"/>
                  </a:solidFill>
                  <a:latin typeface="Arial"/>
                  <a:ea typeface="Arial"/>
                  <a:cs typeface="Arial"/>
                  <a:sym typeface="Arial"/>
                </a:rPr>
                <a:t>.</a:t>
              </a:r>
              <a:endParaRPr/>
            </a:p>
            <a:p>
              <a:pPr marL="0" marR="0" lvl="0" indent="0" algn="l" rtl="0">
                <a:lnSpc>
                  <a:spcPct val="139958"/>
                </a:lnSpc>
                <a:spcBef>
                  <a:spcPts val="0"/>
                </a:spcBef>
                <a:spcAft>
                  <a:spcPts val="0"/>
                </a:spcAft>
                <a:buNone/>
              </a:pPr>
              <a:endParaRPr sz="2400">
                <a:solidFill>
                  <a:srgbClr val="65212A"/>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0"/>
          <p:cNvSpPr txBox="1"/>
          <p:nvPr/>
        </p:nvSpPr>
        <p:spPr>
          <a:xfrm>
            <a:off x="996274" y="919144"/>
            <a:ext cx="16258210"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a:solidFill>
                  <a:schemeClr val="dk1"/>
                </a:solidFill>
                <a:latin typeface="Arial"/>
                <a:ea typeface="Arial"/>
                <a:cs typeface="Arial"/>
                <a:sym typeface="Arial"/>
              </a:rPr>
              <a:t>Supplemental Instruction (SI) in MSE Core Courses</a:t>
            </a:r>
            <a:endParaRPr/>
          </a:p>
        </p:txBody>
      </p:sp>
      <p:cxnSp>
        <p:nvCxnSpPr>
          <p:cNvPr id="291" name="Google Shape;291;p20"/>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92" name="Google Shape;292;p20"/>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293" name="Google Shape;293;p20"/>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94" name="Google Shape;294;p20"/>
          <p:cNvGrpSpPr/>
          <p:nvPr/>
        </p:nvGrpSpPr>
        <p:grpSpPr>
          <a:xfrm>
            <a:off x="996274" y="3446989"/>
            <a:ext cx="7197810" cy="3428074"/>
            <a:chOff x="0" y="0"/>
            <a:chExt cx="9597080" cy="4571605"/>
          </a:xfrm>
        </p:grpSpPr>
        <p:sp>
          <p:nvSpPr>
            <p:cNvPr id="295" name="Google Shape;295;p20"/>
            <p:cNvSpPr txBox="1"/>
            <p:nvPr/>
          </p:nvSpPr>
          <p:spPr>
            <a:xfrm>
              <a:off x="0" y="0"/>
              <a:ext cx="9597080" cy="647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a:solidFill>
                    <a:srgbClr val="B2101F"/>
                  </a:solidFill>
                  <a:latin typeface="Arial"/>
                  <a:ea typeface="Arial"/>
                  <a:cs typeface="Arial"/>
                  <a:sym typeface="Arial"/>
                </a:rPr>
                <a:t>What is SI?</a:t>
              </a:r>
              <a:endParaRPr/>
            </a:p>
          </p:txBody>
        </p:sp>
        <p:sp>
          <p:nvSpPr>
            <p:cNvPr id="296" name="Google Shape;296;p20"/>
            <p:cNvSpPr txBox="1"/>
            <p:nvPr/>
          </p:nvSpPr>
          <p:spPr>
            <a:xfrm>
              <a:off x="0" y="794905"/>
              <a:ext cx="9597000" cy="3776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a:solidFill>
                    <a:schemeClr val="dk1"/>
                  </a:solidFill>
                  <a:latin typeface="Arial"/>
                  <a:ea typeface="Arial"/>
                  <a:cs typeface="Arial"/>
                  <a:sym typeface="Arial"/>
                </a:rPr>
                <a:t>Supplemental Instruction (SI) is an academic support program in MSE. Peer SI leaders are trained to engage students in group activities outside class hours to help them reinforce course concepts, prepare for exams, and cultivate strong study skills.</a:t>
              </a:r>
              <a:endParaRPr/>
            </a:p>
            <a:p>
              <a:pPr marL="0" marR="0" lvl="0" indent="0" algn="l" rtl="0">
                <a:lnSpc>
                  <a:spcPct val="140000"/>
                </a:lnSpc>
                <a:spcBef>
                  <a:spcPts val="0"/>
                </a:spcBef>
                <a:spcAft>
                  <a:spcPts val="0"/>
                </a:spcAft>
                <a:buNone/>
              </a:pPr>
              <a:endParaRPr sz="2300">
                <a:solidFill>
                  <a:schemeClr val="dk1"/>
                </a:solidFill>
                <a:latin typeface="Arial"/>
                <a:ea typeface="Arial"/>
                <a:cs typeface="Arial"/>
                <a:sym typeface="Arial"/>
              </a:endParaRPr>
            </a:p>
          </p:txBody>
        </p:sp>
      </p:grpSp>
      <p:grpSp>
        <p:nvGrpSpPr>
          <p:cNvPr id="297" name="Google Shape;297;p20"/>
          <p:cNvGrpSpPr/>
          <p:nvPr/>
        </p:nvGrpSpPr>
        <p:grpSpPr>
          <a:xfrm>
            <a:off x="996274" y="6540602"/>
            <a:ext cx="7197810" cy="2611848"/>
            <a:chOff x="0" y="203200"/>
            <a:chExt cx="9597080" cy="3482464"/>
          </a:xfrm>
        </p:grpSpPr>
        <p:sp>
          <p:nvSpPr>
            <p:cNvPr id="298" name="Google Shape;298;p20"/>
            <p:cNvSpPr txBox="1"/>
            <p:nvPr/>
          </p:nvSpPr>
          <p:spPr>
            <a:xfrm>
              <a:off x="0" y="203200"/>
              <a:ext cx="9597000" cy="656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a:solidFill>
                    <a:srgbClr val="B2101F"/>
                  </a:solidFill>
                  <a:latin typeface="Arial"/>
                  <a:ea typeface="Arial"/>
                  <a:cs typeface="Arial"/>
                  <a:sym typeface="Arial"/>
                </a:rPr>
                <a:t>Why SI?</a:t>
              </a:r>
              <a:endParaRPr/>
            </a:p>
          </p:txBody>
        </p:sp>
        <p:sp>
          <p:nvSpPr>
            <p:cNvPr id="299" name="Google Shape;299;p20"/>
            <p:cNvSpPr txBox="1"/>
            <p:nvPr/>
          </p:nvSpPr>
          <p:spPr>
            <a:xfrm>
              <a:off x="0" y="998132"/>
              <a:ext cx="9597080" cy="2687532"/>
            </a:xfrm>
            <a:prstGeom prst="rect">
              <a:avLst/>
            </a:prstGeom>
            <a:noFill/>
            <a:ln>
              <a:noFill/>
            </a:ln>
          </p:spPr>
          <p:txBody>
            <a:bodyPr spcFirstLastPara="1" wrap="square" lIns="0" tIns="0" rIns="0" bIns="0" anchor="t" anchorCtr="0">
              <a:spAutoFit/>
            </a:bodyPr>
            <a:lstStyle/>
            <a:p>
              <a:pPr marL="496571" marR="0" lvl="1" indent="-248284" algn="l" rtl="0">
                <a:lnSpc>
                  <a:spcPct val="14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Get help with CORE MSE courses.</a:t>
              </a:r>
              <a:endParaRPr/>
            </a:p>
            <a:p>
              <a:pPr marL="496571" marR="0" lvl="1" indent="-248284" algn="l" rtl="0">
                <a:lnSpc>
                  <a:spcPct val="14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Peer-facilitated study sessions </a:t>
              </a:r>
              <a:endParaRPr/>
            </a:p>
            <a:p>
              <a:pPr marL="496571" marR="0" lvl="1" indent="-248284" algn="l" rtl="0">
                <a:lnSpc>
                  <a:spcPct val="14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Learn and share study skills</a:t>
              </a:r>
              <a:endParaRPr/>
            </a:p>
            <a:p>
              <a:pPr marL="496571" marR="0" lvl="1" indent="-248284" algn="l" rtl="0">
                <a:lnSpc>
                  <a:spcPct val="14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It's Free!</a:t>
              </a:r>
              <a:endParaRPr/>
            </a:p>
            <a:p>
              <a:pPr marL="0" marR="0" lvl="0" indent="0" algn="l" rtl="0">
                <a:lnSpc>
                  <a:spcPct val="140000"/>
                </a:lnSpc>
                <a:spcBef>
                  <a:spcPts val="0"/>
                </a:spcBef>
                <a:spcAft>
                  <a:spcPts val="0"/>
                </a:spcAft>
                <a:buNone/>
              </a:pPr>
              <a:endParaRPr sz="2300">
                <a:solidFill>
                  <a:srgbClr val="65212A"/>
                </a:solidFill>
                <a:latin typeface="Arial"/>
                <a:ea typeface="Arial"/>
                <a:cs typeface="Arial"/>
                <a:sym typeface="Arial"/>
              </a:endParaRPr>
            </a:p>
          </p:txBody>
        </p:sp>
      </p:grpSp>
      <p:sp>
        <p:nvSpPr>
          <p:cNvPr id="300" name="Google Shape;300;p20"/>
          <p:cNvSpPr/>
          <p:nvPr/>
        </p:nvSpPr>
        <p:spPr>
          <a:xfrm>
            <a:off x="9525000" y="3530230"/>
            <a:ext cx="6934200" cy="4280269"/>
          </a:xfrm>
          <a:custGeom>
            <a:avLst/>
            <a:gdLst/>
            <a:ahLst/>
            <a:cxnLst/>
            <a:rect l="l" t="t" r="r" b="b"/>
            <a:pathLst>
              <a:path w="5026563" h="3351042" extrusionOk="0">
                <a:moveTo>
                  <a:pt x="0" y="0"/>
                </a:moveTo>
                <a:lnTo>
                  <a:pt x="5026563" y="0"/>
                </a:lnTo>
                <a:lnTo>
                  <a:pt x="5026563" y="3351042"/>
                </a:lnTo>
                <a:lnTo>
                  <a:pt x="0" y="3351042"/>
                </a:lnTo>
                <a:lnTo>
                  <a:pt x="0" y="0"/>
                </a:lnTo>
                <a:close/>
              </a:path>
            </a:pathLst>
          </a:custGeom>
          <a:blipFill rotWithShape="1">
            <a:blip r:embed="rId4">
              <a:alphaModFix/>
            </a:blip>
            <a:stretch>
              <a:fillRect l="-14407" t="-30872" r="-164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Google Shape;98;p2"/>
          <p:cNvGrpSpPr/>
          <p:nvPr/>
        </p:nvGrpSpPr>
        <p:grpSpPr>
          <a:xfrm rot="-5400000">
            <a:off x="7055298" y="-7341494"/>
            <a:ext cx="3891208" cy="18574196"/>
            <a:chOff x="0" y="-76200"/>
            <a:chExt cx="1024845" cy="4945401"/>
          </a:xfrm>
        </p:grpSpPr>
        <p:sp>
          <p:nvSpPr>
            <p:cNvPr id="99" name="Google Shape;99;p2"/>
            <p:cNvSpPr/>
            <p:nvPr/>
          </p:nvSpPr>
          <p:spPr>
            <a:xfrm>
              <a:off x="0" y="0"/>
              <a:ext cx="1024845" cy="4869201"/>
            </a:xfrm>
            <a:custGeom>
              <a:avLst/>
              <a:gdLst/>
              <a:ahLst/>
              <a:cxnLst/>
              <a:rect l="l" t="t" r="r" b="b"/>
              <a:pathLst>
                <a:path w="1024845" h="4869201" extrusionOk="0">
                  <a:moveTo>
                    <a:pt x="0" y="0"/>
                  </a:moveTo>
                  <a:lnTo>
                    <a:pt x="1024845" y="0"/>
                  </a:lnTo>
                  <a:lnTo>
                    <a:pt x="1024845" y="4869201"/>
                  </a:lnTo>
                  <a:lnTo>
                    <a:pt x="0" y="4869201"/>
                  </a:lnTo>
                  <a:close/>
                </a:path>
              </a:pathLst>
            </a:custGeom>
            <a:solidFill>
              <a:srgbClr val="2D2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2"/>
            <p:cNvSpPr txBox="1"/>
            <p:nvPr/>
          </p:nvSpPr>
          <p:spPr>
            <a:xfrm>
              <a:off x="0" y="-76200"/>
              <a:ext cx="1024845" cy="4945401"/>
            </a:xfrm>
            <a:prstGeom prst="rect">
              <a:avLst/>
            </a:prstGeom>
            <a:noFill/>
            <a:ln>
              <a:noFill/>
            </a:ln>
          </p:spPr>
          <p:txBody>
            <a:bodyPr spcFirstLastPara="1" wrap="square" lIns="50800" tIns="50800" rIns="50800" bIns="50800" anchor="ctr" anchorCtr="0">
              <a:noAutofit/>
            </a:bodyPr>
            <a:lstStyle/>
            <a:p>
              <a:pPr marL="0" marR="0" lvl="0" indent="0" algn="ctr" rtl="0">
                <a:lnSpc>
                  <a:spcPct val="198055"/>
                </a:lnSpc>
                <a:spcBef>
                  <a:spcPts val="0"/>
                </a:spcBef>
                <a:spcAft>
                  <a:spcPts val="0"/>
                </a:spcAft>
                <a:buNone/>
              </a:pPr>
              <a:endParaRPr sz="1800">
                <a:solidFill>
                  <a:schemeClr val="dk1"/>
                </a:solidFill>
                <a:latin typeface="Calibri"/>
                <a:ea typeface="Calibri"/>
                <a:cs typeface="Calibri"/>
                <a:sym typeface="Calibri"/>
              </a:endParaRPr>
            </a:p>
          </p:txBody>
        </p:sp>
      </p:grpSp>
      <p:sp>
        <p:nvSpPr>
          <p:cNvPr id="101" name="Google Shape;101;p2"/>
          <p:cNvSpPr/>
          <p:nvPr/>
        </p:nvSpPr>
        <p:spPr>
          <a:xfrm>
            <a:off x="0" y="0"/>
            <a:ext cx="18288000" cy="3891208"/>
          </a:xfrm>
          <a:custGeom>
            <a:avLst/>
            <a:gdLst/>
            <a:ahLst/>
            <a:cxnLst/>
            <a:rect l="l" t="t" r="r" b="b"/>
            <a:pathLst>
              <a:path w="18288000" h="3891208" extrusionOk="0">
                <a:moveTo>
                  <a:pt x="0" y="0"/>
                </a:moveTo>
                <a:lnTo>
                  <a:pt x="18288000" y="0"/>
                </a:lnTo>
                <a:lnTo>
                  <a:pt x="18288000" y="3891208"/>
                </a:lnTo>
                <a:lnTo>
                  <a:pt x="0" y="3891208"/>
                </a:lnTo>
                <a:lnTo>
                  <a:pt x="0" y="0"/>
                </a:lnTo>
                <a:close/>
              </a:path>
            </a:pathLst>
          </a:custGeom>
          <a:blipFill rotWithShape="1">
            <a:blip r:embed="rId3">
              <a:alphaModFix amt="57000"/>
            </a:blip>
            <a:stretch>
              <a:fillRect t="-104179" b="-2198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txBox="1"/>
          <p:nvPr/>
        </p:nvSpPr>
        <p:spPr>
          <a:xfrm>
            <a:off x="1665803" y="1806429"/>
            <a:ext cx="12949144" cy="1026178"/>
          </a:xfrm>
          <a:prstGeom prst="rect">
            <a:avLst/>
          </a:prstGeom>
          <a:noFill/>
          <a:ln>
            <a:noFill/>
          </a:ln>
        </p:spPr>
        <p:txBody>
          <a:bodyPr spcFirstLastPara="1" wrap="square" lIns="0" tIns="0" rIns="0" bIns="0" anchor="t" anchorCtr="0">
            <a:spAutoFit/>
          </a:bodyPr>
          <a:lstStyle/>
          <a:p>
            <a:pPr marL="0" marR="0" lvl="0" indent="0" algn="l" rtl="0">
              <a:lnSpc>
                <a:spcPct val="90988"/>
              </a:lnSpc>
              <a:spcBef>
                <a:spcPts val="0"/>
              </a:spcBef>
              <a:spcAft>
                <a:spcPts val="0"/>
              </a:spcAft>
              <a:buNone/>
            </a:pPr>
            <a:r>
              <a:rPr lang="en-US" sz="8800" b="1">
                <a:solidFill>
                  <a:srgbClr val="FFFFFF"/>
                </a:solidFill>
                <a:latin typeface="Arial"/>
                <a:ea typeface="Arial"/>
                <a:cs typeface="Arial"/>
                <a:sym typeface="Arial"/>
              </a:rPr>
              <a:t>PhD Orientation</a:t>
            </a:r>
            <a:endParaRPr/>
          </a:p>
        </p:txBody>
      </p:sp>
      <p:sp>
        <p:nvSpPr>
          <p:cNvPr id="103" name="Google Shape;103;p2"/>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2"/>
          <p:cNvSpPr txBox="1"/>
          <p:nvPr/>
        </p:nvSpPr>
        <p:spPr>
          <a:xfrm>
            <a:off x="1689866" y="2868323"/>
            <a:ext cx="10579100" cy="57714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chemeClr val="lt1"/>
                </a:solidFill>
                <a:latin typeface="Arial"/>
                <a:ea typeface="Arial"/>
                <a:cs typeface="Arial"/>
                <a:sym typeface="Arial"/>
              </a:rPr>
              <a:t>Fall 2024</a:t>
            </a:r>
            <a:endParaRPr/>
          </a:p>
        </p:txBody>
      </p:sp>
      <p:sp>
        <p:nvSpPr>
          <p:cNvPr id="105" name="Google Shape;105;p2"/>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8"/>
          <p:cNvSpPr txBox="1"/>
          <p:nvPr/>
        </p:nvSpPr>
        <p:spPr>
          <a:xfrm>
            <a:off x="964743" y="871847"/>
            <a:ext cx="16258210" cy="110286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a:solidFill>
                  <a:schemeClr val="dk1"/>
                </a:solidFill>
                <a:latin typeface="Arial"/>
                <a:ea typeface="Arial"/>
                <a:cs typeface="Arial"/>
                <a:sym typeface="Arial"/>
              </a:rPr>
              <a:t>Guidance &amp; Resources</a:t>
            </a:r>
            <a:endParaRPr/>
          </a:p>
        </p:txBody>
      </p:sp>
      <p:cxnSp>
        <p:nvCxnSpPr>
          <p:cNvPr id="293" name="Google Shape;293;p18"/>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294" name="Google Shape;294;p18"/>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18"/>
          <p:cNvSpPr txBox="1"/>
          <p:nvPr/>
        </p:nvSpPr>
        <p:spPr>
          <a:xfrm>
            <a:off x="1146045" y="2575600"/>
            <a:ext cx="8001086" cy="390876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000" b="1" dirty="0">
                <a:solidFill>
                  <a:srgbClr val="B2101F"/>
                </a:solidFill>
                <a:latin typeface="Arial"/>
                <a:ea typeface="Arial"/>
                <a:cs typeface="Arial"/>
                <a:sym typeface="Arial"/>
              </a:rPr>
              <a:t>Guidance</a:t>
            </a:r>
            <a:endParaRPr sz="3000" dirty="0">
              <a:solidFill>
                <a:schemeClr val="dk1"/>
              </a:solidFill>
              <a:latin typeface="Arial"/>
              <a:ea typeface="Arial"/>
              <a:cs typeface="Arial"/>
              <a:sym typeface="Arial"/>
            </a:endParaRPr>
          </a:p>
          <a:p>
            <a:pPr marL="478790" marR="0" lvl="1" indent="-239395" algn="l" rtl="0">
              <a:spcBef>
                <a:spcPts val="0"/>
              </a:spcBef>
              <a:spcAft>
                <a:spcPts val="0"/>
              </a:spcAft>
              <a:buClr>
                <a:schemeClr val="dk1"/>
              </a:buClr>
              <a:buSzPts val="3000"/>
              <a:buFont typeface="Arial"/>
              <a:buChar char="•"/>
            </a:pPr>
            <a:r>
              <a:rPr lang="en-US" sz="3000" b="0" i="0" strike="noStrike" cap="none" dirty="0">
                <a:solidFill>
                  <a:schemeClr val="dk1"/>
                </a:solidFill>
                <a:latin typeface="Arial"/>
                <a:ea typeface="Arial"/>
                <a:cs typeface="Arial"/>
                <a:sym typeface="Arial"/>
                <a:hlinkClick r:id="rId4"/>
              </a:rPr>
              <a:t>Academic Conduct Code</a:t>
            </a:r>
            <a:endParaRPr lang="en-US" sz="3000" b="0" i="0" strike="noStrike" cap="none" dirty="0">
              <a:solidFill>
                <a:schemeClr val="dk1"/>
              </a:solidFill>
              <a:latin typeface="Arial"/>
              <a:ea typeface="Arial"/>
              <a:cs typeface="Arial"/>
              <a:sym typeface="Arial"/>
            </a:endParaRPr>
          </a:p>
          <a:p>
            <a:pPr marL="239395" marR="0" lvl="1" algn="l" rtl="0">
              <a:spcBef>
                <a:spcPts val="0"/>
              </a:spcBef>
              <a:spcAft>
                <a:spcPts val="0"/>
              </a:spcAft>
              <a:buClr>
                <a:schemeClr val="dk1"/>
              </a:buClr>
              <a:buSzPts val="3000"/>
            </a:pPr>
            <a:endParaRPr lang="en-US" sz="3000" b="0" i="0" strike="noStrike" cap="none" dirty="0">
              <a:solidFill>
                <a:schemeClr val="dk1"/>
              </a:solidFill>
              <a:latin typeface="Arial"/>
              <a:ea typeface="Arial"/>
              <a:cs typeface="Arial"/>
              <a:sym typeface="Arial"/>
            </a:endParaRPr>
          </a:p>
          <a:p>
            <a:pPr marL="478790" marR="0" lvl="1" indent="-239395" algn="l" rtl="0">
              <a:spcBef>
                <a:spcPts val="0"/>
              </a:spcBef>
              <a:spcAft>
                <a:spcPts val="0"/>
              </a:spcAft>
              <a:buClr>
                <a:schemeClr val="dk1"/>
              </a:buClr>
              <a:buSzPts val="3000"/>
              <a:buFont typeface="Arial"/>
              <a:buChar char="•"/>
            </a:pPr>
            <a:r>
              <a:rPr lang="en-US" sz="3000" b="0" i="0" strike="noStrike" cap="none" dirty="0">
                <a:solidFill>
                  <a:schemeClr val="dk1"/>
                </a:solidFill>
                <a:latin typeface="Arial"/>
                <a:ea typeface="Arial"/>
                <a:cs typeface="Arial"/>
                <a:sym typeface="Arial"/>
                <a:hlinkClick r:id="rId5"/>
              </a:rPr>
              <a:t>College of Engineering Graduate Bulletin</a:t>
            </a:r>
            <a:br>
              <a:rPr lang="en-US" sz="3000" b="0" i="0" strike="noStrike" cap="none" dirty="0">
                <a:solidFill>
                  <a:schemeClr val="dk1"/>
                </a:solidFill>
                <a:latin typeface="Arial"/>
                <a:ea typeface="Arial"/>
                <a:cs typeface="Arial"/>
                <a:sym typeface="Arial"/>
              </a:rPr>
            </a:br>
            <a:endParaRPr sz="3000" b="0" i="0" strike="noStrike" cap="none" dirty="0">
              <a:solidFill>
                <a:schemeClr val="dk1"/>
              </a:solidFill>
              <a:latin typeface="Arial"/>
              <a:ea typeface="Arial"/>
              <a:cs typeface="Arial"/>
              <a:sym typeface="Arial"/>
            </a:endParaRPr>
          </a:p>
          <a:p>
            <a:pPr marL="478790" marR="0" lvl="1" indent="-239395" algn="l" rtl="0">
              <a:spcBef>
                <a:spcPts val="0"/>
              </a:spcBef>
              <a:spcAft>
                <a:spcPts val="0"/>
              </a:spcAft>
              <a:buClr>
                <a:schemeClr val="dk1"/>
              </a:buClr>
              <a:buSzPts val="3000"/>
              <a:buFont typeface="Arial"/>
              <a:buChar char="•"/>
            </a:pPr>
            <a:r>
              <a:rPr lang="en-US" sz="3000" b="0" i="0" strike="noStrike" cap="none" dirty="0">
                <a:solidFill>
                  <a:schemeClr val="dk1"/>
                </a:solidFill>
                <a:latin typeface="Arial"/>
                <a:ea typeface="Arial"/>
                <a:cs typeface="Arial"/>
                <a:sym typeface="Arial"/>
                <a:hlinkClick r:id="rId6"/>
              </a:rPr>
              <a:t>MSE Masters Handbook</a:t>
            </a:r>
            <a:endParaRPr lang="en-US" sz="3000" b="0" i="0" strike="noStrike" cap="none" dirty="0">
              <a:solidFill>
                <a:schemeClr val="dk1"/>
              </a:solidFill>
              <a:latin typeface="Arial"/>
              <a:ea typeface="Arial"/>
              <a:cs typeface="Arial"/>
              <a:sym typeface="Arial"/>
            </a:endParaRPr>
          </a:p>
          <a:p>
            <a:pPr marL="239395" marR="0" lvl="1" algn="l" rtl="0">
              <a:spcBef>
                <a:spcPts val="0"/>
              </a:spcBef>
              <a:spcAft>
                <a:spcPts val="0"/>
              </a:spcAft>
              <a:buClr>
                <a:schemeClr val="dk1"/>
              </a:buClr>
              <a:buSzPts val="3000"/>
            </a:pPr>
            <a:br>
              <a:rPr lang="en-US" sz="3000" b="0" i="0" strike="noStrike" cap="none" dirty="0">
                <a:solidFill>
                  <a:schemeClr val="dk1"/>
                </a:solidFill>
                <a:latin typeface="Arial"/>
                <a:ea typeface="Arial"/>
                <a:cs typeface="Arial"/>
                <a:sym typeface="Arial"/>
              </a:rPr>
            </a:br>
            <a:endParaRPr dirty="0"/>
          </a:p>
          <a:p>
            <a:pPr marL="478790" marR="0" lvl="1" indent="-239395" algn="l" rtl="0">
              <a:spcBef>
                <a:spcPts val="0"/>
              </a:spcBef>
              <a:spcAft>
                <a:spcPts val="0"/>
              </a:spcAft>
              <a:buClr>
                <a:schemeClr val="dk1"/>
              </a:buClr>
              <a:buSzPts val="3000"/>
              <a:buFont typeface="Arial"/>
              <a:buChar char="•"/>
            </a:pPr>
            <a:r>
              <a:rPr lang="en-US" sz="3000" b="0" i="0" strike="noStrike" cap="none" dirty="0">
                <a:solidFill>
                  <a:schemeClr val="dk1"/>
                </a:solidFill>
                <a:latin typeface="Arial"/>
                <a:ea typeface="Arial"/>
                <a:cs typeface="Arial"/>
                <a:sym typeface="Arial"/>
                <a:hlinkClick r:id="rId7"/>
              </a:rPr>
              <a:t>MSE PhD Handbook</a:t>
            </a:r>
            <a:endParaRPr dirty="0"/>
          </a:p>
        </p:txBody>
      </p:sp>
      <p:pic>
        <p:nvPicPr>
          <p:cNvPr id="296" name="Google Shape;296;p18"/>
          <p:cNvPicPr preferRelativeResize="0"/>
          <p:nvPr/>
        </p:nvPicPr>
        <p:blipFill rotWithShape="1">
          <a:blip r:embed="rId8">
            <a:alphaModFix/>
          </a:blip>
          <a:srcRect/>
          <a:stretch/>
        </p:blipFill>
        <p:spPr>
          <a:xfrm>
            <a:off x="909282" y="9117244"/>
            <a:ext cx="4617209" cy="890801"/>
          </a:xfrm>
          <a:prstGeom prst="rect">
            <a:avLst/>
          </a:prstGeom>
          <a:noFill/>
          <a:ln>
            <a:noFill/>
          </a:ln>
        </p:spPr>
      </p:pic>
      <p:pic>
        <p:nvPicPr>
          <p:cNvPr id="297" name="Google Shape;297;p18" descr="A screenshot of a web page&#10;&#10;Description automatically generated"/>
          <p:cNvPicPr preferRelativeResize="0"/>
          <p:nvPr/>
        </p:nvPicPr>
        <p:blipFill rotWithShape="1">
          <a:blip r:embed="rId9">
            <a:alphaModFix/>
          </a:blip>
          <a:srcRect/>
          <a:stretch/>
        </p:blipFill>
        <p:spPr>
          <a:xfrm>
            <a:off x="8046452" y="4719684"/>
            <a:ext cx="6532404" cy="5213771"/>
          </a:xfrm>
          <a:prstGeom prst="rect">
            <a:avLst/>
          </a:prstGeom>
          <a:noFill/>
          <a:ln>
            <a:noFill/>
          </a:ln>
        </p:spPr>
      </p:pic>
      <p:pic>
        <p:nvPicPr>
          <p:cNvPr id="298" name="Google Shape;298;p18" descr="A screenshot of a web page&#10;&#10;Description automatically generated"/>
          <p:cNvPicPr preferRelativeResize="0"/>
          <p:nvPr/>
        </p:nvPicPr>
        <p:blipFill rotWithShape="1">
          <a:blip r:embed="rId10">
            <a:alphaModFix/>
          </a:blip>
          <a:srcRect l="1666" t="7356" r="9762" b="410"/>
          <a:stretch/>
        </p:blipFill>
        <p:spPr>
          <a:xfrm>
            <a:off x="11335407" y="1433777"/>
            <a:ext cx="5864793" cy="35409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9"/>
          <p:cNvSpPr txBox="1"/>
          <p:nvPr/>
        </p:nvSpPr>
        <p:spPr>
          <a:xfrm>
            <a:off x="996274" y="919144"/>
            <a:ext cx="16258210" cy="110286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a:solidFill>
                  <a:schemeClr val="dk1"/>
                </a:solidFill>
                <a:latin typeface="Arial"/>
                <a:ea typeface="Arial"/>
                <a:cs typeface="Arial"/>
                <a:sym typeface="Arial"/>
              </a:rPr>
              <a:t>Guidance &amp; Resources</a:t>
            </a:r>
            <a:endParaRPr/>
          </a:p>
        </p:txBody>
      </p:sp>
      <p:cxnSp>
        <p:nvCxnSpPr>
          <p:cNvPr id="304" name="Google Shape;304;p19"/>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305" name="Google Shape;305;p19"/>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9"/>
          <p:cNvSpPr txBox="1"/>
          <p:nvPr/>
        </p:nvSpPr>
        <p:spPr>
          <a:xfrm>
            <a:off x="996036" y="5853052"/>
            <a:ext cx="4739100" cy="338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B2101F"/>
                </a:solidFill>
                <a:latin typeface="Arial"/>
                <a:ea typeface="Arial"/>
                <a:cs typeface="Arial"/>
                <a:sym typeface="Arial"/>
              </a:rPr>
              <a:t>University Resources</a:t>
            </a:r>
            <a:endParaRPr sz="2200" dirty="0">
              <a:solidFill>
                <a:schemeClr val="dk1"/>
              </a:solidFill>
              <a:latin typeface="Arial"/>
              <a:ea typeface="Arial"/>
              <a:cs typeface="Arial"/>
              <a:sym typeface="Arial"/>
            </a:endParaRPr>
          </a:p>
          <a:p>
            <a:pPr marL="478790" marR="0" lvl="1" indent="-239395" algn="l" rtl="0">
              <a:spcBef>
                <a:spcPts val="0"/>
              </a:spcBef>
              <a:spcAft>
                <a:spcPts val="0"/>
              </a:spcAft>
              <a:buClr>
                <a:schemeClr val="dk1"/>
              </a:buClr>
              <a:buSzPts val="2200"/>
              <a:buFont typeface="Arial"/>
              <a:buChar char="•"/>
            </a:pPr>
            <a:r>
              <a:rPr lang="en-US" sz="2200" b="0" i="0" u="sng" strike="noStrike" cap="none" dirty="0">
                <a:solidFill>
                  <a:schemeClr val="dk1"/>
                </a:solidFill>
                <a:latin typeface="Arial"/>
                <a:ea typeface="Arial"/>
                <a:cs typeface="Arial"/>
                <a:sym typeface="Arial"/>
                <a:hlinkClick r:id="rId4"/>
              </a:rPr>
              <a:t>Newbury Center (First-Gen)</a:t>
            </a:r>
            <a:endParaRPr sz="2200" b="0" i="0" u="none" strike="noStrike" cap="none" dirty="0">
              <a:solidFill>
                <a:schemeClr val="dk1"/>
              </a:solidFill>
              <a:latin typeface="Arial"/>
              <a:ea typeface="Arial"/>
              <a:cs typeface="Arial"/>
              <a:sym typeface="Arial"/>
            </a:endParaRPr>
          </a:p>
          <a:p>
            <a:pPr marL="478790" marR="0" lvl="1" indent="-239395" algn="l" rtl="0">
              <a:spcBef>
                <a:spcPts val="0"/>
              </a:spcBef>
              <a:spcAft>
                <a:spcPts val="0"/>
              </a:spcAft>
              <a:buClr>
                <a:schemeClr val="dk1"/>
              </a:buClr>
              <a:buSzPts val="2200"/>
              <a:buFont typeface="Arial"/>
              <a:buChar char="•"/>
            </a:pPr>
            <a:r>
              <a:rPr lang="en-US" sz="2200" b="0" i="0" u="sng" strike="noStrike" cap="none" dirty="0">
                <a:solidFill>
                  <a:schemeClr val="dk1"/>
                </a:solidFill>
                <a:latin typeface="Arial"/>
                <a:ea typeface="Arial"/>
                <a:cs typeface="Arial"/>
                <a:sym typeface="Arial"/>
                <a:hlinkClick r:id="rId5"/>
              </a:rPr>
              <a:t>BU Out List</a:t>
            </a:r>
            <a:r>
              <a:rPr lang="en-US" sz="2200" b="0" i="0" u="none" strike="noStrike" cap="none" dirty="0">
                <a:solidFill>
                  <a:schemeClr val="dk1"/>
                </a:solidFill>
                <a:latin typeface="Arial"/>
                <a:ea typeface="Arial"/>
                <a:cs typeface="Arial"/>
                <a:sym typeface="Arial"/>
                <a:hlinkClick r:id="rId5"/>
              </a:rPr>
              <a:t> </a:t>
            </a:r>
            <a:r>
              <a:rPr lang="en-US" sz="2200" b="0" i="0" u="none" strike="noStrike" cap="none" dirty="0">
                <a:solidFill>
                  <a:schemeClr val="dk1"/>
                </a:solidFill>
                <a:latin typeface="Arial"/>
                <a:ea typeface="Arial"/>
                <a:cs typeface="Arial"/>
                <a:sym typeface="Arial"/>
              </a:rPr>
              <a:t>(for LGBTQIA+ faculty, staff, students and BU community)</a:t>
            </a:r>
            <a:endParaRPr dirty="0"/>
          </a:p>
          <a:p>
            <a:pPr marL="478790" marR="0" lvl="1" indent="-239395" algn="l" rtl="0">
              <a:spcBef>
                <a:spcPts val="0"/>
              </a:spcBef>
              <a:spcAft>
                <a:spcPts val="0"/>
              </a:spcAft>
              <a:buClr>
                <a:schemeClr val="dk1"/>
              </a:buClr>
              <a:buSzPts val="2200"/>
              <a:buFont typeface="Arial"/>
              <a:buChar char="•"/>
            </a:pPr>
            <a:r>
              <a:rPr lang="en-US" sz="2200" b="0" i="0" u="sng" strike="noStrike" cap="none" dirty="0">
                <a:solidFill>
                  <a:schemeClr val="dk1"/>
                </a:solidFill>
                <a:latin typeface="Arial"/>
                <a:ea typeface="Arial"/>
                <a:cs typeface="Arial"/>
                <a:sym typeface="Arial"/>
                <a:hlinkClick r:id="rId6"/>
              </a:rPr>
              <a:t>Howard Thurman Center for Common Ground</a:t>
            </a:r>
            <a:endParaRPr dirty="0"/>
          </a:p>
          <a:p>
            <a:pPr marL="478790" marR="0" lvl="1" indent="-239395" algn="l" rtl="0">
              <a:spcBef>
                <a:spcPts val="0"/>
              </a:spcBef>
              <a:spcAft>
                <a:spcPts val="0"/>
              </a:spcAft>
              <a:buClr>
                <a:schemeClr val="dk1"/>
              </a:buClr>
              <a:buSzPts val="2200"/>
              <a:buFont typeface="Arial"/>
              <a:buChar char="•"/>
            </a:pPr>
            <a:r>
              <a:rPr lang="en-US" sz="2200" b="0" i="0" u="sng" strike="noStrike" cap="none" dirty="0">
                <a:solidFill>
                  <a:schemeClr val="dk1"/>
                </a:solidFill>
                <a:latin typeface="Arial"/>
                <a:ea typeface="Arial"/>
                <a:cs typeface="Arial"/>
                <a:sym typeface="Arial"/>
                <a:hlinkClick r:id="rId7"/>
              </a:rPr>
              <a:t>Student Health Services </a:t>
            </a:r>
            <a:endParaRPr dirty="0"/>
          </a:p>
          <a:p>
            <a:pPr marL="478790" marR="0" lvl="1" indent="-239395" algn="l" rtl="0">
              <a:spcBef>
                <a:spcPts val="0"/>
              </a:spcBef>
              <a:spcAft>
                <a:spcPts val="0"/>
              </a:spcAft>
              <a:buClr>
                <a:schemeClr val="dk1"/>
              </a:buClr>
              <a:buSzPts val="2200"/>
              <a:buFont typeface="Arial"/>
              <a:buChar char="•"/>
            </a:pPr>
            <a:r>
              <a:rPr lang="en-US" sz="2200" b="0" i="0" u="sng" strike="noStrike" cap="none" dirty="0">
                <a:solidFill>
                  <a:schemeClr val="dk1"/>
                </a:solidFill>
                <a:latin typeface="Arial"/>
                <a:ea typeface="Arial"/>
                <a:cs typeface="Arial"/>
                <a:sym typeface="Arial"/>
                <a:hlinkClick r:id="rId8"/>
              </a:rPr>
              <a:t>Educational Resource Center</a:t>
            </a:r>
            <a:endParaRPr sz="1800" b="0" i="0" u="none" strike="noStrike" cap="none" dirty="0">
              <a:solidFill>
                <a:schemeClr val="dk1"/>
              </a:solidFill>
              <a:latin typeface="Calibri"/>
              <a:ea typeface="Calibri"/>
              <a:cs typeface="Calibri"/>
              <a:sym typeface="Calibri"/>
            </a:endParaRPr>
          </a:p>
          <a:p>
            <a:pPr marL="478790" marR="0" lvl="1" indent="-99695" algn="l" rtl="0">
              <a:spcBef>
                <a:spcPts val="0"/>
              </a:spcBef>
              <a:spcAft>
                <a:spcPts val="0"/>
              </a:spcAft>
              <a:buClr>
                <a:schemeClr val="dk1"/>
              </a:buClr>
              <a:buSzPts val="2200"/>
              <a:buFont typeface="Arial"/>
              <a:buNone/>
            </a:pPr>
            <a:endParaRPr sz="2200" b="0" i="0" u="none" strike="noStrike" cap="none" dirty="0">
              <a:solidFill>
                <a:schemeClr val="dk1"/>
              </a:solidFill>
              <a:latin typeface="Arial"/>
              <a:ea typeface="Arial"/>
              <a:cs typeface="Arial"/>
              <a:sym typeface="Arial"/>
            </a:endParaRPr>
          </a:p>
        </p:txBody>
      </p:sp>
      <p:pic>
        <p:nvPicPr>
          <p:cNvPr id="307" name="Google Shape;307;p19"/>
          <p:cNvPicPr preferRelativeResize="0"/>
          <p:nvPr/>
        </p:nvPicPr>
        <p:blipFill rotWithShape="1">
          <a:blip r:embed="rId9">
            <a:alphaModFix/>
          </a:blip>
          <a:srcRect/>
          <a:stretch/>
        </p:blipFill>
        <p:spPr>
          <a:xfrm>
            <a:off x="909282" y="9117244"/>
            <a:ext cx="4617209" cy="890801"/>
          </a:xfrm>
          <a:prstGeom prst="rect">
            <a:avLst/>
          </a:prstGeom>
          <a:noFill/>
          <a:ln>
            <a:noFill/>
          </a:ln>
        </p:spPr>
      </p:pic>
      <p:sp>
        <p:nvSpPr>
          <p:cNvPr id="308" name="Google Shape;308;p19"/>
          <p:cNvSpPr txBox="1"/>
          <p:nvPr/>
        </p:nvSpPr>
        <p:spPr>
          <a:xfrm>
            <a:off x="996273" y="2713658"/>
            <a:ext cx="5636674" cy="270843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b="1" dirty="0">
                <a:solidFill>
                  <a:srgbClr val="B2101F"/>
                </a:solidFill>
                <a:latin typeface="Arial"/>
                <a:ea typeface="Arial"/>
                <a:cs typeface="Arial"/>
                <a:sym typeface="Arial"/>
              </a:rPr>
              <a:t>Division Resources</a:t>
            </a:r>
            <a:endParaRPr sz="2200" dirty="0">
              <a:solidFill>
                <a:schemeClr val="dk1"/>
              </a:solidFill>
              <a:latin typeface="Arial"/>
              <a:ea typeface="Arial"/>
              <a:cs typeface="Arial"/>
              <a:sym typeface="Arial"/>
            </a:endParaRPr>
          </a:p>
          <a:p>
            <a:pPr marL="478790" marR="0" lvl="1" indent="-239395" algn="l" rtl="0">
              <a:spcBef>
                <a:spcPts val="0"/>
              </a:spcBef>
              <a:spcAft>
                <a:spcPts val="0"/>
              </a:spcAft>
              <a:buClr>
                <a:schemeClr val="dk1"/>
              </a:buClr>
              <a:buSzPts val="2200"/>
              <a:buFont typeface="Arial"/>
              <a:buChar char="•"/>
            </a:pPr>
            <a:r>
              <a:rPr lang="en-US" sz="2200" b="0" i="0" u="none" strike="noStrike" cap="none" dirty="0">
                <a:solidFill>
                  <a:schemeClr val="dk1"/>
                </a:solidFill>
                <a:latin typeface="Arial"/>
                <a:ea typeface="Arial"/>
                <a:cs typeface="Arial"/>
                <a:sym typeface="Arial"/>
              </a:rPr>
              <a:t>MSE Student Lounge &amp; 1st Year PhD Desks, 15 Saint Mary’s Street Rm 122</a:t>
            </a:r>
            <a:endParaRPr dirty="0"/>
          </a:p>
          <a:p>
            <a:pPr marL="478790" marR="0" lvl="1" indent="-239395" algn="l" rtl="0">
              <a:spcBef>
                <a:spcPts val="0"/>
              </a:spcBef>
              <a:spcAft>
                <a:spcPts val="0"/>
              </a:spcAft>
              <a:buClr>
                <a:schemeClr val="dk1"/>
              </a:buClr>
              <a:buSzPts val="2200"/>
              <a:buFont typeface="Arial"/>
              <a:buChar char="•"/>
            </a:pPr>
            <a:r>
              <a:rPr lang="en-US" sz="2200" b="0" i="0" u="none" strike="noStrike" cap="none" dirty="0">
                <a:solidFill>
                  <a:schemeClr val="dk1"/>
                </a:solidFill>
                <a:latin typeface="Arial"/>
                <a:ea typeface="Arial"/>
                <a:cs typeface="Arial"/>
                <a:sym typeface="Arial"/>
              </a:rPr>
              <a:t>MSE Conference Room, 15 Saint Mary’s Street Rm 121</a:t>
            </a:r>
            <a:endParaRPr dirty="0"/>
          </a:p>
          <a:p>
            <a:pPr marL="478790" marR="0" lvl="1" indent="-239395" algn="l" rtl="0">
              <a:spcBef>
                <a:spcPts val="0"/>
              </a:spcBef>
              <a:spcAft>
                <a:spcPts val="0"/>
              </a:spcAft>
              <a:buClr>
                <a:schemeClr val="dk1"/>
              </a:buClr>
              <a:buSzPts val="2200"/>
              <a:buFont typeface="Arial"/>
              <a:buChar char="•"/>
            </a:pPr>
            <a:r>
              <a:rPr lang="en-US" sz="2200" b="0" i="0" u="sng" strike="noStrike" cap="none" dirty="0">
                <a:solidFill>
                  <a:schemeClr val="dk1"/>
                </a:solidFill>
                <a:latin typeface="Arial"/>
                <a:ea typeface="Arial"/>
                <a:cs typeface="Arial"/>
                <a:sym typeface="Arial"/>
                <a:hlinkClick r:id="rId10"/>
              </a:rPr>
              <a:t>Division Wellbeing Room</a:t>
            </a:r>
            <a:endParaRPr sz="2200" b="0" i="0" u="none" strike="noStrike" cap="none" dirty="0">
              <a:solidFill>
                <a:schemeClr val="dk1"/>
              </a:solidFill>
              <a:latin typeface="Arial"/>
              <a:ea typeface="Arial"/>
              <a:cs typeface="Arial"/>
              <a:sym typeface="Arial"/>
            </a:endParaRPr>
          </a:p>
          <a:p>
            <a:pPr marL="478790" marR="0" lvl="1" indent="-239395" algn="l" rtl="0">
              <a:spcBef>
                <a:spcPts val="0"/>
              </a:spcBef>
              <a:spcAft>
                <a:spcPts val="0"/>
              </a:spcAft>
              <a:buClr>
                <a:schemeClr val="dk1"/>
              </a:buClr>
              <a:buSzPts val="2200"/>
              <a:buFont typeface="Arial"/>
              <a:buChar char="•"/>
            </a:pPr>
            <a:r>
              <a:rPr lang="en-US" sz="2200" b="0" i="0" u="sng" strike="noStrike" cap="none" dirty="0">
                <a:solidFill>
                  <a:schemeClr val="dk1"/>
                </a:solidFill>
                <a:latin typeface="Arial"/>
                <a:ea typeface="Arial"/>
                <a:cs typeface="Arial"/>
                <a:sym typeface="Arial"/>
                <a:hlinkClick r:id="rId10"/>
              </a:rPr>
              <a:t>Card Access is moving to a new system, new info coming.</a:t>
            </a:r>
            <a:endParaRPr sz="2200" b="0" i="0" u="none" strike="noStrike" cap="none" dirty="0">
              <a:solidFill>
                <a:schemeClr val="dk1"/>
              </a:solidFill>
              <a:latin typeface="Arial"/>
              <a:ea typeface="Arial"/>
              <a:cs typeface="Arial"/>
              <a:sym typeface="Arial"/>
            </a:endParaRPr>
          </a:p>
        </p:txBody>
      </p:sp>
      <p:pic>
        <p:nvPicPr>
          <p:cNvPr id="309" name="Google Shape;309;p19" descr=" "/>
          <p:cNvPicPr preferRelativeResize="0"/>
          <p:nvPr/>
        </p:nvPicPr>
        <p:blipFill rotWithShape="1">
          <a:blip r:embed="rId11">
            <a:alphaModFix/>
          </a:blip>
          <a:srcRect/>
          <a:stretch/>
        </p:blipFill>
        <p:spPr>
          <a:xfrm>
            <a:off x="8416564" y="3217393"/>
            <a:ext cx="8305800" cy="4505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p:nvPr/>
        </p:nvSpPr>
        <p:spPr>
          <a:xfrm>
            <a:off x="996274" y="919144"/>
            <a:ext cx="16258210" cy="110286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a:solidFill>
                  <a:schemeClr val="dk1"/>
                </a:solidFill>
                <a:latin typeface="Arial"/>
                <a:ea typeface="Arial"/>
                <a:cs typeface="Arial"/>
                <a:sym typeface="Arial"/>
              </a:rPr>
              <a:t>Guidance &amp; Resources</a:t>
            </a:r>
            <a:endParaRPr/>
          </a:p>
        </p:txBody>
      </p:sp>
      <p:cxnSp>
        <p:nvCxnSpPr>
          <p:cNvPr id="328" name="Google Shape;328;p23"/>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329" name="Google Shape;329;p23"/>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330" name="Google Shape;330;p23"/>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23"/>
          <p:cNvSpPr txBox="1"/>
          <p:nvPr/>
        </p:nvSpPr>
        <p:spPr>
          <a:xfrm>
            <a:off x="996275" y="2839625"/>
            <a:ext cx="8141700" cy="4740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a:solidFill>
                  <a:srgbClr val="C00000"/>
                </a:solidFill>
                <a:latin typeface="Arial"/>
                <a:ea typeface="Arial"/>
                <a:cs typeface="Arial"/>
                <a:sym typeface="Arial"/>
              </a:rPr>
              <a:t>Fall Events: </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Peer mentoring kickoff</a:t>
            </a:r>
            <a:r>
              <a:rPr lang="en-US" sz="2800">
                <a:solidFill>
                  <a:schemeClr val="dk1"/>
                </a:solidFill>
              </a:rPr>
              <a:t>, 9/25</a:t>
            </a:r>
            <a:endParaRPr sz="2800">
              <a:solidFill>
                <a:schemeClr val="dk1"/>
              </a:solidFill>
            </a:endParaRPr>
          </a:p>
          <a:p>
            <a:pPr marL="457200" marR="0" lvl="0" indent="-457200" algn="l" rtl="0">
              <a:spcBef>
                <a:spcPts val="0"/>
              </a:spcBef>
              <a:spcAft>
                <a:spcPts val="0"/>
              </a:spcAft>
              <a:buClr>
                <a:schemeClr val="dk1"/>
              </a:buClr>
              <a:buSzPts val="2800"/>
              <a:buChar char="•"/>
            </a:pPr>
            <a:r>
              <a:rPr lang="en-US" sz="2800">
                <a:solidFill>
                  <a:schemeClr val="dk1"/>
                </a:solidFill>
              </a:rPr>
              <a:t>MSE GSA SolClarity Lab Tour, 9/26</a:t>
            </a:r>
            <a:endParaRPr sz="2800">
              <a:solidFill>
                <a:schemeClr val="dk1"/>
              </a:solidFill>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Materials Day, 10/10-10/11 </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Thanksgiving </a:t>
            </a:r>
            <a:r>
              <a:rPr lang="en-US" sz="2800">
                <a:solidFill>
                  <a:schemeClr val="dk1"/>
                </a:solidFill>
              </a:rPr>
              <a:t>L</a:t>
            </a:r>
            <a:r>
              <a:rPr lang="en-US" sz="2800">
                <a:solidFill>
                  <a:schemeClr val="dk1"/>
                </a:solidFill>
                <a:latin typeface="Arial"/>
                <a:ea typeface="Arial"/>
                <a:cs typeface="Arial"/>
                <a:sym typeface="Arial"/>
              </a:rPr>
              <a:t>unch, 11/15 </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MSE GSA Networking Event 11/18</a:t>
            </a:r>
            <a:endParaRPr sz="2800">
              <a:solidFill>
                <a:schemeClr val="dk1"/>
              </a:solidFill>
              <a:latin typeface="Arial"/>
              <a:ea typeface="Arial"/>
              <a:cs typeface="Arial"/>
              <a:sym typeface="Arial"/>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MRS Fall Reception 12/3</a:t>
            </a:r>
            <a:endParaRPr sz="2800">
              <a:solidFill>
                <a:schemeClr val="dk1"/>
              </a:solidFill>
              <a:latin typeface="Arial"/>
              <a:ea typeface="Arial"/>
              <a:cs typeface="Arial"/>
              <a:sym typeface="Arial"/>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MSE Tea &amp; Coffee Wednesdays 2-3, EMB 121</a:t>
            </a:r>
            <a:endParaRPr/>
          </a:p>
          <a:p>
            <a:pPr marL="457200" marR="0" lvl="0" indent="-279400" algn="l" rtl="0">
              <a:spcBef>
                <a:spcPts val="0"/>
              </a:spcBef>
              <a:spcAft>
                <a:spcPts val="0"/>
              </a:spcAft>
              <a:buClr>
                <a:schemeClr val="dk1"/>
              </a:buClr>
              <a:buSzPts val="2800"/>
              <a:buFont typeface="Arial"/>
              <a:buNone/>
            </a:pPr>
            <a:endParaRPr sz="2800">
              <a:solidFill>
                <a:srgbClr val="3F3F3F"/>
              </a:solidFill>
              <a:latin typeface="Arial"/>
              <a:ea typeface="Arial"/>
              <a:cs typeface="Arial"/>
              <a:sym typeface="Arial"/>
            </a:endParaRPr>
          </a:p>
          <a:p>
            <a:pPr marL="0" marR="0" lvl="0" indent="0" algn="l" rtl="0">
              <a:spcBef>
                <a:spcPts val="0"/>
              </a:spcBef>
              <a:spcAft>
                <a:spcPts val="0"/>
              </a:spcAft>
              <a:buNone/>
            </a:pPr>
            <a:endParaRPr sz="2800">
              <a:solidFill>
                <a:srgbClr val="3F3F3F"/>
              </a:solidFill>
              <a:latin typeface="Arial"/>
              <a:ea typeface="Arial"/>
              <a:cs typeface="Arial"/>
              <a:sym typeface="Arial"/>
            </a:endParaRPr>
          </a:p>
          <a:p>
            <a:pPr marL="0" marR="0" lvl="0" indent="0" algn="l" rtl="0">
              <a:spcBef>
                <a:spcPts val="0"/>
              </a:spcBef>
              <a:spcAft>
                <a:spcPts val="0"/>
              </a:spcAft>
              <a:buNone/>
            </a:pPr>
            <a:r>
              <a:rPr lang="en-US" sz="2800">
                <a:solidFill>
                  <a:srgbClr val="3F3F3F"/>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2"/>
          <p:cNvSpPr txBox="1"/>
          <p:nvPr/>
        </p:nvSpPr>
        <p:spPr>
          <a:xfrm>
            <a:off x="996274" y="919144"/>
            <a:ext cx="16258210" cy="110286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a:solidFill>
                  <a:schemeClr val="dk1"/>
                </a:solidFill>
                <a:latin typeface="Arial"/>
                <a:ea typeface="Arial"/>
                <a:cs typeface="Arial"/>
                <a:sym typeface="Arial"/>
              </a:rPr>
              <a:t>Group Affiliations</a:t>
            </a:r>
            <a:endParaRPr/>
          </a:p>
        </p:txBody>
      </p:sp>
      <p:cxnSp>
        <p:nvCxnSpPr>
          <p:cNvPr id="339" name="Google Shape;339;p22"/>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340" name="Google Shape;340;p22"/>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22"/>
          <p:cNvSpPr txBox="1"/>
          <p:nvPr/>
        </p:nvSpPr>
        <p:spPr>
          <a:xfrm>
            <a:off x="830898" y="2773620"/>
            <a:ext cx="8922702" cy="6032421"/>
          </a:xfrm>
          <a:prstGeom prst="rect">
            <a:avLst/>
          </a:prstGeom>
          <a:noFill/>
          <a:ln>
            <a:noFill/>
          </a:ln>
        </p:spPr>
        <p:txBody>
          <a:bodyPr spcFirstLastPara="1" wrap="square" lIns="0" tIns="0" rIns="0" bIns="0" anchor="t" anchorCtr="0">
            <a:spAutoFit/>
          </a:bodyPr>
          <a:lstStyle/>
          <a:p>
            <a:pPr marL="696595" marR="0" lvl="1" indent="-457200" algn="l" rtl="0">
              <a:spcBef>
                <a:spcPts val="0"/>
              </a:spcBef>
              <a:spcAft>
                <a:spcPts val="0"/>
              </a:spcAft>
              <a:buClr>
                <a:srgbClr val="B2101F"/>
              </a:buClr>
              <a:buSzPts val="2800"/>
              <a:buFont typeface="Arial"/>
              <a:buChar char="•"/>
            </a:pPr>
            <a:r>
              <a:rPr lang="en-US" sz="2800" b="0" i="0" u="sng" strike="noStrike" cap="none" dirty="0">
                <a:solidFill>
                  <a:srgbClr val="B2101F"/>
                </a:solidFill>
                <a:latin typeface="Arial"/>
                <a:ea typeface="Arial"/>
                <a:cs typeface="Arial"/>
                <a:sym typeface="Arial"/>
                <a:hlinkClick r:id="rId4"/>
              </a:rPr>
              <a:t>MSE GSA </a:t>
            </a:r>
            <a:r>
              <a:rPr lang="en-US" sz="2800" b="0" i="0" u="none" strike="noStrike" cap="none" dirty="0">
                <a:solidFill>
                  <a:schemeClr val="dk1"/>
                </a:solidFill>
                <a:latin typeface="Arial"/>
                <a:ea typeface="Arial"/>
                <a:cs typeface="Arial"/>
                <a:sym typeface="Arial"/>
              </a:rPr>
              <a:t>(MSE Graduate Student Association)</a:t>
            </a:r>
            <a:endParaRPr sz="1800" b="0" i="0" u="none" strike="noStrike" cap="none" dirty="0">
              <a:solidFill>
                <a:schemeClr val="dk1"/>
              </a:solidFill>
              <a:latin typeface="Calibri"/>
              <a:ea typeface="Calibri"/>
              <a:cs typeface="Calibri"/>
              <a:sym typeface="Calibri"/>
            </a:endParaRPr>
          </a:p>
          <a:p>
            <a:pPr marL="1153795" marR="0" lvl="2" indent="-457200" algn="l" rtl="0">
              <a:spcBef>
                <a:spcPts val="0"/>
              </a:spcBef>
              <a:spcAft>
                <a:spcPts val="0"/>
              </a:spcAft>
              <a:buClr>
                <a:srgbClr val="000000"/>
              </a:buClr>
              <a:buSzPts val="2800"/>
              <a:buFont typeface="Noto Sans Symbols"/>
              <a:buChar char="▪"/>
            </a:pPr>
            <a:r>
              <a:rPr lang="en-US" sz="2800" b="0" i="0" u="none" strike="noStrike" cap="none" dirty="0">
                <a:solidFill>
                  <a:srgbClr val="000000"/>
                </a:solidFill>
                <a:latin typeface="Arial"/>
                <a:ea typeface="Arial"/>
                <a:cs typeface="Arial"/>
                <a:sym typeface="Arial"/>
              </a:rPr>
              <a:t>Join ASM &amp; MRS for FREE (after reimbursement)!</a:t>
            </a:r>
            <a:endParaRPr sz="28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2800" dirty="0">
              <a:solidFill>
                <a:srgbClr val="B2101F"/>
              </a:solidFill>
              <a:latin typeface="Arial"/>
              <a:ea typeface="Arial"/>
              <a:cs typeface="Arial"/>
              <a:sym typeface="Arial"/>
            </a:endParaRPr>
          </a:p>
          <a:p>
            <a:pPr marL="696595" marR="0" lvl="1" indent="-457200" algn="l" rtl="0">
              <a:spcBef>
                <a:spcPts val="0"/>
              </a:spcBef>
              <a:spcAft>
                <a:spcPts val="0"/>
              </a:spcAft>
              <a:buClr>
                <a:schemeClr val="dk1"/>
              </a:buClr>
              <a:buSzPts val="2800"/>
              <a:buFont typeface="Arial"/>
              <a:buChar char="•"/>
            </a:pPr>
            <a:r>
              <a:rPr lang="en-US" sz="2800" b="0" i="0" u="sng" strike="noStrike" cap="none" dirty="0">
                <a:solidFill>
                  <a:schemeClr val="dk1"/>
                </a:solidFill>
                <a:latin typeface="Arial"/>
                <a:ea typeface="Arial"/>
                <a:cs typeface="Arial"/>
                <a:sym typeface="Arial"/>
                <a:hlinkClick r:id="rId5"/>
              </a:rPr>
              <a:t>SAGE</a:t>
            </a:r>
            <a:r>
              <a:rPr lang="en-US" sz="2800" b="0" i="0" u="none" strike="noStrike" cap="none" dirty="0">
                <a:solidFill>
                  <a:schemeClr val="dk1"/>
                </a:solidFill>
                <a:latin typeface="Arial"/>
                <a:ea typeface="Arial"/>
                <a:cs typeface="Arial"/>
                <a:sym typeface="Arial"/>
              </a:rPr>
              <a:t> (Student Association of Graduate Engineers)</a:t>
            </a:r>
            <a:br>
              <a:rPr lang="en-US" sz="2800" b="0" i="0" u="none" strike="noStrike" cap="none" dirty="0">
                <a:solidFill>
                  <a:schemeClr val="dk1"/>
                </a:solidFill>
                <a:latin typeface="Arial"/>
                <a:ea typeface="Arial"/>
                <a:cs typeface="Arial"/>
                <a:sym typeface="Arial"/>
              </a:rPr>
            </a:br>
            <a:endParaRPr sz="2800" b="0" i="0" u="none" strike="noStrike" cap="none" dirty="0">
              <a:solidFill>
                <a:srgbClr val="B2101F"/>
              </a:solidFill>
              <a:latin typeface="Arial"/>
              <a:ea typeface="Arial"/>
              <a:cs typeface="Arial"/>
              <a:sym typeface="Arial"/>
            </a:endParaRPr>
          </a:p>
          <a:p>
            <a:pPr marL="696595" marR="0" lvl="1" indent="-457200" algn="l" rtl="0">
              <a:spcBef>
                <a:spcPts val="0"/>
              </a:spcBef>
              <a:spcAft>
                <a:spcPts val="0"/>
              </a:spcAft>
              <a:buClr>
                <a:srgbClr val="B2101F"/>
              </a:buClr>
              <a:buSzPts val="2800"/>
              <a:buFont typeface="Arial"/>
              <a:buChar char="•"/>
            </a:pPr>
            <a:r>
              <a:rPr lang="en-US" sz="2800" b="0" i="0" u="sng" strike="noStrike" cap="none" dirty="0">
                <a:solidFill>
                  <a:srgbClr val="B2101F"/>
                </a:solidFill>
                <a:latin typeface="Arial"/>
                <a:ea typeface="Arial"/>
                <a:cs typeface="Arial"/>
                <a:sym typeface="Arial"/>
                <a:hlinkClick r:id="rId6"/>
              </a:rPr>
              <a:t>GWISE</a:t>
            </a:r>
            <a:r>
              <a:rPr lang="en-US" sz="2800" b="0" i="0" u="none" strike="noStrike" cap="none" dirty="0">
                <a:solidFill>
                  <a:srgbClr val="B2101F"/>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(Graduate Women in Science and Engineering)</a:t>
            </a:r>
            <a:endParaRPr sz="2800" b="0" i="0" u="none" strike="noStrike" cap="none" dirty="0">
              <a:solidFill>
                <a:srgbClr val="B2101F"/>
              </a:solidFill>
              <a:latin typeface="Arial"/>
              <a:ea typeface="Arial"/>
              <a:cs typeface="Arial"/>
              <a:sym typeface="Arial"/>
            </a:endParaRPr>
          </a:p>
          <a:p>
            <a:pPr marL="696595" marR="0" lvl="1" indent="-279400" algn="l" rtl="0">
              <a:spcBef>
                <a:spcPts val="0"/>
              </a:spcBef>
              <a:spcAft>
                <a:spcPts val="0"/>
              </a:spcAft>
              <a:buClr>
                <a:schemeClr val="dk1"/>
              </a:buClr>
              <a:buSzPts val="2800"/>
              <a:buFont typeface="Arial"/>
              <a:buNone/>
            </a:pPr>
            <a:endParaRPr sz="2800" b="0" i="0" u="sng" strike="noStrike" cap="none" dirty="0">
              <a:solidFill>
                <a:srgbClr val="B2101F"/>
              </a:solidFill>
              <a:latin typeface="Arial"/>
              <a:ea typeface="Arial"/>
              <a:cs typeface="Arial"/>
              <a:sym typeface="Arial"/>
            </a:endParaRPr>
          </a:p>
          <a:p>
            <a:pPr marL="696595" marR="0" lvl="1" indent="-457200" algn="l" rtl="0">
              <a:spcBef>
                <a:spcPts val="0"/>
              </a:spcBef>
              <a:spcAft>
                <a:spcPts val="0"/>
              </a:spcAft>
              <a:buClr>
                <a:srgbClr val="B2101F"/>
              </a:buClr>
              <a:buSzPts val="2800"/>
              <a:buFont typeface="Arial"/>
              <a:buChar char="•"/>
            </a:pPr>
            <a:r>
              <a:rPr lang="en-US" sz="2800" b="0" i="0" u="sng" strike="noStrike" cap="none" dirty="0">
                <a:solidFill>
                  <a:srgbClr val="B2101F"/>
                </a:solidFill>
                <a:latin typeface="Arial"/>
                <a:ea typeface="Arial"/>
                <a:cs typeface="Arial"/>
                <a:sym typeface="Arial"/>
                <a:hlinkClick r:id="rId7"/>
              </a:rPr>
              <a:t>oSTEM</a:t>
            </a:r>
            <a:r>
              <a:rPr lang="en-US" sz="2800" b="0" i="0" u="none" strike="noStrike" cap="none" dirty="0">
                <a:solidFill>
                  <a:srgbClr val="B2101F"/>
                </a:solidFill>
                <a:latin typeface="Arial"/>
                <a:ea typeface="Arial"/>
                <a:cs typeface="Arial"/>
                <a:sym typeface="Arial"/>
                <a:hlinkClick r:id="rId7"/>
              </a:rPr>
              <a:t> </a:t>
            </a:r>
            <a:r>
              <a:rPr lang="en-US" sz="2800" b="0" i="0" u="none" strike="noStrike" cap="none" dirty="0">
                <a:solidFill>
                  <a:schemeClr val="dk1"/>
                </a:solidFill>
                <a:latin typeface="Arial"/>
                <a:ea typeface="Arial"/>
                <a:cs typeface="Arial"/>
                <a:sym typeface="Arial"/>
              </a:rPr>
              <a:t>(Out in STEM)</a:t>
            </a:r>
            <a:endParaRPr sz="2800" b="0" i="0" u="none" strike="noStrike" cap="none" dirty="0">
              <a:solidFill>
                <a:srgbClr val="B2101F"/>
              </a:solidFill>
              <a:latin typeface="Arial"/>
              <a:ea typeface="Arial"/>
              <a:cs typeface="Arial"/>
              <a:sym typeface="Arial"/>
            </a:endParaRPr>
          </a:p>
          <a:p>
            <a:pPr marL="696595" marR="0" lvl="1" indent="-279400" algn="l" rtl="0">
              <a:spcBef>
                <a:spcPts val="0"/>
              </a:spcBef>
              <a:spcAft>
                <a:spcPts val="0"/>
              </a:spcAft>
              <a:buClr>
                <a:schemeClr val="dk1"/>
              </a:buClr>
              <a:buSzPts val="2800"/>
              <a:buFont typeface="Arial"/>
              <a:buNone/>
            </a:pPr>
            <a:endParaRPr sz="2800" b="0" i="0" u="sng" strike="noStrike" cap="none" dirty="0">
              <a:solidFill>
                <a:srgbClr val="B2101F"/>
              </a:solidFill>
              <a:latin typeface="Arial"/>
              <a:ea typeface="Arial"/>
              <a:cs typeface="Arial"/>
              <a:sym typeface="Arial"/>
            </a:endParaRPr>
          </a:p>
          <a:p>
            <a:pPr marL="696595" marR="0" lvl="1" indent="-457200" algn="l" rtl="0">
              <a:spcBef>
                <a:spcPts val="0"/>
              </a:spcBef>
              <a:spcAft>
                <a:spcPts val="0"/>
              </a:spcAft>
              <a:buClr>
                <a:srgbClr val="B2101F"/>
              </a:buClr>
              <a:buSzPts val="2800"/>
              <a:buFont typeface="Arial"/>
              <a:buChar char="•"/>
            </a:pPr>
            <a:r>
              <a:rPr lang="en-US" sz="2800" b="0" i="0" u="sng" strike="noStrike" cap="none" dirty="0">
                <a:solidFill>
                  <a:srgbClr val="B2101F"/>
                </a:solidFill>
                <a:latin typeface="Arial"/>
                <a:ea typeface="Arial"/>
                <a:cs typeface="Arial"/>
                <a:sym typeface="Arial"/>
                <a:hlinkClick r:id="rId8"/>
              </a:rPr>
              <a:t>NSBE</a:t>
            </a:r>
            <a:r>
              <a:rPr lang="en-US" sz="2800" b="0" i="0" u="none" strike="noStrike" cap="none" dirty="0">
                <a:solidFill>
                  <a:srgbClr val="B2101F"/>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(National Society of Black Engineers)</a:t>
            </a:r>
            <a:endParaRPr sz="2800" b="0" i="0" u="none" strike="noStrike" cap="none" dirty="0">
              <a:solidFill>
                <a:srgbClr val="B2101F"/>
              </a:solidFill>
              <a:latin typeface="Arial"/>
              <a:ea typeface="Arial"/>
              <a:cs typeface="Arial"/>
              <a:sym typeface="Arial"/>
            </a:endParaRPr>
          </a:p>
          <a:p>
            <a:pPr marL="696595" marR="0" lvl="1" indent="-279400" algn="l" rtl="0">
              <a:spcBef>
                <a:spcPts val="0"/>
              </a:spcBef>
              <a:spcAft>
                <a:spcPts val="0"/>
              </a:spcAft>
              <a:buClr>
                <a:schemeClr val="dk1"/>
              </a:buClr>
              <a:buSzPts val="2800"/>
              <a:buFont typeface="Arial"/>
              <a:buNone/>
            </a:pPr>
            <a:endParaRPr sz="2800" b="0" i="0" u="sng" strike="noStrike" cap="none" dirty="0">
              <a:solidFill>
                <a:srgbClr val="B2101F"/>
              </a:solidFill>
              <a:latin typeface="Arial"/>
              <a:ea typeface="Arial"/>
              <a:cs typeface="Arial"/>
              <a:sym typeface="Arial"/>
            </a:endParaRPr>
          </a:p>
          <a:p>
            <a:pPr marL="696595" marR="0" lvl="1" indent="-457200" algn="l" rtl="0">
              <a:spcBef>
                <a:spcPts val="0"/>
              </a:spcBef>
              <a:spcAft>
                <a:spcPts val="0"/>
              </a:spcAft>
              <a:buClr>
                <a:srgbClr val="B2101F"/>
              </a:buClr>
              <a:buSzPts val="2800"/>
              <a:buFont typeface="Arial"/>
              <a:buChar char="•"/>
            </a:pPr>
            <a:r>
              <a:rPr lang="en-US" sz="2800" b="0" i="0" u="sng" strike="noStrike" cap="none" dirty="0">
                <a:solidFill>
                  <a:srgbClr val="B2101F"/>
                </a:solidFill>
                <a:latin typeface="Arial"/>
                <a:ea typeface="Arial"/>
                <a:cs typeface="Arial"/>
                <a:sym typeface="Arial"/>
                <a:hlinkClick r:id="rId9"/>
              </a:rPr>
              <a:t>SHPE</a:t>
            </a:r>
            <a:r>
              <a:rPr lang="en-US" sz="2800" b="0" i="0" u="none" strike="noStrike" cap="none" dirty="0">
                <a:solidFill>
                  <a:srgbClr val="B2101F"/>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(Society of Hispanic Professional Engineers)</a:t>
            </a:r>
            <a:endParaRPr sz="2800" b="0" i="0" u="none" strike="noStrike" cap="none" dirty="0">
              <a:solidFill>
                <a:srgbClr val="B2101F"/>
              </a:solidFill>
              <a:latin typeface="Arial"/>
              <a:ea typeface="Arial"/>
              <a:cs typeface="Arial"/>
              <a:sym typeface="Arial"/>
            </a:endParaRPr>
          </a:p>
        </p:txBody>
      </p:sp>
      <p:pic>
        <p:nvPicPr>
          <p:cNvPr id="342" name="Google Shape;342;p22"/>
          <p:cNvPicPr preferRelativeResize="0"/>
          <p:nvPr/>
        </p:nvPicPr>
        <p:blipFill rotWithShape="1">
          <a:blip r:embed="rId10">
            <a:alphaModFix/>
          </a:blip>
          <a:srcRect/>
          <a:stretch/>
        </p:blipFill>
        <p:spPr>
          <a:xfrm>
            <a:off x="909282" y="9117244"/>
            <a:ext cx="4617209" cy="8908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fb355b316f_0_0"/>
          <p:cNvSpPr txBox="1"/>
          <p:nvPr/>
        </p:nvSpPr>
        <p:spPr>
          <a:xfrm>
            <a:off x="996274" y="919144"/>
            <a:ext cx="16258200" cy="1108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a:solidFill>
                  <a:schemeClr val="dk1"/>
                </a:solidFill>
              </a:rPr>
              <a:t>MSE T-Shirt</a:t>
            </a:r>
            <a:endParaRPr sz="7200" b="1">
              <a:solidFill>
                <a:schemeClr val="dk1"/>
              </a:solidFill>
            </a:endParaRPr>
          </a:p>
        </p:txBody>
      </p:sp>
      <p:cxnSp>
        <p:nvCxnSpPr>
          <p:cNvPr id="348" name="Google Shape;348;g2fb355b316f_0_0"/>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349" name="Google Shape;349;g2fb355b316f_0_0"/>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0" name="Google Shape;350;g2fb355b316f_0_0"/>
          <p:cNvPicPr preferRelativeResize="0"/>
          <p:nvPr/>
        </p:nvPicPr>
        <p:blipFill rotWithShape="1">
          <a:blip r:embed="rId4">
            <a:alphaModFix/>
          </a:blip>
          <a:srcRect/>
          <a:stretch/>
        </p:blipFill>
        <p:spPr>
          <a:xfrm>
            <a:off x="909282" y="9117244"/>
            <a:ext cx="4617208" cy="890801"/>
          </a:xfrm>
          <a:prstGeom prst="rect">
            <a:avLst/>
          </a:prstGeom>
          <a:noFill/>
          <a:ln>
            <a:noFill/>
          </a:ln>
        </p:spPr>
      </p:pic>
      <p:pic>
        <p:nvPicPr>
          <p:cNvPr id="351" name="Google Shape;351;g2fb355b316f_0_0"/>
          <p:cNvPicPr preferRelativeResize="0"/>
          <p:nvPr/>
        </p:nvPicPr>
        <p:blipFill>
          <a:blip r:embed="rId5">
            <a:alphaModFix/>
          </a:blip>
          <a:stretch>
            <a:fillRect/>
          </a:stretch>
        </p:blipFill>
        <p:spPr>
          <a:xfrm>
            <a:off x="152400" y="2179744"/>
            <a:ext cx="11353800" cy="3086100"/>
          </a:xfrm>
          <a:prstGeom prst="rect">
            <a:avLst/>
          </a:prstGeom>
          <a:noFill/>
          <a:ln>
            <a:noFill/>
          </a:ln>
        </p:spPr>
      </p:pic>
      <p:pic>
        <p:nvPicPr>
          <p:cNvPr id="352" name="Google Shape;352;g2fb355b316f_0_0"/>
          <p:cNvPicPr preferRelativeResize="0"/>
          <p:nvPr/>
        </p:nvPicPr>
        <p:blipFill>
          <a:blip r:embed="rId6">
            <a:alphaModFix/>
          </a:blip>
          <a:stretch>
            <a:fillRect/>
          </a:stretch>
        </p:blipFill>
        <p:spPr>
          <a:xfrm>
            <a:off x="11658600" y="2179744"/>
            <a:ext cx="6477001" cy="67090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grpSp>
        <p:nvGrpSpPr>
          <p:cNvPr id="356" name="Google Shape;356;g2f770453eb1_0_0"/>
          <p:cNvGrpSpPr/>
          <p:nvPr/>
        </p:nvGrpSpPr>
        <p:grpSpPr>
          <a:xfrm rot="-5400000">
            <a:off x="7055585" y="-7341811"/>
            <a:ext cx="3891234" cy="18574803"/>
            <a:chOff x="0" y="-76200"/>
            <a:chExt cx="1024845" cy="4945500"/>
          </a:xfrm>
        </p:grpSpPr>
        <p:sp>
          <p:nvSpPr>
            <p:cNvPr id="357" name="Google Shape;357;g2f770453eb1_0_0"/>
            <p:cNvSpPr/>
            <p:nvPr/>
          </p:nvSpPr>
          <p:spPr>
            <a:xfrm>
              <a:off x="0" y="0"/>
              <a:ext cx="1024845" cy="4869201"/>
            </a:xfrm>
            <a:custGeom>
              <a:avLst/>
              <a:gdLst/>
              <a:ahLst/>
              <a:cxnLst/>
              <a:rect l="l" t="t" r="r" b="b"/>
              <a:pathLst>
                <a:path w="1024845" h="4869201" extrusionOk="0">
                  <a:moveTo>
                    <a:pt x="0" y="0"/>
                  </a:moveTo>
                  <a:lnTo>
                    <a:pt x="1024845" y="0"/>
                  </a:lnTo>
                  <a:lnTo>
                    <a:pt x="1024845" y="4869201"/>
                  </a:lnTo>
                  <a:lnTo>
                    <a:pt x="0" y="4869201"/>
                  </a:lnTo>
                  <a:close/>
                </a:path>
              </a:pathLst>
            </a:custGeom>
            <a:solidFill>
              <a:srgbClr val="2D2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g2f770453eb1_0_0"/>
            <p:cNvSpPr txBox="1"/>
            <p:nvPr/>
          </p:nvSpPr>
          <p:spPr>
            <a:xfrm>
              <a:off x="0" y="-76200"/>
              <a:ext cx="1024800" cy="4945500"/>
            </a:xfrm>
            <a:prstGeom prst="rect">
              <a:avLst/>
            </a:prstGeom>
            <a:noFill/>
            <a:ln>
              <a:noFill/>
            </a:ln>
          </p:spPr>
          <p:txBody>
            <a:bodyPr spcFirstLastPara="1" wrap="square" lIns="50800" tIns="50800" rIns="50800" bIns="50800" anchor="ctr" anchorCtr="0">
              <a:noAutofit/>
            </a:bodyPr>
            <a:lstStyle/>
            <a:p>
              <a:pPr marL="0" marR="0" lvl="0" indent="0" algn="ctr" rtl="0">
                <a:lnSpc>
                  <a:spcPct val="198055"/>
                </a:lnSpc>
                <a:spcBef>
                  <a:spcPts val="0"/>
                </a:spcBef>
                <a:spcAft>
                  <a:spcPts val="0"/>
                </a:spcAft>
                <a:buNone/>
              </a:pPr>
              <a:endParaRPr sz="1800">
                <a:solidFill>
                  <a:schemeClr val="dk1"/>
                </a:solidFill>
                <a:latin typeface="Calibri"/>
                <a:ea typeface="Calibri"/>
                <a:cs typeface="Calibri"/>
                <a:sym typeface="Calibri"/>
              </a:endParaRPr>
            </a:p>
          </p:txBody>
        </p:sp>
      </p:grpSp>
      <p:sp>
        <p:nvSpPr>
          <p:cNvPr id="359" name="Google Shape;359;g2f770453eb1_0_0"/>
          <p:cNvSpPr/>
          <p:nvPr/>
        </p:nvSpPr>
        <p:spPr>
          <a:xfrm>
            <a:off x="0" y="0"/>
            <a:ext cx="18288000" cy="3891208"/>
          </a:xfrm>
          <a:custGeom>
            <a:avLst/>
            <a:gdLst/>
            <a:ahLst/>
            <a:cxnLst/>
            <a:rect l="l" t="t" r="r" b="b"/>
            <a:pathLst>
              <a:path w="18288000" h="3891208" extrusionOk="0">
                <a:moveTo>
                  <a:pt x="0" y="0"/>
                </a:moveTo>
                <a:lnTo>
                  <a:pt x="18288000" y="0"/>
                </a:lnTo>
                <a:lnTo>
                  <a:pt x="18288000" y="3891208"/>
                </a:lnTo>
                <a:lnTo>
                  <a:pt x="0" y="3891208"/>
                </a:lnTo>
                <a:lnTo>
                  <a:pt x="0" y="0"/>
                </a:lnTo>
                <a:close/>
              </a:path>
            </a:pathLst>
          </a:custGeom>
          <a:blipFill rotWithShape="1">
            <a:blip r:embed="rId3">
              <a:alphaModFix amt="57000"/>
            </a:blip>
            <a:stretch>
              <a:fillRect t="-104174" b="-2198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g2f770453eb1_0_0"/>
          <p:cNvSpPr txBox="1"/>
          <p:nvPr/>
        </p:nvSpPr>
        <p:spPr>
          <a:xfrm>
            <a:off x="1676400" y="876300"/>
            <a:ext cx="15392400" cy="26163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499" b="1">
                <a:solidFill>
                  <a:srgbClr val="FFFFFF"/>
                </a:solidFill>
                <a:latin typeface="Arial"/>
                <a:ea typeface="Arial"/>
                <a:cs typeface="Arial"/>
                <a:sym typeface="Arial"/>
              </a:rPr>
              <a:t>MSE Graduate Student Association &amp; Peer Mentoring</a:t>
            </a:r>
            <a:endParaRPr sz="1100"/>
          </a:p>
        </p:txBody>
      </p:sp>
      <p:sp>
        <p:nvSpPr>
          <p:cNvPr id="361" name="Google Shape;361;g2f770453eb1_0_0"/>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2" name="Google Shape;362;g2f770453eb1_0_0"/>
          <p:cNvPicPr preferRelativeResize="0"/>
          <p:nvPr/>
        </p:nvPicPr>
        <p:blipFill rotWithShape="1">
          <a:blip r:embed="rId5">
            <a:alphaModFix/>
          </a:blip>
          <a:srcRect/>
          <a:stretch/>
        </p:blipFill>
        <p:spPr>
          <a:xfrm>
            <a:off x="909282" y="9117244"/>
            <a:ext cx="4617208" cy="890801"/>
          </a:xfrm>
          <a:prstGeom prst="rect">
            <a:avLst/>
          </a:prstGeom>
          <a:noFill/>
          <a:ln>
            <a:noFill/>
          </a:ln>
        </p:spPr>
      </p:pic>
      <p:pic>
        <p:nvPicPr>
          <p:cNvPr id="363" name="Google Shape;363;g2f770453eb1_0_0"/>
          <p:cNvPicPr preferRelativeResize="0"/>
          <p:nvPr/>
        </p:nvPicPr>
        <p:blipFill rotWithShape="1">
          <a:blip r:embed="rId6">
            <a:alphaModFix/>
          </a:blip>
          <a:srcRect l="10159" t="10165" r="10159" b="10475"/>
          <a:stretch/>
        </p:blipFill>
        <p:spPr>
          <a:xfrm>
            <a:off x="1676400" y="4302363"/>
            <a:ext cx="4419900" cy="4403700"/>
          </a:xfrm>
          <a:prstGeom prst="ellipse">
            <a:avLst/>
          </a:prstGeom>
          <a:noFill/>
          <a:ln>
            <a:noFill/>
          </a:ln>
        </p:spPr>
      </p:pic>
      <p:sp>
        <p:nvSpPr>
          <p:cNvPr id="364" name="Google Shape;364;g2f770453eb1_0_0"/>
          <p:cNvSpPr txBox="1">
            <a:spLocks noGrp="1"/>
          </p:cNvSpPr>
          <p:nvPr>
            <p:ph type="body" idx="4294967295"/>
          </p:nvPr>
        </p:nvSpPr>
        <p:spPr>
          <a:xfrm>
            <a:off x="7310275" y="4707025"/>
            <a:ext cx="10631100" cy="35538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US" sz="3400" b="1" u="sng">
                <a:solidFill>
                  <a:srgbClr val="CC0200"/>
                </a:solidFill>
                <a:latin typeface="Arial"/>
                <a:ea typeface="Arial"/>
                <a:cs typeface="Arial"/>
                <a:sym typeface="Arial"/>
              </a:rPr>
              <a:t>2023-2024 Eboard</a:t>
            </a:r>
            <a:endParaRPr sz="3400" b="1" u="sng">
              <a:solidFill>
                <a:srgbClr val="CC0200"/>
              </a:solidFill>
              <a:latin typeface="Arial"/>
              <a:ea typeface="Arial"/>
              <a:cs typeface="Arial"/>
              <a:sym typeface="Arial"/>
            </a:endParaRPr>
          </a:p>
          <a:p>
            <a:pPr marL="457200" lvl="0" indent="-444500" algn="l" rtl="0">
              <a:spcBef>
                <a:spcPts val="0"/>
              </a:spcBef>
              <a:spcAft>
                <a:spcPts val="0"/>
              </a:spcAft>
              <a:buSzPts val="3400"/>
              <a:buFont typeface="Arial"/>
              <a:buChar char="•"/>
            </a:pPr>
            <a:r>
              <a:rPr lang="en-US" sz="3400" b="1">
                <a:latin typeface="Arial"/>
                <a:ea typeface="Arial"/>
                <a:cs typeface="Arial"/>
                <a:sym typeface="Arial"/>
              </a:rPr>
              <a:t>President:</a:t>
            </a:r>
            <a:r>
              <a:rPr lang="en-US" sz="3400">
                <a:latin typeface="Arial"/>
                <a:ea typeface="Arial"/>
                <a:cs typeface="Arial"/>
                <a:sym typeface="Arial"/>
              </a:rPr>
              <a:t> Emily Ghosh</a:t>
            </a:r>
            <a:endParaRPr sz="3400">
              <a:latin typeface="Arial"/>
              <a:ea typeface="Arial"/>
              <a:cs typeface="Arial"/>
              <a:sym typeface="Arial"/>
            </a:endParaRPr>
          </a:p>
          <a:p>
            <a:pPr marL="457200" lvl="0" indent="-444500" algn="l" rtl="0">
              <a:spcBef>
                <a:spcPts val="0"/>
              </a:spcBef>
              <a:spcAft>
                <a:spcPts val="0"/>
              </a:spcAft>
              <a:buSzPts val="3400"/>
              <a:buFont typeface="Arial"/>
              <a:buChar char="•"/>
            </a:pPr>
            <a:r>
              <a:rPr lang="en-US" sz="3400" b="1">
                <a:latin typeface="Arial"/>
                <a:ea typeface="Arial"/>
                <a:cs typeface="Arial"/>
                <a:sym typeface="Arial"/>
              </a:rPr>
              <a:t>Vice President:</a:t>
            </a:r>
            <a:r>
              <a:rPr lang="en-US" sz="3400">
                <a:latin typeface="Arial"/>
                <a:ea typeface="Arial"/>
                <a:cs typeface="Arial"/>
                <a:sym typeface="Arial"/>
              </a:rPr>
              <a:t> Savannah Schisler</a:t>
            </a:r>
            <a:endParaRPr sz="3400">
              <a:latin typeface="Arial"/>
              <a:ea typeface="Arial"/>
              <a:cs typeface="Arial"/>
              <a:sym typeface="Arial"/>
            </a:endParaRPr>
          </a:p>
          <a:p>
            <a:pPr marL="457200" lvl="0" indent="-444500" algn="l" rtl="0">
              <a:spcBef>
                <a:spcPts val="0"/>
              </a:spcBef>
              <a:spcAft>
                <a:spcPts val="0"/>
              </a:spcAft>
              <a:buSzPts val="3400"/>
              <a:buFont typeface="Arial"/>
              <a:buChar char="•"/>
            </a:pPr>
            <a:r>
              <a:rPr lang="en-US" sz="3400" b="1">
                <a:latin typeface="Arial"/>
                <a:ea typeface="Arial"/>
                <a:cs typeface="Arial"/>
                <a:sym typeface="Arial"/>
              </a:rPr>
              <a:t>Treasurer:</a:t>
            </a:r>
            <a:r>
              <a:rPr lang="en-US" sz="3400">
                <a:latin typeface="Arial"/>
                <a:ea typeface="Arial"/>
                <a:cs typeface="Arial"/>
                <a:sym typeface="Arial"/>
              </a:rPr>
              <a:t> Chloe Kekedjian</a:t>
            </a:r>
            <a:endParaRPr sz="3400">
              <a:latin typeface="Arial"/>
              <a:ea typeface="Arial"/>
              <a:cs typeface="Arial"/>
              <a:sym typeface="Arial"/>
            </a:endParaRPr>
          </a:p>
          <a:p>
            <a:pPr marL="457200" lvl="0" indent="-444500" algn="l" rtl="0">
              <a:spcBef>
                <a:spcPts val="0"/>
              </a:spcBef>
              <a:spcAft>
                <a:spcPts val="0"/>
              </a:spcAft>
              <a:buSzPts val="3400"/>
              <a:buFont typeface="Arial"/>
              <a:buChar char="•"/>
            </a:pPr>
            <a:r>
              <a:rPr lang="en-US" sz="3400" b="1">
                <a:latin typeface="Arial"/>
                <a:ea typeface="Arial"/>
                <a:cs typeface="Arial"/>
                <a:sym typeface="Arial"/>
              </a:rPr>
              <a:t>Secretary: </a:t>
            </a:r>
            <a:r>
              <a:rPr lang="en-US" sz="3400">
                <a:latin typeface="Arial"/>
                <a:ea typeface="Arial"/>
                <a:cs typeface="Arial"/>
                <a:sym typeface="Arial"/>
              </a:rPr>
              <a:t>Anubhav Wadehra</a:t>
            </a:r>
            <a:endParaRPr sz="3400">
              <a:latin typeface="Arial"/>
              <a:ea typeface="Arial"/>
              <a:cs typeface="Arial"/>
              <a:sym typeface="Arial"/>
            </a:endParaRPr>
          </a:p>
          <a:p>
            <a:pPr marL="457200" lvl="0" indent="-444500" algn="l" rtl="0">
              <a:spcBef>
                <a:spcPts val="0"/>
              </a:spcBef>
              <a:spcAft>
                <a:spcPts val="0"/>
              </a:spcAft>
              <a:buSzPts val="3400"/>
              <a:buFont typeface="Arial"/>
              <a:buChar char="•"/>
            </a:pPr>
            <a:r>
              <a:rPr lang="en-US" sz="3400" b="1">
                <a:latin typeface="Arial"/>
                <a:ea typeface="Arial"/>
                <a:cs typeface="Arial"/>
                <a:sym typeface="Arial"/>
              </a:rPr>
              <a:t>Peer Mentorship:</a:t>
            </a:r>
            <a:r>
              <a:rPr lang="en-US" sz="3400">
                <a:latin typeface="Arial"/>
                <a:ea typeface="Arial"/>
                <a:cs typeface="Arial"/>
                <a:sym typeface="Arial"/>
              </a:rPr>
              <a:t> Matt Geib, Jairaj Narendran</a:t>
            </a:r>
            <a:endParaRPr sz="34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f770453eb1_0_13"/>
          <p:cNvSpPr txBox="1">
            <a:spLocks noGrp="1"/>
          </p:cNvSpPr>
          <p:nvPr>
            <p:ph type="body" idx="1"/>
          </p:nvPr>
        </p:nvSpPr>
        <p:spPr>
          <a:xfrm>
            <a:off x="0" y="0"/>
            <a:ext cx="9187800" cy="10155600"/>
          </a:xfrm>
          <a:prstGeom prst="rect">
            <a:avLst/>
          </a:prstGeom>
          <a:noFill/>
          <a:ln>
            <a:noFill/>
          </a:ln>
        </p:spPr>
        <p:txBody>
          <a:bodyPr spcFirstLastPara="1" wrap="square" lIns="182850" tIns="182850" rIns="182850" bIns="182850" anchor="t" anchorCtr="0">
            <a:normAutofit/>
          </a:bodyPr>
          <a:lstStyle/>
          <a:p>
            <a:pPr marL="914400" lvl="1" indent="0" algn="l" rtl="0">
              <a:spcBef>
                <a:spcPts val="0"/>
              </a:spcBef>
              <a:spcAft>
                <a:spcPts val="0"/>
              </a:spcAft>
              <a:buClr>
                <a:schemeClr val="dk1"/>
              </a:buClr>
              <a:buSzPts val="1400"/>
              <a:buNone/>
            </a:pPr>
            <a:endParaRPr sz="3600" b="1">
              <a:solidFill>
                <a:srgbClr val="652029"/>
              </a:solidFill>
              <a:latin typeface="Arial"/>
              <a:ea typeface="Arial"/>
              <a:cs typeface="Arial"/>
              <a:sym typeface="Arial"/>
            </a:endParaRPr>
          </a:p>
          <a:p>
            <a:pPr marL="914400" lvl="1" indent="0" algn="l" rtl="0">
              <a:spcBef>
                <a:spcPts val="0"/>
              </a:spcBef>
              <a:spcAft>
                <a:spcPts val="0"/>
              </a:spcAft>
              <a:buClr>
                <a:schemeClr val="dk1"/>
              </a:buClr>
              <a:buSzPts val="1400"/>
              <a:buNone/>
            </a:pPr>
            <a:endParaRPr sz="3600" b="1">
              <a:solidFill>
                <a:srgbClr val="652029"/>
              </a:solidFill>
              <a:latin typeface="Arial"/>
              <a:ea typeface="Arial"/>
              <a:cs typeface="Arial"/>
              <a:sym typeface="Arial"/>
            </a:endParaRPr>
          </a:p>
          <a:p>
            <a:pPr marL="0" lvl="1" indent="0" algn="l" rtl="0">
              <a:spcBef>
                <a:spcPts val="0"/>
              </a:spcBef>
              <a:spcAft>
                <a:spcPts val="0"/>
              </a:spcAft>
              <a:buClr>
                <a:schemeClr val="dk1"/>
              </a:buClr>
              <a:buSzPts val="1400"/>
              <a:buNone/>
            </a:pPr>
            <a:r>
              <a:rPr lang="en-US" sz="6600" b="1">
                <a:latin typeface="Arial"/>
                <a:ea typeface="Arial"/>
                <a:cs typeface="Arial"/>
                <a:sym typeface="Arial"/>
              </a:rPr>
              <a:t>   Who is MSE-GSA? </a:t>
            </a:r>
            <a:endParaRPr sz="600">
              <a:latin typeface="Arial"/>
              <a:ea typeface="Arial"/>
              <a:cs typeface="Arial"/>
              <a:sym typeface="Arial"/>
            </a:endParaRPr>
          </a:p>
          <a:p>
            <a:pPr marL="1371600" lvl="0" indent="-355600" algn="l" rtl="0">
              <a:spcBef>
                <a:spcPts val="2400"/>
              </a:spcBef>
              <a:spcAft>
                <a:spcPts val="0"/>
              </a:spcAft>
              <a:buSzPts val="2000"/>
              <a:buFont typeface="Arial"/>
              <a:buChar char="●"/>
            </a:pPr>
            <a:r>
              <a:rPr lang="en-US" sz="3400">
                <a:latin typeface="Arial"/>
                <a:ea typeface="Arial"/>
                <a:cs typeface="Arial"/>
                <a:sym typeface="Arial"/>
              </a:rPr>
              <a:t>We are the </a:t>
            </a:r>
            <a:r>
              <a:rPr lang="en-US" sz="3400" b="1">
                <a:latin typeface="Arial"/>
                <a:ea typeface="Arial"/>
                <a:cs typeface="Arial"/>
                <a:sym typeface="Arial"/>
              </a:rPr>
              <a:t>Materials Science &amp; Engineering Graduate Student Association</a:t>
            </a:r>
            <a:endParaRPr sz="3400" b="1">
              <a:latin typeface="Arial"/>
              <a:ea typeface="Arial"/>
              <a:cs typeface="Arial"/>
              <a:sym typeface="Arial"/>
            </a:endParaRPr>
          </a:p>
          <a:p>
            <a:pPr marL="1371600" lvl="0" indent="-355600" algn="l" rtl="0">
              <a:spcBef>
                <a:spcPts val="0"/>
              </a:spcBef>
              <a:spcAft>
                <a:spcPts val="0"/>
              </a:spcAft>
              <a:buSzPts val="2000"/>
              <a:buFont typeface="Arial"/>
              <a:buChar char="●"/>
            </a:pPr>
            <a:r>
              <a:rPr lang="en-US" sz="3400">
                <a:latin typeface="Arial"/>
                <a:ea typeface="Arial"/>
                <a:cs typeface="Arial"/>
                <a:sym typeface="Arial"/>
              </a:rPr>
              <a:t>We seek to </a:t>
            </a:r>
            <a:r>
              <a:rPr lang="en-US" sz="3400" b="1">
                <a:latin typeface="Arial"/>
                <a:ea typeface="Arial"/>
                <a:cs typeface="Arial"/>
                <a:sym typeface="Arial"/>
              </a:rPr>
              <a:t>build a stronger sense of community</a:t>
            </a:r>
            <a:r>
              <a:rPr lang="en-US" sz="3400">
                <a:latin typeface="Arial"/>
                <a:ea typeface="Arial"/>
                <a:cs typeface="Arial"/>
                <a:sym typeface="Arial"/>
              </a:rPr>
              <a:t> </a:t>
            </a:r>
            <a:endParaRPr sz="3400">
              <a:latin typeface="Arial"/>
              <a:ea typeface="Arial"/>
              <a:cs typeface="Arial"/>
              <a:sym typeface="Arial"/>
            </a:endParaRPr>
          </a:p>
          <a:p>
            <a:pPr marL="1371600" lvl="0" indent="-355600" algn="l" rtl="0">
              <a:spcBef>
                <a:spcPts val="0"/>
              </a:spcBef>
              <a:spcAft>
                <a:spcPts val="0"/>
              </a:spcAft>
              <a:buSzPts val="2000"/>
              <a:buFont typeface="Arial"/>
              <a:buChar char="●"/>
            </a:pPr>
            <a:r>
              <a:rPr lang="en-US" sz="3400">
                <a:latin typeface="Arial"/>
                <a:ea typeface="Arial"/>
                <a:cs typeface="Arial"/>
                <a:sym typeface="Arial"/>
              </a:rPr>
              <a:t>Provides </a:t>
            </a:r>
            <a:r>
              <a:rPr lang="en-US" sz="3400" b="1">
                <a:latin typeface="Arial"/>
                <a:ea typeface="Arial"/>
                <a:cs typeface="Arial"/>
                <a:sym typeface="Arial"/>
              </a:rPr>
              <a:t>professional development, networking, and social events</a:t>
            </a:r>
            <a:r>
              <a:rPr lang="en-US" sz="3400">
                <a:latin typeface="Arial"/>
                <a:ea typeface="Arial"/>
                <a:cs typeface="Arial"/>
                <a:sym typeface="Arial"/>
              </a:rPr>
              <a:t> for graduate students interested in materials science &amp; engineering</a:t>
            </a:r>
            <a:endParaRPr sz="3400">
              <a:latin typeface="Arial"/>
              <a:ea typeface="Arial"/>
              <a:cs typeface="Arial"/>
              <a:sym typeface="Arial"/>
            </a:endParaRPr>
          </a:p>
          <a:p>
            <a:pPr marL="1371600" lvl="0" indent="-355600" algn="l" rtl="0">
              <a:spcBef>
                <a:spcPts val="0"/>
              </a:spcBef>
              <a:spcAft>
                <a:spcPts val="0"/>
              </a:spcAft>
              <a:buSzPts val="2000"/>
              <a:buFont typeface="Arial"/>
              <a:buChar char="●"/>
            </a:pPr>
            <a:r>
              <a:rPr lang="en-US" sz="3400">
                <a:latin typeface="Arial"/>
                <a:ea typeface="Arial"/>
                <a:cs typeface="Arial"/>
                <a:sym typeface="Arial"/>
              </a:rPr>
              <a:t>We are materials researchers &amp; students </a:t>
            </a:r>
            <a:r>
              <a:rPr lang="en-US" sz="3400" b="1">
                <a:latin typeface="Arial"/>
                <a:ea typeface="Arial"/>
                <a:cs typeface="Arial"/>
                <a:sym typeface="Arial"/>
              </a:rPr>
              <a:t>(YOU!)</a:t>
            </a:r>
            <a:endParaRPr sz="3400" b="1">
              <a:latin typeface="Arial"/>
              <a:ea typeface="Arial"/>
              <a:cs typeface="Arial"/>
              <a:sym typeface="Arial"/>
            </a:endParaRPr>
          </a:p>
        </p:txBody>
      </p:sp>
      <p:cxnSp>
        <p:nvCxnSpPr>
          <p:cNvPr id="370" name="Google Shape;370;g2f770453eb1_0_13"/>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371" name="Google Shape;371;g2f770453eb1_0_13"/>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72" name="Google Shape;372;g2f770453eb1_0_13"/>
          <p:cNvPicPr preferRelativeResize="0"/>
          <p:nvPr/>
        </p:nvPicPr>
        <p:blipFill>
          <a:blip r:embed="rId4">
            <a:alphaModFix/>
          </a:blip>
          <a:stretch>
            <a:fillRect/>
          </a:stretch>
        </p:blipFill>
        <p:spPr>
          <a:xfrm>
            <a:off x="9583675" y="2427562"/>
            <a:ext cx="8149949" cy="5431874"/>
          </a:xfrm>
          <a:prstGeom prst="rect">
            <a:avLst/>
          </a:prstGeom>
          <a:noFill/>
          <a:ln>
            <a:noFill/>
          </a:ln>
        </p:spPr>
      </p:pic>
      <p:pic>
        <p:nvPicPr>
          <p:cNvPr id="373" name="Google Shape;373;g2f770453eb1_0_13"/>
          <p:cNvPicPr preferRelativeResize="0"/>
          <p:nvPr/>
        </p:nvPicPr>
        <p:blipFill rotWithShape="1">
          <a:blip r:embed="rId5">
            <a:alphaModFix/>
          </a:blip>
          <a:srcRect/>
          <a:stretch/>
        </p:blipFill>
        <p:spPr>
          <a:xfrm>
            <a:off x="909282" y="9117244"/>
            <a:ext cx="4617208" cy="8908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g2f770453eb1_0_21"/>
          <p:cNvPicPr preferRelativeResize="0"/>
          <p:nvPr/>
        </p:nvPicPr>
        <p:blipFill rotWithShape="1">
          <a:blip r:embed="rId3">
            <a:alphaModFix/>
          </a:blip>
          <a:srcRect l="19396" r="19396"/>
          <a:stretch/>
        </p:blipFill>
        <p:spPr>
          <a:xfrm>
            <a:off x="11345820" y="2694295"/>
            <a:ext cx="3711659" cy="4042917"/>
          </a:xfrm>
          <a:prstGeom prst="rect">
            <a:avLst/>
          </a:prstGeom>
          <a:noFill/>
          <a:ln>
            <a:noFill/>
          </a:ln>
        </p:spPr>
      </p:pic>
      <p:pic>
        <p:nvPicPr>
          <p:cNvPr id="379" name="Google Shape;379;g2f770453eb1_0_21"/>
          <p:cNvPicPr preferRelativeResize="0"/>
          <p:nvPr/>
        </p:nvPicPr>
        <p:blipFill rotWithShape="1">
          <a:blip r:embed="rId4">
            <a:alphaModFix/>
          </a:blip>
          <a:srcRect l="41230" t="25953" r="7785"/>
          <a:stretch/>
        </p:blipFill>
        <p:spPr>
          <a:xfrm>
            <a:off x="7288170" y="2694295"/>
            <a:ext cx="3711660" cy="4042917"/>
          </a:xfrm>
          <a:prstGeom prst="rect">
            <a:avLst/>
          </a:prstGeom>
          <a:noFill/>
          <a:ln>
            <a:noFill/>
          </a:ln>
        </p:spPr>
      </p:pic>
      <p:pic>
        <p:nvPicPr>
          <p:cNvPr id="380" name="Google Shape;380;g2f770453eb1_0_21"/>
          <p:cNvPicPr preferRelativeResize="0"/>
          <p:nvPr/>
        </p:nvPicPr>
        <p:blipFill rotWithShape="1">
          <a:blip r:embed="rId5">
            <a:alphaModFix/>
          </a:blip>
          <a:srcRect l="16757" r="14926" b="783"/>
          <a:stretch/>
        </p:blipFill>
        <p:spPr>
          <a:xfrm rot="10800000" flipH="1">
            <a:off x="3230520" y="2694296"/>
            <a:ext cx="3711661" cy="4042916"/>
          </a:xfrm>
          <a:prstGeom prst="rect">
            <a:avLst/>
          </a:prstGeom>
          <a:noFill/>
          <a:ln>
            <a:noFill/>
          </a:ln>
        </p:spPr>
      </p:pic>
      <p:sp>
        <p:nvSpPr>
          <p:cNvPr id="381" name="Google Shape;381;g2f770453eb1_0_21"/>
          <p:cNvSpPr txBox="1"/>
          <p:nvPr/>
        </p:nvSpPr>
        <p:spPr>
          <a:xfrm>
            <a:off x="2501625" y="1019175"/>
            <a:ext cx="13284600" cy="954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b="1">
                <a:solidFill>
                  <a:schemeClr val="dk1"/>
                </a:solidFill>
                <a:latin typeface="Arial"/>
                <a:ea typeface="Arial"/>
                <a:cs typeface="Arial"/>
                <a:sym typeface="Arial"/>
              </a:rPr>
              <a:t>MSE Graduate Student Association</a:t>
            </a:r>
            <a:endParaRPr/>
          </a:p>
        </p:txBody>
      </p:sp>
      <p:sp>
        <p:nvSpPr>
          <p:cNvPr id="382" name="Google Shape;382;g2f770453eb1_0_21"/>
          <p:cNvSpPr txBox="1"/>
          <p:nvPr/>
        </p:nvSpPr>
        <p:spPr>
          <a:xfrm>
            <a:off x="11345820" y="7304059"/>
            <a:ext cx="3711600" cy="492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a:solidFill>
                  <a:srgbClr val="B2101F"/>
                </a:solidFill>
                <a:latin typeface="Arial"/>
                <a:ea typeface="Arial"/>
                <a:cs typeface="Arial"/>
                <a:sym typeface="Arial"/>
              </a:rPr>
              <a:t>Social Events</a:t>
            </a:r>
            <a:endParaRPr/>
          </a:p>
        </p:txBody>
      </p:sp>
      <p:sp>
        <p:nvSpPr>
          <p:cNvPr id="383" name="Google Shape;383;g2f770453eb1_0_21"/>
          <p:cNvSpPr txBox="1"/>
          <p:nvPr/>
        </p:nvSpPr>
        <p:spPr>
          <a:xfrm>
            <a:off x="7288170" y="7300632"/>
            <a:ext cx="3711600" cy="492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a:solidFill>
                  <a:srgbClr val="B2101F"/>
                </a:solidFill>
                <a:latin typeface="Arial"/>
                <a:ea typeface="Arial"/>
                <a:cs typeface="Arial"/>
                <a:sym typeface="Arial"/>
              </a:rPr>
              <a:t>Networking</a:t>
            </a:r>
            <a:endParaRPr/>
          </a:p>
        </p:txBody>
      </p:sp>
      <p:sp>
        <p:nvSpPr>
          <p:cNvPr id="384" name="Google Shape;384;g2f770453eb1_0_21"/>
          <p:cNvSpPr txBox="1"/>
          <p:nvPr/>
        </p:nvSpPr>
        <p:spPr>
          <a:xfrm>
            <a:off x="3237005" y="7300632"/>
            <a:ext cx="3711600" cy="1083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a:solidFill>
                  <a:srgbClr val="B2101F"/>
                </a:solidFill>
                <a:latin typeface="Arial"/>
                <a:ea typeface="Arial"/>
                <a:cs typeface="Arial"/>
                <a:sym typeface="Arial"/>
              </a:rPr>
              <a:t>Professional Development</a:t>
            </a:r>
            <a:endParaRPr/>
          </a:p>
        </p:txBody>
      </p:sp>
      <p:cxnSp>
        <p:nvCxnSpPr>
          <p:cNvPr id="385" name="Google Shape;385;g2f770453eb1_0_21"/>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386" name="Google Shape;386;g2f770453eb1_0_21"/>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7" name="Google Shape;387;g2f770453eb1_0_21"/>
          <p:cNvPicPr preferRelativeResize="0"/>
          <p:nvPr/>
        </p:nvPicPr>
        <p:blipFill rotWithShape="1">
          <a:blip r:embed="rId7">
            <a:alphaModFix/>
          </a:blip>
          <a:srcRect/>
          <a:stretch/>
        </p:blipFill>
        <p:spPr>
          <a:xfrm>
            <a:off x="909282" y="9117244"/>
            <a:ext cx="4617208" cy="890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f770453eb1_0_34"/>
          <p:cNvSpPr txBox="1">
            <a:spLocks noGrp="1"/>
          </p:cNvSpPr>
          <p:nvPr>
            <p:ph type="body" idx="1"/>
          </p:nvPr>
        </p:nvSpPr>
        <p:spPr>
          <a:xfrm>
            <a:off x="0" y="0"/>
            <a:ext cx="18288000" cy="10155600"/>
          </a:xfrm>
          <a:prstGeom prst="rect">
            <a:avLst/>
          </a:prstGeom>
          <a:noFill/>
          <a:ln>
            <a:noFill/>
          </a:ln>
        </p:spPr>
        <p:txBody>
          <a:bodyPr spcFirstLastPara="1" wrap="square" lIns="182850" tIns="182850" rIns="182850" bIns="182850" anchor="t" anchorCtr="0">
            <a:normAutofit/>
          </a:bodyPr>
          <a:lstStyle/>
          <a:p>
            <a:pPr marL="914400" lvl="1" indent="0" algn="l" rtl="0">
              <a:spcBef>
                <a:spcPts val="0"/>
              </a:spcBef>
              <a:spcAft>
                <a:spcPts val="0"/>
              </a:spcAft>
              <a:buClr>
                <a:schemeClr val="dk1"/>
              </a:buClr>
              <a:buSzPts val="1400"/>
              <a:buNone/>
            </a:pPr>
            <a:endParaRPr sz="3600" b="1">
              <a:solidFill>
                <a:srgbClr val="652029"/>
              </a:solidFill>
              <a:latin typeface="Arial"/>
              <a:ea typeface="Arial"/>
              <a:cs typeface="Arial"/>
              <a:sym typeface="Arial"/>
            </a:endParaRPr>
          </a:p>
          <a:p>
            <a:pPr marL="914400" lvl="1" indent="0" algn="l" rtl="0">
              <a:spcBef>
                <a:spcPts val="0"/>
              </a:spcBef>
              <a:spcAft>
                <a:spcPts val="0"/>
              </a:spcAft>
              <a:buClr>
                <a:schemeClr val="dk1"/>
              </a:buClr>
              <a:buSzPts val="1400"/>
              <a:buNone/>
            </a:pPr>
            <a:endParaRPr sz="3600" b="1">
              <a:solidFill>
                <a:srgbClr val="652029"/>
              </a:solidFill>
              <a:latin typeface="Arial"/>
              <a:ea typeface="Arial"/>
              <a:cs typeface="Arial"/>
              <a:sym typeface="Arial"/>
            </a:endParaRPr>
          </a:p>
          <a:p>
            <a:pPr marL="914400" lvl="1" indent="0" algn="l" rtl="0">
              <a:spcBef>
                <a:spcPts val="0"/>
              </a:spcBef>
              <a:spcAft>
                <a:spcPts val="0"/>
              </a:spcAft>
              <a:buClr>
                <a:schemeClr val="dk1"/>
              </a:buClr>
              <a:buSzPts val="1400"/>
              <a:buNone/>
            </a:pPr>
            <a:r>
              <a:rPr lang="en-US" sz="6600" b="1">
                <a:latin typeface="Arial"/>
                <a:ea typeface="Arial"/>
                <a:cs typeface="Arial"/>
                <a:sym typeface="Arial"/>
              </a:rPr>
              <a:t>MRS &amp; ASM </a:t>
            </a:r>
            <a:endParaRPr sz="6600" b="1">
              <a:latin typeface="Arial"/>
              <a:ea typeface="Arial"/>
              <a:cs typeface="Arial"/>
              <a:sym typeface="Arial"/>
            </a:endParaRPr>
          </a:p>
          <a:p>
            <a:pPr marL="1371600" lvl="0" indent="-355600" algn="l" rtl="0">
              <a:spcBef>
                <a:spcPts val="2400"/>
              </a:spcBef>
              <a:spcAft>
                <a:spcPts val="0"/>
              </a:spcAft>
              <a:buSzPts val="2000"/>
              <a:buFont typeface="Arial"/>
              <a:buChar char="●"/>
            </a:pPr>
            <a:r>
              <a:rPr lang="en-US" sz="3400">
                <a:latin typeface="Arial"/>
                <a:ea typeface="Arial"/>
                <a:cs typeface="Arial"/>
                <a:sym typeface="Arial"/>
              </a:rPr>
              <a:t>Joint student chapter of MRS and ASM International</a:t>
            </a:r>
            <a:endParaRPr sz="3400">
              <a:latin typeface="Arial"/>
              <a:ea typeface="Arial"/>
              <a:cs typeface="Arial"/>
              <a:sym typeface="Arial"/>
            </a:endParaRPr>
          </a:p>
          <a:p>
            <a:pPr marL="1371600" lvl="0" indent="-355600" algn="l" rtl="0">
              <a:spcBef>
                <a:spcPts val="0"/>
              </a:spcBef>
              <a:spcAft>
                <a:spcPts val="0"/>
              </a:spcAft>
              <a:buSzPts val="2000"/>
              <a:buFont typeface="Arial"/>
              <a:buChar char="●"/>
            </a:pPr>
            <a:r>
              <a:rPr lang="en-US" sz="3400">
                <a:latin typeface="Arial"/>
                <a:ea typeface="Arial"/>
                <a:cs typeface="Arial"/>
                <a:sym typeface="Arial"/>
              </a:rPr>
              <a:t>BU Materials Division students also get </a:t>
            </a:r>
            <a:r>
              <a:rPr lang="en-US" sz="3400" b="1">
                <a:latin typeface="Arial"/>
                <a:ea typeface="Arial"/>
                <a:cs typeface="Arial"/>
                <a:sym typeface="Arial"/>
              </a:rPr>
              <a:t>FREE</a:t>
            </a:r>
            <a:r>
              <a:rPr lang="en-US" sz="3400">
                <a:latin typeface="Arial"/>
                <a:ea typeface="Arial"/>
                <a:cs typeface="Arial"/>
                <a:sym typeface="Arial"/>
              </a:rPr>
              <a:t> MRS and ASM memberships (requires reimbursement form)</a:t>
            </a:r>
            <a:endParaRPr sz="3400">
              <a:latin typeface="Arial"/>
              <a:ea typeface="Arial"/>
              <a:cs typeface="Arial"/>
              <a:sym typeface="Arial"/>
            </a:endParaRPr>
          </a:p>
          <a:p>
            <a:pPr marL="1371600" lvl="0" indent="-355600" algn="l" rtl="0">
              <a:spcBef>
                <a:spcPts val="0"/>
              </a:spcBef>
              <a:spcAft>
                <a:spcPts val="0"/>
              </a:spcAft>
              <a:buSzPts val="2000"/>
              <a:buFont typeface="Arial"/>
              <a:buChar char="●"/>
            </a:pPr>
            <a:r>
              <a:rPr lang="en-US" sz="3400">
                <a:latin typeface="Arial"/>
                <a:ea typeface="Arial"/>
                <a:cs typeface="Arial"/>
                <a:sym typeface="Arial"/>
              </a:rPr>
              <a:t>Conferences, Talks, Networking</a:t>
            </a:r>
            <a:endParaRPr sz="3400">
              <a:latin typeface="Arial"/>
              <a:ea typeface="Arial"/>
              <a:cs typeface="Arial"/>
              <a:sym typeface="Arial"/>
            </a:endParaRPr>
          </a:p>
          <a:p>
            <a:pPr marL="1371600" lvl="0" indent="-355600" algn="l" rtl="0">
              <a:spcBef>
                <a:spcPts val="0"/>
              </a:spcBef>
              <a:spcAft>
                <a:spcPts val="0"/>
              </a:spcAft>
              <a:buSzPts val="2000"/>
              <a:buChar char="●"/>
            </a:pPr>
            <a:r>
              <a:rPr lang="en-US" sz="3400" b="1">
                <a:latin typeface="Arial"/>
                <a:ea typeface="Arial"/>
                <a:cs typeface="Arial"/>
                <a:sym typeface="Arial"/>
              </a:rPr>
              <a:t>2024 Materials Advantage Chapter of Excellence Award Winner</a:t>
            </a:r>
            <a:endParaRPr sz="3400">
              <a:latin typeface="Arial"/>
              <a:ea typeface="Arial"/>
              <a:cs typeface="Arial"/>
              <a:sym typeface="Arial"/>
            </a:endParaRPr>
          </a:p>
        </p:txBody>
      </p:sp>
      <p:pic>
        <p:nvPicPr>
          <p:cNvPr id="393" name="Google Shape;393;g2f770453eb1_0_34"/>
          <p:cNvPicPr preferRelativeResize="0"/>
          <p:nvPr/>
        </p:nvPicPr>
        <p:blipFill rotWithShape="1">
          <a:blip r:embed="rId3">
            <a:alphaModFix/>
          </a:blip>
          <a:srcRect/>
          <a:stretch/>
        </p:blipFill>
        <p:spPr>
          <a:xfrm>
            <a:off x="1536900" y="6210301"/>
            <a:ext cx="7791450" cy="2343150"/>
          </a:xfrm>
          <a:prstGeom prst="rect">
            <a:avLst/>
          </a:prstGeom>
          <a:noFill/>
          <a:ln>
            <a:noFill/>
          </a:ln>
        </p:spPr>
      </p:pic>
      <p:pic>
        <p:nvPicPr>
          <p:cNvPr id="394" name="Google Shape;394;g2f770453eb1_0_34"/>
          <p:cNvPicPr preferRelativeResize="0"/>
          <p:nvPr/>
        </p:nvPicPr>
        <p:blipFill rotWithShape="1">
          <a:blip r:embed="rId4">
            <a:alphaModFix/>
          </a:blip>
          <a:srcRect/>
          <a:stretch/>
        </p:blipFill>
        <p:spPr>
          <a:xfrm>
            <a:off x="11143686" y="5626984"/>
            <a:ext cx="4828708" cy="2926458"/>
          </a:xfrm>
          <a:prstGeom prst="rect">
            <a:avLst/>
          </a:prstGeom>
          <a:noFill/>
          <a:ln>
            <a:noFill/>
          </a:ln>
        </p:spPr>
      </p:pic>
      <p:cxnSp>
        <p:nvCxnSpPr>
          <p:cNvPr id="395" name="Google Shape;395;g2f770453eb1_0_34"/>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396" name="Google Shape;396;g2f770453eb1_0_34"/>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7" name="Google Shape;397;g2f770453eb1_0_34"/>
          <p:cNvPicPr preferRelativeResize="0"/>
          <p:nvPr/>
        </p:nvPicPr>
        <p:blipFill rotWithShape="1">
          <a:blip r:embed="rId6">
            <a:alphaModFix/>
          </a:blip>
          <a:srcRect/>
          <a:stretch/>
        </p:blipFill>
        <p:spPr>
          <a:xfrm>
            <a:off x="909282" y="9117244"/>
            <a:ext cx="4617208" cy="890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f770453eb1_0_43"/>
          <p:cNvSpPr txBox="1">
            <a:spLocks noGrp="1"/>
          </p:cNvSpPr>
          <p:nvPr>
            <p:ph type="body" idx="1"/>
          </p:nvPr>
        </p:nvSpPr>
        <p:spPr>
          <a:xfrm>
            <a:off x="0" y="0"/>
            <a:ext cx="9309900" cy="10155600"/>
          </a:xfrm>
          <a:prstGeom prst="rect">
            <a:avLst/>
          </a:prstGeom>
          <a:noFill/>
          <a:ln>
            <a:noFill/>
          </a:ln>
        </p:spPr>
        <p:txBody>
          <a:bodyPr spcFirstLastPara="1" wrap="square" lIns="182850" tIns="182850" rIns="182850" bIns="182850" anchor="t" anchorCtr="0">
            <a:normAutofit/>
          </a:bodyPr>
          <a:lstStyle/>
          <a:p>
            <a:pPr marL="914400" lvl="1" indent="0" algn="l" rtl="0">
              <a:spcBef>
                <a:spcPts val="0"/>
              </a:spcBef>
              <a:spcAft>
                <a:spcPts val="0"/>
              </a:spcAft>
              <a:buClr>
                <a:schemeClr val="dk1"/>
              </a:buClr>
              <a:buSzPts val="1400"/>
              <a:buNone/>
            </a:pPr>
            <a:endParaRPr sz="3600" b="1">
              <a:solidFill>
                <a:srgbClr val="652029"/>
              </a:solidFill>
              <a:latin typeface="Arial"/>
              <a:ea typeface="Arial"/>
              <a:cs typeface="Arial"/>
              <a:sym typeface="Arial"/>
            </a:endParaRPr>
          </a:p>
          <a:p>
            <a:pPr marL="914400" lvl="1" indent="0" algn="l" rtl="0">
              <a:spcBef>
                <a:spcPts val="0"/>
              </a:spcBef>
              <a:spcAft>
                <a:spcPts val="0"/>
              </a:spcAft>
              <a:buClr>
                <a:schemeClr val="dk1"/>
              </a:buClr>
              <a:buSzPts val="1400"/>
              <a:buNone/>
            </a:pPr>
            <a:endParaRPr sz="3600" b="1">
              <a:solidFill>
                <a:srgbClr val="652029"/>
              </a:solidFill>
              <a:latin typeface="Arial"/>
              <a:ea typeface="Arial"/>
              <a:cs typeface="Arial"/>
              <a:sym typeface="Arial"/>
            </a:endParaRPr>
          </a:p>
          <a:p>
            <a:pPr marL="914400" lvl="1" indent="0" algn="l" rtl="0">
              <a:spcBef>
                <a:spcPts val="0"/>
              </a:spcBef>
              <a:spcAft>
                <a:spcPts val="0"/>
              </a:spcAft>
              <a:buClr>
                <a:schemeClr val="dk1"/>
              </a:buClr>
              <a:buSzPts val="1400"/>
              <a:buNone/>
            </a:pPr>
            <a:r>
              <a:rPr lang="en-US" sz="6600" b="1">
                <a:latin typeface="Arial"/>
                <a:ea typeface="Arial"/>
                <a:cs typeface="Arial"/>
                <a:sym typeface="Arial"/>
              </a:rPr>
              <a:t>Join us!</a:t>
            </a:r>
            <a:endParaRPr>
              <a:latin typeface="Arial"/>
              <a:ea typeface="Arial"/>
              <a:cs typeface="Arial"/>
              <a:sym typeface="Arial"/>
            </a:endParaRPr>
          </a:p>
          <a:p>
            <a:pPr marL="914400" lvl="1" indent="0" algn="l" rtl="0">
              <a:spcBef>
                <a:spcPts val="0"/>
              </a:spcBef>
              <a:spcAft>
                <a:spcPts val="0"/>
              </a:spcAft>
              <a:buClr>
                <a:schemeClr val="dk1"/>
              </a:buClr>
              <a:buSzPts val="1400"/>
              <a:buNone/>
            </a:pPr>
            <a:r>
              <a:rPr lang="en-US" sz="6600" b="1">
                <a:latin typeface="Arial"/>
                <a:ea typeface="Arial"/>
                <a:cs typeface="Arial"/>
                <a:sym typeface="Arial"/>
              </a:rPr>
              <a:t> </a:t>
            </a:r>
            <a:endParaRPr sz="6600" b="1">
              <a:latin typeface="Arial"/>
              <a:ea typeface="Arial"/>
              <a:cs typeface="Arial"/>
              <a:sym typeface="Arial"/>
            </a:endParaRPr>
          </a:p>
          <a:p>
            <a:pPr marL="914400" lvl="1" indent="0" algn="l" rtl="0">
              <a:spcBef>
                <a:spcPts val="2400"/>
              </a:spcBef>
              <a:spcAft>
                <a:spcPts val="0"/>
              </a:spcAft>
              <a:buClr>
                <a:schemeClr val="dk1"/>
              </a:buClr>
              <a:buSzPts val="1400"/>
              <a:buNone/>
            </a:pPr>
            <a:r>
              <a:rPr lang="en-US" sz="3600">
                <a:latin typeface="Arial"/>
                <a:ea typeface="Arial"/>
                <a:cs typeface="Arial"/>
                <a:sym typeface="Arial"/>
              </a:rPr>
              <a:t>Scan the QR code to check out our website, follow us on Instagram, nominate yourself for an Eboard position, and more!</a:t>
            </a:r>
            <a:endParaRPr sz="3600">
              <a:latin typeface="Arial"/>
              <a:ea typeface="Arial"/>
              <a:cs typeface="Arial"/>
              <a:sym typeface="Arial"/>
            </a:endParaRPr>
          </a:p>
          <a:p>
            <a:pPr marL="914400" lvl="1" indent="0" algn="l" rtl="0">
              <a:spcBef>
                <a:spcPts val="2400"/>
              </a:spcBef>
              <a:spcAft>
                <a:spcPts val="0"/>
              </a:spcAft>
              <a:buClr>
                <a:schemeClr val="dk1"/>
              </a:buClr>
              <a:buSzPts val="1400"/>
              <a:buNone/>
            </a:pPr>
            <a:r>
              <a:rPr lang="en-US" sz="3600" b="1">
                <a:latin typeface="Arial"/>
                <a:ea typeface="Arial"/>
                <a:cs typeface="Arial"/>
                <a:sym typeface="Arial"/>
              </a:rPr>
              <a:t>Email:</a:t>
            </a:r>
            <a:r>
              <a:rPr lang="en-US" sz="3600">
                <a:latin typeface="Arial"/>
                <a:ea typeface="Arial"/>
                <a:cs typeface="Arial"/>
                <a:sym typeface="Arial"/>
              </a:rPr>
              <a:t> msegsa@bu.edu</a:t>
            </a:r>
            <a:endParaRPr sz="3600">
              <a:latin typeface="Arial"/>
              <a:ea typeface="Arial"/>
              <a:cs typeface="Arial"/>
              <a:sym typeface="Arial"/>
            </a:endParaRPr>
          </a:p>
        </p:txBody>
      </p:sp>
      <p:cxnSp>
        <p:nvCxnSpPr>
          <p:cNvPr id="403" name="Google Shape;403;g2f770453eb1_0_43"/>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404" name="Google Shape;404;g2f770453eb1_0_43"/>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5" name="Google Shape;405;g2f770453eb1_0_43"/>
          <p:cNvPicPr preferRelativeResize="0"/>
          <p:nvPr/>
        </p:nvPicPr>
        <p:blipFill>
          <a:blip r:embed="rId4">
            <a:alphaModFix/>
          </a:blip>
          <a:stretch>
            <a:fillRect/>
          </a:stretch>
        </p:blipFill>
        <p:spPr>
          <a:xfrm>
            <a:off x="9120650" y="909575"/>
            <a:ext cx="8336450" cy="8336450"/>
          </a:xfrm>
          <a:prstGeom prst="rect">
            <a:avLst/>
          </a:prstGeom>
          <a:noFill/>
          <a:ln>
            <a:noFill/>
          </a:ln>
        </p:spPr>
      </p:pic>
      <p:pic>
        <p:nvPicPr>
          <p:cNvPr id="406" name="Google Shape;406;g2f770453eb1_0_43"/>
          <p:cNvPicPr preferRelativeResize="0"/>
          <p:nvPr/>
        </p:nvPicPr>
        <p:blipFill rotWithShape="1">
          <a:blip r:embed="rId5">
            <a:alphaModFix/>
          </a:blip>
          <a:srcRect/>
          <a:stretch/>
        </p:blipFill>
        <p:spPr>
          <a:xfrm>
            <a:off x="909282" y="9117244"/>
            <a:ext cx="4617208" cy="890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p:nvPr/>
        </p:nvSpPr>
        <p:spPr>
          <a:xfrm rot="10800000">
            <a:off x="12621083" y="-65151"/>
            <a:ext cx="5666917" cy="565785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00000">
              <a:alpha val="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3"/>
          <p:cNvSpPr txBox="1"/>
          <p:nvPr/>
        </p:nvSpPr>
        <p:spPr>
          <a:xfrm>
            <a:off x="1028700" y="1028700"/>
            <a:ext cx="11163300" cy="1254831"/>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Agenda</a:t>
            </a:r>
            <a:endParaRPr/>
          </a:p>
        </p:txBody>
      </p:sp>
      <p:cxnSp>
        <p:nvCxnSpPr>
          <p:cNvPr id="112" name="Google Shape;112;p3"/>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113" name="Google Shape;113;p3"/>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4" name="Google Shape;114;p3" descr="Onboarding Images – Browse 62,936 Stock Photos, Vectors, and Video | Adobe  Stock"/>
          <p:cNvPicPr preferRelativeResize="0"/>
          <p:nvPr/>
        </p:nvPicPr>
        <p:blipFill rotWithShape="1">
          <a:blip r:embed="rId4">
            <a:alphaModFix/>
          </a:blip>
          <a:srcRect/>
          <a:stretch/>
        </p:blipFill>
        <p:spPr>
          <a:xfrm>
            <a:off x="9788983" y="2857500"/>
            <a:ext cx="6845300" cy="4572000"/>
          </a:xfrm>
          <a:prstGeom prst="rect">
            <a:avLst/>
          </a:prstGeom>
          <a:noFill/>
          <a:ln>
            <a:noFill/>
          </a:ln>
        </p:spPr>
      </p:pic>
      <p:graphicFrame>
        <p:nvGraphicFramePr>
          <p:cNvPr id="115" name="Google Shape;115;p3"/>
          <p:cNvGraphicFramePr/>
          <p:nvPr/>
        </p:nvGraphicFramePr>
        <p:xfrm>
          <a:off x="1054100" y="2795654"/>
          <a:ext cx="8089900" cy="4322566"/>
        </p:xfrm>
        <a:graphic>
          <a:graphicData uri="http://schemas.openxmlformats.org/drawingml/2006/table">
            <a:tbl>
              <a:tblPr firstRow="1" bandRow="1">
                <a:noFill/>
                <a:tableStyleId>{E9A5B491-1892-431F-95D4-37C08D062C65}</a:tableStyleId>
              </a:tblPr>
              <a:tblGrid>
                <a:gridCol w="8089900">
                  <a:extLst>
                    <a:ext uri="{9D8B030D-6E8A-4147-A177-3AD203B41FA5}">
                      <a16:colId xmlns:a16="http://schemas.microsoft.com/office/drawing/2014/main" val="20000"/>
                    </a:ext>
                  </a:extLst>
                </a:gridCol>
              </a:tblGrid>
              <a:tr h="1240700">
                <a:tc>
                  <a:txBody>
                    <a:bodyPr/>
                    <a:lstStyle/>
                    <a:p>
                      <a:pPr marL="0" marR="0" lvl="0" indent="0" algn="l" rtl="0">
                        <a:lnSpc>
                          <a:spcPct val="100000"/>
                        </a:lnSpc>
                        <a:spcBef>
                          <a:spcPts val="0"/>
                        </a:spcBef>
                        <a:spcAft>
                          <a:spcPts val="0"/>
                        </a:spcAft>
                        <a:buNone/>
                      </a:pPr>
                      <a:r>
                        <a:rPr lang="en-US" sz="3200" b="0" u="sng" strike="noStrike" cap="none">
                          <a:solidFill>
                            <a:schemeClr val="dk1"/>
                          </a:solidFill>
                          <a:latin typeface="Arial"/>
                          <a:ea typeface="Arial"/>
                          <a:cs typeface="Arial"/>
                          <a:sym typeface="Arial"/>
                        </a:rPr>
                        <a:t>Welcome and Program Overview</a:t>
                      </a:r>
                      <a:endParaRPr/>
                    </a:p>
                    <a:p>
                      <a:pPr marL="0" marR="0" lvl="0" indent="0" algn="l" rtl="0">
                        <a:lnSpc>
                          <a:spcPct val="100000"/>
                        </a:lnSpc>
                        <a:spcBef>
                          <a:spcPts val="0"/>
                        </a:spcBef>
                        <a:spcAft>
                          <a:spcPts val="0"/>
                        </a:spcAft>
                        <a:buNone/>
                      </a:pPr>
                      <a:r>
                        <a:rPr lang="en-US" sz="2800" b="0" u="none" strike="noStrike" cap="none">
                          <a:solidFill>
                            <a:schemeClr val="dk1"/>
                          </a:solidFill>
                          <a:latin typeface="Arial"/>
                          <a:ea typeface="Arial"/>
                          <a:cs typeface="Arial"/>
                          <a:sym typeface="Arial"/>
                        </a:rPr>
                        <a:t>Professor Basu, Associate Division Head</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76425">
                <a:tc>
                  <a:txBody>
                    <a:bodyPr/>
                    <a:lstStyle/>
                    <a:p>
                      <a:pPr marL="0" marR="0" lvl="0" indent="0" algn="l" rtl="0">
                        <a:lnSpc>
                          <a:spcPct val="131250"/>
                        </a:lnSpc>
                        <a:spcBef>
                          <a:spcPts val="0"/>
                        </a:spcBef>
                        <a:spcAft>
                          <a:spcPts val="0"/>
                        </a:spcAft>
                        <a:buNone/>
                      </a:pPr>
                      <a:r>
                        <a:rPr lang="en-US" sz="3200" b="0" u="sng" strike="noStrike" cap="none">
                          <a:solidFill>
                            <a:schemeClr val="dk1"/>
                          </a:solidFill>
                          <a:latin typeface="Arial"/>
                          <a:ea typeface="Arial"/>
                          <a:cs typeface="Arial"/>
                          <a:sym typeface="Arial"/>
                        </a:rPr>
                        <a:t>Resources</a:t>
                      </a:r>
                      <a:endParaRPr/>
                    </a:p>
                    <a:p>
                      <a:pPr marL="0" marR="0" lvl="0" indent="0" algn="l" rtl="0">
                        <a:lnSpc>
                          <a:spcPct val="109375"/>
                        </a:lnSpc>
                        <a:spcBef>
                          <a:spcPts val="0"/>
                        </a:spcBef>
                        <a:spcAft>
                          <a:spcPts val="0"/>
                        </a:spcAft>
                        <a:buClr>
                          <a:srgbClr val="000000"/>
                        </a:buClr>
                        <a:buSzPts val="3200"/>
                        <a:buFont typeface="Arial"/>
                        <a:buNone/>
                      </a:pPr>
                      <a:r>
                        <a:rPr lang="en-US" sz="3200">
                          <a:solidFill>
                            <a:srgbClr val="000000"/>
                          </a:solidFill>
                          <a:latin typeface="Arial"/>
                          <a:ea typeface="Arial"/>
                          <a:cs typeface="Arial"/>
                          <a:sym typeface="Arial"/>
                        </a:rPr>
                        <a:t>Elizabeth Flagg</a:t>
                      </a:r>
                      <a:r>
                        <a:rPr lang="en-US" sz="2800" b="0" u="none" strike="noStrike" cap="none">
                          <a:solidFill>
                            <a:schemeClr val="dk1"/>
                          </a:solidFill>
                          <a:latin typeface="Arial"/>
                          <a:ea typeface="Arial"/>
                          <a:cs typeface="Arial"/>
                          <a:sym typeface="Arial"/>
                        </a:rPr>
                        <a:t>, Division Director</a:t>
                      </a:r>
                      <a:endParaRPr sz="1800" u="none" strike="noStrike" cap="none">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763250">
                <a:tc>
                  <a:txBody>
                    <a:bodyPr/>
                    <a:lstStyle/>
                    <a:p>
                      <a:pPr marL="0" marR="0" lvl="0" indent="0" algn="l" rtl="0">
                        <a:lnSpc>
                          <a:spcPct val="131250"/>
                        </a:lnSpc>
                        <a:spcBef>
                          <a:spcPts val="0"/>
                        </a:spcBef>
                        <a:spcAft>
                          <a:spcPts val="0"/>
                        </a:spcAft>
                        <a:buNone/>
                      </a:pPr>
                      <a:r>
                        <a:rPr lang="en-US" sz="3200" b="0" u="sng" strike="noStrike" cap="none">
                          <a:solidFill>
                            <a:schemeClr val="dk1"/>
                          </a:solidFill>
                          <a:latin typeface="Arial"/>
                          <a:ea typeface="Arial"/>
                          <a:cs typeface="Arial"/>
                          <a:sym typeface="Arial"/>
                        </a:rPr>
                        <a:t>MSE Graduate Student Association</a:t>
                      </a:r>
                      <a:r>
                        <a:rPr lang="en-US" sz="3200" b="0" u="none" strike="noStrike" cap="none">
                          <a:solidFill>
                            <a:schemeClr val="dk1"/>
                          </a:solidFill>
                          <a:latin typeface="Arial"/>
                          <a:ea typeface="Arial"/>
                          <a:cs typeface="Arial"/>
                          <a:sym typeface="Arial"/>
                        </a:rPr>
                        <a:t> </a:t>
                      </a:r>
                      <a:endParaRPr/>
                    </a:p>
                    <a:p>
                      <a:pPr marL="0" marR="0" lvl="0" indent="0" algn="l" rtl="0">
                        <a:lnSpc>
                          <a:spcPct val="131250"/>
                        </a:lnSpc>
                        <a:spcBef>
                          <a:spcPts val="0"/>
                        </a:spcBef>
                        <a:spcAft>
                          <a:spcPts val="0"/>
                        </a:spcAft>
                        <a:buNone/>
                      </a:pPr>
                      <a:r>
                        <a:rPr lang="en-US" sz="3200" b="0" u="sng" strike="noStrike" cap="none">
                          <a:solidFill>
                            <a:schemeClr val="dk1"/>
                          </a:solidFill>
                          <a:latin typeface="Arial"/>
                          <a:ea typeface="Arial"/>
                          <a:cs typeface="Arial"/>
                          <a:sym typeface="Arial"/>
                        </a:rPr>
                        <a:t>&amp; Peer Mentoring</a:t>
                      </a:r>
                      <a:endParaRPr/>
                    </a:p>
                    <a:p>
                      <a:pPr marL="0" marR="0" lvl="0" indent="0" algn="l" rtl="0">
                        <a:lnSpc>
                          <a:spcPct val="125000"/>
                        </a:lnSpc>
                        <a:spcBef>
                          <a:spcPts val="0"/>
                        </a:spcBef>
                        <a:spcAft>
                          <a:spcPts val="0"/>
                        </a:spcAft>
                        <a:buNone/>
                      </a:pPr>
                      <a:r>
                        <a:rPr lang="en-US" sz="2800" b="0" u="none" strike="noStrike" cap="none">
                          <a:solidFill>
                            <a:schemeClr val="dk1"/>
                          </a:solidFill>
                          <a:latin typeface="Arial"/>
                          <a:ea typeface="Arial"/>
                          <a:cs typeface="Arial"/>
                          <a:sym typeface="Arial"/>
                        </a:rPr>
                        <a:t>MSE GSA Team</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16" name="Google Shape;116;p3"/>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9"/>
          <p:cNvSpPr txBox="1"/>
          <p:nvPr/>
        </p:nvSpPr>
        <p:spPr>
          <a:xfrm>
            <a:off x="996274" y="919144"/>
            <a:ext cx="16258210" cy="110286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a:solidFill>
                  <a:schemeClr val="dk1"/>
                </a:solidFill>
                <a:latin typeface="Arial"/>
                <a:ea typeface="Arial"/>
                <a:cs typeface="Arial"/>
                <a:sym typeface="Arial"/>
              </a:rPr>
              <a:t>Peer Mentoring</a:t>
            </a:r>
            <a:endParaRPr/>
          </a:p>
        </p:txBody>
      </p:sp>
      <p:cxnSp>
        <p:nvCxnSpPr>
          <p:cNvPr id="412" name="Google Shape;412;p29"/>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413" name="Google Shape;413;p29"/>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414" name="Google Shape;414;p29"/>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29"/>
          <p:cNvSpPr txBox="1"/>
          <p:nvPr/>
        </p:nvSpPr>
        <p:spPr>
          <a:xfrm>
            <a:off x="996275" y="2659731"/>
            <a:ext cx="10530900" cy="894600"/>
          </a:xfrm>
          <a:prstGeom prst="rect">
            <a:avLst/>
          </a:prstGeom>
          <a:noFill/>
          <a:ln>
            <a:noFill/>
          </a:ln>
        </p:spPr>
        <p:txBody>
          <a:bodyPr spcFirstLastPara="1" wrap="square" lIns="0" tIns="0" rIns="0" bIns="0" anchor="t" anchorCtr="0">
            <a:spAutoFit/>
          </a:bodyPr>
          <a:lstStyle/>
          <a:p>
            <a:pPr marL="0" marR="0" lvl="0" indent="0" algn="l" rtl="0">
              <a:lnSpc>
                <a:spcPct val="107571"/>
              </a:lnSpc>
              <a:spcBef>
                <a:spcPts val="0"/>
              </a:spcBef>
              <a:spcAft>
                <a:spcPts val="0"/>
              </a:spcAft>
              <a:buNone/>
            </a:pPr>
            <a:r>
              <a:rPr lang="en-US" sz="2800">
                <a:solidFill>
                  <a:schemeClr val="dk1"/>
                </a:solidFill>
                <a:latin typeface="Arial"/>
                <a:ea typeface="Arial"/>
                <a:cs typeface="Arial"/>
                <a:sym typeface="Arial"/>
              </a:rPr>
              <a:t>Interested in being mentored by a seasoned MSE grad student during your first year?</a:t>
            </a:r>
            <a:endParaRPr sz="2800">
              <a:solidFill>
                <a:schemeClr val="dk1"/>
              </a:solidFill>
            </a:endParaRPr>
          </a:p>
        </p:txBody>
      </p:sp>
      <p:sp>
        <p:nvSpPr>
          <p:cNvPr id="416" name="Google Shape;416;p29"/>
          <p:cNvSpPr txBox="1"/>
          <p:nvPr/>
        </p:nvSpPr>
        <p:spPr>
          <a:xfrm>
            <a:off x="2506946" y="5422425"/>
            <a:ext cx="11163000" cy="3447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Questions?  See the MSE Student Resources Page or contact the program Co-Directors:</a:t>
            </a:r>
            <a:endParaRPr/>
          </a:p>
          <a:p>
            <a:pPr marL="0" marR="0" lvl="0" indent="0" algn="l" rtl="0">
              <a:spcBef>
                <a:spcPts val="0"/>
              </a:spcBef>
              <a:spcAft>
                <a:spcPts val="0"/>
              </a:spcAft>
              <a:buNone/>
            </a:pPr>
            <a:endParaRPr sz="2800" b="0" i="0" u="none" strike="noStrike">
              <a:solidFill>
                <a:schemeClr val="dk1"/>
              </a:solidFill>
              <a:latin typeface="Arial"/>
              <a:ea typeface="Arial"/>
              <a:cs typeface="Arial"/>
              <a:sym typeface="Arial"/>
            </a:endParaRPr>
          </a:p>
          <a:p>
            <a:pPr marL="0" marR="0" lvl="0" indent="0" algn="l" rtl="0">
              <a:spcBef>
                <a:spcPts val="0"/>
              </a:spcBef>
              <a:spcAft>
                <a:spcPts val="0"/>
              </a:spcAft>
              <a:buNone/>
            </a:pPr>
            <a:r>
              <a:rPr lang="en-US" sz="2800">
                <a:solidFill>
                  <a:schemeClr val="dk1"/>
                </a:solidFill>
                <a:latin typeface="Arial"/>
                <a:ea typeface="Arial"/>
                <a:cs typeface="Arial"/>
                <a:sym typeface="Arial"/>
              </a:rPr>
              <a:t>Jairaj Narendran, </a:t>
            </a:r>
            <a:r>
              <a:rPr lang="en-US" sz="2800" u="sng">
                <a:solidFill>
                  <a:srgbClr val="B2101F"/>
                </a:solidFill>
                <a:latin typeface="Arial"/>
                <a:ea typeface="Arial"/>
                <a:cs typeface="Arial"/>
                <a:sym typeface="Arial"/>
                <a:hlinkClick r:id="rId4">
                  <a:extLst>
                    <a:ext uri="{A12FA001-AC4F-418D-AE19-62706E023703}">
                      <ahyp:hlinkClr xmlns:ahyp="http://schemas.microsoft.com/office/drawing/2018/hyperlinkcolor" val="tx"/>
                    </a:ext>
                  </a:extLst>
                </a:hlinkClick>
              </a:rPr>
              <a:t>jairajn@bu.edu</a:t>
            </a:r>
            <a:br>
              <a:rPr lang="en-US" sz="2800">
                <a:solidFill>
                  <a:srgbClr val="B2101F"/>
                </a:solidFill>
                <a:latin typeface="Arial"/>
                <a:ea typeface="Arial"/>
                <a:cs typeface="Arial"/>
                <a:sym typeface="Arial"/>
              </a:rPr>
            </a:br>
            <a:r>
              <a:rPr lang="en-US" sz="2800">
                <a:solidFill>
                  <a:schemeClr val="dk1"/>
                </a:solidFill>
                <a:latin typeface="Arial"/>
                <a:ea typeface="Arial"/>
                <a:cs typeface="Arial"/>
                <a:sym typeface="Arial"/>
              </a:rPr>
              <a:t>MSE 3</a:t>
            </a:r>
            <a:r>
              <a:rPr lang="en-US" sz="2800" baseline="30000">
                <a:solidFill>
                  <a:schemeClr val="dk1"/>
                </a:solidFill>
                <a:latin typeface="Arial"/>
                <a:ea typeface="Arial"/>
                <a:cs typeface="Arial"/>
                <a:sym typeface="Arial"/>
              </a:rPr>
              <a:t>rd</a:t>
            </a:r>
            <a:r>
              <a:rPr lang="en-US" sz="2800">
                <a:solidFill>
                  <a:schemeClr val="dk1"/>
                </a:solidFill>
                <a:latin typeface="Arial"/>
                <a:ea typeface="Arial"/>
                <a:cs typeface="Arial"/>
                <a:sym typeface="Arial"/>
              </a:rPr>
              <a:t> Year PhD student</a:t>
            </a:r>
            <a:endParaRPr/>
          </a:p>
          <a:p>
            <a:pPr marL="0" marR="0" lvl="0" indent="0" algn="l" rtl="0">
              <a:spcBef>
                <a:spcPts val="0"/>
              </a:spcBef>
              <a:spcAft>
                <a:spcPts val="0"/>
              </a:spcAft>
              <a:buNone/>
            </a:pPr>
            <a:endParaRPr sz="2800" b="0" i="0" u="none" strike="noStrike">
              <a:solidFill>
                <a:srgbClr val="B2101F"/>
              </a:solidFill>
              <a:latin typeface="Arial"/>
              <a:ea typeface="Arial"/>
              <a:cs typeface="Arial"/>
              <a:sym typeface="Arial"/>
            </a:endParaRPr>
          </a:p>
          <a:p>
            <a:pPr marL="0" marR="0" lvl="0" indent="0" algn="l" rtl="0">
              <a:spcBef>
                <a:spcPts val="0"/>
              </a:spcBef>
              <a:spcAft>
                <a:spcPts val="0"/>
              </a:spcAft>
              <a:buNone/>
            </a:pPr>
            <a:r>
              <a:rPr lang="en-US" sz="2800">
                <a:solidFill>
                  <a:schemeClr val="dk1"/>
                </a:solidFill>
                <a:latin typeface="Arial"/>
                <a:ea typeface="Arial"/>
                <a:cs typeface="Arial"/>
                <a:sym typeface="Arial"/>
              </a:rPr>
              <a:t>Matt Geib, </a:t>
            </a:r>
            <a:r>
              <a:rPr lang="en-US" sz="2800" u="sng">
                <a:solidFill>
                  <a:srgbClr val="B2101F"/>
                </a:solidFill>
                <a:latin typeface="Arial"/>
                <a:ea typeface="Arial"/>
                <a:cs typeface="Arial"/>
                <a:sym typeface="Arial"/>
                <a:hlinkClick r:id="rId5">
                  <a:extLst>
                    <a:ext uri="{A12FA001-AC4F-418D-AE19-62706E023703}">
                      <ahyp:hlinkClr xmlns:ahyp="http://schemas.microsoft.com/office/drawing/2018/hyperlinkcolor" val="tx"/>
                    </a:ext>
                  </a:extLst>
                </a:hlinkClick>
              </a:rPr>
              <a:t>geib@bu.edu</a:t>
            </a:r>
            <a:endParaRPr sz="2800">
              <a:solidFill>
                <a:srgbClr val="B2101F"/>
              </a:solidFill>
              <a:latin typeface="Arial"/>
              <a:ea typeface="Arial"/>
              <a:cs typeface="Arial"/>
              <a:sym typeface="Arial"/>
            </a:endParaRPr>
          </a:p>
          <a:p>
            <a:pPr marL="0" marR="0" lvl="0" indent="0" algn="l" rtl="0">
              <a:spcBef>
                <a:spcPts val="0"/>
              </a:spcBef>
              <a:spcAft>
                <a:spcPts val="0"/>
              </a:spcAft>
              <a:buNone/>
            </a:pPr>
            <a:r>
              <a:rPr lang="en-US" sz="2800">
                <a:solidFill>
                  <a:schemeClr val="dk1"/>
                </a:solidFill>
                <a:latin typeface="Arial"/>
                <a:ea typeface="Arial"/>
                <a:cs typeface="Arial"/>
                <a:sym typeface="Arial"/>
              </a:rPr>
              <a:t>MSE 3</a:t>
            </a:r>
            <a:r>
              <a:rPr lang="en-US" sz="2800" baseline="30000">
                <a:solidFill>
                  <a:schemeClr val="dk1"/>
                </a:solidFill>
                <a:latin typeface="Arial"/>
                <a:ea typeface="Arial"/>
                <a:cs typeface="Arial"/>
                <a:sym typeface="Arial"/>
              </a:rPr>
              <a:t>rd</a:t>
            </a:r>
            <a:r>
              <a:rPr lang="en-US" sz="2800">
                <a:solidFill>
                  <a:schemeClr val="dk1"/>
                </a:solidFill>
                <a:latin typeface="Arial"/>
                <a:ea typeface="Arial"/>
                <a:cs typeface="Arial"/>
                <a:sym typeface="Arial"/>
              </a:rPr>
              <a:t> Year PhD student</a:t>
            </a:r>
            <a:endParaRPr sz="2800" b="0" i="0" u="none" strike="noStrike">
              <a:solidFill>
                <a:srgbClr val="953734"/>
              </a:solidFill>
              <a:latin typeface="Arial"/>
              <a:ea typeface="Arial"/>
              <a:cs typeface="Arial"/>
              <a:sym typeface="Arial"/>
            </a:endParaRPr>
          </a:p>
        </p:txBody>
      </p:sp>
      <p:sp>
        <p:nvSpPr>
          <p:cNvPr id="417" name="Google Shape;417;p29"/>
          <p:cNvSpPr txBox="1"/>
          <p:nvPr/>
        </p:nvSpPr>
        <p:spPr>
          <a:xfrm>
            <a:off x="2354550" y="3687975"/>
            <a:ext cx="13109400" cy="16008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2000">
                <a:solidFill>
                  <a:schemeClr val="dk1"/>
                </a:solidFill>
              </a:rPr>
              <a:t>The </a:t>
            </a:r>
            <a:r>
              <a:rPr lang="en-US" sz="2000" b="1">
                <a:solidFill>
                  <a:schemeClr val="dk1"/>
                </a:solidFill>
              </a:rPr>
              <a:t>MSE Peer Mentorship Program</a:t>
            </a:r>
            <a:r>
              <a:rPr lang="en-US" sz="2000">
                <a:solidFill>
                  <a:schemeClr val="dk1"/>
                </a:solidFill>
              </a:rPr>
              <a:t> is a student-led initiative with the goal of helping incoming MSE students ease into their grad program and fostering a sense of community within MSE. Senior grad students mentor new students, providing information on a variety of different things such as </a:t>
            </a:r>
            <a:r>
              <a:rPr lang="en-US" sz="2000" b="1">
                <a:solidFill>
                  <a:schemeClr val="dk1"/>
                </a:solidFill>
              </a:rPr>
              <a:t>finding a research lab</a:t>
            </a:r>
            <a:r>
              <a:rPr lang="en-US" sz="2000">
                <a:solidFill>
                  <a:schemeClr val="dk1"/>
                </a:solidFill>
              </a:rPr>
              <a:t>, </a:t>
            </a:r>
            <a:r>
              <a:rPr lang="en-US" sz="2000" b="1">
                <a:solidFill>
                  <a:schemeClr val="dk1"/>
                </a:solidFill>
              </a:rPr>
              <a:t>learning about available resources at BU</a:t>
            </a:r>
            <a:r>
              <a:rPr lang="en-US" sz="2000">
                <a:solidFill>
                  <a:schemeClr val="dk1"/>
                </a:solidFill>
              </a:rPr>
              <a:t>, </a:t>
            </a:r>
            <a:r>
              <a:rPr lang="en-US" sz="2000" b="1">
                <a:solidFill>
                  <a:schemeClr val="dk1"/>
                </a:solidFill>
              </a:rPr>
              <a:t>getting to know the Boston area</a:t>
            </a:r>
            <a:r>
              <a:rPr lang="en-US" sz="2000">
                <a:solidFill>
                  <a:schemeClr val="dk1"/>
                </a:solidFill>
              </a:rPr>
              <a:t>, and more! </a:t>
            </a:r>
            <a:endParaRPr sz="11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423" name="Google Shape;423;p30"/>
          <p:cNvGrpSpPr/>
          <p:nvPr/>
        </p:nvGrpSpPr>
        <p:grpSpPr>
          <a:xfrm rot="-5400000">
            <a:off x="7055298" y="-7341494"/>
            <a:ext cx="3891208" cy="18574196"/>
            <a:chOff x="0" y="-76200"/>
            <a:chExt cx="1024845" cy="4945401"/>
          </a:xfrm>
        </p:grpSpPr>
        <p:sp>
          <p:nvSpPr>
            <p:cNvPr id="424" name="Google Shape;424;p30"/>
            <p:cNvSpPr/>
            <p:nvPr/>
          </p:nvSpPr>
          <p:spPr>
            <a:xfrm>
              <a:off x="0" y="0"/>
              <a:ext cx="1024845" cy="4869201"/>
            </a:xfrm>
            <a:custGeom>
              <a:avLst/>
              <a:gdLst/>
              <a:ahLst/>
              <a:cxnLst/>
              <a:rect l="l" t="t" r="r" b="b"/>
              <a:pathLst>
                <a:path w="1024845" h="4869201" extrusionOk="0">
                  <a:moveTo>
                    <a:pt x="0" y="0"/>
                  </a:moveTo>
                  <a:lnTo>
                    <a:pt x="1024845" y="0"/>
                  </a:lnTo>
                  <a:lnTo>
                    <a:pt x="1024845" y="4869201"/>
                  </a:lnTo>
                  <a:lnTo>
                    <a:pt x="0" y="4869201"/>
                  </a:lnTo>
                  <a:close/>
                </a:path>
              </a:pathLst>
            </a:custGeom>
            <a:solidFill>
              <a:srgbClr val="2D2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30"/>
            <p:cNvSpPr txBox="1"/>
            <p:nvPr/>
          </p:nvSpPr>
          <p:spPr>
            <a:xfrm>
              <a:off x="0" y="-76200"/>
              <a:ext cx="1024845" cy="4945401"/>
            </a:xfrm>
            <a:prstGeom prst="rect">
              <a:avLst/>
            </a:prstGeom>
            <a:noFill/>
            <a:ln>
              <a:noFill/>
            </a:ln>
          </p:spPr>
          <p:txBody>
            <a:bodyPr spcFirstLastPara="1" wrap="square" lIns="50800" tIns="50800" rIns="50800" bIns="50800" anchor="ctr" anchorCtr="0">
              <a:noAutofit/>
            </a:bodyPr>
            <a:lstStyle/>
            <a:p>
              <a:pPr marL="0" marR="0" lvl="0" indent="0" algn="ctr" rtl="0">
                <a:lnSpc>
                  <a:spcPct val="198055"/>
                </a:lnSpc>
                <a:spcBef>
                  <a:spcPts val="0"/>
                </a:spcBef>
                <a:spcAft>
                  <a:spcPts val="0"/>
                </a:spcAft>
                <a:buNone/>
              </a:pPr>
              <a:endParaRPr sz="1800">
                <a:solidFill>
                  <a:schemeClr val="dk1"/>
                </a:solidFill>
                <a:latin typeface="Calibri"/>
                <a:ea typeface="Calibri"/>
                <a:cs typeface="Calibri"/>
                <a:sym typeface="Calibri"/>
              </a:endParaRPr>
            </a:p>
          </p:txBody>
        </p:sp>
      </p:grpSp>
      <p:sp>
        <p:nvSpPr>
          <p:cNvPr id="426" name="Google Shape;426;p30"/>
          <p:cNvSpPr/>
          <p:nvPr/>
        </p:nvSpPr>
        <p:spPr>
          <a:xfrm>
            <a:off x="0" y="0"/>
            <a:ext cx="18288000" cy="3891208"/>
          </a:xfrm>
          <a:custGeom>
            <a:avLst/>
            <a:gdLst/>
            <a:ahLst/>
            <a:cxnLst/>
            <a:rect l="l" t="t" r="r" b="b"/>
            <a:pathLst>
              <a:path w="18288000" h="3891208" extrusionOk="0">
                <a:moveTo>
                  <a:pt x="0" y="0"/>
                </a:moveTo>
                <a:lnTo>
                  <a:pt x="18288000" y="0"/>
                </a:lnTo>
                <a:lnTo>
                  <a:pt x="18288000" y="3891208"/>
                </a:lnTo>
                <a:lnTo>
                  <a:pt x="0" y="3891208"/>
                </a:lnTo>
                <a:lnTo>
                  <a:pt x="0" y="0"/>
                </a:lnTo>
                <a:close/>
              </a:path>
            </a:pathLst>
          </a:custGeom>
          <a:blipFill rotWithShape="1">
            <a:blip r:embed="rId3">
              <a:alphaModFix amt="57000"/>
            </a:blip>
            <a:stretch>
              <a:fillRect t="-104179" b="-2198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30"/>
          <p:cNvSpPr txBox="1"/>
          <p:nvPr/>
        </p:nvSpPr>
        <p:spPr>
          <a:xfrm>
            <a:off x="1665803" y="1806429"/>
            <a:ext cx="12949144" cy="1026178"/>
          </a:xfrm>
          <a:prstGeom prst="rect">
            <a:avLst/>
          </a:prstGeom>
          <a:noFill/>
          <a:ln>
            <a:noFill/>
          </a:ln>
        </p:spPr>
        <p:txBody>
          <a:bodyPr spcFirstLastPara="1" wrap="square" lIns="0" tIns="0" rIns="0" bIns="0" anchor="t" anchorCtr="0">
            <a:spAutoFit/>
          </a:bodyPr>
          <a:lstStyle/>
          <a:p>
            <a:pPr marL="0" marR="0" lvl="0" indent="0" algn="l" rtl="0">
              <a:lnSpc>
                <a:spcPct val="90988"/>
              </a:lnSpc>
              <a:spcBef>
                <a:spcPts val="0"/>
              </a:spcBef>
              <a:spcAft>
                <a:spcPts val="0"/>
              </a:spcAft>
              <a:buNone/>
            </a:pPr>
            <a:r>
              <a:rPr lang="en-US" sz="8800" b="1">
                <a:solidFill>
                  <a:srgbClr val="FFFFFF"/>
                </a:solidFill>
                <a:latin typeface="Arial"/>
                <a:ea typeface="Arial"/>
                <a:cs typeface="Arial"/>
                <a:sym typeface="Arial"/>
              </a:rPr>
              <a:t>Welcome to BU MSE!</a:t>
            </a:r>
            <a:endParaRPr/>
          </a:p>
        </p:txBody>
      </p:sp>
      <p:sp>
        <p:nvSpPr>
          <p:cNvPr id="428" name="Google Shape;428;p30"/>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30"/>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p:nvPr/>
        </p:nvSpPr>
        <p:spPr>
          <a:xfrm>
            <a:off x="1028700" y="1028700"/>
            <a:ext cx="11163300" cy="125490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MSE Team</a:t>
            </a:r>
            <a:endParaRPr sz="7200" b="1">
              <a:solidFill>
                <a:srgbClr val="2D2926"/>
              </a:solidFill>
              <a:latin typeface="Arial"/>
              <a:ea typeface="Arial"/>
              <a:cs typeface="Arial"/>
              <a:sym typeface="Arial"/>
            </a:endParaRPr>
          </a:p>
        </p:txBody>
      </p:sp>
      <p:cxnSp>
        <p:nvCxnSpPr>
          <p:cNvPr id="122" name="Google Shape;122;p4"/>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123" name="Google Shape;123;p4"/>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4"/>
          <p:cNvSpPr txBox="1"/>
          <p:nvPr/>
        </p:nvSpPr>
        <p:spPr>
          <a:xfrm>
            <a:off x="6090352" y="3615863"/>
            <a:ext cx="3658500" cy="431100"/>
          </a:xfrm>
          <a:prstGeom prst="rect">
            <a:avLst/>
          </a:prstGeom>
          <a:noFill/>
          <a:ln>
            <a:noFill/>
          </a:ln>
        </p:spPr>
        <p:txBody>
          <a:bodyPr spcFirstLastPara="1" wrap="square" lIns="0" tIns="0" rIns="0" bIns="0" anchor="t" anchorCtr="0">
            <a:spAutoFit/>
          </a:bodyPr>
          <a:lstStyle/>
          <a:p>
            <a:pPr marL="0" marR="0" lvl="0" indent="0" algn="ctr" rtl="0">
              <a:lnSpc>
                <a:spcPct val="119964"/>
              </a:lnSpc>
              <a:spcBef>
                <a:spcPts val="0"/>
              </a:spcBef>
              <a:spcAft>
                <a:spcPts val="0"/>
              </a:spcAft>
              <a:buNone/>
            </a:pPr>
            <a:r>
              <a:rPr lang="en-US" sz="2800" b="1">
                <a:solidFill>
                  <a:srgbClr val="14110F"/>
                </a:solidFill>
                <a:latin typeface="Arial"/>
                <a:ea typeface="Arial"/>
                <a:cs typeface="Arial"/>
                <a:sym typeface="Arial"/>
              </a:rPr>
              <a:t>David J.</a:t>
            </a:r>
            <a:r>
              <a:rPr lang="en-US" sz="2800" b="1">
                <a:solidFill>
                  <a:srgbClr val="14110F"/>
                </a:solidFill>
              </a:rPr>
              <a:t> </a:t>
            </a:r>
            <a:r>
              <a:rPr lang="en-US" sz="2800" b="1">
                <a:solidFill>
                  <a:srgbClr val="14110F"/>
                </a:solidFill>
                <a:latin typeface="Arial"/>
                <a:ea typeface="Arial"/>
                <a:cs typeface="Arial"/>
                <a:sym typeface="Arial"/>
              </a:rPr>
              <a:t>Bishop</a:t>
            </a:r>
            <a:endParaRPr sz="2800" b="1">
              <a:solidFill>
                <a:srgbClr val="14110F"/>
              </a:solidFill>
              <a:latin typeface="Arial"/>
              <a:ea typeface="Arial"/>
              <a:cs typeface="Arial"/>
              <a:sym typeface="Arial"/>
            </a:endParaRPr>
          </a:p>
        </p:txBody>
      </p:sp>
      <p:sp>
        <p:nvSpPr>
          <p:cNvPr id="125" name="Google Shape;125;p4"/>
          <p:cNvSpPr txBox="1"/>
          <p:nvPr/>
        </p:nvSpPr>
        <p:spPr>
          <a:xfrm>
            <a:off x="6888372" y="4579260"/>
            <a:ext cx="2140800" cy="307800"/>
          </a:xfrm>
          <a:prstGeom prst="rect">
            <a:avLst/>
          </a:prstGeom>
          <a:noFill/>
          <a:ln>
            <a:noFill/>
          </a:ln>
        </p:spPr>
        <p:txBody>
          <a:bodyPr spcFirstLastPara="1" wrap="square" lIns="0" tIns="0" rIns="0" bIns="0" anchor="t" anchorCtr="0">
            <a:spAutoFit/>
          </a:bodyPr>
          <a:lstStyle/>
          <a:p>
            <a:pPr marL="0" marR="0" lvl="0" indent="0" algn="ctr" rtl="0">
              <a:lnSpc>
                <a:spcPct val="126000"/>
              </a:lnSpc>
              <a:spcBef>
                <a:spcPts val="0"/>
              </a:spcBef>
              <a:spcAft>
                <a:spcPts val="0"/>
              </a:spcAft>
              <a:buNone/>
            </a:pPr>
            <a:r>
              <a:rPr lang="en-US" sz="2000">
                <a:solidFill>
                  <a:srgbClr val="14110F"/>
                </a:solidFill>
                <a:latin typeface="Arial"/>
                <a:ea typeface="Arial"/>
                <a:cs typeface="Arial"/>
                <a:sym typeface="Arial"/>
              </a:rPr>
              <a:t>Division Head</a:t>
            </a:r>
            <a:endParaRPr sz="2000">
              <a:solidFill>
                <a:srgbClr val="14110F"/>
              </a:solidFill>
              <a:latin typeface="Arial"/>
              <a:ea typeface="Arial"/>
              <a:cs typeface="Arial"/>
              <a:sym typeface="Arial"/>
            </a:endParaRPr>
          </a:p>
        </p:txBody>
      </p:sp>
      <p:sp>
        <p:nvSpPr>
          <p:cNvPr id="126" name="Google Shape;126;p4"/>
          <p:cNvSpPr txBox="1"/>
          <p:nvPr/>
        </p:nvSpPr>
        <p:spPr>
          <a:xfrm>
            <a:off x="9503183" y="3622616"/>
            <a:ext cx="3163800" cy="431100"/>
          </a:xfrm>
          <a:prstGeom prst="rect">
            <a:avLst/>
          </a:prstGeom>
          <a:noFill/>
          <a:ln>
            <a:noFill/>
          </a:ln>
        </p:spPr>
        <p:txBody>
          <a:bodyPr spcFirstLastPara="1" wrap="square" lIns="0" tIns="0" rIns="0" bIns="0" anchor="t" anchorCtr="0">
            <a:spAutoFit/>
          </a:bodyPr>
          <a:lstStyle/>
          <a:p>
            <a:pPr marL="0" marR="0" lvl="0" indent="0" algn="ctr" rtl="0">
              <a:lnSpc>
                <a:spcPct val="119964"/>
              </a:lnSpc>
              <a:spcBef>
                <a:spcPts val="0"/>
              </a:spcBef>
              <a:spcAft>
                <a:spcPts val="0"/>
              </a:spcAft>
              <a:buNone/>
            </a:pPr>
            <a:r>
              <a:rPr lang="en-US" sz="2800" b="1">
                <a:solidFill>
                  <a:srgbClr val="14110F"/>
                </a:solidFill>
                <a:latin typeface="Arial"/>
                <a:ea typeface="Arial"/>
                <a:cs typeface="Arial"/>
                <a:sym typeface="Arial"/>
              </a:rPr>
              <a:t>Soumendra Basu</a:t>
            </a:r>
            <a:endParaRPr sz="1800">
              <a:solidFill>
                <a:schemeClr val="dk1"/>
              </a:solidFill>
              <a:latin typeface="Calibri"/>
              <a:ea typeface="Calibri"/>
              <a:cs typeface="Calibri"/>
              <a:sym typeface="Calibri"/>
            </a:endParaRPr>
          </a:p>
        </p:txBody>
      </p:sp>
      <p:sp>
        <p:nvSpPr>
          <p:cNvPr id="127" name="Google Shape;127;p4"/>
          <p:cNvSpPr txBox="1"/>
          <p:nvPr/>
        </p:nvSpPr>
        <p:spPr>
          <a:xfrm>
            <a:off x="9834260" y="4575447"/>
            <a:ext cx="2502600" cy="695700"/>
          </a:xfrm>
          <a:prstGeom prst="rect">
            <a:avLst/>
          </a:prstGeom>
          <a:noFill/>
          <a:ln>
            <a:noFill/>
          </a:ln>
        </p:spPr>
        <p:txBody>
          <a:bodyPr spcFirstLastPara="1" wrap="square" lIns="0" tIns="0" rIns="0" bIns="0" anchor="t" anchorCtr="0">
            <a:spAutoFit/>
          </a:bodyPr>
          <a:lstStyle/>
          <a:p>
            <a:pPr marL="0" marR="0" lvl="0" indent="0" algn="ctr" rtl="0">
              <a:lnSpc>
                <a:spcPct val="126000"/>
              </a:lnSpc>
              <a:spcBef>
                <a:spcPts val="0"/>
              </a:spcBef>
              <a:spcAft>
                <a:spcPts val="0"/>
              </a:spcAft>
              <a:buNone/>
            </a:pPr>
            <a:r>
              <a:rPr lang="en-US" sz="2000">
                <a:solidFill>
                  <a:srgbClr val="14110F"/>
                </a:solidFill>
                <a:latin typeface="Arial"/>
                <a:ea typeface="Arial"/>
                <a:cs typeface="Arial"/>
                <a:sym typeface="Arial"/>
              </a:rPr>
              <a:t>Associate Division Head</a:t>
            </a:r>
            <a:endParaRPr sz="1800">
              <a:solidFill>
                <a:schemeClr val="dk1"/>
              </a:solidFill>
              <a:latin typeface="Calibri"/>
              <a:ea typeface="Calibri"/>
              <a:cs typeface="Calibri"/>
              <a:sym typeface="Calibri"/>
            </a:endParaRPr>
          </a:p>
        </p:txBody>
      </p:sp>
      <p:pic>
        <p:nvPicPr>
          <p:cNvPr id="128" name="Google Shape;128;p4" descr="David Bishop | Photonics Center"/>
          <p:cNvPicPr preferRelativeResize="0"/>
          <p:nvPr/>
        </p:nvPicPr>
        <p:blipFill rotWithShape="1">
          <a:blip r:embed="rId4">
            <a:alphaModFix/>
          </a:blip>
          <a:srcRect/>
          <a:stretch/>
        </p:blipFill>
        <p:spPr>
          <a:xfrm>
            <a:off x="6874291" y="1069008"/>
            <a:ext cx="2317881" cy="2480350"/>
          </a:xfrm>
          <a:prstGeom prst="rect">
            <a:avLst/>
          </a:prstGeom>
          <a:noFill/>
          <a:ln>
            <a:noFill/>
          </a:ln>
        </p:spPr>
      </p:pic>
      <p:pic>
        <p:nvPicPr>
          <p:cNvPr id="129" name="Google Shape;129;p4" descr="Soumendra N. Basu, Ph.D. | College of Engineering"/>
          <p:cNvPicPr preferRelativeResize="0"/>
          <p:nvPr/>
        </p:nvPicPr>
        <p:blipFill rotWithShape="1">
          <a:blip r:embed="rId5">
            <a:alphaModFix/>
          </a:blip>
          <a:srcRect/>
          <a:stretch/>
        </p:blipFill>
        <p:spPr>
          <a:xfrm>
            <a:off x="9771197" y="1028688"/>
            <a:ext cx="2502603" cy="2502603"/>
          </a:xfrm>
          <a:prstGeom prst="rect">
            <a:avLst/>
          </a:prstGeom>
          <a:noFill/>
          <a:ln>
            <a:noFill/>
          </a:ln>
        </p:spPr>
      </p:pic>
      <p:pic>
        <p:nvPicPr>
          <p:cNvPr id="130" name="Google Shape;130;p4" descr="A close-up of a person smiling&#10;&#10;Description automatically generated"/>
          <p:cNvPicPr preferRelativeResize="0"/>
          <p:nvPr/>
        </p:nvPicPr>
        <p:blipFill rotWithShape="1">
          <a:blip r:embed="rId6">
            <a:alphaModFix/>
          </a:blip>
          <a:srcRect l="11531" t="7259" r="6859" b="27447"/>
          <a:stretch/>
        </p:blipFill>
        <p:spPr>
          <a:xfrm>
            <a:off x="6912459" y="4630381"/>
            <a:ext cx="2134751" cy="2561038"/>
          </a:xfrm>
          <a:prstGeom prst="rect">
            <a:avLst/>
          </a:prstGeom>
          <a:noFill/>
          <a:ln>
            <a:noFill/>
          </a:ln>
        </p:spPr>
      </p:pic>
      <p:sp>
        <p:nvSpPr>
          <p:cNvPr id="131" name="Google Shape;131;p4"/>
          <p:cNvSpPr txBox="1"/>
          <p:nvPr/>
        </p:nvSpPr>
        <p:spPr>
          <a:xfrm>
            <a:off x="6652328" y="7654589"/>
            <a:ext cx="2656800" cy="431100"/>
          </a:xfrm>
          <a:prstGeom prst="rect">
            <a:avLst/>
          </a:prstGeom>
          <a:noFill/>
          <a:ln>
            <a:noFill/>
          </a:ln>
        </p:spPr>
        <p:txBody>
          <a:bodyPr spcFirstLastPara="1" wrap="square" lIns="0" tIns="0" rIns="0" bIns="0" anchor="t" anchorCtr="0">
            <a:spAutoFit/>
          </a:bodyPr>
          <a:lstStyle/>
          <a:p>
            <a:pPr marL="0" marR="0" lvl="0" indent="0" algn="ctr" rtl="0">
              <a:lnSpc>
                <a:spcPct val="119964"/>
              </a:lnSpc>
              <a:spcBef>
                <a:spcPts val="0"/>
              </a:spcBef>
              <a:spcAft>
                <a:spcPts val="0"/>
              </a:spcAft>
              <a:buNone/>
            </a:pPr>
            <a:r>
              <a:rPr lang="en-US" sz="2800" b="1">
                <a:solidFill>
                  <a:srgbClr val="14110F"/>
                </a:solidFill>
                <a:latin typeface="Arial"/>
                <a:ea typeface="Arial"/>
                <a:cs typeface="Arial"/>
                <a:sym typeface="Arial"/>
              </a:rPr>
              <a:t>Elizabeth Flagg</a:t>
            </a:r>
            <a:endParaRPr sz="2800" b="1">
              <a:solidFill>
                <a:srgbClr val="14110F"/>
              </a:solidFill>
              <a:latin typeface="Arial"/>
              <a:ea typeface="Arial"/>
              <a:cs typeface="Arial"/>
              <a:sym typeface="Arial"/>
            </a:endParaRPr>
          </a:p>
        </p:txBody>
      </p:sp>
      <p:sp>
        <p:nvSpPr>
          <p:cNvPr id="132" name="Google Shape;132;p4"/>
          <p:cNvSpPr txBox="1"/>
          <p:nvPr/>
        </p:nvSpPr>
        <p:spPr>
          <a:xfrm>
            <a:off x="6817866" y="8154192"/>
            <a:ext cx="2317800" cy="307800"/>
          </a:xfrm>
          <a:prstGeom prst="rect">
            <a:avLst/>
          </a:prstGeom>
          <a:noFill/>
          <a:ln>
            <a:noFill/>
          </a:ln>
        </p:spPr>
        <p:txBody>
          <a:bodyPr spcFirstLastPara="1" wrap="square" lIns="0" tIns="0" rIns="0" bIns="0" anchor="t" anchorCtr="0">
            <a:spAutoFit/>
          </a:bodyPr>
          <a:lstStyle/>
          <a:p>
            <a:pPr marL="0" marR="0" lvl="0" indent="0" algn="ctr" rtl="0">
              <a:lnSpc>
                <a:spcPct val="126000"/>
              </a:lnSpc>
              <a:spcBef>
                <a:spcPts val="0"/>
              </a:spcBef>
              <a:spcAft>
                <a:spcPts val="0"/>
              </a:spcAft>
              <a:buNone/>
            </a:pPr>
            <a:r>
              <a:rPr lang="en-US" sz="2000">
                <a:solidFill>
                  <a:srgbClr val="14110F"/>
                </a:solidFill>
                <a:latin typeface="Arial"/>
                <a:ea typeface="Arial"/>
                <a:cs typeface="Arial"/>
                <a:sym typeface="Arial"/>
              </a:rPr>
              <a:t>Division Director</a:t>
            </a:r>
            <a:endParaRPr/>
          </a:p>
        </p:txBody>
      </p:sp>
      <p:pic>
        <p:nvPicPr>
          <p:cNvPr id="133" name="Google Shape;133;p4"/>
          <p:cNvPicPr preferRelativeResize="0"/>
          <p:nvPr/>
        </p:nvPicPr>
        <p:blipFill rotWithShape="1">
          <a:blip r:embed="rId7">
            <a:alphaModFix/>
          </a:blip>
          <a:srcRect/>
          <a:stretch/>
        </p:blipFill>
        <p:spPr>
          <a:xfrm>
            <a:off x="909282" y="9117244"/>
            <a:ext cx="4617209" cy="890801"/>
          </a:xfrm>
          <a:prstGeom prst="rect">
            <a:avLst/>
          </a:prstGeom>
          <a:noFill/>
          <a:ln>
            <a:noFill/>
          </a:ln>
        </p:spPr>
      </p:pic>
      <p:sp>
        <p:nvSpPr>
          <p:cNvPr id="134" name="Google Shape;134;p4"/>
          <p:cNvSpPr txBox="1"/>
          <p:nvPr/>
        </p:nvSpPr>
        <p:spPr>
          <a:xfrm>
            <a:off x="13054040" y="3553235"/>
            <a:ext cx="2229600" cy="346200"/>
          </a:xfrm>
          <a:prstGeom prst="rect">
            <a:avLst/>
          </a:prstGeom>
          <a:noFill/>
          <a:ln>
            <a:noFill/>
          </a:ln>
        </p:spPr>
        <p:txBody>
          <a:bodyPr spcFirstLastPara="1" wrap="square" lIns="0" tIns="0" rIns="0" bIns="0" anchor="t" anchorCtr="0">
            <a:spAutoFit/>
          </a:bodyPr>
          <a:lstStyle/>
          <a:p>
            <a:pPr marL="0" marR="0" lvl="0" indent="0" algn="ctr" rtl="0">
              <a:lnSpc>
                <a:spcPct val="140133"/>
              </a:lnSpc>
              <a:spcBef>
                <a:spcPts val="0"/>
              </a:spcBef>
              <a:spcAft>
                <a:spcPts val="0"/>
              </a:spcAft>
              <a:buNone/>
            </a:pPr>
            <a:endParaRPr sz="2250" b="1">
              <a:solidFill>
                <a:srgbClr val="14110F"/>
              </a:solidFill>
              <a:latin typeface="Arial"/>
              <a:ea typeface="Arial"/>
              <a:cs typeface="Arial"/>
              <a:sym typeface="Arial"/>
            </a:endParaRPr>
          </a:p>
        </p:txBody>
      </p:sp>
      <p:grpSp>
        <p:nvGrpSpPr>
          <p:cNvPr id="135" name="Google Shape;135;p4"/>
          <p:cNvGrpSpPr/>
          <p:nvPr/>
        </p:nvGrpSpPr>
        <p:grpSpPr>
          <a:xfrm>
            <a:off x="9420699" y="7578400"/>
            <a:ext cx="3837300" cy="1132531"/>
            <a:chOff x="11394737" y="8015464"/>
            <a:chExt cx="3837300" cy="1132531"/>
          </a:xfrm>
        </p:grpSpPr>
        <p:sp>
          <p:nvSpPr>
            <p:cNvPr id="136" name="Google Shape;136;p4"/>
            <p:cNvSpPr txBox="1"/>
            <p:nvPr/>
          </p:nvSpPr>
          <p:spPr>
            <a:xfrm>
              <a:off x="11960202" y="8475995"/>
              <a:ext cx="2229600" cy="672000"/>
            </a:xfrm>
            <a:prstGeom prst="rect">
              <a:avLst/>
            </a:prstGeom>
            <a:noFill/>
            <a:ln>
              <a:noFill/>
            </a:ln>
          </p:spPr>
          <p:txBody>
            <a:bodyPr spcFirstLastPara="1" wrap="square" lIns="0" tIns="0" rIns="0" bIns="0" anchor="t" anchorCtr="0">
              <a:spAutoFit/>
            </a:bodyPr>
            <a:lstStyle/>
            <a:p>
              <a:pPr marL="0" marR="0" lvl="0" indent="0" algn="ctr" rtl="0">
                <a:lnSpc>
                  <a:spcPct val="118250"/>
                </a:lnSpc>
                <a:spcBef>
                  <a:spcPts val="0"/>
                </a:spcBef>
                <a:spcAft>
                  <a:spcPts val="0"/>
                </a:spcAft>
                <a:buNone/>
              </a:pPr>
              <a:r>
                <a:rPr lang="en-US" sz="2000">
                  <a:solidFill>
                    <a:srgbClr val="14110F"/>
                  </a:solidFill>
                  <a:latin typeface="Arial"/>
                  <a:ea typeface="Arial"/>
                  <a:cs typeface="Arial"/>
                  <a:sym typeface="Arial"/>
                </a:rPr>
                <a:t>Graduate Programs Manager</a:t>
              </a:r>
              <a:endParaRPr/>
            </a:p>
          </p:txBody>
        </p:sp>
        <p:sp>
          <p:nvSpPr>
            <p:cNvPr id="137" name="Google Shape;137;p4"/>
            <p:cNvSpPr txBox="1"/>
            <p:nvPr/>
          </p:nvSpPr>
          <p:spPr>
            <a:xfrm>
              <a:off x="11394737" y="8015464"/>
              <a:ext cx="3837300" cy="384900"/>
            </a:xfrm>
            <a:prstGeom prst="rect">
              <a:avLst/>
            </a:prstGeom>
            <a:noFill/>
            <a:ln>
              <a:noFill/>
            </a:ln>
          </p:spPr>
          <p:txBody>
            <a:bodyPr spcFirstLastPara="1" wrap="square" lIns="0" tIns="0" rIns="0" bIns="0" anchor="t" anchorCtr="0">
              <a:spAutoFit/>
            </a:bodyPr>
            <a:lstStyle/>
            <a:p>
              <a:pPr marL="0" marR="0" lvl="0" indent="0" algn="ctr" rtl="0">
                <a:lnSpc>
                  <a:spcPct val="112607"/>
                </a:lnSpc>
                <a:spcBef>
                  <a:spcPts val="0"/>
                </a:spcBef>
                <a:spcAft>
                  <a:spcPts val="0"/>
                </a:spcAft>
                <a:buNone/>
              </a:pPr>
              <a:r>
                <a:rPr lang="en-US" sz="2500" b="1">
                  <a:solidFill>
                    <a:srgbClr val="14110F"/>
                  </a:solidFill>
                  <a:latin typeface="Arial"/>
                  <a:ea typeface="Arial"/>
                  <a:cs typeface="Arial"/>
                  <a:sym typeface="Arial"/>
                </a:rPr>
                <a:t>Bulgamaa Batdelger</a:t>
              </a:r>
              <a:endParaRPr sz="2500">
                <a:solidFill>
                  <a:schemeClr val="dk1"/>
                </a:solidFill>
                <a:latin typeface="Calibri"/>
                <a:ea typeface="Calibri"/>
                <a:cs typeface="Calibri"/>
                <a:sym typeface="Calibri"/>
              </a:endParaRPr>
            </a:p>
          </p:txBody>
        </p:sp>
      </p:grpSp>
      <p:grpSp>
        <p:nvGrpSpPr>
          <p:cNvPr id="138" name="Google Shape;138;p4"/>
          <p:cNvGrpSpPr/>
          <p:nvPr/>
        </p:nvGrpSpPr>
        <p:grpSpPr>
          <a:xfrm>
            <a:off x="13256561" y="4633800"/>
            <a:ext cx="2412889" cy="4074800"/>
            <a:chOff x="11837410" y="5173729"/>
            <a:chExt cx="2231264" cy="4074800"/>
          </a:xfrm>
        </p:grpSpPr>
        <p:sp>
          <p:nvSpPr>
            <p:cNvPr id="139" name="Google Shape;139;p4"/>
            <p:cNvSpPr txBox="1"/>
            <p:nvPr/>
          </p:nvSpPr>
          <p:spPr>
            <a:xfrm>
              <a:off x="11839074" y="8088628"/>
              <a:ext cx="2229600" cy="384900"/>
            </a:xfrm>
            <a:prstGeom prst="rect">
              <a:avLst/>
            </a:prstGeom>
            <a:noFill/>
            <a:ln>
              <a:noFill/>
            </a:ln>
          </p:spPr>
          <p:txBody>
            <a:bodyPr spcFirstLastPara="1" wrap="square" lIns="0" tIns="0" rIns="0" bIns="0" anchor="t" anchorCtr="0">
              <a:spAutoFit/>
            </a:bodyPr>
            <a:lstStyle/>
            <a:p>
              <a:pPr marL="0" marR="0" lvl="0" indent="0" algn="ctr" rtl="0">
                <a:lnSpc>
                  <a:spcPct val="112607"/>
                </a:lnSpc>
                <a:spcBef>
                  <a:spcPts val="0"/>
                </a:spcBef>
                <a:spcAft>
                  <a:spcPts val="0"/>
                </a:spcAft>
                <a:buNone/>
              </a:pPr>
              <a:r>
                <a:rPr lang="en-US" sz="2500" b="1">
                  <a:solidFill>
                    <a:srgbClr val="14110F"/>
                  </a:solidFill>
                  <a:latin typeface="Arial"/>
                  <a:ea typeface="Arial"/>
                  <a:cs typeface="Arial"/>
                  <a:sym typeface="Arial"/>
                </a:rPr>
                <a:t>Lea Sabra</a:t>
              </a:r>
              <a:endParaRPr sz="2500" b="1">
                <a:solidFill>
                  <a:schemeClr val="dk1"/>
                </a:solidFill>
                <a:latin typeface="Calibri"/>
                <a:ea typeface="Calibri"/>
                <a:cs typeface="Calibri"/>
                <a:sym typeface="Calibri"/>
              </a:endParaRPr>
            </a:p>
          </p:txBody>
        </p:sp>
        <p:sp>
          <p:nvSpPr>
            <p:cNvPr id="140" name="Google Shape;140;p4"/>
            <p:cNvSpPr txBox="1"/>
            <p:nvPr/>
          </p:nvSpPr>
          <p:spPr>
            <a:xfrm>
              <a:off x="11837410" y="8576529"/>
              <a:ext cx="2229600" cy="672000"/>
            </a:xfrm>
            <a:prstGeom prst="rect">
              <a:avLst/>
            </a:prstGeom>
            <a:noFill/>
            <a:ln>
              <a:noFill/>
            </a:ln>
          </p:spPr>
          <p:txBody>
            <a:bodyPr spcFirstLastPara="1" wrap="square" lIns="0" tIns="0" rIns="0" bIns="0" anchor="t" anchorCtr="0">
              <a:spAutoFit/>
            </a:bodyPr>
            <a:lstStyle/>
            <a:p>
              <a:pPr marL="0" marR="0" lvl="0" indent="0" algn="ctr" rtl="0">
                <a:lnSpc>
                  <a:spcPct val="118250"/>
                </a:lnSpc>
                <a:spcBef>
                  <a:spcPts val="0"/>
                </a:spcBef>
                <a:spcAft>
                  <a:spcPts val="0"/>
                </a:spcAft>
                <a:buNone/>
              </a:pPr>
              <a:r>
                <a:rPr lang="en-US" sz="2000">
                  <a:solidFill>
                    <a:srgbClr val="14110F"/>
                  </a:solidFill>
                  <a:latin typeface="Arial"/>
                  <a:ea typeface="Arial"/>
                  <a:cs typeface="Arial"/>
                  <a:sym typeface="Arial"/>
                </a:rPr>
                <a:t>Communications Manager</a:t>
              </a:r>
              <a:endParaRPr/>
            </a:p>
          </p:txBody>
        </p:sp>
        <p:pic>
          <p:nvPicPr>
            <p:cNvPr id="141" name="Google Shape;141;p4" descr="A person with dark hair wearing a white shirt&#10;&#10;Description automatically generated"/>
            <p:cNvPicPr preferRelativeResize="0"/>
            <p:nvPr/>
          </p:nvPicPr>
          <p:blipFill rotWithShape="1">
            <a:blip r:embed="rId8">
              <a:alphaModFix/>
            </a:blip>
            <a:srcRect/>
            <a:stretch/>
          </p:blipFill>
          <p:spPr>
            <a:xfrm>
              <a:off x="11929842" y="5173729"/>
              <a:ext cx="2096592" cy="2431967"/>
            </a:xfrm>
            <a:prstGeom prst="rect">
              <a:avLst/>
            </a:prstGeom>
            <a:noFill/>
            <a:ln>
              <a:noFill/>
            </a:ln>
          </p:spPr>
        </p:pic>
      </p:grpSp>
      <p:pic>
        <p:nvPicPr>
          <p:cNvPr id="142" name="Google Shape;142;p4" descr="A person with long hair wearing a black shirt&#10;&#10;Description automatically generated"/>
          <p:cNvPicPr preferRelativeResize="0"/>
          <p:nvPr/>
        </p:nvPicPr>
        <p:blipFill rotWithShape="1">
          <a:blip r:embed="rId9">
            <a:alphaModFix/>
          </a:blip>
          <a:srcRect/>
          <a:stretch/>
        </p:blipFill>
        <p:spPr>
          <a:xfrm>
            <a:off x="9748860" y="4607902"/>
            <a:ext cx="2622489" cy="2585546"/>
          </a:xfrm>
          <a:prstGeom prst="rect">
            <a:avLst/>
          </a:prstGeom>
          <a:noFill/>
          <a:ln>
            <a:noFill/>
          </a:ln>
        </p:spPr>
      </p:pic>
      <p:sp>
        <p:nvSpPr>
          <p:cNvPr id="143" name="Google Shape;143;p4"/>
          <p:cNvSpPr txBox="1"/>
          <p:nvPr/>
        </p:nvSpPr>
        <p:spPr>
          <a:xfrm>
            <a:off x="6821841" y="4046967"/>
            <a:ext cx="2317800" cy="307800"/>
          </a:xfrm>
          <a:prstGeom prst="rect">
            <a:avLst/>
          </a:prstGeom>
          <a:noFill/>
          <a:ln>
            <a:noFill/>
          </a:ln>
        </p:spPr>
        <p:txBody>
          <a:bodyPr spcFirstLastPara="1" wrap="square" lIns="0" tIns="0" rIns="0" bIns="0" anchor="t" anchorCtr="0">
            <a:spAutoFit/>
          </a:bodyPr>
          <a:lstStyle/>
          <a:p>
            <a:pPr marL="0" marR="0" lvl="0" indent="0" algn="ctr" rtl="0">
              <a:lnSpc>
                <a:spcPct val="126000"/>
              </a:lnSpc>
              <a:spcBef>
                <a:spcPts val="0"/>
              </a:spcBef>
              <a:spcAft>
                <a:spcPts val="0"/>
              </a:spcAft>
              <a:buNone/>
            </a:pPr>
            <a:r>
              <a:rPr lang="en-US" sz="2000">
                <a:solidFill>
                  <a:srgbClr val="14110F"/>
                </a:solidFill>
                <a:latin typeface="Arial"/>
                <a:ea typeface="Arial"/>
                <a:cs typeface="Arial"/>
                <a:sym typeface="Arial"/>
              </a:rPr>
              <a:t>Division </a:t>
            </a:r>
            <a:r>
              <a:rPr lang="en-US" sz="2000">
                <a:solidFill>
                  <a:srgbClr val="14110F"/>
                </a:solidFill>
              </a:rPr>
              <a:t>Head</a:t>
            </a:r>
            <a:endParaRPr/>
          </a:p>
        </p:txBody>
      </p:sp>
      <p:sp>
        <p:nvSpPr>
          <p:cNvPr id="144" name="Google Shape;144;p4"/>
          <p:cNvSpPr txBox="1"/>
          <p:nvPr/>
        </p:nvSpPr>
        <p:spPr>
          <a:xfrm>
            <a:off x="9595990" y="4046975"/>
            <a:ext cx="3021900" cy="307800"/>
          </a:xfrm>
          <a:prstGeom prst="rect">
            <a:avLst/>
          </a:prstGeom>
          <a:noFill/>
          <a:ln>
            <a:noFill/>
          </a:ln>
        </p:spPr>
        <p:txBody>
          <a:bodyPr spcFirstLastPara="1" wrap="square" lIns="0" tIns="0" rIns="0" bIns="0" anchor="t" anchorCtr="0">
            <a:spAutoFit/>
          </a:bodyPr>
          <a:lstStyle/>
          <a:p>
            <a:pPr marL="0" marR="0" lvl="0" indent="0" algn="ctr" rtl="0">
              <a:lnSpc>
                <a:spcPct val="126000"/>
              </a:lnSpc>
              <a:spcBef>
                <a:spcPts val="0"/>
              </a:spcBef>
              <a:spcAft>
                <a:spcPts val="0"/>
              </a:spcAft>
              <a:buNone/>
            </a:pPr>
            <a:r>
              <a:rPr lang="en-US" sz="2000">
                <a:solidFill>
                  <a:srgbClr val="14110F"/>
                </a:solidFill>
              </a:rPr>
              <a:t>Associate </a:t>
            </a:r>
            <a:r>
              <a:rPr lang="en-US" sz="2000">
                <a:solidFill>
                  <a:srgbClr val="14110F"/>
                </a:solidFill>
                <a:latin typeface="Arial"/>
                <a:ea typeface="Arial"/>
                <a:cs typeface="Arial"/>
                <a:sym typeface="Arial"/>
              </a:rPr>
              <a:t>Division </a:t>
            </a:r>
            <a:r>
              <a:rPr lang="en-US" sz="2000">
                <a:solidFill>
                  <a:srgbClr val="14110F"/>
                </a:solidFill>
              </a:rPr>
              <a:t>Head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p:nvPr/>
        </p:nvSpPr>
        <p:spPr>
          <a:xfrm>
            <a:off x="1028700" y="1028700"/>
            <a:ext cx="11163300" cy="1254831"/>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Points of Contact</a:t>
            </a:r>
            <a:endParaRPr/>
          </a:p>
        </p:txBody>
      </p:sp>
      <p:cxnSp>
        <p:nvCxnSpPr>
          <p:cNvPr id="150" name="Google Shape;150;p5"/>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151" name="Google Shape;151;p5"/>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5"/>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grpSp>
        <p:nvGrpSpPr>
          <p:cNvPr id="153" name="Google Shape;153;p5"/>
          <p:cNvGrpSpPr/>
          <p:nvPr/>
        </p:nvGrpSpPr>
        <p:grpSpPr>
          <a:xfrm>
            <a:off x="1028700" y="3857953"/>
            <a:ext cx="8572500" cy="2903035"/>
            <a:chOff x="0" y="0"/>
            <a:chExt cx="9597080" cy="3870713"/>
          </a:xfrm>
        </p:grpSpPr>
        <p:sp>
          <p:nvSpPr>
            <p:cNvPr id="154" name="Google Shape;154;p5"/>
            <p:cNvSpPr txBox="1"/>
            <p:nvPr/>
          </p:nvSpPr>
          <p:spPr>
            <a:xfrm>
              <a:off x="0" y="0"/>
              <a:ext cx="9597080" cy="649751"/>
            </a:xfrm>
            <a:prstGeom prst="rect">
              <a:avLst/>
            </a:prstGeom>
            <a:noFill/>
            <a:ln>
              <a:noFill/>
            </a:ln>
          </p:spPr>
          <p:txBody>
            <a:bodyPr spcFirstLastPara="1" wrap="square" lIns="0" tIns="0" rIns="0" bIns="0" anchor="t" anchorCtr="0">
              <a:spAutoFit/>
            </a:bodyPr>
            <a:lstStyle/>
            <a:p>
              <a:pPr marL="0" marR="0" lvl="0" indent="0" algn="l" rtl="0">
                <a:lnSpc>
                  <a:spcPct val="87272"/>
                </a:lnSpc>
                <a:spcBef>
                  <a:spcPts val="0"/>
                </a:spcBef>
                <a:spcAft>
                  <a:spcPts val="0"/>
                </a:spcAft>
                <a:buNone/>
              </a:pPr>
              <a:r>
                <a:rPr lang="en-US" sz="4400">
                  <a:solidFill>
                    <a:srgbClr val="B2101F"/>
                  </a:solidFill>
                  <a:latin typeface="Arial"/>
                  <a:ea typeface="Arial"/>
                  <a:cs typeface="Arial"/>
                  <a:sym typeface="Arial"/>
                </a:rPr>
                <a:t>Academic Issues</a:t>
              </a:r>
              <a:endParaRPr/>
            </a:p>
          </p:txBody>
        </p:sp>
        <p:sp>
          <p:nvSpPr>
            <p:cNvPr id="155" name="Google Shape;155;p5"/>
            <p:cNvSpPr txBox="1"/>
            <p:nvPr/>
          </p:nvSpPr>
          <p:spPr>
            <a:xfrm>
              <a:off x="0" y="998132"/>
              <a:ext cx="9597080" cy="2872581"/>
            </a:xfrm>
            <a:prstGeom prst="rect">
              <a:avLst/>
            </a:prstGeom>
            <a:noFill/>
            <a:ln>
              <a:noFill/>
            </a:ln>
          </p:spPr>
          <p:txBody>
            <a:bodyPr spcFirstLastPara="1" wrap="square" lIns="0" tIns="0" rIns="0" bIns="0" anchor="t" anchorCtr="0">
              <a:spAutoFit/>
            </a:bodyPr>
            <a:lstStyle/>
            <a:p>
              <a:pPr marL="571500" marR="0" lvl="0" indent="-571500" algn="l" rtl="0">
                <a:lnSpc>
                  <a:spcPct val="805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Academic Advisor</a:t>
              </a:r>
              <a:endParaRPr/>
            </a:p>
            <a:p>
              <a:pPr marL="571500" marR="0" lvl="0" indent="-571500" algn="l" rtl="0">
                <a:lnSpc>
                  <a:spcPct val="80500"/>
                </a:lnSpc>
                <a:spcBef>
                  <a:spcPts val="1200"/>
                </a:spcBef>
                <a:spcAft>
                  <a:spcPts val="0"/>
                </a:spcAft>
                <a:buClr>
                  <a:schemeClr val="dk1"/>
                </a:buClr>
                <a:buSzPts val="4000"/>
                <a:buFont typeface="Arial"/>
                <a:buChar char="•"/>
              </a:pPr>
              <a:r>
                <a:rPr lang="en-US" sz="4000">
                  <a:solidFill>
                    <a:schemeClr val="dk1"/>
                  </a:solidFill>
                  <a:latin typeface="Arial"/>
                  <a:ea typeface="Arial"/>
                  <a:cs typeface="Arial"/>
                  <a:sym typeface="Arial"/>
                </a:rPr>
                <a:t>Graduate Programs Manager</a:t>
              </a:r>
              <a:endParaRPr/>
            </a:p>
            <a:p>
              <a:pPr marL="571500" marR="0" lvl="0" indent="-571500" algn="l" rtl="0">
                <a:lnSpc>
                  <a:spcPct val="80500"/>
                </a:lnSpc>
                <a:spcBef>
                  <a:spcPts val="1200"/>
                </a:spcBef>
                <a:spcAft>
                  <a:spcPts val="0"/>
                </a:spcAft>
                <a:buClr>
                  <a:schemeClr val="dk1"/>
                </a:buClr>
                <a:buSzPts val="4000"/>
                <a:buFont typeface="Arial"/>
                <a:buChar char="•"/>
              </a:pPr>
              <a:r>
                <a:rPr lang="en-US" sz="4000">
                  <a:solidFill>
                    <a:schemeClr val="dk1"/>
                  </a:solidFill>
                  <a:latin typeface="Arial"/>
                  <a:ea typeface="Arial"/>
                  <a:cs typeface="Arial"/>
                  <a:sym typeface="Arial"/>
                </a:rPr>
                <a:t>Division Director</a:t>
              </a:r>
              <a:endParaRPr/>
            </a:p>
            <a:p>
              <a:pPr marL="571500" marR="0" lvl="0" indent="-571500" algn="l" rtl="0">
                <a:lnSpc>
                  <a:spcPct val="80500"/>
                </a:lnSpc>
                <a:spcBef>
                  <a:spcPts val="1200"/>
                </a:spcBef>
                <a:spcAft>
                  <a:spcPts val="0"/>
                </a:spcAft>
                <a:buClr>
                  <a:schemeClr val="dk1"/>
                </a:buClr>
                <a:buSzPts val="4000"/>
                <a:buFont typeface="Arial"/>
                <a:buChar char="•"/>
              </a:pPr>
              <a:r>
                <a:rPr lang="en-US" sz="4000">
                  <a:solidFill>
                    <a:schemeClr val="dk1"/>
                  </a:solidFill>
                  <a:latin typeface="Arial"/>
                  <a:ea typeface="Arial"/>
                  <a:cs typeface="Arial"/>
                  <a:sym typeface="Arial"/>
                </a:rPr>
                <a:t>Associate Division Head</a:t>
              </a:r>
              <a:endParaRPr/>
            </a:p>
          </p:txBody>
        </p:sp>
      </p:grpSp>
      <p:grpSp>
        <p:nvGrpSpPr>
          <p:cNvPr id="156" name="Google Shape;156;p5"/>
          <p:cNvGrpSpPr/>
          <p:nvPr/>
        </p:nvGrpSpPr>
        <p:grpSpPr>
          <a:xfrm>
            <a:off x="9973173" y="3857953"/>
            <a:ext cx="7483929" cy="1573697"/>
            <a:chOff x="0" y="0"/>
            <a:chExt cx="9597080" cy="2098263"/>
          </a:xfrm>
        </p:grpSpPr>
        <p:sp>
          <p:nvSpPr>
            <p:cNvPr id="157" name="Google Shape;157;p5"/>
            <p:cNvSpPr txBox="1"/>
            <p:nvPr/>
          </p:nvSpPr>
          <p:spPr>
            <a:xfrm>
              <a:off x="0" y="0"/>
              <a:ext cx="9597080" cy="649751"/>
            </a:xfrm>
            <a:prstGeom prst="rect">
              <a:avLst/>
            </a:prstGeom>
            <a:noFill/>
            <a:ln>
              <a:noFill/>
            </a:ln>
          </p:spPr>
          <p:txBody>
            <a:bodyPr spcFirstLastPara="1" wrap="square" lIns="0" tIns="0" rIns="0" bIns="0" anchor="t" anchorCtr="0">
              <a:spAutoFit/>
            </a:bodyPr>
            <a:lstStyle/>
            <a:p>
              <a:pPr marL="0" marR="0" lvl="0" indent="0" algn="l" rtl="0">
                <a:lnSpc>
                  <a:spcPct val="87272"/>
                </a:lnSpc>
                <a:spcBef>
                  <a:spcPts val="0"/>
                </a:spcBef>
                <a:spcAft>
                  <a:spcPts val="0"/>
                </a:spcAft>
                <a:buNone/>
              </a:pPr>
              <a:r>
                <a:rPr lang="en-US" sz="4400">
                  <a:solidFill>
                    <a:srgbClr val="B2101F"/>
                  </a:solidFill>
                  <a:latin typeface="Arial"/>
                  <a:ea typeface="Arial"/>
                  <a:cs typeface="Arial"/>
                  <a:sym typeface="Arial"/>
                </a:rPr>
                <a:t>Non-Academic Issues</a:t>
              </a:r>
              <a:endParaRPr/>
            </a:p>
          </p:txBody>
        </p:sp>
        <p:sp>
          <p:nvSpPr>
            <p:cNvPr id="158" name="Google Shape;158;p5"/>
            <p:cNvSpPr txBox="1"/>
            <p:nvPr/>
          </p:nvSpPr>
          <p:spPr>
            <a:xfrm>
              <a:off x="0" y="998132"/>
              <a:ext cx="9597080" cy="1100131"/>
            </a:xfrm>
            <a:prstGeom prst="rect">
              <a:avLst/>
            </a:prstGeom>
            <a:noFill/>
            <a:ln>
              <a:noFill/>
            </a:ln>
          </p:spPr>
          <p:txBody>
            <a:bodyPr spcFirstLastPara="1" wrap="square" lIns="0" tIns="0" rIns="0" bIns="0" anchor="t" anchorCtr="0">
              <a:spAutoFit/>
            </a:bodyPr>
            <a:lstStyle/>
            <a:p>
              <a:pPr marL="571500" marR="0" lvl="0" indent="-571500" algn="l" rtl="0">
                <a:lnSpc>
                  <a:spcPct val="805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Graduate Programs Manager</a:t>
              </a:r>
              <a:endParaRPr/>
            </a:p>
            <a:p>
              <a:pPr marL="571500" marR="0" lvl="0" indent="-571500" algn="l" rtl="0">
                <a:lnSpc>
                  <a:spcPct val="80500"/>
                </a:lnSpc>
                <a:spcBef>
                  <a:spcPts val="0"/>
                </a:spcBef>
                <a:spcAft>
                  <a:spcPts val="0"/>
                </a:spcAft>
                <a:buClr>
                  <a:schemeClr val="dk1"/>
                </a:buClr>
                <a:buSzPts val="4000"/>
                <a:buFont typeface="Arial"/>
                <a:buChar char="•"/>
              </a:pPr>
              <a:r>
                <a:rPr lang="en-US" sz="4000">
                  <a:solidFill>
                    <a:schemeClr val="dk1"/>
                  </a:solidFill>
                  <a:latin typeface="Arial"/>
                  <a:ea typeface="Arial"/>
                  <a:cs typeface="Arial"/>
                  <a:sym typeface="Arial"/>
                </a:rPr>
                <a:t>Division Director</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p:nvPr/>
        </p:nvSpPr>
        <p:spPr>
          <a:xfrm>
            <a:off x="1028700" y="1028700"/>
            <a:ext cx="11163300" cy="2570897"/>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Advisor Roles:</a:t>
            </a:r>
            <a:endParaRPr/>
          </a:p>
          <a:p>
            <a:pPr marL="0" marR="0" lvl="0" indent="0" algn="l" rtl="0">
              <a:lnSpc>
                <a:spcPct val="146666"/>
              </a:lnSpc>
              <a:spcBef>
                <a:spcPts val="0"/>
              </a:spcBef>
              <a:spcAft>
                <a:spcPts val="0"/>
              </a:spcAft>
              <a:buNone/>
            </a:pPr>
            <a:endParaRPr sz="7200" b="1">
              <a:solidFill>
                <a:srgbClr val="2D2926"/>
              </a:solidFill>
              <a:latin typeface="Arial"/>
              <a:ea typeface="Arial"/>
              <a:cs typeface="Arial"/>
              <a:sym typeface="Arial"/>
            </a:endParaRPr>
          </a:p>
        </p:txBody>
      </p:sp>
      <p:cxnSp>
        <p:nvCxnSpPr>
          <p:cNvPr id="164" name="Google Shape;164;p6"/>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165" name="Google Shape;165;p6"/>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6"/>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167" name="Google Shape;167;p6"/>
          <p:cNvSpPr txBox="1"/>
          <p:nvPr/>
        </p:nvSpPr>
        <p:spPr>
          <a:xfrm>
            <a:off x="1059235" y="3838441"/>
            <a:ext cx="7214700" cy="2616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Academic Advisor</a:t>
            </a:r>
            <a:endParaRPr/>
          </a:p>
          <a:p>
            <a:pPr marL="580176" marR="0" lvl="1" indent="-290088" algn="l" rtl="0">
              <a:spcBef>
                <a:spcPts val="600"/>
              </a:spcBef>
              <a:spcAft>
                <a:spcPts val="0"/>
              </a:spcAft>
              <a:buClr>
                <a:schemeClr val="dk1"/>
              </a:buClr>
              <a:buSzPts val="4000"/>
              <a:buFont typeface="Arial"/>
              <a:buChar char="•"/>
            </a:pPr>
            <a:r>
              <a:rPr lang="en-US" sz="4000" b="0" i="0" u="none" strike="noStrike" cap="none">
                <a:solidFill>
                  <a:schemeClr val="dk1"/>
                </a:solidFill>
                <a:latin typeface="Arial"/>
                <a:ea typeface="Arial"/>
                <a:cs typeface="Arial"/>
                <a:sym typeface="Arial"/>
              </a:rPr>
              <a:t>Fall 2024 &amp; Spring 202</a:t>
            </a:r>
            <a:r>
              <a:rPr lang="en-US" sz="4000">
                <a:solidFill>
                  <a:schemeClr val="dk1"/>
                </a:solidFill>
              </a:rPr>
              <a:t>5</a:t>
            </a:r>
            <a:endParaRPr/>
          </a:p>
          <a:p>
            <a:pPr marL="580176" marR="0" lvl="1" indent="-290088" algn="l" rtl="0">
              <a:spcBef>
                <a:spcPts val="600"/>
              </a:spcBef>
              <a:spcAft>
                <a:spcPts val="0"/>
              </a:spcAft>
              <a:buClr>
                <a:schemeClr val="dk1"/>
              </a:buClr>
              <a:buSzPts val="4000"/>
              <a:buFont typeface="Arial"/>
              <a:buChar char="•"/>
            </a:pPr>
            <a:r>
              <a:rPr lang="en-US" sz="4000" b="0" i="0" u="none" strike="noStrike" cap="none">
                <a:solidFill>
                  <a:schemeClr val="dk1"/>
                </a:solidFill>
                <a:latin typeface="Arial"/>
                <a:ea typeface="Arial"/>
                <a:cs typeface="Arial"/>
                <a:sym typeface="Arial"/>
              </a:rPr>
              <a:t>Helps with course selection and general advising.</a:t>
            </a:r>
            <a:endParaRPr/>
          </a:p>
        </p:txBody>
      </p:sp>
      <p:sp>
        <p:nvSpPr>
          <p:cNvPr id="168" name="Google Shape;168;p6"/>
          <p:cNvSpPr txBox="1"/>
          <p:nvPr/>
        </p:nvSpPr>
        <p:spPr>
          <a:xfrm>
            <a:off x="1028700" y="2314148"/>
            <a:ext cx="8598000" cy="543600"/>
          </a:xfrm>
          <a:prstGeom prst="rect">
            <a:avLst/>
          </a:prstGeom>
          <a:noFill/>
          <a:ln>
            <a:noFill/>
          </a:ln>
        </p:spPr>
        <p:txBody>
          <a:bodyPr spcFirstLastPara="1" wrap="square" lIns="0" tIns="0" rIns="0" bIns="0" anchor="t" anchorCtr="0">
            <a:spAutoFit/>
          </a:bodyPr>
          <a:lstStyle/>
          <a:p>
            <a:pPr marL="0" marR="0" lvl="0" indent="0" algn="l" rtl="0">
              <a:lnSpc>
                <a:spcPct val="98083"/>
              </a:lnSpc>
              <a:spcBef>
                <a:spcPts val="0"/>
              </a:spcBef>
              <a:spcAft>
                <a:spcPts val="0"/>
              </a:spcAft>
              <a:buNone/>
            </a:pPr>
            <a:r>
              <a:rPr lang="en-US" sz="3600">
                <a:solidFill>
                  <a:schemeClr val="dk1"/>
                </a:solidFill>
                <a:latin typeface="Arial"/>
                <a:ea typeface="Arial"/>
                <a:cs typeface="Arial"/>
                <a:sym typeface="Arial"/>
              </a:rPr>
              <a:t>Academic Advisor </a:t>
            </a:r>
            <a:r>
              <a:rPr lang="en-US" sz="3600">
                <a:solidFill>
                  <a:schemeClr val="dk1"/>
                </a:solidFill>
              </a:rPr>
              <a:t>vs.</a:t>
            </a:r>
            <a:r>
              <a:rPr lang="en-US" sz="3600">
                <a:solidFill>
                  <a:schemeClr val="dk1"/>
                </a:solidFill>
                <a:latin typeface="Arial"/>
                <a:ea typeface="Arial"/>
                <a:cs typeface="Arial"/>
                <a:sym typeface="Arial"/>
              </a:rPr>
              <a:t> Research Advisor</a:t>
            </a:r>
            <a:endParaRPr/>
          </a:p>
        </p:txBody>
      </p:sp>
      <p:sp>
        <p:nvSpPr>
          <p:cNvPr id="169" name="Google Shape;169;p6"/>
          <p:cNvSpPr txBox="1"/>
          <p:nvPr/>
        </p:nvSpPr>
        <p:spPr>
          <a:xfrm>
            <a:off x="9626600" y="3774307"/>
            <a:ext cx="7214700" cy="3925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Research Advisor</a:t>
            </a:r>
            <a:endParaRPr/>
          </a:p>
          <a:p>
            <a:pPr marL="580176" marR="0" lvl="1" indent="-290088" algn="l" rtl="0">
              <a:spcBef>
                <a:spcPts val="600"/>
              </a:spcBef>
              <a:spcAft>
                <a:spcPts val="0"/>
              </a:spcAft>
              <a:buClr>
                <a:schemeClr val="dk1"/>
              </a:buClr>
              <a:buSzPts val="4000"/>
              <a:buFont typeface="Arial"/>
              <a:buChar char="•"/>
            </a:pPr>
            <a:r>
              <a:rPr lang="en-US" sz="4000" b="0" i="0" u="none" strike="noStrike" cap="none">
                <a:solidFill>
                  <a:schemeClr val="dk1"/>
                </a:solidFill>
                <a:latin typeface="Arial"/>
                <a:ea typeface="Arial"/>
                <a:cs typeface="Arial"/>
                <a:sym typeface="Arial"/>
              </a:rPr>
              <a:t>Summer 202</a:t>
            </a:r>
            <a:r>
              <a:rPr lang="en-US" sz="4000">
                <a:solidFill>
                  <a:schemeClr val="dk1"/>
                </a:solidFill>
              </a:rPr>
              <a:t>5</a:t>
            </a:r>
            <a:r>
              <a:rPr lang="en-US" sz="4000" b="0" i="0" u="none" strike="noStrike" cap="none">
                <a:solidFill>
                  <a:schemeClr val="dk1"/>
                </a:solidFill>
                <a:latin typeface="Arial"/>
                <a:ea typeface="Arial"/>
                <a:cs typeface="Arial"/>
                <a:sym typeface="Arial"/>
              </a:rPr>
              <a:t> (or earlier), until graduation</a:t>
            </a:r>
            <a:endParaRPr/>
          </a:p>
          <a:p>
            <a:pPr marL="580176" marR="0" lvl="1" indent="-290088" algn="l" rtl="0">
              <a:spcBef>
                <a:spcPts val="600"/>
              </a:spcBef>
              <a:spcAft>
                <a:spcPts val="0"/>
              </a:spcAft>
              <a:buClr>
                <a:schemeClr val="dk1"/>
              </a:buClr>
              <a:buSzPts val="4000"/>
              <a:buFont typeface="Arial"/>
              <a:buChar char="•"/>
            </a:pPr>
            <a:r>
              <a:rPr lang="en-US" sz="4000" b="0" i="0" u="none" strike="noStrike" cap="none">
                <a:solidFill>
                  <a:schemeClr val="dk1"/>
                </a:solidFill>
                <a:latin typeface="Arial"/>
                <a:ea typeface="Arial"/>
                <a:cs typeface="Arial"/>
                <a:sym typeface="Arial"/>
              </a:rPr>
              <a:t>Directs research</a:t>
            </a:r>
            <a:endParaRPr/>
          </a:p>
          <a:p>
            <a:pPr marL="580176" marR="0" lvl="1" indent="-290088" algn="l" rtl="0">
              <a:spcBef>
                <a:spcPts val="600"/>
              </a:spcBef>
              <a:spcAft>
                <a:spcPts val="0"/>
              </a:spcAft>
              <a:buClr>
                <a:schemeClr val="dk1"/>
              </a:buClr>
              <a:buSzPts val="4000"/>
              <a:buFont typeface="Arial"/>
              <a:buChar char="•"/>
            </a:pPr>
            <a:r>
              <a:rPr lang="en-US" sz="4000" b="0" i="0" u="none" strike="noStrike" cap="none">
                <a:solidFill>
                  <a:schemeClr val="dk1"/>
                </a:solidFill>
                <a:latin typeface="Arial"/>
                <a:ea typeface="Arial"/>
                <a:cs typeface="Arial"/>
                <a:sym typeface="Arial"/>
              </a:rPr>
              <a:t>Helps with course selection and general advising.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txBox="1"/>
          <p:nvPr/>
        </p:nvSpPr>
        <p:spPr>
          <a:xfrm>
            <a:off x="1028700" y="1028700"/>
            <a:ext cx="11163300" cy="121155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PhD Programs</a:t>
            </a:r>
            <a:endParaRPr/>
          </a:p>
        </p:txBody>
      </p:sp>
      <p:cxnSp>
        <p:nvCxnSpPr>
          <p:cNvPr id="175" name="Google Shape;175;p7"/>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176" name="Google Shape;176;p7"/>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7"/>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178" name="Google Shape;178;p7"/>
          <p:cNvSpPr txBox="1"/>
          <p:nvPr/>
        </p:nvSpPr>
        <p:spPr>
          <a:xfrm>
            <a:off x="1104900" y="2677210"/>
            <a:ext cx="7214700" cy="5987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Post-bachelors PhD: </a:t>
            </a:r>
            <a:endParaRPr/>
          </a:p>
          <a:p>
            <a:pPr marL="500282" marR="0" lvl="1" indent="-250141"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Minimum 64 credits, including MS requirements:</a:t>
            </a:r>
            <a:endParaRPr/>
          </a:p>
          <a:p>
            <a:pPr marL="1000567" marR="0" lvl="2" indent="-333522"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4 Core Courses (16 credits)</a:t>
            </a:r>
            <a:endParaRPr/>
          </a:p>
          <a:p>
            <a:pPr marL="1000567" marR="0" lvl="2" indent="-333522"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2 Concentration Courses from one area (8 credits)</a:t>
            </a:r>
            <a:endParaRPr/>
          </a:p>
          <a:p>
            <a:pPr marL="1500850" marR="0" lvl="3" indent="-375212"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Biomaterials</a:t>
            </a:r>
            <a:endParaRPr/>
          </a:p>
          <a:p>
            <a:pPr marL="1500850" marR="0" lvl="3" indent="-375212"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Materials for Energy &amp; Environment</a:t>
            </a:r>
            <a:endParaRPr/>
          </a:p>
          <a:p>
            <a:pPr marL="1500850" marR="0" lvl="3" indent="-375212"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Electronic/Photonic Materials</a:t>
            </a:r>
            <a:endParaRPr/>
          </a:p>
          <a:p>
            <a:pPr marL="1500850" marR="0" lvl="3" indent="-375212"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Nanomaterials</a:t>
            </a:r>
            <a:endParaRPr/>
          </a:p>
          <a:p>
            <a:pPr marL="1000567" marR="0" lvl="2" indent="-333522"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Electives/Research (Remaining  credits)</a:t>
            </a:r>
            <a:endParaRPr/>
          </a:p>
        </p:txBody>
      </p:sp>
      <p:sp>
        <p:nvSpPr>
          <p:cNvPr id="179" name="Google Shape;179;p7"/>
          <p:cNvSpPr txBox="1"/>
          <p:nvPr/>
        </p:nvSpPr>
        <p:spPr>
          <a:xfrm>
            <a:off x="8584642" y="3204524"/>
            <a:ext cx="7214700" cy="5910600"/>
          </a:xfrm>
          <a:prstGeom prst="rect">
            <a:avLst/>
          </a:prstGeom>
          <a:noFill/>
          <a:ln>
            <a:noFill/>
          </a:ln>
        </p:spPr>
        <p:txBody>
          <a:bodyPr spcFirstLastPara="1" wrap="square" lIns="0" tIns="0" rIns="0" bIns="0" anchor="t" anchorCtr="0">
            <a:spAutoFit/>
          </a:bodyPr>
          <a:lstStyle/>
          <a:p>
            <a:pPr marL="500282" marR="0" lvl="1" indent="-250141"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MS 539 Intro to Materials Science &amp; Engineering is recommenced for students without an MSE background.</a:t>
            </a:r>
            <a:endParaRPr/>
          </a:p>
          <a:p>
            <a:pPr marL="500282" marR="0" lvl="1" indent="-250141"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Only one 400-level course, with advisor approval, if needed as a pre-requisite for another course in the program.</a:t>
            </a:r>
            <a:endParaRPr/>
          </a:p>
          <a:p>
            <a:pPr marL="500282" marR="0" lvl="1" indent="-250141"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Apply to graduate with MS after passing Prospectus Defense.</a:t>
            </a:r>
            <a:endParaRPr/>
          </a:p>
          <a:p>
            <a:pPr marL="457200" marR="0" lvl="0" indent="-457200" algn="l" rtl="0">
              <a:spcBef>
                <a:spcPts val="600"/>
              </a:spcBef>
              <a:spcAft>
                <a:spcPts val="0"/>
              </a:spcAft>
              <a:buClr>
                <a:schemeClr val="dk1"/>
              </a:buClr>
              <a:buSzPts val="2800"/>
              <a:buFont typeface="Arial"/>
              <a:buChar char="•"/>
            </a:pPr>
            <a:r>
              <a:rPr lang="en-US" sz="2800">
                <a:solidFill>
                  <a:schemeClr val="dk1"/>
                </a:solidFill>
                <a:latin typeface="Arial"/>
                <a:ea typeface="Arial"/>
                <a:cs typeface="Arial"/>
                <a:sym typeface="Arial"/>
              </a:rPr>
              <a:t>Only courses with grades of B- or better count. </a:t>
            </a:r>
            <a:endParaRPr/>
          </a:p>
          <a:p>
            <a:pPr marL="457200" marR="0" lvl="0" indent="-457200" algn="l" rtl="0">
              <a:spcBef>
                <a:spcPts val="600"/>
              </a:spcBef>
              <a:spcAft>
                <a:spcPts val="0"/>
              </a:spcAft>
              <a:buClr>
                <a:schemeClr val="dk1"/>
              </a:buClr>
              <a:buSzPts val="2800"/>
              <a:buFont typeface="Arial"/>
              <a:buChar char="•"/>
            </a:pPr>
            <a:r>
              <a:rPr lang="en-US" sz="2800">
                <a:solidFill>
                  <a:schemeClr val="dk1"/>
                </a:solidFill>
                <a:latin typeface="Arial"/>
                <a:ea typeface="Arial"/>
                <a:cs typeface="Arial"/>
                <a:sym typeface="Arial"/>
              </a:rPr>
              <a:t>Cumulative GPA of at least 3.0 on courses used for graduation is required to graduate.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p:nvPr/>
        </p:nvSpPr>
        <p:spPr>
          <a:xfrm>
            <a:off x="1028700" y="1028700"/>
            <a:ext cx="11163300" cy="121155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PhD Programs</a:t>
            </a:r>
            <a:endParaRPr/>
          </a:p>
        </p:txBody>
      </p:sp>
      <p:cxnSp>
        <p:nvCxnSpPr>
          <p:cNvPr id="185" name="Google Shape;185;p8"/>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186" name="Google Shape;186;p8"/>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8"/>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sp>
        <p:nvSpPr>
          <p:cNvPr id="188" name="Google Shape;188;p8"/>
          <p:cNvSpPr txBox="1"/>
          <p:nvPr/>
        </p:nvSpPr>
        <p:spPr>
          <a:xfrm>
            <a:off x="1028700" y="2677210"/>
            <a:ext cx="7214700" cy="5633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Post-masters PhD: </a:t>
            </a:r>
            <a:endParaRPr/>
          </a:p>
          <a:p>
            <a:pPr marL="479269" marR="0" lvl="1" indent="-239634"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Minimum 32 credits applicable to the degree, all of which must be at the 500 level or higher. </a:t>
            </a:r>
            <a:endParaRPr/>
          </a:p>
          <a:p>
            <a:pPr marL="479269" marR="0" lvl="1" indent="-239634"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There are no structured course requirements, </a:t>
            </a:r>
            <a:r>
              <a:rPr lang="en-US" sz="2800" b="1" i="0" u="none" strike="noStrike" cap="none">
                <a:solidFill>
                  <a:schemeClr val="dk1"/>
                </a:solidFill>
                <a:latin typeface="Arial"/>
                <a:ea typeface="Arial"/>
                <a:cs typeface="Arial"/>
                <a:sym typeface="Arial"/>
              </a:rPr>
              <a:t>HOWEVER</a:t>
            </a:r>
            <a:r>
              <a:rPr lang="en-US" sz="2800" b="0" i="0" u="none" strike="noStrike" cap="none">
                <a:solidFill>
                  <a:schemeClr val="dk1"/>
                </a:solidFill>
                <a:latin typeface="Arial"/>
                <a:ea typeface="Arial"/>
                <a:cs typeface="Arial"/>
                <a:sym typeface="Arial"/>
              </a:rPr>
              <a:t>:</a:t>
            </a:r>
            <a:endParaRPr/>
          </a:p>
          <a:p>
            <a:pPr marL="479269" marR="0" lvl="1" indent="-239634"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The MS core + concentration structure is </a:t>
            </a:r>
            <a:r>
              <a:rPr lang="en-US" sz="2800" b="1" i="0" u="none" strike="noStrike" cap="none">
                <a:solidFill>
                  <a:schemeClr val="dk1"/>
                </a:solidFill>
                <a:latin typeface="Arial"/>
                <a:ea typeface="Arial"/>
                <a:cs typeface="Arial"/>
                <a:sym typeface="Arial"/>
              </a:rPr>
              <a:t>STRONGLY RECOMMENDED</a:t>
            </a:r>
            <a:endParaRPr/>
          </a:p>
          <a:p>
            <a:pPr marL="958538" marR="0" lvl="2" indent="-319513"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CORE: needed to pass qualifying examination</a:t>
            </a:r>
            <a:endParaRPr/>
          </a:p>
          <a:p>
            <a:pPr marL="958538" marR="0" lvl="2" indent="-319513"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CONCENTRATION: for research</a:t>
            </a:r>
            <a:endParaRPr/>
          </a:p>
        </p:txBody>
      </p:sp>
      <p:sp>
        <p:nvSpPr>
          <p:cNvPr id="189" name="Google Shape;189;p8"/>
          <p:cNvSpPr txBox="1"/>
          <p:nvPr/>
        </p:nvSpPr>
        <p:spPr>
          <a:xfrm>
            <a:off x="8584642" y="3314700"/>
            <a:ext cx="7214700" cy="5710500"/>
          </a:xfrm>
          <a:prstGeom prst="rect">
            <a:avLst/>
          </a:prstGeom>
          <a:noFill/>
          <a:ln>
            <a:noFill/>
          </a:ln>
        </p:spPr>
        <p:txBody>
          <a:bodyPr spcFirstLastPara="1" wrap="square" lIns="0" tIns="0" rIns="0" bIns="0" anchor="t" anchorCtr="0">
            <a:spAutoFit/>
          </a:bodyPr>
          <a:lstStyle/>
          <a:p>
            <a:pPr marL="479269" marR="0" lvl="1" indent="-239634"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MS 539: Introduction to Materials Science and Engineering </a:t>
            </a:r>
            <a:endParaRPr/>
          </a:p>
          <a:p>
            <a:pPr marL="958538" marR="0" lvl="2" indent="-319513" algn="l" rtl="0">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Recommended for students without an MSE undergraduate or masters degree</a:t>
            </a:r>
            <a:endParaRPr/>
          </a:p>
          <a:p>
            <a:pPr marL="479269" marR="0" lvl="1" indent="-239634"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A minimum of 16 credits of research/dissertation coursework is required.</a:t>
            </a:r>
            <a:endParaRPr/>
          </a:p>
          <a:p>
            <a:pPr marL="479269" marR="0" lvl="1" indent="-239634"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Only courses with grades of B- or better count. </a:t>
            </a:r>
            <a:endParaRPr/>
          </a:p>
          <a:p>
            <a:pPr marL="479269" marR="0" lvl="1" indent="-239634" algn="l" rtl="0">
              <a:spcBef>
                <a:spcPts val="12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Cumulative GPA of at least 3.0 on courses used for graduation is required to graduate.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9"/>
          <p:cNvSpPr txBox="1"/>
          <p:nvPr/>
        </p:nvSpPr>
        <p:spPr>
          <a:xfrm>
            <a:off x="1028700" y="1028700"/>
            <a:ext cx="14439900" cy="1211550"/>
          </a:xfrm>
          <a:prstGeom prst="rect">
            <a:avLst/>
          </a:prstGeom>
          <a:noFill/>
          <a:ln>
            <a:noFill/>
          </a:ln>
        </p:spPr>
        <p:txBody>
          <a:bodyPr spcFirstLastPara="1" wrap="square" lIns="0" tIns="0" rIns="0" bIns="0" anchor="t" anchorCtr="0">
            <a:spAutoFit/>
          </a:bodyPr>
          <a:lstStyle/>
          <a:p>
            <a:pPr marL="0" marR="0" lvl="0" indent="0" algn="l" rtl="0">
              <a:lnSpc>
                <a:spcPct val="146666"/>
              </a:lnSpc>
              <a:spcBef>
                <a:spcPts val="0"/>
              </a:spcBef>
              <a:spcAft>
                <a:spcPts val="0"/>
              </a:spcAft>
              <a:buNone/>
            </a:pPr>
            <a:r>
              <a:rPr lang="en-US" sz="7200" b="1">
                <a:solidFill>
                  <a:srgbClr val="2D2926"/>
                </a:solidFill>
                <a:latin typeface="Arial"/>
                <a:ea typeface="Arial"/>
                <a:cs typeface="Arial"/>
                <a:sym typeface="Arial"/>
              </a:rPr>
              <a:t>PhD Qualifying Examinations</a:t>
            </a:r>
            <a:endParaRPr/>
          </a:p>
        </p:txBody>
      </p:sp>
      <p:cxnSp>
        <p:nvCxnSpPr>
          <p:cNvPr id="195" name="Google Shape;195;p9"/>
          <p:cNvCxnSpPr/>
          <p:nvPr/>
        </p:nvCxnSpPr>
        <p:spPr>
          <a:xfrm>
            <a:off x="0" y="101537"/>
            <a:ext cx="18288000" cy="0"/>
          </a:xfrm>
          <a:prstGeom prst="straightConnector1">
            <a:avLst/>
          </a:prstGeom>
          <a:noFill/>
          <a:ln w="333375" cap="flat" cmpd="sng">
            <a:solidFill>
              <a:srgbClr val="CC0200"/>
            </a:solidFill>
            <a:prstDash val="solid"/>
            <a:round/>
            <a:headEnd type="none" w="sm" len="sm"/>
            <a:tailEnd type="none" w="sm" len="sm"/>
          </a:ln>
        </p:spPr>
      </p:cxnSp>
      <p:sp>
        <p:nvSpPr>
          <p:cNvPr id="196" name="Google Shape;196;p9"/>
          <p:cNvSpPr/>
          <p:nvPr/>
        </p:nvSpPr>
        <p:spPr>
          <a:xfrm>
            <a:off x="15972390" y="9076647"/>
            <a:ext cx="1484712" cy="655587"/>
          </a:xfrm>
          <a:custGeom>
            <a:avLst/>
            <a:gdLst/>
            <a:ahLst/>
            <a:cxnLst/>
            <a:rect l="l" t="t" r="r" b="b"/>
            <a:pathLst>
              <a:path w="1484712" h="655587" extrusionOk="0">
                <a:moveTo>
                  <a:pt x="0" y="0"/>
                </a:moveTo>
                <a:lnTo>
                  <a:pt x="1484712" y="0"/>
                </a:lnTo>
                <a:lnTo>
                  <a:pt x="1484712" y="655587"/>
                </a:lnTo>
                <a:lnTo>
                  <a:pt x="0" y="65558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9"/>
          <p:cNvSpPr txBox="1"/>
          <p:nvPr/>
        </p:nvSpPr>
        <p:spPr>
          <a:xfrm>
            <a:off x="830898" y="9276778"/>
            <a:ext cx="4426902"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College of Engineering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Division of Material Science &amp; Engineering</a:t>
            </a:r>
            <a:endParaRPr/>
          </a:p>
        </p:txBody>
      </p:sp>
      <p:graphicFrame>
        <p:nvGraphicFramePr>
          <p:cNvPr id="198" name="Google Shape;198;p9"/>
          <p:cNvGraphicFramePr/>
          <p:nvPr/>
        </p:nvGraphicFramePr>
        <p:xfrm>
          <a:off x="856298" y="2793784"/>
          <a:ext cx="16239150" cy="5548360"/>
        </p:xfrm>
        <a:graphic>
          <a:graphicData uri="http://schemas.openxmlformats.org/drawingml/2006/table">
            <a:tbl>
              <a:tblPr>
                <a:noFill/>
                <a:tableStyleId>{19D2D1BF-A8A4-4A7B-81D9-F296FEB7AE85}</a:tableStyleId>
              </a:tblPr>
              <a:tblGrid>
                <a:gridCol w="5413050">
                  <a:extLst>
                    <a:ext uri="{9D8B030D-6E8A-4147-A177-3AD203B41FA5}">
                      <a16:colId xmlns:a16="http://schemas.microsoft.com/office/drawing/2014/main" val="20000"/>
                    </a:ext>
                  </a:extLst>
                </a:gridCol>
                <a:gridCol w="5413050">
                  <a:extLst>
                    <a:ext uri="{9D8B030D-6E8A-4147-A177-3AD203B41FA5}">
                      <a16:colId xmlns:a16="http://schemas.microsoft.com/office/drawing/2014/main" val="20001"/>
                    </a:ext>
                  </a:extLst>
                </a:gridCol>
                <a:gridCol w="5413050">
                  <a:extLst>
                    <a:ext uri="{9D8B030D-6E8A-4147-A177-3AD203B41FA5}">
                      <a16:colId xmlns:a16="http://schemas.microsoft.com/office/drawing/2014/main" val="20002"/>
                    </a:ext>
                  </a:extLst>
                </a:gridCol>
              </a:tblGrid>
              <a:tr h="675000">
                <a:tc>
                  <a:txBody>
                    <a:bodyPr/>
                    <a:lstStyle/>
                    <a:p>
                      <a:pPr marL="0" marR="0" lvl="0" indent="0" algn="ctr" rtl="0">
                        <a:lnSpc>
                          <a:spcPct val="73062"/>
                        </a:lnSpc>
                        <a:spcBef>
                          <a:spcPts val="0"/>
                        </a:spcBef>
                        <a:spcAft>
                          <a:spcPts val="0"/>
                        </a:spcAft>
                        <a:buNone/>
                      </a:pPr>
                      <a:r>
                        <a:rPr lang="en-US" sz="3200" u="none" strike="noStrike" cap="none">
                          <a:solidFill>
                            <a:schemeClr val="lt1"/>
                          </a:solidFill>
                          <a:latin typeface="Arial"/>
                          <a:ea typeface="Arial"/>
                          <a:cs typeface="Arial"/>
                          <a:sym typeface="Arial"/>
                        </a:rPr>
                        <a:t>Qualifying Exam Section</a:t>
                      </a:r>
                      <a:endParaRPr/>
                    </a:p>
                  </a:txBody>
                  <a:tcPr marL="190500" marR="190500" marT="190500" marB="1905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73062"/>
                        </a:lnSpc>
                        <a:spcBef>
                          <a:spcPts val="0"/>
                        </a:spcBef>
                        <a:spcAft>
                          <a:spcPts val="0"/>
                        </a:spcAft>
                        <a:buNone/>
                      </a:pPr>
                      <a:r>
                        <a:rPr lang="en-US" sz="3200" u="none" strike="noStrike" cap="none">
                          <a:solidFill>
                            <a:schemeClr val="lt1"/>
                          </a:solidFill>
                          <a:latin typeface="Arial"/>
                          <a:ea typeface="Arial"/>
                          <a:cs typeface="Arial"/>
                          <a:sym typeface="Arial"/>
                        </a:rPr>
                        <a:t>Course</a:t>
                      </a:r>
                      <a:endParaRPr/>
                    </a:p>
                  </a:txBody>
                  <a:tcPr marL="190500" marR="190500" marT="190500" marB="1905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73062"/>
                        </a:lnSpc>
                        <a:spcBef>
                          <a:spcPts val="0"/>
                        </a:spcBef>
                        <a:spcAft>
                          <a:spcPts val="0"/>
                        </a:spcAft>
                        <a:buNone/>
                      </a:pPr>
                      <a:r>
                        <a:rPr lang="en-US" sz="3200" u="none" strike="noStrike" cap="none">
                          <a:solidFill>
                            <a:schemeClr val="lt1"/>
                          </a:solidFill>
                          <a:latin typeface="Arial"/>
                          <a:ea typeface="Arial"/>
                          <a:cs typeface="Arial"/>
                          <a:sym typeface="Arial"/>
                        </a:rPr>
                        <a:t>Next Offering</a:t>
                      </a:r>
                      <a:endParaRPr/>
                    </a:p>
                  </a:txBody>
                  <a:tcPr marL="190500" marR="190500" marT="190500" marB="1905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8450">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Section 1 </a:t>
                      </a:r>
                      <a:endParaRPr/>
                    </a:p>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(typical option)</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MS 577 Electrical, Optical, and Magnetic Properties of Materials  OR</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Fall</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1"/>
                  </a:ext>
                </a:extLst>
              </a:tr>
              <a:tr h="1448275">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Section 1 </a:t>
                      </a:r>
                      <a:endParaRPr/>
                    </a:p>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(students with a physics background may take this option)</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PY 543 Introduction to Solid State Physics (instructor approval required)</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Spring</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2"/>
                  </a:ext>
                </a:extLst>
              </a:tr>
              <a:tr h="908625">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Section 2</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MS 503 Kinetic Processes in Materials</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Spring</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3"/>
                  </a:ext>
                </a:extLst>
              </a:tr>
              <a:tr h="908625">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Section 3</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MS 505 Thermodynamics and Statistical Mechanics</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tc>
                  <a:txBody>
                    <a:bodyPr/>
                    <a:lstStyle/>
                    <a:p>
                      <a:pPr marL="0" marR="0" lvl="0" indent="0" algn="ctr" rtl="0">
                        <a:lnSpc>
                          <a:spcPct val="97416"/>
                        </a:lnSpc>
                        <a:spcBef>
                          <a:spcPts val="0"/>
                        </a:spcBef>
                        <a:spcAft>
                          <a:spcPts val="0"/>
                        </a:spcAft>
                        <a:buNone/>
                      </a:pPr>
                      <a:r>
                        <a:rPr lang="en-US" sz="2400" u="none" strike="noStrike" cap="none">
                          <a:solidFill>
                            <a:schemeClr val="dk1"/>
                          </a:solidFill>
                          <a:latin typeface="Arial"/>
                          <a:ea typeface="Arial"/>
                          <a:cs typeface="Arial"/>
                          <a:sym typeface="Arial"/>
                        </a:rPr>
                        <a:t>Fall</a:t>
                      </a:r>
                      <a:endParaRPr/>
                    </a:p>
                  </a:txBody>
                  <a:tcPr marL="190500" marR="190500" marT="190500" marB="190500" anchor="ctr">
                    <a:lnL w="9525" cap="flat" cmpd="sng">
                      <a:solidFill>
                        <a:srgbClr val="65212A"/>
                      </a:solidFill>
                      <a:prstDash val="solid"/>
                      <a:round/>
                      <a:headEnd type="none" w="sm" len="sm"/>
                      <a:tailEnd type="none" w="sm" len="sm"/>
                    </a:lnL>
                    <a:lnR w="9525" cap="flat" cmpd="sng">
                      <a:solidFill>
                        <a:srgbClr val="65212A"/>
                      </a:solidFill>
                      <a:prstDash val="solid"/>
                      <a:round/>
                      <a:headEnd type="none" w="sm" len="sm"/>
                      <a:tailEnd type="none" w="sm" len="sm"/>
                    </a:lnR>
                    <a:lnT w="9525" cap="flat" cmpd="sng">
                      <a:solidFill>
                        <a:srgbClr val="65212A"/>
                      </a:solidFill>
                      <a:prstDash val="solid"/>
                      <a:round/>
                      <a:headEnd type="none" w="sm" len="sm"/>
                      <a:tailEnd type="none" w="sm" len="sm"/>
                    </a:lnT>
                    <a:lnB w="9525" cap="flat" cmpd="sng">
                      <a:solidFill>
                        <a:srgbClr val="65212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1940</Words>
  <Application>Microsoft Macintosh PowerPoint</Application>
  <PresentationFormat>Custom</PresentationFormat>
  <Paragraphs>324</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Courier New</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Flagg, Elizabeth</cp:lastModifiedBy>
  <cp:revision>1</cp:revision>
  <dcterms:created xsi:type="dcterms:W3CDTF">2006-08-16T00:00:00Z</dcterms:created>
  <dcterms:modified xsi:type="dcterms:W3CDTF">2024-09-05T17:50:49Z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0x010100410AC4827A55C042AEC1296BA1A964B5</vt:lpwstr>
  </property>
  <property fmtid="{D5CDD505-2E9C-101B-9397-08002B2CF9AE}" pid="3" name="MediaServiceImageTags">
    <vt:lpwstr/>
  </property>
</Properties>
</file>