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11"/>
  </p:notesMasterIdLst>
  <p:sldIdLst>
    <p:sldId id="256" r:id="rId3"/>
    <p:sldId id="270" r:id="rId4"/>
    <p:sldId id="271" r:id="rId5"/>
    <p:sldId id="272" r:id="rId6"/>
    <p:sldId id="260" r:id="rId7"/>
    <p:sldId id="265" r:id="rId8"/>
    <p:sldId id="268" r:id="rId9"/>
    <p:sldId id="262" r:id="rId10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23" autoAdjust="0"/>
  </p:normalViewPr>
  <p:slideViewPr>
    <p:cSldViewPr>
      <p:cViewPr varScale="1">
        <p:scale>
          <a:sx n="107" d="100"/>
          <a:sy n="107" d="100"/>
        </p:scale>
        <p:origin x="71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29A0B-E8B5-4547-8481-383751E0A48C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8E5B8-E3BC-46D9-99CF-53E1137BA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480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420366" y="0"/>
            <a:ext cx="8505104" cy="6789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839211" y="1523"/>
            <a:ext cx="7019925" cy="370840"/>
          </a:xfrm>
          <a:custGeom>
            <a:avLst/>
            <a:gdLst/>
            <a:ahLst/>
            <a:cxnLst/>
            <a:rect l="l" t="t" r="r" b="b"/>
            <a:pathLst>
              <a:path w="7019925" h="370840">
                <a:moveTo>
                  <a:pt x="0" y="370331"/>
                </a:moveTo>
                <a:lnTo>
                  <a:pt x="7019544" y="370331"/>
                </a:lnTo>
                <a:lnTo>
                  <a:pt x="7019544" y="0"/>
                </a:lnTo>
                <a:lnTo>
                  <a:pt x="0" y="0"/>
                </a:lnTo>
                <a:lnTo>
                  <a:pt x="0" y="370331"/>
                </a:lnTo>
                <a:close/>
              </a:path>
            </a:pathLst>
          </a:custGeom>
          <a:solidFill>
            <a:srgbClr val="6EC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4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1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87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3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8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78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40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08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51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37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85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0637" y="24461"/>
            <a:ext cx="715072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555" y="1197772"/>
            <a:ext cx="10988889" cy="3444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BE14D-9B8B-4B0E-90E3-6D905AA8CBA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7122B-CF8E-44A6-8FBE-A12509410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phpbin/course-search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.edu/admissions/files/2018/06/Advanced-Credit-Guide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74882" y="6498811"/>
            <a:ext cx="3080385" cy="226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64"/>
              </a:lnSpc>
            </a:pPr>
            <a:r>
              <a:rPr sz="1600" spc="-5" dirty="0">
                <a:solidFill>
                  <a:srgbClr val="3B3838"/>
                </a:solidFill>
                <a:latin typeface="Arial"/>
                <a:cs typeface="Arial"/>
              </a:rPr>
              <a:t>Faculty Hub Orientation, Fall</a:t>
            </a:r>
            <a:r>
              <a:rPr sz="1600" spc="15" dirty="0">
                <a:solidFill>
                  <a:srgbClr val="3B3838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3B3838"/>
                </a:solidFill>
                <a:latin typeface="Arial"/>
                <a:cs typeface="Arial"/>
              </a:rPr>
              <a:t>2018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4592" y="6406896"/>
            <a:ext cx="2964599" cy="3856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6939" y="514976"/>
            <a:ext cx="21780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sz="4400" spc="-50" dirty="0">
                <a:solidFill>
                  <a:srgbClr val="000000"/>
                </a:solidFill>
                <a:latin typeface="Calibri"/>
                <a:cs typeface="Calibri"/>
              </a:rPr>
              <a:t>v</a:t>
            </a:r>
            <a:r>
              <a:rPr sz="4400" spc="5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4400" spc="35" dirty="0">
                <a:solidFill>
                  <a:srgbClr val="000000"/>
                </a:solidFill>
                <a:latin typeface="Calibri"/>
                <a:cs typeface="Calibri"/>
              </a:rPr>
              <a:t>r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v</a:t>
            </a:r>
            <a:r>
              <a:rPr sz="4400" spc="-5" dirty="0">
                <a:solidFill>
                  <a:srgbClr val="000000"/>
                </a:solidFill>
                <a:latin typeface="Calibri"/>
                <a:cs typeface="Calibri"/>
              </a:rPr>
              <a:t>i</a:t>
            </a:r>
            <a:r>
              <a:rPr sz="4400" spc="-2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w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690" y="1441052"/>
            <a:ext cx="7254875" cy="448119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41300" marR="260985" indent="-228600">
              <a:lnSpc>
                <a:spcPts val="2500"/>
              </a:lnSpc>
              <a:spcBef>
                <a:spcPts val="705"/>
              </a:spcBef>
              <a:buFont typeface="Arial"/>
              <a:buChar char="•"/>
              <a:tabLst>
                <a:tab pos="241935" algn="l"/>
              </a:tabLst>
            </a:pPr>
            <a:r>
              <a:rPr sz="2600" dirty="0">
                <a:latin typeface="Calibri"/>
                <a:cs typeface="Calibri"/>
              </a:rPr>
              <a:t>All </a:t>
            </a:r>
            <a:r>
              <a:rPr sz="2600" spc="-10" dirty="0">
                <a:latin typeface="Calibri"/>
                <a:cs typeface="Calibri"/>
              </a:rPr>
              <a:t>students must </a:t>
            </a:r>
            <a:r>
              <a:rPr sz="2600" spc="-5" dirty="0">
                <a:latin typeface="Calibri"/>
                <a:cs typeface="Calibri"/>
              </a:rPr>
              <a:t>fulfill </a:t>
            </a:r>
            <a:r>
              <a:rPr sz="2600" dirty="0">
                <a:latin typeface="Calibri"/>
                <a:cs typeface="Calibri"/>
              </a:rPr>
              <a:t>26 </a:t>
            </a:r>
            <a:r>
              <a:rPr sz="2600" spc="-5" dirty="0">
                <a:latin typeface="Calibri"/>
                <a:cs typeface="Calibri"/>
              </a:rPr>
              <a:t>Hub </a:t>
            </a:r>
            <a:r>
              <a:rPr lang="en-US" sz="2600" spc="-5" dirty="0" smtClean="0">
                <a:latin typeface="Calibri"/>
                <a:cs typeface="Calibri"/>
              </a:rPr>
              <a:t>requirements</a:t>
            </a:r>
            <a:r>
              <a:rPr sz="2600" spc="-5" dirty="0" smtClean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spread </a:t>
            </a:r>
            <a:r>
              <a:rPr sz="2600" spc="-10" dirty="0">
                <a:latin typeface="Calibri"/>
                <a:cs typeface="Calibri"/>
              </a:rPr>
              <a:t>across  </a:t>
            </a:r>
            <a:r>
              <a:rPr sz="2600" dirty="0">
                <a:latin typeface="Calibri"/>
                <a:cs typeface="Calibri"/>
              </a:rPr>
              <a:t>the 6 </a:t>
            </a:r>
            <a:r>
              <a:rPr sz="2600" spc="-5" dirty="0">
                <a:latin typeface="Calibri"/>
                <a:cs typeface="Calibri"/>
              </a:rPr>
              <a:t>capacities on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Hub.</a:t>
            </a:r>
            <a:endParaRPr sz="2600" dirty="0">
              <a:latin typeface="Calibri"/>
              <a:cs typeface="Calibri"/>
            </a:endParaRPr>
          </a:p>
          <a:p>
            <a:pPr marL="241300" marR="339725" indent="-228600">
              <a:lnSpc>
                <a:spcPts val="25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In </a:t>
            </a:r>
            <a:r>
              <a:rPr sz="2600" spc="-10" dirty="0">
                <a:latin typeface="Calibri"/>
                <a:cs typeface="Calibri"/>
              </a:rPr>
              <a:t>general, </a:t>
            </a:r>
            <a:r>
              <a:rPr sz="2600" dirty="0">
                <a:latin typeface="Calibri"/>
                <a:cs typeface="Calibri"/>
              </a:rPr>
              <a:t>a </a:t>
            </a:r>
            <a:r>
              <a:rPr sz="2600" spc="-5" dirty="0">
                <a:latin typeface="Calibri"/>
                <a:cs typeface="Calibri"/>
              </a:rPr>
              <a:t>4-credit </a:t>
            </a:r>
            <a:r>
              <a:rPr sz="2600" spc="-15" dirty="0">
                <a:latin typeface="Calibri"/>
                <a:cs typeface="Calibri"/>
              </a:rPr>
              <a:t>course </a:t>
            </a:r>
            <a:r>
              <a:rPr sz="2600" spc="-10" dirty="0">
                <a:latin typeface="Calibri"/>
                <a:cs typeface="Calibri"/>
              </a:rPr>
              <a:t>can </a:t>
            </a:r>
            <a:r>
              <a:rPr sz="2600" spc="-5" dirty="0">
                <a:latin typeface="Calibri"/>
                <a:cs typeface="Calibri"/>
              </a:rPr>
              <a:t>fulfill up </a:t>
            </a:r>
            <a:r>
              <a:rPr sz="2600" spc="-15" dirty="0">
                <a:latin typeface="Calibri"/>
                <a:cs typeface="Calibri"/>
              </a:rPr>
              <a:t>to </a:t>
            </a:r>
            <a:r>
              <a:rPr sz="2600" dirty="0">
                <a:latin typeface="Calibri"/>
                <a:cs typeface="Calibri"/>
              </a:rPr>
              <a:t>2 </a:t>
            </a:r>
            <a:r>
              <a:rPr sz="2600" spc="-5" dirty="0">
                <a:latin typeface="Calibri"/>
                <a:cs typeface="Calibri"/>
              </a:rPr>
              <a:t>Hub  </a:t>
            </a:r>
            <a:r>
              <a:rPr lang="en-US" sz="2600" dirty="0" smtClean="0">
                <a:latin typeface="Calibri"/>
                <a:cs typeface="Calibri"/>
              </a:rPr>
              <a:t>requirements</a:t>
            </a:r>
            <a:r>
              <a:rPr sz="2600" dirty="0" smtClean="0">
                <a:latin typeface="Calibri"/>
                <a:cs typeface="Calibri"/>
              </a:rPr>
              <a:t>, </a:t>
            </a:r>
            <a:r>
              <a:rPr sz="2600" spc="-5" dirty="0">
                <a:latin typeface="Calibri"/>
                <a:cs typeface="Calibri"/>
              </a:rPr>
              <a:t>plus </a:t>
            </a:r>
            <a:r>
              <a:rPr sz="2600" dirty="0">
                <a:latin typeface="Calibri"/>
                <a:cs typeface="Calibri"/>
              </a:rPr>
              <a:t>a </a:t>
            </a:r>
            <a:r>
              <a:rPr lang="en-US" sz="2600" dirty="0" smtClean="0">
                <a:latin typeface="Calibri"/>
                <a:cs typeface="Calibri"/>
              </a:rPr>
              <a:t>requirement</a:t>
            </a:r>
            <a:r>
              <a:rPr sz="2600" dirty="0" smtClean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from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5" dirty="0">
                <a:latin typeface="Calibri"/>
                <a:cs typeface="Calibri"/>
              </a:rPr>
              <a:t>‘Intellectual </a:t>
            </a:r>
            <a:r>
              <a:rPr sz="2600" spc="-20" dirty="0">
                <a:latin typeface="Calibri"/>
                <a:cs typeface="Calibri"/>
              </a:rPr>
              <a:t>Toolkit’  </a:t>
            </a:r>
            <a:r>
              <a:rPr sz="2600" spc="-25" dirty="0">
                <a:latin typeface="Calibri"/>
                <a:cs typeface="Calibri"/>
              </a:rPr>
              <a:t>capacity.</a:t>
            </a:r>
            <a:endParaRPr sz="2600" dirty="0">
              <a:latin typeface="Calibri"/>
              <a:cs typeface="Calibri"/>
            </a:endParaRPr>
          </a:p>
          <a:p>
            <a:pPr marL="241300" marR="5080" indent="-228600">
              <a:lnSpc>
                <a:spcPct val="80000"/>
              </a:lnSpc>
              <a:spcBef>
                <a:spcPts val="1019"/>
              </a:spcBef>
              <a:buFont typeface="Arial"/>
              <a:buChar char="•"/>
              <a:tabLst>
                <a:tab pos="241935" algn="l"/>
              </a:tabLst>
            </a:pPr>
            <a:r>
              <a:rPr sz="2600" dirty="0">
                <a:latin typeface="Calibri"/>
                <a:cs typeface="Calibri"/>
              </a:rPr>
              <a:t>The </a:t>
            </a:r>
            <a:r>
              <a:rPr sz="2600" spc="-5" dirty="0">
                <a:latin typeface="Calibri"/>
                <a:cs typeface="Calibri"/>
              </a:rPr>
              <a:t>Hub has been </a:t>
            </a:r>
            <a:r>
              <a:rPr sz="2600" spc="-15" dirty="0">
                <a:latin typeface="Calibri"/>
                <a:cs typeface="Calibri"/>
              </a:rPr>
              <a:t>integrated into </a:t>
            </a:r>
            <a:r>
              <a:rPr sz="2600" spc="-5" dirty="0">
                <a:latin typeface="Calibri"/>
                <a:cs typeface="Calibri"/>
              </a:rPr>
              <a:t>much of </a:t>
            </a:r>
            <a:r>
              <a:rPr sz="2600" dirty="0">
                <a:latin typeface="Calibri"/>
                <a:cs typeface="Calibri"/>
              </a:rPr>
              <a:t>the  </a:t>
            </a:r>
            <a:r>
              <a:rPr sz="2600" spc="-10" dirty="0">
                <a:latin typeface="Calibri"/>
                <a:cs typeface="Calibri"/>
              </a:rPr>
              <a:t>required </a:t>
            </a:r>
            <a:r>
              <a:rPr sz="2600" spc="-5" dirty="0">
                <a:latin typeface="Calibri"/>
                <a:cs typeface="Calibri"/>
              </a:rPr>
              <a:t>ENG curriculum. </a:t>
            </a:r>
            <a:r>
              <a:rPr sz="2600" spc="-25" dirty="0">
                <a:latin typeface="Calibri"/>
                <a:cs typeface="Calibri"/>
              </a:rPr>
              <a:t>Currently, </a:t>
            </a:r>
            <a:r>
              <a:rPr sz="2600" dirty="0">
                <a:latin typeface="Calibri"/>
                <a:cs typeface="Calibri"/>
              </a:rPr>
              <a:t>18 </a:t>
            </a:r>
            <a:r>
              <a:rPr sz="2600" spc="-5" dirty="0">
                <a:latin typeface="Calibri"/>
                <a:cs typeface="Calibri"/>
              </a:rPr>
              <a:t>of </a:t>
            </a:r>
            <a:r>
              <a:rPr sz="2600" dirty="0">
                <a:latin typeface="Calibri"/>
                <a:cs typeface="Calibri"/>
              </a:rPr>
              <a:t>the 26  </a:t>
            </a:r>
            <a:r>
              <a:rPr lang="en-US" sz="2600" spc="-10" dirty="0" smtClean="0">
                <a:latin typeface="Calibri"/>
                <a:cs typeface="Calibri"/>
              </a:rPr>
              <a:t>requirements </a:t>
            </a:r>
            <a:r>
              <a:rPr sz="2600" dirty="0" smtClean="0">
                <a:latin typeface="Calibri"/>
                <a:cs typeface="Calibri"/>
              </a:rPr>
              <a:t>will </a:t>
            </a:r>
            <a:r>
              <a:rPr sz="2600" spc="-5" dirty="0">
                <a:latin typeface="Calibri"/>
                <a:cs typeface="Calibri"/>
              </a:rPr>
              <a:t>be </a:t>
            </a:r>
            <a:r>
              <a:rPr sz="2600" dirty="0">
                <a:latin typeface="Calibri"/>
                <a:cs typeface="Calibri"/>
              </a:rPr>
              <a:t>filled </a:t>
            </a:r>
            <a:r>
              <a:rPr sz="2600" spc="-10" dirty="0">
                <a:latin typeface="Calibri"/>
                <a:cs typeface="Calibri"/>
              </a:rPr>
              <a:t>by required ENG  courses, leaving </a:t>
            </a:r>
            <a:r>
              <a:rPr sz="2600" dirty="0">
                <a:latin typeface="Calibri"/>
                <a:cs typeface="Calibri"/>
              </a:rPr>
              <a:t>8 </a:t>
            </a:r>
            <a:r>
              <a:rPr sz="2600" spc="-5" dirty="0">
                <a:latin typeface="Calibri"/>
                <a:cs typeface="Calibri"/>
              </a:rPr>
              <a:t>Hub </a:t>
            </a:r>
            <a:r>
              <a:rPr lang="en-US" sz="2600" spc="-5" dirty="0" smtClean="0">
                <a:latin typeface="Calibri"/>
                <a:cs typeface="Calibri"/>
              </a:rPr>
              <a:t>requirements</a:t>
            </a:r>
            <a:r>
              <a:rPr sz="2600" spc="-5" dirty="0" smtClean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(circled </a:t>
            </a:r>
            <a:r>
              <a:rPr sz="2600" dirty="0">
                <a:latin typeface="Calibri"/>
                <a:cs typeface="Calibri"/>
              </a:rPr>
              <a:t>in </a:t>
            </a:r>
            <a:r>
              <a:rPr sz="2600" spc="-10" dirty="0">
                <a:latin typeface="Calibri"/>
                <a:cs typeface="Calibri"/>
              </a:rPr>
              <a:t>red </a:t>
            </a:r>
            <a:r>
              <a:rPr sz="2600" spc="-5" dirty="0">
                <a:latin typeface="Calibri"/>
                <a:cs typeface="Calibri"/>
              </a:rPr>
              <a:t>on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5" dirty="0">
                <a:latin typeface="Calibri"/>
                <a:cs typeface="Calibri"/>
              </a:rPr>
              <a:t>4</a:t>
            </a:r>
            <a:r>
              <a:rPr sz="2550" spc="7" baseline="26143" dirty="0">
                <a:latin typeface="Calibri"/>
                <a:cs typeface="Calibri"/>
              </a:rPr>
              <a:t>th 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slide) </a:t>
            </a:r>
            <a:r>
              <a:rPr sz="2600" spc="-15" dirty="0">
                <a:latin typeface="Calibri"/>
                <a:cs typeface="Calibri"/>
              </a:rPr>
              <a:t>to </a:t>
            </a:r>
            <a:r>
              <a:rPr sz="2600" spc="-5" dirty="0">
                <a:latin typeface="Calibri"/>
                <a:cs typeface="Calibri"/>
              </a:rPr>
              <a:t>be </a:t>
            </a:r>
            <a:r>
              <a:rPr sz="2600" spc="-10" dirty="0">
                <a:latin typeface="Calibri"/>
                <a:cs typeface="Calibri"/>
              </a:rPr>
              <a:t>completed </a:t>
            </a:r>
            <a:r>
              <a:rPr sz="2600" spc="-5" dirty="0">
                <a:latin typeface="Calibri"/>
                <a:cs typeface="Calibri"/>
              </a:rPr>
              <a:t>outside of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10" dirty="0">
                <a:latin typeface="Calibri"/>
                <a:cs typeface="Calibri"/>
              </a:rPr>
              <a:t>required  </a:t>
            </a:r>
            <a:r>
              <a:rPr sz="2600" dirty="0">
                <a:latin typeface="Calibri"/>
                <a:cs typeface="Calibri"/>
              </a:rPr>
              <a:t>curriculum. These 8 </a:t>
            </a:r>
            <a:r>
              <a:rPr lang="en-US" sz="2600" dirty="0" smtClean="0">
                <a:latin typeface="Calibri"/>
                <a:cs typeface="Calibri"/>
              </a:rPr>
              <a:t>requirements</a:t>
            </a:r>
            <a:r>
              <a:rPr sz="2600" dirty="0" smtClean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will </a:t>
            </a:r>
            <a:r>
              <a:rPr sz="2600" spc="-5" dirty="0">
                <a:latin typeface="Calibri"/>
                <a:cs typeface="Calibri"/>
              </a:rPr>
              <a:t>be </a:t>
            </a:r>
            <a:r>
              <a:rPr sz="2600" spc="-10" dirty="0">
                <a:latin typeface="Calibri"/>
                <a:cs typeface="Calibri"/>
              </a:rPr>
              <a:t>completed through 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20" dirty="0">
                <a:latin typeface="Calibri"/>
                <a:cs typeface="Calibri"/>
              </a:rPr>
              <a:t>four </a:t>
            </a:r>
            <a:r>
              <a:rPr sz="2600" spc="-5" dirty="0">
                <a:latin typeface="Calibri"/>
                <a:cs typeface="Calibri"/>
              </a:rPr>
              <a:t>Hub Electives identified on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15" dirty="0">
                <a:latin typeface="Calibri"/>
                <a:cs typeface="Calibri"/>
              </a:rPr>
              <a:t>program  </a:t>
            </a:r>
            <a:r>
              <a:rPr sz="2600" dirty="0">
                <a:latin typeface="Calibri"/>
                <a:cs typeface="Calibri"/>
              </a:rPr>
              <a:t>planning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sheets.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606028" y="2090928"/>
            <a:ext cx="3046475" cy="24673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10600" y="0"/>
            <a:ext cx="3060191" cy="2090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87740" y="4488179"/>
            <a:ext cx="3083051" cy="2270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3">
            <a:extLst>
              <a:ext uri="{FF2B5EF4-FFF2-40B4-BE49-F238E27FC236}">
                <a16:creationId xmlns:a16="http://schemas.microsoft.com/office/drawing/2014/main" id="{504E6556-061F-F9CF-1BB2-B881EDE2F906}"/>
              </a:ext>
            </a:extLst>
          </p:cNvPr>
          <p:cNvSpPr/>
          <p:nvPr/>
        </p:nvSpPr>
        <p:spPr>
          <a:xfrm>
            <a:off x="6088117" y="697230"/>
            <a:ext cx="0" cy="5779770"/>
          </a:xfrm>
          <a:custGeom>
            <a:avLst/>
            <a:gdLst/>
            <a:ahLst/>
            <a:cxnLst/>
            <a:rect l="l" t="t" r="r" b="b"/>
            <a:pathLst>
              <a:path h="5779770">
                <a:moveTo>
                  <a:pt x="0" y="5779223"/>
                </a:moveTo>
                <a:lnTo>
                  <a:pt x="0" y="0"/>
                </a:lnTo>
              </a:path>
            </a:pathLst>
          </a:custGeom>
          <a:ln w="12306">
            <a:solidFill>
              <a:srgbClr val="6FC0C5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691246" y="2110"/>
            <a:ext cx="7167130" cy="461665"/>
          </a:xfrm>
          <a:prstGeom prst="rect">
            <a:avLst/>
          </a:prstGeom>
          <a:solidFill>
            <a:srgbClr val="6EC1C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BU Hub – 26 Requirements </a:t>
            </a:r>
          </a:p>
        </p:txBody>
      </p:sp>
      <p:sp>
        <p:nvSpPr>
          <p:cNvPr id="5" name="object 23">
            <a:extLst>
              <a:ext uri="{FF2B5EF4-FFF2-40B4-BE49-F238E27FC236}">
                <a16:creationId xmlns:a16="http://schemas.microsoft.com/office/drawing/2014/main" id="{6898DDCB-2842-7B49-3468-00DA55310953}"/>
              </a:ext>
            </a:extLst>
          </p:cNvPr>
          <p:cNvSpPr txBox="1"/>
          <p:nvPr/>
        </p:nvSpPr>
        <p:spPr>
          <a:xfrm>
            <a:off x="7548854" y="2773623"/>
            <a:ext cx="4230863" cy="1147301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487045" marR="309880" indent="-175260" algn="l">
              <a:lnSpc>
                <a:spcPts val="1410"/>
              </a:lnSpc>
              <a:spcBef>
                <a:spcPts val="359"/>
              </a:spcBef>
            </a:pPr>
            <a:r>
              <a:rPr sz="1400" b="1" spc="-85" dirty="0">
                <a:solidFill>
                  <a:srgbClr val="6EC9C7"/>
                </a:solidFill>
                <a:latin typeface="Calibri"/>
                <a:cs typeface="Calibri"/>
              </a:rPr>
              <a:t>DIVERSITY,</a:t>
            </a:r>
            <a:r>
              <a:rPr sz="1400" b="1" spc="-55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60" dirty="0">
                <a:solidFill>
                  <a:srgbClr val="6EC9C7"/>
                </a:solidFill>
                <a:latin typeface="Calibri"/>
                <a:cs typeface="Calibri"/>
              </a:rPr>
              <a:t>CIVIC</a:t>
            </a:r>
            <a:r>
              <a:rPr sz="1400" b="1" spc="5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145" dirty="0">
                <a:solidFill>
                  <a:srgbClr val="6EC9C7"/>
                </a:solidFill>
                <a:latin typeface="Calibri"/>
                <a:cs typeface="Calibri"/>
              </a:rPr>
              <a:t>ENGAGEMENT,</a:t>
            </a:r>
            <a:r>
              <a:rPr sz="1400" b="1" spc="500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lang="en-US" sz="1400" b="1" spc="500" dirty="0">
                <a:solidFill>
                  <a:srgbClr val="6EC9C7"/>
                </a:solidFill>
                <a:latin typeface="Calibri"/>
                <a:cs typeface="Calibri"/>
              </a:rPr>
              <a:t/>
            </a:r>
            <a:br>
              <a:rPr lang="en-US" sz="1400" b="1" spc="500" dirty="0">
                <a:solidFill>
                  <a:srgbClr val="6EC9C7"/>
                </a:solidFill>
                <a:latin typeface="Calibri"/>
                <a:cs typeface="Calibri"/>
              </a:rPr>
            </a:br>
            <a:r>
              <a:rPr sz="1400" b="1" spc="-155" dirty="0">
                <a:solidFill>
                  <a:srgbClr val="6EC9C7"/>
                </a:solidFill>
                <a:latin typeface="Calibri"/>
                <a:cs typeface="Calibri"/>
              </a:rPr>
              <a:t>AND</a:t>
            </a:r>
            <a:r>
              <a:rPr sz="1400" b="1" spc="-45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110" dirty="0">
                <a:solidFill>
                  <a:srgbClr val="6EC9C7"/>
                </a:solidFill>
                <a:latin typeface="Calibri"/>
                <a:cs typeface="Calibri"/>
              </a:rPr>
              <a:t>GLOBAL</a:t>
            </a:r>
            <a:r>
              <a:rPr sz="1400" b="1" spc="-40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6EC9C7"/>
                </a:solidFill>
                <a:latin typeface="Calibri"/>
                <a:cs typeface="Calibri"/>
              </a:rPr>
              <a:t>CITIZENSHIP</a:t>
            </a:r>
            <a:endParaRPr sz="1400" dirty="0">
              <a:latin typeface="Calibri"/>
              <a:cs typeface="Calibri"/>
            </a:endParaRPr>
          </a:p>
          <a:p>
            <a:pPr marL="12700" algn="l">
              <a:lnSpc>
                <a:spcPct val="100000"/>
              </a:lnSpc>
              <a:spcBef>
                <a:spcPts val="750"/>
              </a:spcBef>
            </a:pP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5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Individual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(IIC)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2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4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79755" algn="l">
              <a:lnSpc>
                <a:spcPct val="101800"/>
              </a:lnSpc>
              <a:spcBef>
                <a:spcPts val="465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Citizenship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Intercultural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Literacy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(GCI)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49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Ethical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(ETR)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24">
            <a:extLst>
              <a:ext uri="{FF2B5EF4-FFF2-40B4-BE49-F238E27FC236}">
                <a16:creationId xmlns:a16="http://schemas.microsoft.com/office/drawing/2014/main" id="{6A134FBA-D374-8A69-FC34-981019A4EF95}"/>
              </a:ext>
            </a:extLst>
          </p:cNvPr>
          <p:cNvSpPr txBox="1"/>
          <p:nvPr/>
        </p:nvSpPr>
        <p:spPr>
          <a:xfrm>
            <a:off x="6241510" y="885498"/>
            <a:ext cx="2292890" cy="115929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9539" algn="l">
              <a:lnSpc>
                <a:spcPct val="100000"/>
              </a:lnSpc>
              <a:spcBef>
                <a:spcPts val="135"/>
              </a:spcBef>
            </a:pPr>
            <a:r>
              <a:rPr sz="1400" b="1" spc="-60" dirty="0">
                <a:solidFill>
                  <a:srgbClr val="8D6F55"/>
                </a:solidFill>
                <a:latin typeface="Calibri"/>
                <a:cs typeface="Calibri"/>
              </a:rPr>
              <a:t>SCIENTIFIC</a:t>
            </a:r>
            <a:r>
              <a:rPr sz="1400" b="1" spc="-75" dirty="0">
                <a:solidFill>
                  <a:srgbClr val="8D6F55"/>
                </a:solidFill>
                <a:latin typeface="Calibri"/>
                <a:cs typeface="Calibri"/>
              </a:rPr>
              <a:t> </a:t>
            </a:r>
            <a:r>
              <a:rPr sz="1400" b="1" spc="-155" dirty="0">
                <a:solidFill>
                  <a:srgbClr val="8D6F55"/>
                </a:solidFill>
                <a:latin typeface="Calibri"/>
                <a:cs typeface="Calibri"/>
              </a:rPr>
              <a:t>AND</a:t>
            </a:r>
            <a:r>
              <a:rPr sz="1400" b="1" spc="-30" dirty="0">
                <a:solidFill>
                  <a:srgbClr val="8D6F55"/>
                </a:solidFill>
                <a:latin typeface="Calibri"/>
                <a:cs typeface="Calibri"/>
              </a:rPr>
              <a:t> </a:t>
            </a:r>
            <a:r>
              <a:rPr sz="1400" b="1" spc="-70" dirty="0">
                <a:solidFill>
                  <a:srgbClr val="8D6F55"/>
                </a:solidFill>
                <a:latin typeface="Calibri"/>
                <a:cs typeface="Calibri"/>
              </a:rPr>
              <a:t>SOCIAL</a:t>
            </a:r>
            <a:r>
              <a:rPr sz="1400" b="1" spc="-30" dirty="0">
                <a:solidFill>
                  <a:srgbClr val="8D6F55"/>
                </a:solidFill>
                <a:latin typeface="Calibri"/>
                <a:cs typeface="Calibri"/>
              </a:rPr>
              <a:t> </a:t>
            </a:r>
            <a:r>
              <a:rPr sz="1400" b="1" spc="-90" dirty="0">
                <a:solidFill>
                  <a:srgbClr val="8D6F55"/>
                </a:solidFill>
                <a:latin typeface="Calibri"/>
                <a:cs typeface="Calibri"/>
              </a:rPr>
              <a:t>INQUIRY</a:t>
            </a:r>
            <a:endParaRPr sz="1400" dirty="0">
              <a:latin typeface="Calibri"/>
              <a:cs typeface="Calibri"/>
            </a:endParaRPr>
          </a:p>
          <a:p>
            <a:pPr marL="12700" marR="67945" algn="l">
              <a:lnSpc>
                <a:spcPct val="138800"/>
              </a:lnSpc>
              <a:spcBef>
                <a:spcPts val="38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(SI1)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6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r>
              <a:rPr sz="950" b="1" spc="50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Inquiry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(SO1)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 </a:t>
            </a:r>
            <a:r>
              <a:rPr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II 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(SI2)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</a:pP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Inquiry 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r>
              <a:rPr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(SO2)</a:t>
            </a:r>
            <a:r>
              <a:rPr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3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25">
            <a:extLst>
              <a:ext uri="{FF2B5EF4-FFF2-40B4-BE49-F238E27FC236}">
                <a16:creationId xmlns:a16="http://schemas.microsoft.com/office/drawing/2014/main" id="{F146028B-82F1-F480-FA29-5F593E0801A4}"/>
              </a:ext>
            </a:extLst>
          </p:cNvPr>
          <p:cNvSpPr txBox="1"/>
          <p:nvPr/>
        </p:nvSpPr>
        <p:spPr>
          <a:xfrm>
            <a:off x="3396231" y="762000"/>
            <a:ext cx="2621279" cy="1288173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20040" marR="156210" indent="-132080" algn="ctr">
              <a:lnSpc>
                <a:spcPts val="1400"/>
              </a:lnSpc>
              <a:spcBef>
                <a:spcPts val="365"/>
              </a:spcBef>
            </a:pPr>
            <a:r>
              <a:rPr sz="1400" b="1" spc="-80" dirty="0">
                <a:solidFill>
                  <a:srgbClr val="E41E40"/>
                </a:solidFill>
                <a:latin typeface="Calibri"/>
                <a:cs typeface="Calibri"/>
              </a:rPr>
              <a:t>PHILOSOPHICAL,</a:t>
            </a:r>
            <a:r>
              <a:rPr sz="1400" b="1" spc="-70" dirty="0">
                <a:solidFill>
                  <a:srgbClr val="E41E40"/>
                </a:solidFill>
                <a:latin typeface="Calibri"/>
                <a:cs typeface="Calibri"/>
              </a:rPr>
              <a:t> AESTHETIC,</a:t>
            </a:r>
            <a:r>
              <a:rPr sz="1400" b="1" spc="-65" dirty="0">
                <a:solidFill>
                  <a:srgbClr val="E41E40"/>
                </a:solidFill>
                <a:latin typeface="Calibri"/>
                <a:cs typeface="Calibri"/>
              </a:rPr>
              <a:t> </a:t>
            </a:r>
            <a:r>
              <a:rPr sz="1400" b="1" spc="-150" dirty="0">
                <a:solidFill>
                  <a:srgbClr val="E41E40"/>
                </a:solidFill>
                <a:latin typeface="Calibri"/>
                <a:cs typeface="Calibri"/>
              </a:rPr>
              <a:t>AND</a:t>
            </a:r>
            <a:r>
              <a:rPr lang="en-US" sz="1400" b="1" spc="-150" dirty="0">
                <a:solidFill>
                  <a:srgbClr val="E41E40"/>
                </a:solidFill>
                <a:latin typeface="Calibri"/>
                <a:cs typeface="Calibri"/>
              </a:rPr>
              <a:t> </a:t>
            </a:r>
            <a:r>
              <a:rPr sz="1400" b="1" spc="-80" dirty="0">
                <a:solidFill>
                  <a:srgbClr val="E41E40"/>
                </a:solidFill>
                <a:latin typeface="Calibri"/>
                <a:cs typeface="Calibri"/>
              </a:rPr>
              <a:t>HISTORICAL</a:t>
            </a:r>
            <a:r>
              <a:rPr sz="1400" b="1" spc="5" dirty="0">
                <a:solidFill>
                  <a:srgbClr val="E41E40"/>
                </a:solidFill>
                <a:latin typeface="Calibri"/>
                <a:cs typeface="Calibri"/>
              </a:rPr>
              <a:t> </a:t>
            </a:r>
            <a:r>
              <a:rPr sz="1400" b="1" spc="-40" dirty="0">
                <a:solidFill>
                  <a:srgbClr val="E41E40"/>
                </a:solidFill>
                <a:latin typeface="Calibri"/>
                <a:cs typeface="Calibri"/>
              </a:rPr>
              <a:t>INTERPRETATION</a:t>
            </a:r>
            <a:endParaRPr lang="en-US" sz="1400" dirty="0">
              <a:latin typeface="Calibri"/>
              <a:cs typeface="Calibri"/>
            </a:endParaRPr>
          </a:p>
          <a:p>
            <a:pPr marL="15240" algn="l">
              <a:lnSpc>
                <a:spcPct val="100000"/>
              </a:lnSpc>
              <a:spcBef>
                <a:spcPts val="625"/>
              </a:spcBef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Philosophical</a:t>
            </a:r>
            <a:r>
              <a:rPr lang="en-US" sz="1100" b="1" spc="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lang="en-US" sz="1100" b="1" spc="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240" algn="l">
              <a:lnSpc>
                <a:spcPct val="100000"/>
              </a:lnSpc>
              <a:spcBef>
                <a:spcPts val="20"/>
              </a:spcBef>
            </a:pP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Life’s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Meanings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(PLM)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49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Aesthetic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Exploration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(AEX)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3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2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240" algn="l">
              <a:lnSpc>
                <a:spcPct val="100000"/>
              </a:lnSpc>
              <a:spcBef>
                <a:spcPts val="490"/>
              </a:spcBef>
            </a:pPr>
            <a:r>
              <a:rPr sz="1100" b="1" spc="-8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Historical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8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Consciousness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8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(HCO)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6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4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26">
            <a:extLst>
              <a:ext uri="{FF2B5EF4-FFF2-40B4-BE49-F238E27FC236}">
                <a16:creationId xmlns:a16="http://schemas.microsoft.com/office/drawing/2014/main" id="{99D3748C-E3AC-E178-2932-BDFE94F3DF2D}"/>
              </a:ext>
            </a:extLst>
          </p:cNvPr>
          <p:cNvSpPr txBox="1"/>
          <p:nvPr/>
        </p:nvSpPr>
        <p:spPr>
          <a:xfrm>
            <a:off x="2111822" y="2866258"/>
            <a:ext cx="2717438" cy="798937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489584" algn="ctr">
              <a:lnSpc>
                <a:spcPct val="100000"/>
              </a:lnSpc>
              <a:spcBef>
                <a:spcPts val="810"/>
              </a:spcBef>
            </a:pPr>
            <a:r>
              <a:rPr sz="1400" b="1" spc="-120" dirty="0">
                <a:solidFill>
                  <a:srgbClr val="1C2633"/>
                </a:solidFill>
                <a:latin typeface="Calibri"/>
                <a:cs typeface="Calibri"/>
              </a:rPr>
              <a:t>QUANTITATIVE</a:t>
            </a:r>
            <a:r>
              <a:rPr sz="1400" b="1" spc="20" dirty="0">
                <a:solidFill>
                  <a:srgbClr val="1C2633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C2633"/>
                </a:solidFill>
                <a:latin typeface="Calibri"/>
                <a:cs typeface="Calibri"/>
              </a:rPr>
              <a:t>REASONING</a:t>
            </a:r>
            <a:endParaRPr sz="1400" dirty="0">
              <a:latin typeface="Calibri"/>
              <a:cs typeface="Calibri"/>
            </a:endParaRPr>
          </a:p>
          <a:p>
            <a:pPr marL="12700" algn="l">
              <a:lnSpc>
                <a:spcPct val="100000"/>
              </a:lnSpc>
              <a:spcBef>
                <a:spcPts val="509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Quantitative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(QR1)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61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Quantitative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(QR2)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5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27">
            <a:extLst>
              <a:ext uri="{FF2B5EF4-FFF2-40B4-BE49-F238E27FC236}">
                <a16:creationId xmlns:a16="http://schemas.microsoft.com/office/drawing/2014/main" id="{03B8DB1E-BD1A-F7EF-6C6D-F42D45BD8C22}"/>
              </a:ext>
            </a:extLst>
          </p:cNvPr>
          <p:cNvSpPr txBox="1"/>
          <p:nvPr/>
        </p:nvSpPr>
        <p:spPr>
          <a:xfrm>
            <a:off x="2819400" y="4998085"/>
            <a:ext cx="3024505" cy="1535036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969644" algn="ctr">
              <a:lnSpc>
                <a:spcPct val="100000"/>
              </a:lnSpc>
              <a:spcBef>
                <a:spcPts val="1005"/>
              </a:spcBef>
            </a:pPr>
            <a:r>
              <a:rPr sz="1400" b="1" spc="-75" dirty="0">
                <a:solidFill>
                  <a:srgbClr val="E1BB16"/>
                </a:solidFill>
                <a:latin typeface="Calibri"/>
                <a:cs typeface="Calibri"/>
              </a:rPr>
              <a:t>COMMUNICATION</a:t>
            </a:r>
            <a:endParaRPr sz="1400" dirty="0">
              <a:latin typeface="Calibri"/>
              <a:cs typeface="Calibri"/>
            </a:endParaRPr>
          </a:p>
          <a:p>
            <a:pPr marL="12700" marR="126364" algn="l">
              <a:lnSpc>
                <a:spcPct val="138800"/>
              </a:lnSpc>
              <a:spcBef>
                <a:spcPts val="170"/>
              </a:spcBef>
            </a:pP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First-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Seminar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(FYW)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Writing,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Research,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(WRI)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2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6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r>
              <a:rPr sz="950" b="1" spc="50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Writing-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Intensive</a:t>
            </a:r>
            <a:r>
              <a:rPr sz="1100" b="1" spc="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</a:t>
            </a:r>
            <a:r>
              <a:rPr sz="1100" b="1" spc="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(WIN)</a:t>
            </a:r>
            <a:r>
              <a:rPr sz="1100" b="1" spc="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950" b="1" spc="3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490"/>
              </a:spcBef>
            </a:pP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Oral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8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and/or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Signed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(OSC)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2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5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49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Digital/Multimedia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Expression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(DME)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3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28">
            <a:extLst>
              <a:ext uri="{FF2B5EF4-FFF2-40B4-BE49-F238E27FC236}">
                <a16:creationId xmlns:a16="http://schemas.microsoft.com/office/drawing/2014/main" id="{DA959314-2B03-FF59-20CA-0DEA6787E5D7}"/>
              </a:ext>
            </a:extLst>
          </p:cNvPr>
          <p:cNvSpPr txBox="1"/>
          <p:nvPr/>
        </p:nvSpPr>
        <p:spPr>
          <a:xfrm>
            <a:off x="6448425" y="5083175"/>
            <a:ext cx="3000375" cy="125483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765175" algn="ctr">
              <a:lnSpc>
                <a:spcPct val="100000"/>
              </a:lnSpc>
              <a:spcBef>
                <a:spcPts val="944"/>
              </a:spcBef>
            </a:pPr>
            <a:r>
              <a:rPr sz="1400" b="1" spc="-90" dirty="0">
                <a:solidFill>
                  <a:srgbClr val="4459A6"/>
                </a:solidFill>
                <a:latin typeface="Calibri"/>
                <a:cs typeface="Calibri"/>
              </a:rPr>
              <a:t>INTELLECTUAL</a:t>
            </a:r>
            <a:r>
              <a:rPr sz="1400" b="1" spc="-20" dirty="0">
                <a:solidFill>
                  <a:srgbClr val="4459A6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4459A6"/>
                </a:solidFill>
                <a:latin typeface="Calibri"/>
                <a:cs typeface="Calibri"/>
              </a:rPr>
              <a:t>TOOLKIT</a:t>
            </a:r>
            <a:endParaRPr sz="1400" dirty="0">
              <a:latin typeface="Calibri"/>
              <a:cs typeface="Calibri"/>
            </a:endParaRPr>
          </a:p>
          <a:p>
            <a:pPr marL="12700" algn="l">
              <a:lnSpc>
                <a:spcPct val="100000"/>
              </a:lnSpc>
              <a:spcBef>
                <a:spcPts val="615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Critical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Thinking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(CRT)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l">
              <a:lnSpc>
                <a:spcPct val="138300"/>
              </a:lnSpc>
            </a:pP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5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Literacy</a:t>
            </a: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(RIL)</a:t>
            </a:r>
            <a:r>
              <a:rPr sz="1100" b="1" spc="-5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950" b="1" spc="4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4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r>
              <a:rPr sz="950" b="1" spc="50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Teamwork/Collaboration</a:t>
            </a:r>
            <a:r>
              <a:rPr sz="1100" b="1" spc="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(TWC)</a:t>
            </a:r>
            <a:r>
              <a:rPr sz="1100" b="1" spc="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950" b="1" spc="5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Creativity/Innovation</a:t>
            </a:r>
            <a:r>
              <a:rPr sz="1100" b="1" spc="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(CRI)</a:t>
            </a:r>
            <a:r>
              <a:rPr sz="1100" b="1" spc="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950" b="1" spc="3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object 29">
            <a:extLst>
              <a:ext uri="{FF2B5EF4-FFF2-40B4-BE49-F238E27FC236}">
                <a16:creationId xmlns:a16="http://schemas.microsoft.com/office/drawing/2014/main" id="{E97381F8-1547-23C5-E88D-49234D7656EA}"/>
              </a:ext>
            </a:extLst>
          </p:cNvPr>
          <p:cNvGrpSpPr/>
          <p:nvPr/>
        </p:nvGrpSpPr>
        <p:grpSpPr>
          <a:xfrm>
            <a:off x="1688465" y="1053909"/>
            <a:ext cx="8522335" cy="4946650"/>
            <a:chOff x="579283" y="1798805"/>
            <a:chExt cx="8522335" cy="4946650"/>
          </a:xfrm>
        </p:grpSpPr>
        <p:sp>
          <p:nvSpPr>
            <p:cNvPr id="13" name="object 30">
              <a:extLst>
                <a:ext uri="{FF2B5EF4-FFF2-40B4-BE49-F238E27FC236}">
                  <a16:creationId xmlns:a16="http://schemas.microsoft.com/office/drawing/2014/main" id="{49E3A985-0612-A2C8-6D08-31C80D665832}"/>
                </a:ext>
              </a:extLst>
            </p:cNvPr>
            <p:cNvSpPr/>
            <p:nvPr/>
          </p:nvSpPr>
          <p:spPr>
            <a:xfrm>
              <a:off x="662625" y="1804958"/>
              <a:ext cx="8367395" cy="4721860"/>
            </a:xfrm>
            <a:custGeom>
              <a:avLst/>
              <a:gdLst/>
              <a:ahLst/>
              <a:cxnLst/>
              <a:rect l="l" t="t" r="r" b="b"/>
              <a:pathLst>
                <a:path w="8367395" h="4721859">
                  <a:moveTo>
                    <a:pt x="8366861" y="4721669"/>
                  </a:moveTo>
                  <a:lnTo>
                    <a:pt x="0" y="0"/>
                  </a:lnTo>
                </a:path>
              </a:pathLst>
            </a:custGeom>
            <a:ln w="12306">
              <a:solidFill>
                <a:srgbClr val="6FC0C5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31">
              <a:extLst>
                <a:ext uri="{FF2B5EF4-FFF2-40B4-BE49-F238E27FC236}">
                  <a16:creationId xmlns:a16="http://schemas.microsoft.com/office/drawing/2014/main" id="{2462C064-83B6-81AE-F8A0-7CC4CA17FA83}"/>
                </a:ext>
              </a:extLst>
            </p:cNvPr>
            <p:cNvSpPr/>
            <p:nvPr/>
          </p:nvSpPr>
          <p:spPr>
            <a:xfrm>
              <a:off x="585436" y="1885730"/>
              <a:ext cx="8509635" cy="4853940"/>
            </a:xfrm>
            <a:custGeom>
              <a:avLst/>
              <a:gdLst/>
              <a:ahLst/>
              <a:cxnLst/>
              <a:rect l="l" t="t" r="r" b="b"/>
              <a:pathLst>
                <a:path w="8509635" h="4853940">
                  <a:moveTo>
                    <a:pt x="0" y="4853444"/>
                  </a:moveTo>
                  <a:lnTo>
                    <a:pt x="8509571" y="0"/>
                  </a:lnTo>
                </a:path>
              </a:pathLst>
            </a:custGeom>
            <a:ln w="12306">
              <a:solidFill>
                <a:srgbClr val="6FC0C5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32">
              <a:extLst>
                <a:ext uri="{FF2B5EF4-FFF2-40B4-BE49-F238E27FC236}">
                  <a16:creationId xmlns:a16="http://schemas.microsoft.com/office/drawing/2014/main" id="{E6C3940B-4DCF-755D-C8D0-DBB723340592}"/>
                </a:ext>
              </a:extLst>
            </p:cNvPr>
            <p:cNvSpPr/>
            <p:nvPr/>
          </p:nvSpPr>
          <p:spPr>
            <a:xfrm>
              <a:off x="4198917" y="3457077"/>
              <a:ext cx="1536065" cy="1536065"/>
            </a:xfrm>
            <a:custGeom>
              <a:avLst/>
              <a:gdLst/>
              <a:ahLst/>
              <a:cxnLst/>
              <a:rect l="l" t="t" r="r" b="b"/>
              <a:pathLst>
                <a:path w="1536064" h="1536064">
                  <a:moveTo>
                    <a:pt x="770889" y="0"/>
                  </a:moveTo>
                  <a:lnTo>
                    <a:pt x="722318" y="1321"/>
                  </a:lnTo>
                  <a:lnTo>
                    <a:pt x="674539" y="5608"/>
                  </a:lnTo>
                  <a:lnTo>
                    <a:pt x="627640" y="12770"/>
                  </a:lnTo>
                  <a:lnTo>
                    <a:pt x="581714" y="22717"/>
                  </a:lnTo>
                  <a:lnTo>
                    <a:pt x="536850" y="35360"/>
                  </a:lnTo>
                  <a:lnTo>
                    <a:pt x="493138" y="50610"/>
                  </a:lnTo>
                  <a:lnTo>
                    <a:pt x="450669" y="68377"/>
                  </a:lnTo>
                  <a:lnTo>
                    <a:pt x="409533" y="88570"/>
                  </a:lnTo>
                  <a:lnTo>
                    <a:pt x="369820" y="111102"/>
                  </a:lnTo>
                  <a:lnTo>
                    <a:pt x="331622" y="135881"/>
                  </a:lnTo>
                  <a:lnTo>
                    <a:pt x="295027" y="162818"/>
                  </a:lnTo>
                  <a:lnTo>
                    <a:pt x="260126" y="191825"/>
                  </a:lnTo>
                  <a:lnTo>
                    <a:pt x="227010" y="222810"/>
                  </a:lnTo>
                  <a:lnTo>
                    <a:pt x="195770" y="255685"/>
                  </a:lnTo>
                  <a:lnTo>
                    <a:pt x="166494" y="290359"/>
                  </a:lnTo>
                  <a:lnTo>
                    <a:pt x="139274" y="326744"/>
                  </a:lnTo>
                  <a:lnTo>
                    <a:pt x="114200" y="364750"/>
                  </a:lnTo>
                  <a:lnTo>
                    <a:pt x="91362" y="404287"/>
                  </a:lnTo>
                  <a:lnTo>
                    <a:pt x="70851" y="445265"/>
                  </a:lnTo>
                  <a:lnTo>
                    <a:pt x="52756" y="487595"/>
                  </a:lnTo>
                  <a:lnTo>
                    <a:pt x="37169" y="531187"/>
                  </a:lnTo>
                  <a:lnTo>
                    <a:pt x="24179" y="575952"/>
                  </a:lnTo>
                  <a:lnTo>
                    <a:pt x="13876" y="621800"/>
                  </a:lnTo>
                  <a:lnTo>
                    <a:pt x="6352" y="668641"/>
                  </a:lnTo>
                  <a:lnTo>
                    <a:pt x="1697" y="716387"/>
                  </a:lnTo>
                  <a:lnTo>
                    <a:pt x="0" y="764946"/>
                  </a:lnTo>
                  <a:lnTo>
                    <a:pt x="1321" y="813513"/>
                  </a:lnTo>
                  <a:lnTo>
                    <a:pt x="5608" y="861289"/>
                  </a:lnTo>
                  <a:lnTo>
                    <a:pt x="12769" y="908184"/>
                  </a:lnTo>
                  <a:lnTo>
                    <a:pt x="22716" y="954107"/>
                  </a:lnTo>
                  <a:lnTo>
                    <a:pt x="35359" y="998969"/>
                  </a:lnTo>
                  <a:lnTo>
                    <a:pt x="50608" y="1042679"/>
                  </a:lnTo>
                  <a:lnTo>
                    <a:pt x="68374" y="1085146"/>
                  </a:lnTo>
                  <a:lnTo>
                    <a:pt x="88567" y="1126281"/>
                  </a:lnTo>
                  <a:lnTo>
                    <a:pt x="111098" y="1165992"/>
                  </a:lnTo>
                  <a:lnTo>
                    <a:pt x="135876" y="1204190"/>
                  </a:lnTo>
                  <a:lnTo>
                    <a:pt x="162812" y="1240785"/>
                  </a:lnTo>
                  <a:lnTo>
                    <a:pt x="191818" y="1275685"/>
                  </a:lnTo>
                  <a:lnTo>
                    <a:pt x="222802" y="1308801"/>
                  </a:lnTo>
                  <a:lnTo>
                    <a:pt x="255676" y="1340043"/>
                  </a:lnTo>
                  <a:lnTo>
                    <a:pt x="290349" y="1369319"/>
                  </a:lnTo>
                  <a:lnTo>
                    <a:pt x="326733" y="1396540"/>
                  </a:lnTo>
                  <a:lnTo>
                    <a:pt x="364737" y="1421615"/>
                  </a:lnTo>
                  <a:lnTo>
                    <a:pt x="404273" y="1444455"/>
                  </a:lnTo>
                  <a:lnTo>
                    <a:pt x="445250" y="1464968"/>
                  </a:lnTo>
                  <a:lnTo>
                    <a:pt x="487578" y="1483064"/>
                  </a:lnTo>
                  <a:lnTo>
                    <a:pt x="531169" y="1498654"/>
                  </a:lnTo>
                  <a:lnTo>
                    <a:pt x="575933" y="1511646"/>
                  </a:lnTo>
                  <a:lnTo>
                    <a:pt x="621779" y="1521951"/>
                  </a:lnTo>
                  <a:lnTo>
                    <a:pt x="668619" y="1529478"/>
                  </a:lnTo>
                  <a:lnTo>
                    <a:pt x="716363" y="1534136"/>
                  </a:lnTo>
                  <a:lnTo>
                    <a:pt x="764920" y="1535836"/>
                  </a:lnTo>
                  <a:lnTo>
                    <a:pt x="813492" y="1534514"/>
                  </a:lnTo>
                  <a:lnTo>
                    <a:pt x="861271" y="1530228"/>
                  </a:lnTo>
                  <a:lnTo>
                    <a:pt x="908170" y="1523066"/>
                  </a:lnTo>
                  <a:lnTo>
                    <a:pt x="954096" y="1513118"/>
                  </a:lnTo>
                  <a:lnTo>
                    <a:pt x="998960" y="1500475"/>
                  </a:lnTo>
                  <a:lnTo>
                    <a:pt x="1042672" y="1485225"/>
                  </a:lnTo>
                  <a:lnTo>
                    <a:pt x="1085142" y="1467459"/>
                  </a:lnTo>
                  <a:lnTo>
                    <a:pt x="1126278" y="1447265"/>
                  </a:lnTo>
                  <a:lnTo>
                    <a:pt x="1165991" y="1424734"/>
                  </a:lnTo>
                  <a:lnTo>
                    <a:pt x="1204190" y="1399955"/>
                  </a:lnTo>
                  <a:lnTo>
                    <a:pt x="1240785" y="1373017"/>
                  </a:lnTo>
                  <a:lnTo>
                    <a:pt x="1275686" y="1344011"/>
                  </a:lnTo>
                  <a:lnTo>
                    <a:pt x="1308803" y="1313026"/>
                  </a:lnTo>
                  <a:lnTo>
                    <a:pt x="1340044" y="1280151"/>
                  </a:lnTo>
                  <a:lnTo>
                    <a:pt x="1369321" y="1245476"/>
                  </a:lnTo>
                  <a:lnTo>
                    <a:pt x="1396542" y="1209091"/>
                  </a:lnTo>
                  <a:lnTo>
                    <a:pt x="1421617" y="1171085"/>
                  </a:lnTo>
                  <a:lnTo>
                    <a:pt x="1444457" y="1131549"/>
                  </a:lnTo>
                  <a:lnTo>
                    <a:pt x="1464969" y="1090570"/>
                  </a:lnTo>
                  <a:lnTo>
                    <a:pt x="1483066" y="1048240"/>
                  </a:lnTo>
                  <a:lnTo>
                    <a:pt x="1498655" y="1004648"/>
                  </a:lnTo>
                  <a:lnTo>
                    <a:pt x="1511647" y="959883"/>
                  </a:lnTo>
                  <a:lnTo>
                    <a:pt x="1521951" y="914035"/>
                  </a:lnTo>
                  <a:lnTo>
                    <a:pt x="1529478" y="867194"/>
                  </a:lnTo>
                  <a:lnTo>
                    <a:pt x="1534136" y="819449"/>
                  </a:lnTo>
                  <a:lnTo>
                    <a:pt x="1535836" y="770890"/>
                  </a:lnTo>
                  <a:lnTo>
                    <a:pt x="1534511" y="722321"/>
                  </a:lnTo>
                  <a:lnTo>
                    <a:pt x="1530223" y="674544"/>
                  </a:lnTo>
                  <a:lnTo>
                    <a:pt x="1523059" y="627648"/>
                  </a:lnTo>
                  <a:lnTo>
                    <a:pt x="1513110" y="581724"/>
                  </a:lnTo>
                  <a:lnTo>
                    <a:pt x="1500465" y="536862"/>
                  </a:lnTo>
                  <a:lnTo>
                    <a:pt x="1485215" y="493151"/>
                  </a:lnTo>
                  <a:lnTo>
                    <a:pt x="1467448" y="450684"/>
                  </a:lnTo>
                  <a:lnTo>
                    <a:pt x="1447254" y="409549"/>
                  </a:lnTo>
                  <a:lnTo>
                    <a:pt x="1424722" y="369838"/>
                  </a:lnTo>
                  <a:lnTo>
                    <a:pt x="1399943" y="331640"/>
                  </a:lnTo>
                  <a:lnTo>
                    <a:pt x="1373006" y="295045"/>
                  </a:lnTo>
                  <a:lnTo>
                    <a:pt x="1344001" y="260145"/>
                  </a:lnTo>
                  <a:lnTo>
                    <a:pt x="1313016" y="227029"/>
                  </a:lnTo>
                  <a:lnTo>
                    <a:pt x="1280142" y="195788"/>
                  </a:lnTo>
                  <a:lnTo>
                    <a:pt x="1245468" y="166513"/>
                  </a:lnTo>
                  <a:lnTo>
                    <a:pt x="1209084" y="139292"/>
                  </a:lnTo>
                  <a:lnTo>
                    <a:pt x="1171079" y="114217"/>
                  </a:lnTo>
                  <a:lnTo>
                    <a:pt x="1131544" y="91378"/>
                  </a:lnTo>
                  <a:lnTo>
                    <a:pt x="1090566" y="70866"/>
                  </a:lnTo>
                  <a:lnTo>
                    <a:pt x="1048237" y="52769"/>
                  </a:lnTo>
                  <a:lnTo>
                    <a:pt x="1004646" y="37180"/>
                  </a:lnTo>
                  <a:lnTo>
                    <a:pt x="959882" y="24188"/>
                  </a:lnTo>
                  <a:lnTo>
                    <a:pt x="914034" y="13884"/>
                  </a:lnTo>
                  <a:lnTo>
                    <a:pt x="867193" y="6358"/>
                  </a:lnTo>
                  <a:lnTo>
                    <a:pt x="819449" y="1699"/>
                  </a:lnTo>
                  <a:lnTo>
                    <a:pt x="770889" y="0"/>
                  </a:lnTo>
                  <a:close/>
                </a:path>
              </a:pathLst>
            </a:custGeom>
            <a:solidFill>
              <a:srgbClr val="455A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33">
              <a:extLst>
                <a:ext uri="{FF2B5EF4-FFF2-40B4-BE49-F238E27FC236}">
                  <a16:creationId xmlns:a16="http://schemas.microsoft.com/office/drawing/2014/main" id="{2AE31157-F0A9-78D4-9F31-2385D82A17C5}"/>
                </a:ext>
              </a:extLst>
            </p:cNvPr>
            <p:cNvSpPr/>
            <p:nvPr/>
          </p:nvSpPr>
          <p:spPr>
            <a:xfrm>
              <a:off x="4343786" y="3510753"/>
              <a:ext cx="621665" cy="717550"/>
            </a:xfrm>
            <a:custGeom>
              <a:avLst/>
              <a:gdLst/>
              <a:ahLst/>
              <a:cxnLst/>
              <a:rect l="l" t="t" r="r" b="b"/>
              <a:pathLst>
                <a:path w="621664" h="717550">
                  <a:moveTo>
                    <a:pt x="621372" y="0"/>
                  </a:moveTo>
                  <a:lnTo>
                    <a:pt x="572354" y="1517"/>
                  </a:lnTo>
                  <a:lnTo>
                    <a:pt x="524316" y="6040"/>
                  </a:lnTo>
                  <a:lnTo>
                    <a:pt x="477339" y="13520"/>
                  </a:lnTo>
                  <a:lnTo>
                    <a:pt x="431505" y="23912"/>
                  </a:lnTo>
                  <a:lnTo>
                    <a:pt x="386894" y="37169"/>
                  </a:lnTo>
                  <a:lnTo>
                    <a:pt x="343587" y="53244"/>
                  </a:lnTo>
                  <a:lnTo>
                    <a:pt x="301665" y="72091"/>
                  </a:lnTo>
                  <a:lnTo>
                    <a:pt x="261208" y="93662"/>
                  </a:lnTo>
                  <a:lnTo>
                    <a:pt x="222298" y="117912"/>
                  </a:lnTo>
                  <a:lnTo>
                    <a:pt x="185014" y="144793"/>
                  </a:lnTo>
                  <a:lnTo>
                    <a:pt x="149438" y="174260"/>
                  </a:lnTo>
                  <a:lnTo>
                    <a:pt x="115650" y="206265"/>
                  </a:lnTo>
                  <a:lnTo>
                    <a:pt x="83732" y="240761"/>
                  </a:lnTo>
                  <a:lnTo>
                    <a:pt x="53763" y="277703"/>
                  </a:lnTo>
                  <a:lnTo>
                    <a:pt x="25826" y="317044"/>
                  </a:lnTo>
                  <a:lnTo>
                    <a:pt x="0" y="358736"/>
                  </a:lnTo>
                  <a:lnTo>
                    <a:pt x="621372" y="717499"/>
                  </a:lnTo>
                  <a:lnTo>
                    <a:pt x="621372" y="0"/>
                  </a:lnTo>
                  <a:close/>
                </a:path>
              </a:pathLst>
            </a:custGeom>
            <a:solidFill>
              <a:srgbClr val="E21C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34">
              <a:extLst>
                <a:ext uri="{FF2B5EF4-FFF2-40B4-BE49-F238E27FC236}">
                  <a16:creationId xmlns:a16="http://schemas.microsoft.com/office/drawing/2014/main" id="{1A6CA1A5-0439-B22E-C7E0-93FC61EA49AA}"/>
                </a:ext>
              </a:extLst>
            </p:cNvPr>
            <p:cNvSpPr/>
            <p:nvPr/>
          </p:nvSpPr>
          <p:spPr>
            <a:xfrm>
              <a:off x="4244811" y="3869490"/>
              <a:ext cx="720725" cy="717550"/>
            </a:xfrm>
            <a:custGeom>
              <a:avLst/>
              <a:gdLst/>
              <a:ahLst/>
              <a:cxnLst/>
              <a:rect l="l" t="t" r="r" b="b"/>
              <a:pathLst>
                <a:path w="720725" h="717550">
                  <a:moveTo>
                    <a:pt x="98974" y="0"/>
                  </a:moveTo>
                  <a:lnTo>
                    <a:pt x="75777" y="43212"/>
                  </a:lnTo>
                  <a:lnTo>
                    <a:pt x="55673" y="87078"/>
                  </a:lnTo>
                  <a:lnTo>
                    <a:pt x="38661" y="131504"/>
                  </a:lnTo>
                  <a:lnTo>
                    <a:pt x="24743" y="176396"/>
                  </a:lnTo>
                  <a:lnTo>
                    <a:pt x="13918" y="221661"/>
                  </a:lnTo>
                  <a:lnTo>
                    <a:pt x="6185" y="267206"/>
                  </a:lnTo>
                  <a:lnTo>
                    <a:pt x="1546" y="312937"/>
                  </a:lnTo>
                  <a:lnTo>
                    <a:pt x="0" y="358762"/>
                  </a:lnTo>
                  <a:lnTo>
                    <a:pt x="1546" y="404587"/>
                  </a:lnTo>
                  <a:lnTo>
                    <a:pt x="6185" y="450318"/>
                  </a:lnTo>
                  <a:lnTo>
                    <a:pt x="13918" y="495863"/>
                  </a:lnTo>
                  <a:lnTo>
                    <a:pt x="24743" y="541128"/>
                  </a:lnTo>
                  <a:lnTo>
                    <a:pt x="38661" y="586020"/>
                  </a:lnTo>
                  <a:lnTo>
                    <a:pt x="55673" y="630445"/>
                  </a:lnTo>
                  <a:lnTo>
                    <a:pt x="75777" y="674311"/>
                  </a:lnTo>
                  <a:lnTo>
                    <a:pt x="98974" y="717524"/>
                  </a:lnTo>
                  <a:lnTo>
                    <a:pt x="720347" y="358762"/>
                  </a:lnTo>
                  <a:lnTo>
                    <a:pt x="98974" y="0"/>
                  </a:lnTo>
                  <a:close/>
                </a:path>
              </a:pathLst>
            </a:custGeom>
            <a:solidFill>
              <a:srgbClr val="1A22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35">
              <a:extLst>
                <a:ext uri="{FF2B5EF4-FFF2-40B4-BE49-F238E27FC236}">
                  <a16:creationId xmlns:a16="http://schemas.microsoft.com/office/drawing/2014/main" id="{95EE2262-EAB8-9DD1-0B87-D61394915CCB}"/>
                </a:ext>
              </a:extLst>
            </p:cNvPr>
            <p:cNvSpPr/>
            <p:nvPr/>
          </p:nvSpPr>
          <p:spPr>
            <a:xfrm>
              <a:off x="4343786" y="4228252"/>
              <a:ext cx="621665" cy="717550"/>
            </a:xfrm>
            <a:custGeom>
              <a:avLst/>
              <a:gdLst/>
              <a:ahLst/>
              <a:cxnLst/>
              <a:rect l="l" t="t" r="r" b="b"/>
              <a:pathLst>
                <a:path w="621664" h="717550">
                  <a:moveTo>
                    <a:pt x="621372" y="0"/>
                  </a:moveTo>
                  <a:lnTo>
                    <a:pt x="0" y="358762"/>
                  </a:lnTo>
                  <a:lnTo>
                    <a:pt x="25826" y="400454"/>
                  </a:lnTo>
                  <a:lnTo>
                    <a:pt x="53763" y="439795"/>
                  </a:lnTo>
                  <a:lnTo>
                    <a:pt x="83732" y="476737"/>
                  </a:lnTo>
                  <a:lnTo>
                    <a:pt x="115650" y="511234"/>
                  </a:lnTo>
                  <a:lnTo>
                    <a:pt x="149438" y="543239"/>
                  </a:lnTo>
                  <a:lnTo>
                    <a:pt x="185014" y="572705"/>
                  </a:lnTo>
                  <a:lnTo>
                    <a:pt x="222298" y="599586"/>
                  </a:lnTo>
                  <a:lnTo>
                    <a:pt x="261208" y="623836"/>
                  </a:lnTo>
                  <a:lnTo>
                    <a:pt x="301665" y="645408"/>
                  </a:lnTo>
                  <a:lnTo>
                    <a:pt x="343587" y="664254"/>
                  </a:lnTo>
                  <a:lnTo>
                    <a:pt x="386894" y="680329"/>
                  </a:lnTo>
                  <a:lnTo>
                    <a:pt x="431505" y="693586"/>
                  </a:lnTo>
                  <a:lnTo>
                    <a:pt x="477339" y="703978"/>
                  </a:lnTo>
                  <a:lnTo>
                    <a:pt x="524316" y="711458"/>
                  </a:lnTo>
                  <a:lnTo>
                    <a:pt x="572354" y="715981"/>
                  </a:lnTo>
                  <a:lnTo>
                    <a:pt x="621372" y="717499"/>
                  </a:lnTo>
                  <a:lnTo>
                    <a:pt x="621372" y="0"/>
                  </a:lnTo>
                  <a:close/>
                </a:path>
              </a:pathLst>
            </a:custGeom>
            <a:solidFill>
              <a:srgbClr val="FBC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36">
              <a:extLst>
                <a:ext uri="{FF2B5EF4-FFF2-40B4-BE49-F238E27FC236}">
                  <a16:creationId xmlns:a16="http://schemas.microsoft.com/office/drawing/2014/main" id="{193BF89A-E6FE-75C0-B516-842BD0502449}"/>
                </a:ext>
              </a:extLst>
            </p:cNvPr>
            <p:cNvSpPr/>
            <p:nvPr/>
          </p:nvSpPr>
          <p:spPr>
            <a:xfrm>
              <a:off x="4958604" y="3510771"/>
              <a:ext cx="630555" cy="713740"/>
            </a:xfrm>
            <a:custGeom>
              <a:avLst/>
              <a:gdLst/>
              <a:ahLst/>
              <a:cxnLst/>
              <a:rect l="l" t="t" r="r" b="b"/>
              <a:pathLst>
                <a:path w="630554" h="713739">
                  <a:moveTo>
                    <a:pt x="6934" y="0"/>
                  </a:moveTo>
                  <a:lnTo>
                    <a:pt x="0" y="713638"/>
                  </a:lnTo>
                  <a:lnTo>
                    <a:pt x="630250" y="362750"/>
                  </a:lnTo>
                  <a:lnTo>
                    <a:pt x="604603" y="321036"/>
                  </a:lnTo>
                  <a:lnTo>
                    <a:pt x="576803" y="281640"/>
                  </a:lnTo>
                  <a:lnTo>
                    <a:pt x="546932" y="244611"/>
                  </a:lnTo>
                  <a:lnTo>
                    <a:pt x="515070" y="209995"/>
                  </a:lnTo>
                  <a:lnTo>
                    <a:pt x="481299" y="177840"/>
                  </a:lnTo>
                  <a:lnTo>
                    <a:pt x="445699" y="148192"/>
                  </a:lnTo>
                  <a:lnTo>
                    <a:pt x="408351" y="121098"/>
                  </a:lnTo>
                  <a:lnTo>
                    <a:pt x="369336" y="96607"/>
                  </a:lnTo>
                  <a:lnTo>
                    <a:pt x="328736" y="74764"/>
                  </a:lnTo>
                  <a:lnTo>
                    <a:pt x="286630" y="55618"/>
                  </a:lnTo>
                  <a:lnTo>
                    <a:pt x="243101" y="39215"/>
                  </a:lnTo>
                  <a:lnTo>
                    <a:pt x="198230" y="25602"/>
                  </a:lnTo>
                  <a:lnTo>
                    <a:pt x="152096" y="14827"/>
                  </a:lnTo>
                  <a:lnTo>
                    <a:pt x="104781" y="6937"/>
                  </a:lnTo>
                  <a:lnTo>
                    <a:pt x="56367" y="1979"/>
                  </a:lnTo>
                  <a:lnTo>
                    <a:pt x="6934" y="0"/>
                  </a:lnTo>
                  <a:close/>
                </a:path>
              </a:pathLst>
            </a:custGeom>
            <a:solidFill>
              <a:srgbClr val="8E70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37">
              <a:extLst>
                <a:ext uri="{FF2B5EF4-FFF2-40B4-BE49-F238E27FC236}">
                  <a16:creationId xmlns:a16="http://schemas.microsoft.com/office/drawing/2014/main" id="{B8DB2FE6-675E-570D-E24A-6A6DACA403C4}"/>
                </a:ext>
              </a:extLst>
            </p:cNvPr>
            <p:cNvSpPr/>
            <p:nvPr/>
          </p:nvSpPr>
          <p:spPr>
            <a:xfrm>
              <a:off x="4965159" y="4228252"/>
              <a:ext cx="621665" cy="717550"/>
            </a:xfrm>
            <a:custGeom>
              <a:avLst/>
              <a:gdLst/>
              <a:ahLst/>
              <a:cxnLst/>
              <a:rect l="l" t="t" r="r" b="b"/>
              <a:pathLst>
                <a:path w="621664" h="717550">
                  <a:moveTo>
                    <a:pt x="0" y="0"/>
                  </a:moveTo>
                  <a:lnTo>
                    <a:pt x="0" y="717499"/>
                  </a:lnTo>
                  <a:lnTo>
                    <a:pt x="49018" y="715981"/>
                  </a:lnTo>
                  <a:lnTo>
                    <a:pt x="97056" y="711458"/>
                  </a:lnTo>
                  <a:lnTo>
                    <a:pt x="144033" y="703978"/>
                  </a:lnTo>
                  <a:lnTo>
                    <a:pt x="189867" y="693586"/>
                  </a:lnTo>
                  <a:lnTo>
                    <a:pt x="234478" y="680329"/>
                  </a:lnTo>
                  <a:lnTo>
                    <a:pt x="277784" y="664254"/>
                  </a:lnTo>
                  <a:lnTo>
                    <a:pt x="319707" y="645408"/>
                  </a:lnTo>
                  <a:lnTo>
                    <a:pt x="360164" y="623836"/>
                  </a:lnTo>
                  <a:lnTo>
                    <a:pt x="399074" y="599586"/>
                  </a:lnTo>
                  <a:lnTo>
                    <a:pt x="436358" y="572705"/>
                  </a:lnTo>
                  <a:lnTo>
                    <a:pt x="471934" y="543239"/>
                  </a:lnTo>
                  <a:lnTo>
                    <a:pt x="505722" y="511234"/>
                  </a:lnTo>
                  <a:lnTo>
                    <a:pt x="537640" y="476737"/>
                  </a:lnTo>
                  <a:lnTo>
                    <a:pt x="567608" y="439795"/>
                  </a:lnTo>
                  <a:lnTo>
                    <a:pt x="595546" y="400454"/>
                  </a:lnTo>
                  <a:lnTo>
                    <a:pt x="621372" y="358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A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38">
              <a:extLst>
                <a:ext uri="{FF2B5EF4-FFF2-40B4-BE49-F238E27FC236}">
                  <a16:creationId xmlns:a16="http://schemas.microsoft.com/office/drawing/2014/main" id="{F04E422B-9213-D990-7F91-C5F8513A1886}"/>
                </a:ext>
              </a:extLst>
            </p:cNvPr>
            <p:cNvSpPr/>
            <p:nvPr/>
          </p:nvSpPr>
          <p:spPr>
            <a:xfrm>
              <a:off x="4965159" y="3869490"/>
              <a:ext cx="720725" cy="717550"/>
            </a:xfrm>
            <a:custGeom>
              <a:avLst/>
              <a:gdLst/>
              <a:ahLst/>
              <a:cxnLst/>
              <a:rect l="l" t="t" r="r" b="b"/>
              <a:pathLst>
                <a:path w="720725" h="717550">
                  <a:moveTo>
                    <a:pt x="621372" y="0"/>
                  </a:moveTo>
                  <a:lnTo>
                    <a:pt x="0" y="358762"/>
                  </a:lnTo>
                  <a:lnTo>
                    <a:pt x="621372" y="717524"/>
                  </a:lnTo>
                  <a:lnTo>
                    <a:pt x="644569" y="674311"/>
                  </a:lnTo>
                  <a:lnTo>
                    <a:pt x="664674" y="630445"/>
                  </a:lnTo>
                  <a:lnTo>
                    <a:pt x="681685" y="586020"/>
                  </a:lnTo>
                  <a:lnTo>
                    <a:pt x="695603" y="541128"/>
                  </a:lnTo>
                  <a:lnTo>
                    <a:pt x="706428" y="495863"/>
                  </a:lnTo>
                  <a:lnTo>
                    <a:pt x="714161" y="450318"/>
                  </a:lnTo>
                  <a:lnTo>
                    <a:pt x="718800" y="404587"/>
                  </a:lnTo>
                  <a:lnTo>
                    <a:pt x="720347" y="358762"/>
                  </a:lnTo>
                  <a:lnTo>
                    <a:pt x="718800" y="312937"/>
                  </a:lnTo>
                  <a:lnTo>
                    <a:pt x="714161" y="267206"/>
                  </a:lnTo>
                  <a:lnTo>
                    <a:pt x="706428" y="221661"/>
                  </a:lnTo>
                  <a:lnTo>
                    <a:pt x="695603" y="176396"/>
                  </a:lnTo>
                  <a:lnTo>
                    <a:pt x="681685" y="131504"/>
                  </a:lnTo>
                  <a:lnTo>
                    <a:pt x="664674" y="87078"/>
                  </a:lnTo>
                  <a:lnTo>
                    <a:pt x="644569" y="43212"/>
                  </a:lnTo>
                  <a:lnTo>
                    <a:pt x="621372" y="0"/>
                  </a:lnTo>
                  <a:close/>
                </a:path>
              </a:pathLst>
            </a:custGeom>
            <a:solidFill>
              <a:srgbClr val="72C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39">
              <a:extLst>
                <a:ext uri="{FF2B5EF4-FFF2-40B4-BE49-F238E27FC236}">
                  <a16:creationId xmlns:a16="http://schemas.microsoft.com/office/drawing/2014/main" id="{C7C8A564-59C3-8630-B5B9-50947A4BEEBF}"/>
                </a:ext>
              </a:extLst>
            </p:cNvPr>
            <p:cNvSpPr/>
            <p:nvPr/>
          </p:nvSpPr>
          <p:spPr>
            <a:xfrm>
              <a:off x="4418907" y="3685374"/>
              <a:ext cx="1096010" cy="1096010"/>
            </a:xfrm>
            <a:custGeom>
              <a:avLst/>
              <a:gdLst/>
              <a:ahLst/>
              <a:cxnLst/>
              <a:rect l="l" t="t" r="r" b="b"/>
              <a:pathLst>
                <a:path w="1096010" h="1096010">
                  <a:moveTo>
                    <a:pt x="550049" y="0"/>
                  </a:moveTo>
                  <a:lnTo>
                    <a:pt x="502765" y="1828"/>
                  </a:lnTo>
                  <a:lnTo>
                    <a:pt x="456583" y="7574"/>
                  </a:lnTo>
                  <a:lnTo>
                    <a:pt x="411667" y="17072"/>
                  </a:lnTo>
                  <a:lnTo>
                    <a:pt x="368182" y="30161"/>
                  </a:lnTo>
                  <a:lnTo>
                    <a:pt x="326294" y="46674"/>
                  </a:lnTo>
                  <a:lnTo>
                    <a:pt x="286168" y="66449"/>
                  </a:lnTo>
                  <a:lnTo>
                    <a:pt x="247969" y="89322"/>
                  </a:lnTo>
                  <a:lnTo>
                    <a:pt x="211863" y="115129"/>
                  </a:lnTo>
                  <a:lnTo>
                    <a:pt x="178013" y="143707"/>
                  </a:lnTo>
                  <a:lnTo>
                    <a:pt x="146586" y="174890"/>
                  </a:lnTo>
                  <a:lnTo>
                    <a:pt x="117746" y="208516"/>
                  </a:lnTo>
                  <a:lnTo>
                    <a:pt x="91660" y="244421"/>
                  </a:lnTo>
                  <a:lnTo>
                    <a:pt x="68491" y="282440"/>
                  </a:lnTo>
                  <a:lnTo>
                    <a:pt x="48405" y="322411"/>
                  </a:lnTo>
                  <a:lnTo>
                    <a:pt x="31567" y="364169"/>
                  </a:lnTo>
                  <a:lnTo>
                    <a:pt x="18142" y="407550"/>
                  </a:lnTo>
                  <a:lnTo>
                    <a:pt x="8296" y="452390"/>
                  </a:lnTo>
                  <a:lnTo>
                    <a:pt x="2193" y="498527"/>
                  </a:lnTo>
                  <a:lnTo>
                    <a:pt x="0" y="545795"/>
                  </a:lnTo>
                  <a:lnTo>
                    <a:pt x="1826" y="593080"/>
                  </a:lnTo>
                  <a:lnTo>
                    <a:pt x="7570" y="639264"/>
                  </a:lnTo>
                  <a:lnTo>
                    <a:pt x="17067" y="684181"/>
                  </a:lnTo>
                  <a:lnTo>
                    <a:pt x="30153" y="727667"/>
                  </a:lnTo>
                  <a:lnTo>
                    <a:pt x="46665" y="769555"/>
                  </a:lnTo>
                  <a:lnTo>
                    <a:pt x="66439" y="809681"/>
                  </a:lnTo>
                  <a:lnTo>
                    <a:pt x="89310" y="847880"/>
                  </a:lnTo>
                  <a:lnTo>
                    <a:pt x="115116" y="883987"/>
                  </a:lnTo>
                  <a:lnTo>
                    <a:pt x="143693" y="917836"/>
                  </a:lnTo>
                  <a:lnTo>
                    <a:pt x="174876" y="949262"/>
                  </a:lnTo>
                  <a:lnTo>
                    <a:pt x="208502" y="978101"/>
                  </a:lnTo>
                  <a:lnTo>
                    <a:pt x="244406" y="1004188"/>
                  </a:lnTo>
                  <a:lnTo>
                    <a:pt x="282427" y="1027356"/>
                  </a:lnTo>
                  <a:lnTo>
                    <a:pt x="322398" y="1047441"/>
                  </a:lnTo>
                  <a:lnTo>
                    <a:pt x="364157" y="1064279"/>
                  </a:lnTo>
                  <a:lnTo>
                    <a:pt x="407540" y="1077703"/>
                  </a:lnTo>
                  <a:lnTo>
                    <a:pt x="452384" y="1087548"/>
                  </a:lnTo>
                  <a:lnTo>
                    <a:pt x="498523" y="1093651"/>
                  </a:lnTo>
                  <a:lnTo>
                    <a:pt x="545795" y="1095844"/>
                  </a:lnTo>
                  <a:lnTo>
                    <a:pt x="593079" y="1094018"/>
                  </a:lnTo>
                  <a:lnTo>
                    <a:pt x="639261" y="1088274"/>
                  </a:lnTo>
                  <a:lnTo>
                    <a:pt x="684177" y="1078777"/>
                  </a:lnTo>
                  <a:lnTo>
                    <a:pt x="727662" y="1065690"/>
                  </a:lnTo>
                  <a:lnTo>
                    <a:pt x="769549" y="1049178"/>
                  </a:lnTo>
                  <a:lnTo>
                    <a:pt x="809675" y="1029404"/>
                  </a:lnTo>
                  <a:lnTo>
                    <a:pt x="847874" y="1006532"/>
                  </a:lnTo>
                  <a:lnTo>
                    <a:pt x="883981" y="980726"/>
                  </a:lnTo>
                  <a:lnTo>
                    <a:pt x="917831" y="952149"/>
                  </a:lnTo>
                  <a:lnTo>
                    <a:pt x="949258" y="920967"/>
                  </a:lnTo>
                  <a:lnTo>
                    <a:pt x="978097" y="887342"/>
                  </a:lnTo>
                  <a:lnTo>
                    <a:pt x="1004184" y="851438"/>
                  </a:lnTo>
                  <a:lnTo>
                    <a:pt x="1027353" y="813420"/>
                  </a:lnTo>
                  <a:lnTo>
                    <a:pt x="1047439" y="773450"/>
                  </a:lnTo>
                  <a:lnTo>
                    <a:pt x="1064277" y="731694"/>
                  </a:lnTo>
                  <a:lnTo>
                    <a:pt x="1077702" y="688314"/>
                  </a:lnTo>
                  <a:lnTo>
                    <a:pt x="1087548" y="643475"/>
                  </a:lnTo>
                  <a:lnTo>
                    <a:pt x="1093651" y="597341"/>
                  </a:lnTo>
                  <a:lnTo>
                    <a:pt x="1095844" y="550075"/>
                  </a:lnTo>
                  <a:lnTo>
                    <a:pt x="1094016" y="502787"/>
                  </a:lnTo>
                  <a:lnTo>
                    <a:pt x="1088270" y="456601"/>
                  </a:lnTo>
                  <a:lnTo>
                    <a:pt x="1078771" y="411682"/>
                  </a:lnTo>
                  <a:lnTo>
                    <a:pt x="1065683" y="368195"/>
                  </a:lnTo>
                  <a:lnTo>
                    <a:pt x="1049170" y="326305"/>
                  </a:lnTo>
                  <a:lnTo>
                    <a:pt x="1029395" y="286177"/>
                  </a:lnTo>
                  <a:lnTo>
                    <a:pt x="1006522" y="247976"/>
                  </a:lnTo>
                  <a:lnTo>
                    <a:pt x="980714" y="211868"/>
                  </a:lnTo>
                  <a:lnTo>
                    <a:pt x="952137" y="178017"/>
                  </a:lnTo>
                  <a:lnTo>
                    <a:pt x="920954" y="146589"/>
                  </a:lnTo>
                  <a:lnTo>
                    <a:pt x="887328" y="117748"/>
                  </a:lnTo>
                  <a:lnTo>
                    <a:pt x="851423" y="91661"/>
                  </a:lnTo>
                  <a:lnTo>
                    <a:pt x="813403" y="68491"/>
                  </a:lnTo>
                  <a:lnTo>
                    <a:pt x="773433" y="48405"/>
                  </a:lnTo>
                  <a:lnTo>
                    <a:pt x="731675" y="31567"/>
                  </a:lnTo>
                  <a:lnTo>
                    <a:pt x="688294" y="18142"/>
                  </a:lnTo>
                  <a:lnTo>
                    <a:pt x="643454" y="8296"/>
                  </a:lnTo>
                  <a:lnTo>
                    <a:pt x="597317" y="2193"/>
                  </a:lnTo>
                  <a:lnTo>
                    <a:pt x="5500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0">
              <a:extLst>
                <a:ext uri="{FF2B5EF4-FFF2-40B4-BE49-F238E27FC236}">
                  <a16:creationId xmlns:a16="http://schemas.microsoft.com/office/drawing/2014/main" id="{F9F3554D-E8A5-F89C-0C1B-7B0883E3CF6F}"/>
                </a:ext>
              </a:extLst>
            </p:cNvPr>
            <p:cNvSpPr/>
            <p:nvPr/>
          </p:nvSpPr>
          <p:spPr>
            <a:xfrm>
              <a:off x="4878156" y="4200182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89890" y="0"/>
                  </a:lnTo>
                </a:path>
              </a:pathLst>
            </a:custGeom>
            <a:ln w="3175">
              <a:solidFill>
                <a:srgbClr val="455A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41">
            <a:extLst>
              <a:ext uri="{FF2B5EF4-FFF2-40B4-BE49-F238E27FC236}">
                <a16:creationId xmlns:a16="http://schemas.microsoft.com/office/drawing/2014/main" id="{52AD5CC7-380F-F1CD-0F45-6A8821485754}"/>
              </a:ext>
            </a:extLst>
          </p:cNvPr>
          <p:cNvSpPr txBox="1"/>
          <p:nvPr/>
        </p:nvSpPr>
        <p:spPr>
          <a:xfrm>
            <a:off x="5774233" y="2905556"/>
            <a:ext cx="616585" cy="94234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4"/>
              </a:spcBef>
            </a:pPr>
            <a:r>
              <a:rPr sz="2950" spc="-50" dirty="0">
                <a:solidFill>
                  <a:srgbClr val="455AA6"/>
                </a:solidFill>
                <a:latin typeface="Agency FB"/>
                <a:cs typeface="Agency FB"/>
              </a:rPr>
              <a:t>6</a:t>
            </a:r>
            <a:endParaRPr sz="2950">
              <a:latin typeface="Agency FB"/>
              <a:cs typeface="Agency FB"/>
            </a:endParaRPr>
          </a:p>
          <a:p>
            <a:pPr marL="12700" marR="5080" indent="-635" algn="ctr">
              <a:lnSpc>
                <a:spcPct val="103099"/>
              </a:lnSpc>
              <a:spcBef>
                <a:spcPts val="275"/>
              </a:spcBef>
            </a:pPr>
            <a:r>
              <a:rPr sz="1050" b="1" spc="-10" dirty="0">
                <a:solidFill>
                  <a:srgbClr val="455AA6"/>
                </a:solidFill>
                <a:latin typeface="Calibri"/>
                <a:cs typeface="Calibri"/>
              </a:rPr>
              <a:t>ESSENTIAL </a:t>
            </a:r>
            <a:r>
              <a:rPr sz="1050" b="1" spc="-50" dirty="0">
                <a:solidFill>
                  <a:srgbClr val="455AA6"/>
                </a:solidFill>
                <a:latin typeface="Calibri"/>
                <a:cs typeface="Calibri"/>
              </a:rPr>
              <a:t>CAPACITIES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7" name="object 5">
            <a:extLst>
              <a:ext uri="{FF2B5EF4-FFF2-40B4-BE49-F238E27FC236}">
                <a16:creationId xmlns:a16="http://schemas.microsoft.com/office/drawing/2014/main" id="{940819B9-8B39-CC6B-4CD1-3DF9780E4CBF}"/>
              </a:ext>
            </a:extLst>
          </p:cNvPr>
          <p:cNvGrpSpPr/>
          <p:nvPr/>
        </p:nvGrpSpPr>
        <p:grpSpPr>
          <a:xfrm>
            <a:off x="10995105" y="6400800"/>
            <a:ext cx="226060" cy="248920"/>
            <a:chOff x="8667837" y="7275130"/>
            <a:chExt cx="226060" cy="248920"/>
          </a:xfrm>
        </p:grpSpPr>
        <p:sp>
          <p:nvSpPr>
            <p:cNvPr id="28" name="object 6">
              <a:extLst>
                <a:ext uri="{FF2B5EF4-FFF2-40B4-BE49-F238E27FC236}">
                  <a16:creationId xmlns:a16="http://schemas.microsoft.com/office/drawing/2014/main" id="{74A73CB4-B42E-4E2D-AE46-5EE537968A7E}"/>
                </a:ext>
              </a:extLst>
            </p:cNvPr>
            <p:cNvSpPr/>
            <p:nvPr/>
          </p:nvSpPr>
          <p:spPr>
            <a:xfrm>
              <a:off x="8759266" y="7275131"/>
              <a:ext cx="42545" cy="248920"/>
            </a:xfrm>
            <a:custGeom>
              <a:avLst/>
              <a:gdLst/>
              <a:ahLst/>
              <a:cxnLst/>
              <a:rect l="l" t="t" r="r" b="b"/>
              <a:pathLst>
                <a:path w="42545" h="248920">
                  <a:moveTo>
                    <a:pt x="41998" y="187083"/>
                  </a:moveTo>
                  <a:lnTo>
                    <a:pt x="21412" y="171704"/>
                  </a:lnTo>
                  <a:lnTo>
                    <a:pt x="0" y="187083"/>
                  </a:lnTo>
                  <a:lnTo>
                    <a:pt x="0" y="248754"/>
                  </a:lnTo>
                  <a:lnTo>
                    <a:pt x="41998" y="248754"/>
                  </a:lnTo>
                  <a:lnTo>
                    <a:pt x="41998" y="187083"/>
                  </a:lnTo>
                  <a:close/>
                </a:path>
                <a:path w="42545" h="248920">
                  <a:moveTo>
                    <a:pt x="41998" y="0"/>
                  </a:moveTo>
                  <a:lnTo>
                    <a:pt x="0" y="0"/>
                  </a:lnTo>
                  <a:lnTo>
                    <a:pt x="0" y="61671"/>
                  </a:lnTo>
                  <a:lnTo>
                    <a:pt x="20586" y="77050"/>
                  </a:lnTo>
                  <a:lnTo>
                    <a:pt x="41998" y="61671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1821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7">
              <a:extLst>
                <a:ext uri="{FF2B5EF4-FFF2-40B4-BE49-F238E27FC236}">
                  <a16:creationId xmlns:a16="http://schemas.microsoft.com/office/drawing/2014/main" id="{6565FD5E-21F4-D5CF-64B2-88DA65FFEB37}"/>
                </a:ext>
              </a:extLst>
            </p:cNvPr>
            <p:cNvSpPr/>
            <p:nvPr/>
          </p:nvSpPr>
          <p:spPr>
            <a:xfrm>
              <a:off x="8667837" y="7397960"/>
              <a:ext cx="97790" cy="88265"/>
            </a:xfrm>
            <a:custGeom>
              <a:avLst/>
              <a:gdLst/>
              <a:ahLst/>
              <a:cxnLst/>
              <a:rect l="l" t="t" r="r" b="b"/>
              <a:pathLst>
                <a:path w="97790" h="88265">
                  <a:moveTo>
                    <a:pt x="75298" y="0"/>
                  </a:moveTo>
                  <a:lnTo>
                    <a:pt x="59347" y="11455"/>
                  </a:lnTo>
                  <a:lnTo>
                    <a:pt x="0" y="54051"/>
                  </a:lnTo>
                  <a:lnTo>
                    <a:pt x="24587" y="87871"/>
                  </a:lnTo>
                  <a:lnTo>
                    <a:pt x="97243" y="35737"/>
                  </a:lnTo>
                  <a:lnTo>
                    <a:pt x="75298" y="21678"/>
                  </a:lnTo>
                  <a:lnTo>
                    <a:pt x="75298" y="0"/>
                  </a:lnTo>
                  <a:close/>
                </a:path>
              </a:pathLst>
            </a:custGeom>
            <a:solidFill>
              <a:srgbClr val="71C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8">
              <a:extLst>
                <a:ext uri="{FF2B5EF4-FFF2-40B4-BE49-F238E27FC236}">
                  <a16:creationId xmlns:a16="http://schemas.microsoft.com/office/drawing/2014/main" id="{5287A229-7BEC-9B9B-FBAE-816C1C8C0266}"/>
                </a:ext>
              </a:extLst>
            </p:cNvPr>
            <p:cNvSpPr/>
            <p:nvPr/>
          </p:nvSpPr>
          <p:spPr>
            <a:xfrm>
              <a:off x="8796040" y="7397957"/>
              <a:ext cx="97790" cy="88265"/>
            </a:xfrm>
            <a:custGeom>
              <a:avLst/>
              <a:gdLst/>
              <a:ahLst/>
              <a:cxnLst/>
              <a:rect l="l" t="t" r="r" b="b"/>
              <a:pathLst>
                <a:path w="97790" h="88265">
                  <a:moveTo>
                    <a:pt x="21932" y="0"/>
                  </a:moveTo>
                  <a:lnTo>
                    <a:pt x="21932" y="21678"/>
                  </a:lnTo>
                  <a:lnTo>
                    <a:pt x="0" y="35737"/>
                  </a:lnTo>
                  <a:lnTo>
                    <a:pt x="72656" y="87883"/>
                  </a:lnTo>
                  <a:lnTo>
                    <a:pt x="97243" y="54063"/>
                  </a:lnTo>
                  <a:lnTo>
                    <a:pt x="37896" y="11455"/>
                  </a:lnTo>
                  <a:lnTo>
                    <a:pt x="21932" y="0"/>
                  </a:lnTo>
                  <a:close/>
                </a:path>
              </a:pathLst>
            </a:custGeom>
            <a:solidFill>
              <a:srgbClr val="FBCD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9">
              <a:extLst>
                <a:ext uri="{FF2B5EF4-FFF2-40B4-BE49-F238E27FC236}">
                  <a16:creationId xmlns:a16="http://schemas.microsoft.com/office/drawing/2014/main" id="{54C0D181-5EA2-192B-D5D0-A66521541CCD}"/>
                </a:ext>
              </a:extLst>
            </p:cNvPr>
            <p:cNvSpPr/>
            <p:nvPr/>
          </p:nvSpPr>
          <p:spPr>
            <a:xfrm>
              <a:off x="8796501" y="7311056"/>
              <a:ext cx="95885" cy="86995"/>
            </a:xfrm>
            <a:custGeom>
              <a:avLst/>
              <a:gdLst/>
              <a:ahLst/>
              <a:cxnLst/>
              <a:rect l="l" t="t" r="r" b="b"/>
              <a:pathLst>
                <a:path w="95884" h="86995">
                  <a:moveTo>
                    <a:pt x="70764" y="0"/>
                  </a:moveTo>
                  <a:lnTo>
                    <a:pt x="0" y="50787"/>
                  </a:lnTo>
                  <a:lnTo>
                    <a:pt x="21412" y="64503"/>
                  </a:lnTo>
                  <a:lnTo>
                    <a:pt x="21412" y="86906"/>
                  </a:lnTo>
                  <a:lnTo>
                    <a:pt x="95351" y="33832"/>
                  </a:lnTo>
                  <a:lnTo>
                    <a:pt x="70764" y="0"/>
                  </a:lnTo>
                  <a:close/>
                </a:path>
              </a:pathLst>
            </a:custGeom>
            <a:solidFill>
              <a:srgbClr val="71C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813CEAEB-ACF6-1CBB-348C-FBC4DD31ECB3}"/>
                </a:ext>
              </a:extLst>
            </p:cNvPr>
            <p:cNvSpPr/>
            <p:nvPr/>
          </p:nvSpPr>
          <p:spPr>
            <a:xfrm>
              <a:off x="8669249" y="7311056"/>
              <a:ext cx="95885" cy="86995"/>
            </a:xfrm>
            <a:custGeom>
              <a:avLst/>
              <a:gdLst/>
              <a:ahLst/>
              <a:cxnLst/>
              <a:rect l="l" t="t" r="r" b="b"/>
              <a:pathLst>
                <a:path w="95884" h="86995">
                  <a:moveTo>
                    <a:pt x="24587" y="0"/>
                  </a:moveTo>
                  <a:lnTo>
                    <a:pt x="0" y="33832"/>
                  </a:lnTo>
                  <a:lnTo>
                    <a:pt x="73939" y="86906"/>
                  </a:lnTo>
                  <a:lnTo>
                    <a:pt x="73939" y="64503"/>
                  </a:lnTo>
                  <a:lnTo>
                    <a:pt x="95351" y="50787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FBCD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">
              <a:extLst>
                <a:ext uri="{FF2B5EF4-FFF2-40B4-BE49-F238E27FC236}">
                  <a16:creationId xmlns:a16="http://schemas.microsoft.com/office/drawing/2014/main" id="{0A276649-C63E-0C20-91C0-C16A98A9874A}"/>
                </a:ext>
              </a:extLst>
            </p:cNvPr>
            <p:cNvSpPr/>
            <p:nvPr/>
          </p:nvSpPr>
          <p:spPr>
            <a:xfrm>
              <a:off x="8759267" y="7374244"/>
              <a:ext cx="42545" cy="50800"/>
            </a:xfrm>
            <a:custGeom>
              <a:avLst/>
              <a:gdLst/>
              <a:ahLst/>
              <a:cxnLst/>
              <a:rect l="l" t="t" r="r" b="b"/>
              <a:pathLst>
                <a:path w="42545" h="50800">
                  <a:moveTo>
                    <a:pt x="20599" y="0"/>
                  </a:moveTo>
                  <a:lnTo>
                    <a:pt x="0" y="14770"/>
                  </a:lnTo>
                  <a:lnTo>
                    <a:pt x="0" y="36461"/>
                  </a:lnTo>
                  <a:lnTo>
                    <a:pt x="21932" y="50520"/>
                  </a:lnTo>
                  <a:lnTo>
                    <a:pt x="41998" y="36118"/>
                  </a:lnTo>
                  <a:lnTo>
                    <a:pt x="41998" y="13716"/>
                  </a:lnTo>
                  <a:lnTo>
                    <a:pt x="20599" y="0"/>
                  </a:lnTo>
                  <a:close/>
                </a:path>
              </a:pathLst>
            </a:custGeom>
            <a:solidFill>
              <a:srgbClr val="E317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2">
              <a:extLst>
                <a:ext uri="{FF2B5EF4-FFF2-40B4-BE49-F238E27FC236}">
                  <a16:creationId xmlns:a16="http://schemas.microsoft.com/office/drawing/2014/main" id="{BC7FE491-1AFB-63F1-D7FB-F69BD2C894DF}"/>
                </a:ext>
              </a:extLst>
            </p:cNvPr>
            <p:cNvSpPr/>
            <p:nvPr/>
          </p:nvSpPr>
          <p:spPr>
            <a:xfrm>
              <a:off x="8760371" y="7275474"/>
              <a:ext cx="41910" cy="244475"/>
            </a:xfrm>
            <a:custGeom>
              <a:avLst/>
              <a:gdLst/>
              <a:ahLst/>
              <a:cxnLst/>
              <a:rect l="l" t="t" r="r" b="b"/>
              <a:pathLst>
                <a:path w="41909" h="244475">
                  <a:moveTo>
                    <a:pt x="41389" y="0"/>
                  </a:moveTo>
                  <a:lnTo>
                    <a:pt x="0" y="0"/>
                  </a:lnTo>
                  <a:lnTo>
                    <a:pt x="0" y="60515"/>
                  </a:lnTo>
                  <a:lnTo>
                    <a:pt x="20294" y="75603"/>
                  </a:lnTo>
                  <a:lnTo>
                    <a:pt x="41389" y="60528"/>
                  </a:lnTo>
                  <a:lnTo>
                    <a:pt x="41389" y="0"/>
                  </a:lnTo>
                  <a:close/>
                </a:path>
                <a:path w="41909" h="244475">
                  <a:moveTo>
                    <a:pt x="41402" y="183591"/>
                  </a:moveTo>
                  <a:lnTo>
                    <a:pt x="21107" y="168490"/>
                  </a:lnTo>
                  <a:lnTo>
                    <a:pt x="12" y="183578"/>
                  </a:lnTo>
                  <a:lnTo>
                    <a:pt x="12" y="244106"/>
                  </a:lnTo>
                  <a:lnTo>
                    <a:pt x="41402" y="244106"/>
                  </a:lnTo>
                  <a:lnTo>
                    <a:pt x="41402" y="183591"/>
                  </a:lnTo>
                  <a:close/>
                </a:path>
              </a:pathLst>
            </a:custGeom>
            <a:solidFill>
              <a:srgbClr val="1A1E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3">
              <a:extLst>
                <a:ext uri="{FF2B5EF4-FFF2-40B4-BE49-F238E27FC236}">
                  <a16:creationId xmlns:a16="http://schemas.microsoft.com/office/drawing/2014/main" id="{12CA7B3C-67C8-D5A5-109D-7CFAF63AB4E2}"/>
                </a:ext>
              </a:extLst>
            </p:cNvPr>
            <p:cNvSpPr/>
            <p:nvPr/>
          </p:nvSpPr>
          <p:spPr>
            <a:xfrm>
              <a:off x="8670286" y="7395994"/>
              <a:ext cx="95885" cy="86360"/>
            </a:xfrm>
            <a:custGeom>
              <a:avLst/>
              <a:gdLst/>
              <a:ahLst/>
              <a:cxnLst/>
              <a:rect l="l" t="t" r="r" b="b"/>
              <a:pathLst>
                <a:path w="95884" h="86359">
                  <a:moveTo>
                    <a:pt x="74193" y="0"/>
                  </a:moveTo>
                  <a:lnTo>
                    <a:pt x="58483" y="11239"/>
                  </a:lnTo>
                  <a:lnTo>
                    <a:pt x="0" y="53047"/>
                  </a:lnTo>
                  <a:lnTo>
                    <a:pt x="24231" y="86245"/>
                  </a:lnTo>
                  <a:lnTo>
                    <a:pt x="95821" y="35077"/>
                  </a:lnTo>
                  <a:lnTo>
                    <a:pt x="74193" y="21272"/>
                  </a:lnTo>
                  <a:lnTo>
                    <a:pt x="74193" y="0"/>
                  </a:lnTo>
                  <a:close/>
                </a:path>
              </a:pathLst>
            </a:custGeom>
            <a:solidFill>
              <a:srgbClr val="57B6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14">
            <a:extLst>
              <a:ext uri="{FF2B5EF4-FFF2-40B4-BE49-F238E27FC236}">
                <a16:creationId xmlns:a16="http://schemas.microsoft.com/office/drawing/2014/main" id="{6C66AB03-920D-D924-2ADD-79B6A40CC3E7}"/>
              </a:ext>
            </a:extLst>
          </p:cNvPr>
          <p:cNvGrpSpPr/>
          <p:nvPr/>
        </p:nvGrpSpPr>
        <p:grpSpPr>
          <a:xfrm>
            <a:off x="11292737" y="6404546"/>
            <a:ext cx="258445" cy="246379"/>
            <a:chOff x="8965469" y="7278876"/>
            <a:chExt cx="258445" cy="246379"/>
          </a:xfrm>
        </p:grpSpPr>
        <p:pic>
          <p:nvPicPr>
            <p:cNvPr id="37" name="object 15">
              <a:extLst>
                <a:ext uri="{FF2B5EF4-FFF2-40B4-BE49-F238E27FC236}">
                  <a16:creationId xmlns:a16="http://schemas.microsoft.com/office/drawing/2014/main" id="{2DEBFDCC-465E-12BE-2A25-08BBE0C80A2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09600" y="7278879"/>
              <a:ext cx="113919" cy="246113"/>
            </a:xfrm>
            <a:prstGeom prst="rect">
              <a:avLst/>
            </a:prstGeom>
          </p:spPr>
        </p:pic>
        <p:pic>
          <p:nvPicPr>
            <p:cNvPr id="38" name="object 16">
              <a:extLst>
                <a:ext uri="{FF2B5EF4-FFF2-40B4-BE49-F238E27FC236}">
                  <a16:creationId xmlns:a16="http://schemas.microsoft.com/office/drawing/2014/main" id="{A8742EFE-F7B5-18DC-CBC9-637E359F2C0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5469" y="7278876"/>
              <a:ext cx="111010" cy="241401"/>
            </a:xfrm>
            <a:prstGeom prst="rect">
              <a:avLst/>
            </a:prstGeom>
          </p:spPr>
        </p:pic>
      </p:grpSp>
      <p:grpSp>
        <p:nvGrpSpPr>
          <p:cNvPr id="39" name="object 17">
            <a:extLst>
              <a:ext uri="{FF2B5EF4-FFF2-40B4-BE49-F238E27FC236}">
                <a16:creationId xmlns:a16="http://schemas.microsoft.com/office/drawing/2014/main" id="{83FB19BD-1B11-27B9-4E5B-1BA78378E8A1}"/>
              </a:ext>
            </a:extLst>
          </p:cNvPr>
          <p:cNvGrpSpPr/>
          <p:nvPr/>
        </p:nvGrpSpPr>
        <p:grpSpPr>
          <a:xfrm>
            <a:off x="11624310" y="6404546"/>
            <a:ext cx="415290" cy="246379"/>
            <a:chOff x="9297042" y="7278876"/>
            <a:chExt cx="415290" cy="246379"/>
          </a:xfrm>
        </p:grpSpPr>
        <p:sp>
          <p:nvSpPr>
            <p:cNvPr id="40" name="object 18">
              <a:extLst>
                <a:ext uri="{FF2B5EF4-FFF2-40B4-BE49-F238E27FC236}">
                  <a16:creationId xmlns:a16="http://schemas.microsoft.com/office/drawing/2014/main" id="{6EDA23DE-6FF2-1FA2-91DD-668A216D846A}"/>
                </a:ext>
              </a:extLst>
            </p:cNvPr>
            <p:cNvSpPr/>
            <p:nvPr/>
          </p:nvSpPr>
          <p:spPr>
            <a:xfrm>
              <a:off x="9297035" y="7278992"/>
              <a:ext cx="120650" cy="241300"/>
            </a:xfrm>
            <a:custGeom>
              <a:avLst/>
              <a:gdLst/>
              <a:ahLst/>
              <a:cxnLst/>
              <a:rect l="l" t="t" r="r" b="b"/>
              <a:pathLst>
                <a:path w="120650" h="241300">
                  <a:moveTo>
                    <a:pt x="120116" y="0"/>
                  </a:moveTo>
                  <a:lnTo>
                    <a:pt x="73520" y="0"/>
                  </a:lnTo>
                  <a:lnTo>
                    <a:pt x="73520" y="102870"/>
                  </a:lnTo>
                  <a:lnTo>
                    <a:pt x="46951" y="102870"/>
                  </a:lnTo>
                  <a:lnTo>
                    <a:pt x="46951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44780"/>
                  </a:lnTo>
                  <a:lnTo>
                    <a:pt x="0" y="241300"/>
                  </a:lnTo>
                  <a:lnTo>
                    <a:pt x="46951" y="241300"/>
                  </a:lnTo>
                  <a:lnTo>
                    <a:pt x="46951" y="144780"/>
                  </a:lnTo>
                  <a:lnTo>
                    <a:pt x="73520" y="144780"/>
                  </a:lnTo>
                  <a:lnTo>
                    <a:pt x="73520" y="241300"/>
                  </a:lnTo>
                  <a:lnTo>
                    <a:pt x="120116" y="241300"/>
                  </a:lnTo>
                  <a:lnTo>
                    <a:pt x="120116" y="144780"/>
                  </a:lnTo>
                  <a:lnTo>
                    <a:pt x="120116" y="102870"/>
                  </a:lnTo>
                  <a:lnTo>
                    <a:pt x="120116" y="0"/>
                  </a:lnTo>
                  <a:close/>
                </a:path>
              </a:pathLst>
            </a:custGeom>
            <a:solidFill>
              <a:srgbClr val="CE20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9">
              <a:extLst>
                <a:ext uri="{FF2B5EF4-FFF2-40B4-BE49-F238E27FC236}">
                  <a16:creationId xmlns:a16="http://schemas.microsoft.com/office/drawing/2014/main" id="{F7DEB678-14A4-91C3-1930-4D92C06DA84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2455" y="7278879"/>
              <a:ext cx="113919" cy="246113"/>
            </a:xfrm>
            <a:prstGeom prst="rect">
              <a:avLst/>
            </a:prstGeom>
          </p:spPr>
        </p:pic>
        <p:pic>
          <p:nvPicPr>
            <p:cNvPr id="42" name="object 20">
              <a:extLst>
                <a:ext uri="{FF2B5EF4-FFF2-40B4-BE49-F238E27FC236}">
                  <a16:creationId xmlns:a16="http://schemas.microsoft.com/office/drawing/2014/main" id="{1D62B7AF-DD78-73BF-EB5F-33799185D25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01320" y="7278876"/>
              <a:ext cx="111010" cy="2414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87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3">
            <a:extLst>
              <a:ext uri="{FF2B5EF4-FFF2-40B4-BE49-F238E27FC236}">
                <a16:creationId xmlns:a16="http://schemas.microsoft.com/office/drawing/2014/main" id="{504E6556-061F-F9CF-1BB2-B881EDE2F906}"/>
              </a:ext>
            </a:extLst>
          </p:cNvPr>
          <p:cNvSpPr/>
          <p:nvPr/>
        </p:nvSpPr>
        <p:spPr>
          <a:xfrm>
            <a:off x="6088117" y="544830"/>
            <a:ext cx="0" cy="5779770"/>
          </a:xfrm>
          <a:custGeom>
            <a:avLst/>
            <a:gdLst/>
            <a:ahLst/>
            <a:cxnLst/>
            <a:rect l="l" t="t" r="r" b="b"/>
            <a:pathLst>
              <a:path h="5779770">
                <a:moveTo>
                  <a:pt x="0" y="5779223"/>
                </a:moveTo>
                <a:lnTo>
                  <a:pt x="0" y="0"/>
                </a:lnTo>
              </a:path>
            </a:pathLst>
          </a:custGeom>
          <a:ln w="12306">
            <a:solidFill>
              <a:srgbClr val="6FC0C5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3">
            <a:extLst>
              <a:ext uri="{FF2B5EF4-FFF2-40B4-BE49-F238E27FC236}">
                <a16:creationId xmlns:a16="http://schemas.microsoft.com/office/drawing/2014/main" id="{6898DDCB-2842-7B49-3468-00DA55310953}"/>
              </a:ext>
            </a:extLst>
          </p:cNvPr>
          <p:cNvSpPr txBox="1"/>
          <p:nvPr/>
        </p:nvSpPr>
        <p:spPr>
          <a:xfrm>
            <a:off x="7454350" y="2500800"/>
            <a:ext cx="4230868" cy="1147301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487045" marR="309880" indent="-175260" algn="l">
              <a:lnSpc>
                <a:spcPts val="1410"/>
              </a:lnSpc>
              <a:spcBef>
                <a:spcPts val="359"/>
              </a:spcBef>
            </a:pPr>
            <a:r>
              <a:rPr sz="1400" b="1" spc="-85" dirty="0">
                <a:solidFill>
                  <a:srgbClr val="6EC9C7"/>
                </a:solidFill>
                <a:latin typeface="Calibri"/>
                <a:cs typeface="Calibri"/>
              </a:rPr>
              <a:t>DIVERSITY,</a:t>
            </a:r>
            <a:r>
              <a:rPr sz="1400" b="1" spc="-55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60" dirty="0">
                <a:solidFill>
                  <a:srgbClr val="6EC9C7"/>
                </a:solidFill>
                <a:latin typeface="Calibri"/>
                <a:cs typeface="Calibri"/>
              </a:rPr>
              <a:t>CIVIC</a:t>
            </a:r>
            <a:r>
              <a:rPr sz="1400" b="1" spc="5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145" dirty="0">
                <a:solidFill>
                  <a:srgbClr val="6EC9C7"/>
                </a:solidFill>
                <a:latin typeface="Calibri"/>
                <a:cs typeface="Calibri"/>
              </a:rPr>
              <a:t>ENGAGEMENT,</a:t>
            </a:r>
            <a:r>
              <a:rPr sz="1400" b="1" spc="500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lang="en-US" sz="1400" b="1" spc="500" dirty="0">
                <a:solidFill>
                  <a:srgbClr val="6EC9C7"/>
                </a:solidFill>
                <a:latin typeface="Calibri"/>
                <a:cs typeface="Calibri"/>
              </a:rPr>
              <a:t/>
            </a:r>
            <a:br>
              <a:rPr lang="en-US" sz="1400" b="1" spc="500" dirty="0">
                <a:solidFill>
                  <a:srgbClr val="6EC9C7"/>
                </a:solidFill>
                <a:latin typeface="Calibri"/>
                <a:cs typeface="Calibri"/>
              </a:rPr>
            </a:br>
            <a:r>
              <a:rPr sz="1400" b="1" spc="-155" dirty="0">
                <a:solidFill>
                  <a:srgbClr val="6EC9C7"/>
                </a:solidFill>
                <a:latin typeface="Calibri"/>
                <a:cs typeface="Calibri"/>
              </a:rPr>
              <a:t>AND</a:t>
            </a:r>
            <a:r>
              <a:rPr sz="1400" b="1" spc="-45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110" dirty="0">
                <a:solidFill>
                  <a:srgbClr val="6EC9C7"/>
                </a:solidFill>
                <a:latin typeface="Calibri"/>
                <a:cs typeface="Calibri"/>
              </a:rPr>
              <a:t>GLOBAL</a:t>
            </a:r>
            <a:r>
              <a:rPr sz="1400" b="1" spc="-40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6EC9C7"/>
                </a:solidFill>
                <a:latin typeface="Calibri"/>
                <a:cs typeface="Calibri"/>
              </a:rPr>
              <a:t>CITIZENSHIP</a:t>
            </a:r>
            <a:endParaRPr sz="1400" dirty="0">
              <a:latin typeface="Calibri"/>
              <a:cs typeface="Calibri"/>
            </a:endParaRPr>
          </a:p>
          <a:p>
            <a:pPr marL="12700" algn="l">
              <a:lnSpc>
                <a:spcPct val="100000"/>
              </a:lnSpc>
              <a:spcBef>
                <a:spcPts val="750"/>
              </a:spcBef>
            </a:pP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5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Individual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(IIC)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2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4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79755" algn="l">
              <a:lnSpc>
                <a:spcPct val="101800"/>
              </a:lnSpc>
              <a:spcBef>
                <a:spcPts val="465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Citizenship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Intercultural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Literacy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(GCI)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49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Ethical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(ETR)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25">
            <a:extLst>
              <a:ext uri="{FF2B5EF4-FFF2-40B4-BE49-F238E27FC236}">
                <a16:creationId xmlns:a16="http://schemas.microsoft.com/office/drawing/2014/main" id="{F146028B-82F1-F480-FA29-5F593E0801A4}"/>
              </a:ext>
            </a:extLst>
          </p:cNvPr>
          <p:cNvSpPr txBox="1"/>
          <p:nvPr/>
        </p:nvSpPr>
        <p:spPr>
          <a:xfrm>
            <a:off x="3523030" y="668461"/>
            <a:ext cx="2621279" cy="1288173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20040" marR="156210" indent="-132080" algn="ctr">
              <a:lnSpc>
                <a:spcPts val="1400"/>
              </a:lnSpc>
              <a:spcBef>
                <a:spcPts val="365"/>
              </a:spcBef>
            </a:pPr>
            <a:r>
              <a:rPr sz="1400" b="1" spc="-80" dirty="0">
                <a:solidFill>
                  <a:srgbClr val="E41E40"/>
                </a:solidFill>
                <a:latin typeface="Calibri"/>
                <a:cs typeface="Calibri"/>
              </a:rPr>
              <a:t>PHILOSOPHICAL,</a:t>
            </a:r>
            <a:r>
              <a:rPr sz="1400" b="1" spc="-70" dirty="0">
                <a:solidFill>
                  <a:srgbClr val="E41E40"/>
                </a:solidFill>
                <a:latin typeface="Calibri"/>
                <a:cs typeface="Calibri"/>
              </a:rPr>
              <a:t> AESTHETIC,</a:t>
            </a:r>
            <a:r>
              <a:rPr sz="1400" b="1" spc="-65" dirty="0">
                <a:solidFill>
                  <a:srgbClr val="E41E40"/>
                </a:solidFill>
                <a:latin typeface="Calibri"/>
                <a:cs typeface="Calibri"/>
              </a:rPr>
              <a:t> </a:t>
            </a:r>
            <a:r>
              <a:rPr sz="1400" b="1" spc="-150" dirty="0">
                <a:solidFill>
                  <a:srgbClr val="E41E40"/>
                </a:solidFill>
                <a:latin typeface="Calibri"/>
                <a:cs typeface="Calibri"/>
              </a:rPr>
              <a:t>AND</a:t>
            </a:r>
            <a:r>
              <a:rPr lang="en-US" sz="1400" b="1" spc="-150" dirty="0">
                <a:solidFill>
                  <a:srgbClr val="E41E40"/>
                </a:solidFill>
                <a:latin typeface="Calibri"/>
                <a:cs typeface="Calibri"/>
              </a:rPr>
              <a:t> </a:t>
            </a:r>
            <a:r>
              <a:rPr sz="1400" b="1" spc="-80" dirty="0">
                <a:solidFill>
                  <a:srgbClr val="E41E40"/>
                </a:solidFill>
                <a:latin typeface="Calibri"/>
                <a:cs typeface="Calibri"/>
              </a:rPr>
              <a:t>HISTORICAL</a:t>
            </a:r>
            <a:r>
              <a:rPr sz="1400" b="1" spc="5" dirty="0">
                <a:solidFill>
                  <a:srgbClr val="E41E40"/>
                </a:solidFill>
                <a:latin typeface="Calibri"/>
                <a:cs typeface="Calibri"/>
              </a:rPr>
              <a:t> </a:t>
            </a:r>
            <a:r>
              <a:rPr sz="1400" b="1" spc="-40" dirty="0">
                <a:solidFill>
                  <a:srgbClr val="E41E40"/>
                </a:solidFill>
                <a:latin typeface="Calibri"/>
                <a:cs typeface="Calibri"/>
              </a:rPr>
              <a:t>INTERPRETATION</a:t>
            </a:r>
            <a:endParaRPr lang="en-US" sz="1400" dirty="0">
              <a:latin typeface="Calibri"/>
              <a:cs typeface="Calibri"/>
            </a:endParaRPr>
          </a:p>
          <a:p>
            <a:pPr marL="15240" algn="l">
              <a:lnSpc>
                <a:spcPct val="100000"/>
              </a:lnSpc>
              <a:spcBef>
                <a:spcPts val="625"/>
              </a:spcBef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Philosophical</a:t>
            </a:r>
            <a:r>
              <a:rPr lang="en-US" sz="1100" b="1" spc="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lang="en-US" sz="1100" b="1" spc="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240" algn="l">
              <a:lnSpc>
                <a:spcPct val="100000"/>
              </a:lnSpc>
              <a:spcBef>
                <a:spcPts val="20"/>
              </a:spcBef>
            </a:pP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Life’s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Meanings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(PLM)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49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Aesthetic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Exploration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(AEX)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3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2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240" algn="l">
              <a:lnSpc>
                <a:spcPct val="100000"/>
              </a:lnSpc>
              <a:spcBef>
                <a:spcPts val="490"/>
              </a:spcBef>
            </a:pPr>
            <a:r>
              <a:rPr sz="1100" b="1" spc="-8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Historical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8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Consciousness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8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(HCO)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6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4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26">
            <a:extLst>
              <a:ext uri="{FF2B5EF4-FFF2-40B4-BE49-F238E27FC236}">
                <a16:creationId xmlns:a16="http://schemas.microsoft.com/office/drawing/2014/main" id="{99D3748C-E3AC-E178-2932-BDFE94F3DF2D}"/>
              </a:ext>
            </a:extLst>
          </p:cNvPr>
          <p:cNvSpPr txBox="1"/>
          <p:nvPr/>
        </p:nvSpPr>
        <p:spPr>
          <a:xfrm>
            <a:off x="1723233" y="2379331"/>
            <a:ext cx="3222764" cy="2476319"/>
          </a:xfrm>
          <a:prstGeom prst="rect">
            <a:avLst/>
          </a:prstGeom>
        </p:spPr>
        <p:txBody>
          <a:bodyPr vert="horz" wrap="square" lIns="0" tIns="102870" rIns="0" bIns="0" numCol="1" rtlCol="0">
            <a:spAutoFit/>
          </a:bodyPr>
          <a:lstStyle/>
          <a:p>
            <a:pPr marL="489584" algn="ctr">
              <a:lnSpc>
                <a:spcPct val="100000"/>
              </a:lnSpc>
              <a:spcBef>
                <a:spcPts val="810"/>
              </a:spcBef>
            </a:pPr>
            <a:r>
              <a:rPr sz="1400" b="1" spc="-120" dirty="0">
                <a:solidFill>
                  <a:srgbClr val="1C2633"/>
                </a:solidFill>
                <a:latin typeface="Calibri"/>
                <a:cs typeface="Calibri"/>
              </a:rPr>
              <a:t>QUANTITATIVE</a:t>
            </a:r>
            <a:r>
              <a:rPr lang="en-US" sz="1400" b="1" spc="20" dirty="0">
                <a:solidFill>
                  <a:srgbClr val="1C2633"/>
                </a:solidFill>
                <a:latin typeface="Calibri"/>
                <a:cs typeface="Calibri"/>
              </a:rPr>
              <a:t> </a:t>
            </a:r>
            <a:r>
              <a:rPr lang="en-US" sz="1400" b="1" spc="-10" dirty="0">
                <a:solidFill>
                  <a:srgbClr val="1C2633"/>
                </a:solidFill>
                <a:latin typeface="Calibri"/>
                <a:cs typeface="Calibri"/>
              </a:rPr>
              <a:t>REASONING</a:t>
            </a:r>
            <a:endParaRPr lang="en-US" sz="1400" dirty="0">
              <a:latin typeface="Calibri"/>
              <a:cs typeface="Calibri"/>
            </a:endParaRPr>
          </a:p>
          <a:p>
            <a:pPr marL="12700" algn="l">
              <a:lnSpc>
                <a:spcPct val="100000"/>
              </a:lnSpc>
              <a:spcBef>
                <a:spcPts val="509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Quantitative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(QR1)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lang="en-US" sz="950" b="1" spc="-10" dirty="0">
              <a:solidFill>
                <a:srgbClr val="226E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PY211 Physics 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EK125 Intro to Programming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CH101 Chemistry 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CH102 Chemistry II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CH131 General Chemistry</a:t>
            </a:r>
          </a:p>
          <a:p>
            <a:pPr marL="12700" algn="l">
              <a:lnSpc>
                <a:spcPct val="100000"/>
              </a:lnSpc>
              <a:spcBef>
                <a:spcPts val="610"/>
              </a:spcBef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Quantitative</a:t>
            </a:r>
            <a:r>
              <a:rPr lang="en-US"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lang="en-US"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r>
              <a:rPr lang="en-US"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(QR2)</a:t>
            </a:r>
            <a:r>
              <a:rPr lang="en-US"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5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MA123 Calculus 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MA124 Calculus II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MA225 Multivariate Calculus 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PY212 Physics II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EK 381 Prob, Stats, &amp; Data Sci</a:t>
            </a:r>
          </a:p>
          <a:p>
            <a:pPr algn="l"/>
            <a:endParaRPr lang="en-US" sz="9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object 29">
            <a:extLst>
              <a:ext uri="{FF2B5EF4-FFF2-40B4-BE49-F238E27FC236}">
                <a16:creationId xmlns:a16="http://schemas.microsoft.com/office/drawing/2014/main" id="{E97381F8-1547-23C5-E88D-49234D7656EA}"/>
              </a:ext>
            </a:extLst>
          </p:cNvPr>
          <p:cNvGrpSpPr/>
          <p:nvPr/>
        </p:nvGrpSpPr>
        <p:grpSpPr>
          <a:xfrm>
            <a:off x="1688465" y="920750"/>
            <a:ext cx="8522335" cy="4946650"/>
            <a:chOff x="579283" y="1798805"/>
            <a:chExt cx="8522335" cy="4946650"/>
          </a:xfrm>
        </p:grpSpPr>
        <p:sp>
          <p:nvSpPr>
            <p:cNvPr id="13" name="object 30">
              <a:extLst>
                <a:ext uri="{FF2B5EF4-FFF2-40B4-BE49-F238E27FC236}">
                  <a16:creationId xmlns:a16="http://schemas.microsoft.com/office/drawing/2014/main" id="{49E3A985-0612-A2C8-6D08-31C80D665832}"/>
                </a:ext>
              </a:extLst>
            </p:cNvPr>
            <p:cNvSpPr/>
            <p:nvPr/>
          </p:nvSpPr>
          <p:spPr>
            <a:xfrm>
              <a:off x="662625" y="1804958"/>
              <a:ext cx="8367395" cy="4721860"/>
            </a:xfrm>
            <a:custGeom>
              <a:avLst/>
              <a:gdLst/>
              <a:ahLst/>
              <a:cxnLst/>
              <a:rect l="l" t="t" r="r" b="b"/>
              <a:pathLst>
                <a:path w="8367395" h="4721859">
                  <a:moveTo>
                    <a:pt x="8366861" y="4721669"/>
                  </a:moveTo>
                  <a:lnTo>
                    <a:pt x="0" y="0"/>
                  </a:lnTo>
                </a:path>
              </a:pathLst>
            </a:custGeom>
            <a:ln w="12306">
              <a:solidFill>
                <a:srgbClr val="6FC0C5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31">
              <a:extLst>
                <a:ext uri="{FF2B5EF4-FFF2-40B4-BE49-F238E27FC236}">
                  <a16:creationId xmlns:a16="http://schemas.microsoft.com/office/drawing/2014/main" id="{2462C064-83B6-81AE-F8A0-7CC4CA17FA83}"/>
                </a:ext>
              </a:extLst>
            </p:cNvPr>
            <p:cNvSpPr/>
            <p:nvPr/>
          </p:nvSpPr>
          <p:spPr>
            <a:xfrm>
              <a:off x="585436" y="1885730"/>
              <a:ext cx="8509635" cy="4853940"/>
            </a:xfrm>
            <a:custGeom>
              <a:avLst/>
              <a:gdLst/>
              <a:ahLst/>
              <a:cxnLst/>
              <a:rect l="l" t="t" r="r" b="b"/>
              <a:pathLst>
                <a:path w="8509635" h="4853940">
                  <a:moveTo>
                    <a:pt x="0" y="4853444"/>
                  </a:moveTo>
                  <a:lnTo>
                    <a:pt x="8509571" y="0"/>
                  </a:lnTo>
                </a:path>
              </a:pathLst>
            </a:custGeom>
            <a:ln w="12306">
              <a:solidFill>
                <a:srgbClr val="6FC0C5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32">
              <a:extLst>
                <a:ext uri="{FF2B5EF4-FFF2-40B4-BE49-F238E27FC236}">
                  <a16:creationId xmlns:a16="http://schemas.microsoft.com/office/drawing/2014/main" id="{E6C3940B-4DCF-755D-C8D0-DBB723340592}"/>
                </a:ext>
              </a:extLst>
            </p:cNvPr>
            <p:cNvSpPr/>
            <p:nvPr/>
          </p:nvSpPr>
          <p:spPr>
            <a:xfrm>
              <a:off x="4198917" y="3457077"/>
              <a:ext cx="1536065" cy="1536065"/>
            </a:xfrm>
            <a:custGeom>
              <a:avLst/>
              <a:gdLst/>
              <a:ahLst/>
              <a:cxnLst/>
              <a:rect l="l" t="t" r="r" b="b"/>
              <a:pathLst>
                <a:path w="1536064" h="1536064">
                  <a:moveTo>
                    <a:pt x="770889" y="0"/>
                  </a:moveTo>
                  <a:lnTo>
                    <a:pt x="722318" y="1321"/>
                  </a:lnTo>
                  <a:lnTo>
                    <a:pt x="674539" y="5608"/>
                  </a:lnTo>
                  <a:lnTo>
                    <a:pt x="627640" y="12770"/>
                  </a:lnTo>
                  <a:lnTo>
                    <a:pt x="581714" y="22717"/>
                  </a:lnTo>
                  <a:lnTo>
                    <a:pt x="536850" y="35360"/>
                  </a:lnTo>
                  <a:lnTo>
                    <a:pt x="493138" y="50610"/>
                  </a:lnTo>
                  <a:lnTo>
                    <a:pt x="450669" y="68377"/>
                  </a:lnTo>
                  <a:lnTo>
                    <a:pt x="409533" y="88570"/>
                  </a:lnTo>
                  <a:lnTo>
                    <a:pt x="369820" y="111102"/>
                  </a:lnTo>
                  <a:lnTo>
                    <a:pt x="331622" y="135881"/>
                  </a:lnTo>
                  <a:lnTo>
                    <a:pt x="295027" y="162818"/>
                  </a:lnTo>
                  <a:lnTo>
                    <a:pt x="260126" y="191825"/>
                  </a:lnTo>
                  <a:lnTo>
                    <a:pt x="227010" y="222810"/>
                  </a:lnTo>
                  <a:lnTo>
                    <a:pt x="195770" y="255685"/>
                  </a:lnTo>
                  <a:lnTo>
                    <a:pt x="166494" y="290359"/>
                  </a:lnTo>
                  <a:lnTo>
                    <a:pt x="139274" y="326744"/>
                  </a:lnTo>
                  <a:lnTo>
                    <a:pt x="114200" y="364750"/>
                  </a:lnTo>
                  <a:lnTo>
                    <a:pt x="91362" y="404287"/>
                  </a:lnTo>
                  <a:lnTo>
                    <a:pt x="70851" y="445265"/>
                  </a:lnTo>
                  <a:lnTo>
                    <a:pt x="52756" y="487595"/>
                  </a:lnTo>
                  <a:lnTo>
                    <a:pt x="37169" y="531187"/>
                  </a:lnTo>
                  <a:lnTo>
                    <a:pt x="24179" y="575952"/>
                  </a:lnTo>
                  <a:lnTo>
                    <a:pt x="13876" y="621800"/>
                  </a:lnTo>
                  <a:lnTo>
                    <a:pt x="6352" y="668641"/>
                  </a:lnTo>
                  <a:lnTo>
                    <a:pt x="1697" y="716387"/>
                  </a:lnTo>
                  <a:lnTo>
                    <a:pt x="0" y="764946"/>
                  </a:lnTo>
                  <a:lnTo>
                    <a:pt x="1321" y="813513"/>
                  </a:lnTo>
                  <a:lnTo>
                    <a:pt x="5608" y="861289"/>
                  </a:lnTo>
                  <a:lnTo>
                    <a:pt x="12769" y="908184"/>
                  </a:lnTo>
                  <a:lnTo>
                    <a:pt x="22716" y="954107"/>
                  </a:lnTo>
                  <a:lnTo>
                    <a:pt x="35359" y="998969"/>
                  </a:lnTo>
                  <a:lnTo>
                    <a:pt x="50608" y="1042679"/>
                  </a:lnTo>
                  <a:lnTo>
                    <a:pt x="68374" y="1085146"/>
                  </a:lnTo>
                  <a:lnTo>
                    <a:pt x="88567" y="1126281"/>
                  </a:lnTo>
                  <a:lnTo>
                    <a:pt x="111098" y="1165992"/>
                  </a:lnTo>
                  <a:lnTo>
                    <a:pt x="135876" y="1204190"/>
                  </a:lnTo>
                  <a:lnTo>
                    <a:pt x="162812" y="1240785"/>
                  </a:lnTo>
                  <a:lnTo>
                    <a:pt x="191818" y="1275685"/>
                  </a:lnTo>
                  <a:lnTo>
                    <a:pt x="222802" y="1308801"/>
                  </a:lnTo>
                  <a:lnTo>
                    <a:pt x="255676" y="1340043"/>
                  </a:lnTo>
                  <a:lnTo>
                    <a:pt x="290349" y="1369319"/>
                  </a:lnTo>
                  <a:lnTo>
                    <a:pt x="326733" y="1396540"/>
                  </a:lnTo>
                  <a:lnTo>
                    <a:pt x="364737" y="1421615"/>
                  </a:lnTo>
                  <a:lnTo>
                    <a:pt x="404273" y="1444455"/>
                  </a:lnTo>
                  <a:lnTo>
                    <a:pt x="445250" y="1464968"/>
                  </a:lnTo>
                  <a:lnTo>
                    <a:pt x="487578" y="1483064"/>
                  </a:lnTo>
                  <a:lnTo>
                    <a:pt x="531169" y="1498654"/>
                  </a:lnTo>
                  <a:lnTo>
                    <a:pt x="575933" y="1511646"/>
                  </a:lnTo>
                  <a:lnTo>
                    <a:pt x="621779" y="1521951"/>
                  </a:lnTo>
                  <a:lnTo>
                    <a:pt x="668619" y="1529478"/>
                  </a:lnTo>
                  <a:lnTo>
                    <a:pt x="716363" y="1534136"/>
                  </a:lnTo>
                  <a:lnTo>
                    <a:pt x="764920" y="1535836"/>
                  </a:lnTo>
                  <a:lnTo>
                    <a:pt x="813492" y="1534514"/>
                  </a:lnTo>
                  <a:lnTo>
                    <a:pt x="861271" y="1530228"/>
                  </a:lnTo>
                  <a:lnTo>
                    <a:pt x="908170" y="1523066"/>
                  </a:lnTo>
                  <a:lnTo>
                    <a:pt x="954096" y="1513118"/>
                  </a:lnTo>
                  <a:lnTo>
                    <a:pt x="998960" y="1500475"/>
                  </a:lnTo>
                  <a:lnTo>
                    <a:pt x="1042672" y="1485225"/>
                  </a:lnTo>
                  <a:lnTo>
                    <a:pt x="1085142" y="1467459"/>
                  </a:lnTo>
                  <a:lnTo>
                    <a:pt x="1126278" y="1447265"/>
                  </a:lnTo>
                  <a:lnTo>
                    <a:pt x="1165991" y="1424734"/>
                  </a:lnTo>
                  <a:lnTo>
                    <a:pt x="1204190" y="1399955"/>
                  </a:lnTo>
                  <a:lnTo>
                    <a:pt x="1240785" y="1373017"/>
                  </a:lnTo>
                  <a:lnTo>
                    <a:pt x="1275686" y="1344011"/>
                  </a:lnTo>
                  <a:lnTo>
                    <a:pt x="1308803" y="1313026"/>
                  </a:lnTo>
                  <a:lnTo>
                    <a:pt x="1340044" y="1280151"/>
                  </a:lnTo>
                  <a:lnTo>
                    <a:pt x="1369321" y="1245476"/>
                  </a:lnTo>
                  <a:lnTo>
                    <a:pt x="1396542" y="1209091"/>
                  </a:lnTo>
                  <a:lnTo>
                    <a:pt x="1421617" y="1171085"/>
                  </a:lnTo>
                  <a:lnTo>
                    <a:pt x="1444457" y="1131549"/>
                  </a:lnTo>
                  <a:lnTo>
                    <a:pt x="1464969" y="1090570"/>
                  </a:lnTo>
                  <a:lnTo>
                    <a:pt x="1483066" y="1048240"/>
                  </a:lnTo>
                  <a:lnTo>
                    <a:pt x="1498655" y="1004648"/>
                  </a:lnTo>
                  <a:lnTo>
                    <a:pt x="1511647" y="959883"/>
                  </a:lnTo>
                  <a:lnTo>
                    <a:pt x="1521951" y="914035"/>
                  </a:lnTo>
                  <a:lnTo>
                    <a:pt x="1529478" y="867194"/>
                  </a:lnTo>
                  <a:lnTo>
                    <a:pt x="1534136" y="819449"/>
                  </a:lnTo>
                  <a:lnTo>
                    <a:pt x="1535836" y="770890"/>
                  </a:lnTo>
                  <a:lnTo>
                    <a:pt x="1534511" y="722321"/>
                  </a:lnTo>
                  <a:lnTo>
                    <a:pt x="1530223" y="674544"/>
                  </a:lnTo>
                  <a:lnTo>
                    <a:pt x="1523059" y="627648"/>
                  </a:lnTo>
                  <a:lnTo>
                    <a:pt x="1513110" y="581724"/>
                  </a:lnTo>
                  <a:lnTo>
                    <a:pt x="1500465" y="536862"/>
                  </a:lnTo>
                  <a:lnTo>
                    <a:pt x="1485215" y="493151"/>
                  </a:lnTo>
                  <a:lnTo>
                    <a:pt x="1467448" y="450684"/>
                  </a:lnTo>
                  <a:lnTo>
                    <a:pt x="1447254" y="409549"/>
                  </a:lnTo>
                  <a:lnTo>
                    <a:pt x="1424722" y="369838"/>
                  </a:lnTo>
                  <a:lnTo>
                    <a:pt x="1399943" y="331640"/>
                  </a:lnTo>
                  <a:lnTo>
                    <a:pt x="1373006" y="295045"/>
                  </a:lnTo>
                  <a:lnTo>
                    <a:pt x="1344001" y="260145"/>
                  </a:lnTo>
                  <a:lnTo>
                    <a:pt x="1313016" y="227029"/>
                  </a:lnTo>
                  <a:lnTo>
                    <a:pt x="1280142" y="195788"/>
                  </a:lnTo>
                  <a:lnTo>
                    <a:pt x="1245468" y="166513"/>
                  </a:lnTo>
                  <a:lnTo>
                    <a:pt x="1209084" y="139292"/>
                  </a:lnTo>
                  <a:lnTo>
                    <a:pt x="1171079" y="114217"/>
                  </a:lnTo>
                  <a:lnTo>
                    <a:pt x="1131544" y="91378"/>
                  </a:lnTo>
                  <a:lnTo>
                    <a:pt x="1090566" y="70866"/>
                  </a:lnTo>
                  <a:lnTo>
                    <a:pt x="1048237" y="52769"/>
                  </a:lnTo>
                  <a:lnTo>
                    <a:pt x="1004646" y="37180"/>
                  </a:lnTo>
                  <a:lnTo>
                    <a:pt x="959882" y="24188"/>
                  </a:lnTo>
                  <a:lnTo>
                    <a:pt x="914034" y="13884"/>
                  </a:lnTo>
                  <a:lnTo>
                    <a:pt x="867193" y="6358"/>
                  </a:lnTo>
                  <a:lnTo>
                    <a:pt x="819449" y="1699"/>
                  </a:lnTo>
                  <a:lnTo>
                    <a:pt x="770889" y="0"/>
                  </a:lnTo>
                  <a:close/>
                </a:path>
              </a:pathLst>
            </a:custGeom>
            <a:solidFill>
              <a:srgbClr val="455A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33">
              <a:extLst>
                <a:ext uri="{FF2B5EF4-FFF2-40B4-BE49-F238E27FC236}">
                  <a16:creationId xmlns:a16="http://schemas.microsoft.com/office/drawing/2014/main" id="{2AE31157-F0A9-78D4-9F31-2385D82A17C5}"/>
                </a:ext>
              </a:extLst>
            </p:cNvPr>
            <p:cNvSpPr/>
            <p:nvPr/>
          </p:nvSpPr>
          <p:spPr>
            <a:xfrm>
              <a:off x="4343786" y="3510753"/>
              <a:ext cx="621665" cy="717550"/>
            </a:xfrm>
            <a:custGeom>
              <a:avLst/>
              <a:gdLst/>
              <a:ahLst/>
              <a:cxnLst/>
              <a:rect l="l" t="t" r="r" b="b"/>
              <a:pathLst>
                <a:path w="621664" h="717550">
                  <a:moveTo>
                    <a:pt x="621372" y="0"/>
                  </a:moveTo>
                  <a:lnTo>
                    <a:pt x="572354" y="1517"/>
                  </a:lnTo>
                  <a:lnTo>
                    <a:pt x="524316" y="6040"/>
                  </a:lnTo>
                  <a:lnTo>
                    <a:pt x="477339" y="13520"/>
                  </a:lnTo>
                  <a:lnTo>
                    <a:pt x="431505" y="23912"/>
                  </a:lnTo>
                  <a:lnTo>
                    <a:pt x="386894" y="37169"/>
                  </a:lnTo>
                  <a:lnTo>
                    <a:pt x="343587" y="53244"/>
                  </a:lnTo>
                  <a:lnTo>
                    <a:pt x="301665" y="72091"/>
                  </a:lnTo>
                  <a:lnTo>
                    <a:pt x="261208" y="93662"/>
                  </a:lnTo>
                  <a:lnTo>
                    <a:pt x="222298" y="117912"/>
                  </a:lnTo>
                  <a:lnTo>
                    <a:pt x="185014" y="144793"/>
                  </a:lnTo>
                  <a:lnTo>
                    <a:pt x="149438" y="174260"/>
                  </a:lnTo>
                  <a:lnTo>
                    <a:pt x="115650" y="206265"/>
                  </a:lnTo>
                  <a:lnTo>
                    <a:pt x="83732" y="240761"/>
                  </a:lnTo>
                  <a:lnTo>
                    <a:pt x="53763" y="277703"/>
                  </a:lnTo>
                  <a:lnTo>
                    <a:pt x="25826" y="317044"/>
                  </a:lnTo>
                  <a:lnTo>
                    <a:pt x="0" y="358736"/>
                  </a:lnTo>
                  <a:lnTo>
                    <a:pt x="621372" y="717499"/>
                  </a:lnTo>
                  <a:lnTo>
                    <a:pt x="621372" y="0"/>
                  </a:lnTo>
                  <a:close/>
                </a:path>
              </a:pathLst>
            </a:custGeom>
            <a:solidFill>
              <a:srgbClr val="E21C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34">
              <a:extLst>
                <a:ext uri="{FF2B5EF4-FFF2-40B4-BE49-F238E27FC236}">
                  <a16:creationId xmlns:a16="http://schemas.microsoft.com/office/drawing/2014/main" id="{1A6CA1A5-0439-B22E-C7E0-93FC61EA49AA}"/>
                </a:ext>
              </a:extLst>
            </p:cNvPr>
            <p:cNvSpPr/>
            <p:nvPr/>
          </p:nvSpPr>
          <p:spPr>
            <a:xfrm>
              <a:off x="4244811" y="3869490"/>
              <a:ext cx="720725" cy="717550"/>
            </a:xfrm>
            <a:custGeom>
              <a:avLst/>
              <a:gdLst/>
              <a:ahLst/>
              <a:cxnLst/>
              <a:rect l="l" t="t" r="r" b="b"/>
              <a:pathLst>
                <a:path w="720725" h="717550">
                  <a:moveTo>
                    <a:pt x="98974" y="0"/>
                  </a:moveTo>
                  <a:lnTo>
                    <a:pt x="75777" y="43212"/>
                  </a:lnTo>
                  <a:lnTo>
                    <a:pt x="55673" y="87078"/>
                  </a:lnTo>
                  <a:lnTo>
                    <a:pt x="38661" y="131504"/>
                  </a:lnTo>
                  <a:lnTo>
                    <a:pt x="24743" y="176396"/>
                  </a:lnTo>
                  <a:lnTo>
                    <a:pt x="13918" y="221661"/>
                  </a:lnTo>
                  <a:lnTo>
                    <a:pt x="6185" y="267206"/>
                  </a:lnTo>
                  <a:lnTo>
                    <a:pt x="1546" y="312937"/>
                  </a:lnTo>
                  <a:lnTo>
                    <a:pt x="0" y="358762"/>
                  </a:lnTo>
                  <a:lnTo>
                    <a:pt x="1546" y="404587"/>
                  </a:lnTo>
                  <a:lnTo>
                    <a:pt x="6185" y="450318"/>
                  </a:lnTo>
                  <a:lnTo>
                    <a:pt x="13918" y="495863"/>
                  </a:lnTo>
                  <a:lnTo>
                    <a:pt x="24743" y="541128"/>
                  </a:lnTo>
                  <a:lnTo>
                    <a:pt x="38661" y="586020"/>
                  </a:lnTo>
                  <a:lnTo>
                    <a:pt x="55673" y="630445"/>
                  </a:lnTo>
                  <a:lnTo>
                    <a:pt x="75777" y="674311"/>
                  </a:lnTo>
                  <a:lnTo>
                    <a:pt x="98974" y="717524"/>
                  </a:lnTo>
                  <a:lnTo>
                    <a:pt x="720347" y="358762"/>
                  </a:lnTo>
                  <a:lnTo>
                    <a:pt x="98974" y="0"/>
                  </a:lnTo>
                  <a:close/>
                </a:path>
              </a:pathLst>
            </a:custGeom>
            <a:solidFill>
              <a:srgbClr val="1A22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35">
              <a:extLst>
                <a:ext uri="{FF2B5EF4-FFF2-40B4-BE49-F238E27FC236}">
                  <a16:creationId xmlns:a16="http://schemas.microsoft.com/office/drawing/2014/main" id="{95EE2262-EAB8-9DD1-0B87-D61394915CCB}"/>
                </a:ext>
              </a:extLst>
            </p:cNvPr>
            <p:cNvSpPr/>
            <p:nvPr/>
          </p:nvSpPr>
          <p:spPr>
            <a:xfrm>
              <a:off x="4343786" y="4228252"/>
              <a:ext cx="621665" cy="717550"/>
            </a:xfrm>
            <a:custGeom>
              <a:avLst/>
              <a:gdLst/>
              <a:ahLst/>
              <a:cxnLst/>
              <a:rect l="l" t="t" r="r" b="b"/>
              <a:pathLst>
                <a:path w="621664" h="717550">
                  <a:moveTo>
                    <a:pt x="621372" y="0"/>
                  </a:moveTo>
                  <a:lnTo>
                    <a:pt x="0" y="358762"/>
                  </a:lnTo>
                  <a:lnTo>
                    <a:pt x="25826" y="400454"/>
                  </a:lnTo>
                  <a:lnTo>
                    <a:pt x="53763" y="439795"/>
                  </a:lnTo>
                  <a:lnTo>
                    <a:pt x="83732" y="476737"/>
                  </a:lnTo>
                  <a:lnTo>
                    <a:pt x="115650" y="511234"/>
                  </a:lnTo>
                  <a:lnTo>
                    <a:pt x="149438" y="543239"/>
                  </a:lnTo>
                  <a:lnTo>
                    <a:pt x="185014" y="572705"/>
                  </a:lnTo>
                  <a:lnTo>
                    <a:pt x="222298" y="599586"/>
                  </a:lnTo>
                  <a:lnTo>
                    <a:pt x="261208" y="623836"/>
                  </a:lnTo>
                  <a:lnTo>
                    <a:pt x="301665" y="645408"/>
                  </a:lnTo>
                  <a:lnTo>
                    <a:pt x="343587" y="664254"/>
                  </a:lnTo>
                  <a:lnTo>
                    <a:pt x="386894" y="680329"/>
                  </a:lnTo>
                  <a:lnTo>
                    <a:pt x="431505" y="693586"/>
                  </a:lnTo>
                  <a:lnTo>
                    <a:pt x="477339" y="703978"/>
                  </a:lnTo>
                  <a:lnTo>
                    <a:pt x="524316" y="711458"/>
                  </a:lnTo>
                  <a:lnTo>
                    <a:pt x="572354" y="715981"/>
                  </a:lnTo>
                  <a:lnTo>
                    <a:pt x="621372" y="717499"/>
                  </a:lnTo>
                  <a:lnTo>
                    <a:pt x="621372" y="0"/>
                  </a:lnTo>
                  <a:close/>
                </a:path>
              </a:pathLst>
            </a:custGeom>
            <a:solidFill>
              <a:srgbClr val="FBC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36">
              <a:extLst>
                <a:ext uri="{FF2B5EF4-FFF2-40B4-BE49-F238E27FC236}">
                  <a16:creationId xmlns:a16="http://schemas.microsoft.com/office/drawing/2014/main" id="{193BF89A-E6FE-75C0-B516-842BD0502449}"/>
                </a:ext>
              </a:extLst>
            </p:cNvPr>
            <p:cNvSpPr/>
            <p:nvPr/>
          </p:nvSpPr>
          <p:spPr>
            <a:xfrm>
              <a:off x="4958604" y="3510771"/>
              <a:ext cx="630555" cy="713740"/>
            </a:xfrm>
            <a:custGeom>
              <a:avLst/>
              <a:gdLst/>
              <a:ahLst/>
              <a:cxnLst/>
              <a:rect l="l" t="t" r="r" b="b"/>
              <a:pathLst>
                <a:path w="630554" h="713739">
                  <a:moveTo>
                    <a:pt x="6934" y="0"/>
                  </a:moveTo>
                  <a:lnTo>
                    <a:pt x="0" y="713638"/>
                  </a:lnTo>
                  <a:lnTo>
                    <a:pt x="630250" y="362750"/>
                  </a:lnTo>
                  <a:lnTo>
                    <a:pt x="604603" y="321036"/>
                  </a:lnTo>
                  <a:lnTo>
                    <a:pt x="576803" y="281640"/>
                  </a:lnTo>
                  <a:lnTo>
                    <a:pt x="546932" y="244611"/>
                  </a:lnTo>
                  <a:lnTo>
                    <a:pt x="515070" y="209995"/>
                  </a:lnTo>
                  <a:lnTo>
                    <a:pt x="481299" y="177840"/>
                  </a:lnTo>
                  <a:lnTo>
                    <a:pt x="445699" y="148192"/>
                  </a:lnTo>
                  <a:lnTo>
                    <a:pt x="408351" y="121098"/>
                  </a:lnTo>
                  <a:lnTo>
                    <a:pt x="369336" y="96607"/>
                  </a:lnTo>
                  <a:lnTo>
                    <a:pt x="328736" y="74764"/>
                  </a:lnTo>
                  <a:lnTo>
                    <a:pt x="286630" y="55618"/>
                  </a:lnTo>
                  <a:lnTo>
                    <a:pt x="243101" y="39215"/>
                  </a:lnTo>
                  <a:lnTo>
                    <a:pt x="198230" y="25602"/>
                  </a:lnTo>
                  <a:lnTo>
                    <a:pt x="152096" y="14827"/>
                  </a:lnTo>
                  <a:lnTo>
                    <a:pt x="104781" y="6937"/>
                  </a:lnTo>
                  <a:lnTo>
                    <a:pt x="56367" y="1979"/>
                  </a:lnTo>
                  <a:lnTo>
                    <a:pt x="6934" y="0"/>
                  </a:lnTo>
                  <a:close/>
                </a:path>
              </a:pathLst>
            </a:custGeom>
            <a:solidFill>
              <a:srgbClr val="8E70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37">
              <a:extLst>
                <a:ext uri="{FF2B5EF4-FFF2-40B4-BE49-F238E27FC236}">
                  <a16:creationId xmlns:a16="http://schemas.microsoft.com/office/drawing/2014/main" id="{B8DB2FE6-675E-570D-E24A-6A6DACA403C4}"/>
                </a:ext>
              </a:extLst>
            </p:cNvPr>
            <p:cNvSpPr/>
            <p:nvPr/>
          </p:nvSpPr>
          <p:spPr>
            <a:xfrm>
              <a:off x="4965159" y="4228252"/>
              <a:ext cx="621665" cy="717550"/>
            </a:xfrm>
            <a:custGeom>
              <a:avLst/>
              <a:gdLst/>
              <a:ahLst/>
              <a:cxnLst/>
              <a:rect l="l" t="t" r="r" b="b"/>
              <a:pathLst>
                <a:path w="621664" h="717550">
                  <a:moveTo>
                    <a:pt x="0" y="0"/>
                  </a:moveTo>
                  <a:lnTo>
                    <a:pt x="0" y="717499"/>
                  </a:lnTo>
                  <a:lnTo>
                    <a:pt x="49018" y="715981"/>
                  </a:lnTo>
                  <a:lnTo>
                    <a:pt x="97056" y="711458"/>
                  </a:lnTo>
                  <a:lnTo>
                    <a:pt x="144033" y="703978"/>
                  </a:lnTo>
                  <a:lnTo>
                    <a:pt x="189867" y="693586"/>
                  </a:lnTo>
                  <a:lnTo>
                    <a:pt x="234478" y="680329"/>
                  </a:lnTo>
                  <a:lnTo>
                    <a:pt x="277784" y="664254"/>
                  </a:lnTo>
                  <a:lnTo>
                    <a:pt x="319707" y="645408"/>
                  </a:lnTo>
                  <a:lnTo>
                    <a:pt x="360164" y="623836"/>
                  </a:lnTo>
                  <a:lnTo>
                    <a:pt x="399074" y="599586"/>
                  </a:lnTo>
                  <a:lnTo>
                    <a:pt x="436358" y="572705"/>
                  </a:lnTo>
                  <a:lnTo>
                    <a:pt x="471934" y="543239"/>
                  </a:lnTo>
                  <a:lnTo>
                    <a:pt x="505722" y="511234"/>
                  </a:lnTo>
                  <a:lnTo>
                    <a:pt x="537640" y="476737"/>
                  </a:lnTo>
                  <a:lnTo>
                    <a:pt x="567608" y="439795"/>
                  </a:lnTo>
                  <a:lnTo>
                    <a:pt x="595546" y="400454"/>
                  </a:lnTo>
                  <a:lnTo>
                    <a:pt x="621372" y="358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A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38">
              <a:extLst>
                <a:ext uri="{FF2B5EF4-FFF2-40B4-BE49-F238E27FC236}">
                  <a16:creationId xmlns:a16="http://schemas.microsoft.com/office/drawing/2014/main" id="{F04E422B-9213-D990-7F91-C5F8513A1886}"/>
                </a:ext>
              </a:extLst>
            </p:cNvPr>
            <p:cNvSpPr/>
            <p:nvPr/>
          </p:nvSpPr>
          <p:spPr>
            <a:xfrm>
              <a:off x="4965159" y="3869490"/>
              <a:ext cx="720725" cy="717550"/>
            </a:xfrm>
            <a:custGeom>
              <a:avLst/>
              <a:gdLst/>
              <a:ahLst/>
              <a:cxnLst/>
              <a:rect l="l" t="t" r="r" b="b"/>
              <a:pathLst>
                <a:path w="720725" h="717550">
                  <a:moveTo>
                    <a:pt x="621372" y="0"/>
                  </a:moveTo>
                  <a:lnTo>
                    <a:pt x="0" y="358762"/>
                  </a:lnTo>
                  <a:lnTo>
                    <a:pt x="621372" y="717524"/>
                  </a:lnTo>
                  <a:lnTo>
                    <a:pt x="644569" y="674311"/>
                  </a:lnTo>
                  <a:lnTo>
                    <a:pt x="664674" y="630445"/>
                  </a:lnTo>
                  <a:lnTo>
                    <a:pt x="681685" y="586020"/>
                  </a:lnTo>
                  <a:lnTo>
                    <a:pt x="695603" y="541128"/>
                  </a:lnTo>
                  <a:lnTo>
                    <a:pt x="706428" y="495863"/>
                  </a:lnTo>
                  <a:lnTo>
                    <a:pt x="714161" y="450318"/>
                  </a:lnTo>
                  <a:lnTo>
                    <a:pt x="718800" y="404587"/>
                  </a:lnTo>
                  <a:lnTo>
                    <a:pt x="720347" y="358762"/>
                  </a:lnTo>
                  <a:lnTo>
                    <a:pt x="718800" y="312937"/>
                  </a:lnTo>
                  <a:lnTo>
                    <a:pt x="714161" y="267206"/>
                  </a:lnTo>
                  <a:lnTo>
                    <a:pt x="706428" y="221661"/>
                  </a:lnTo>
                  <a:lnTo>
                    <a:pt x="695603" y="176396"/>
                  </a:lnTo>
                  <a:lnTo>
                    <a:pt x="681685" y="131504"/>
                  </a:lnTo>
                  <a:lnTo>
                    <a:pt x="664674" y="87078"/>
                  </a:lnTo>
                  <a:lnTo>
                    <a:pt x="644569" y="43212"/>
                  </a:lnTo>
                  <a:lnTo>
                    <a:pt x="621372" y="0"/>
                  </a:lnTo>
                  <a:close/>
                </a:path>
              </a:pathLst>
            </a:custGeom>
            <a:solidFill>
              <a:srgbClr val="72C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39">
              <a:extLst>
                <a:ext uri="{FF2B5EF4-FFF2-40B4-BE49-F238E27FC236}">
                  <a16:creationId xmlns:a16="http://schemas.microsoft.com/office/drawing/2014/main" id="{C7C8A564-59C3-8630-B5B9-50947A4BEEBF}"/>
                </a:ext>
              </a:extLst>
            </p:cNvPr>
            <p:cNvSpPr/>
            <p:nvPr/>
          </p:nvSpPr>
          <p:spPr>
            <a:xfrm>
              <a:off x="4418907" y="3685374"/>
              <a:ext cx="1096010" cy="1096010"/>
            </a:xfrm>
            <a:custGeom>
              <a:avLst/>
              <a:gdLst/>
              <a:ahLst/>
              <a:cxnLst/>
              <a:rect l="l" t="t" r="r" b="b"/>
              <a:pathLst>
                <a:path w="1096010" h="1096010">
                  <a:moveTo>
                    <a:pt x="550049" y="0"/>
                  </a:moveTo>
                  <a:lnTo>
                    <a:pt x="502765" y="1828"/>
                  </a:lnTo>
                  <a:lnTo>
                    <a:pt x="456583" y="7574"/>
                  </a:lnTo>
                  <a:lnTo>
                    <a:pt x="411667" y="17072"/>
                  </a:lnTo>
                  <a:lnTo>
                    <a:pt x="368182" y="30161"/>
                  </a:lnTo>
                  <a:lnTo>
                    <a:pt x="326294" y="46674"/>
                  </a:lnTo>
                  <a:lnTo>
                    <a:pt x="286168" y="66449"/>
                  </a:lnTo>
                  <a:lnTo>
                    <a:pt x="247969" y="89322"/>
                  </a:lnTo>
                  <a:lnTo>
                    <a:pt x="211863" y="115129"/>
                  </a:lnTo>
                  <a:lnTo>
                    <a:pt x="178013" y="143707"/>
                  </a:lnTo>
                  <a:lnTo>
                    <a:pt x="146586" y="174890"/>
                  </a:lnTo>
                  <a:lnTo>
                    <a:pt x="117746" y="208516"/>
                  </a:lnTo>
                  <a:lnTo>
                    <a:pt x="91660" y="244421"/>
                  </a:lnTo>
                  <a:lnTo>
                    <a:pt x="68491" y="282440"/>
                  </a:lnTo>
                  <a:lnTo>
                    <a:pt x="48405" y="322411"/>
                  </a:lnTo>
                  <a:lnTo>
                    <a:pt x="31567" y="364169"/>
                  </a:lnTo>
                  <a:lnTo>
                    <a:pt x="18142" y="407550"/>
                  </a:lnTo>
                  <a:lnTo>
                    <a:pt x="8296" y="452390"/>
                  </a:lnTo>
                  <a:lnTo>
                    <a:pt x="2193" y="498527"/>
                  </a:lnTo>
                  <a:lnTo>
                    <a:pt x="0" y="545795"/>
                  </a:lnTo>
                  <a:lnTo>
                    <a:pt x="1826" y="593080"/>
                  </a:lnTo>
                  <a:lnTo>
                    <a:pt x="7570" y="639264"/>
                  </a:lnTo>
                  <a:lnTo>
                    <a:pt x="17067" y="684181"/>
                  </a:lnTo>
                  <a:lnTo>
                    <a:pt x="30153" y="727667"/>
                  </a:lnTo>
                  <a:lnTo>
                    <a:pt x="46665" y="769555"/>
                  </a:lnTo>
                  <a:lnTo>
                    <a:pt x="66439" y="809681"/>
                  </a:lnTo>
                  <a:lnTo>
                    <a:pt x="89310" y="847880"/>
                  </a:lnTo>
                  <a:lnTo>
                    <a:pt x="115116" y="883987"/>
                  </a:lnTo>
                  <a:lnTo>
                    <a:pt x="143693" y="917836"/>
                  </a:lnTo>
                  <a:lnTo>
                    <a:pt x="174876" y="949262"/>
                  </a:lnTo>
                  <a:lnTo>
                    <a:pt x="208502" y="978101"/>
                  </a:lnTo>
                  <a:lnTo>
                    <a:pt x="244406" y="1004188"/>
                  </a:lnTo>
                  <a:lnTo>
                    <a:pt x="282427" y="1027356"/>
                  </a:lnTo>
                  <a:lnTo>
                    <a:pt x="322398" y="1047441"/>
                  </a:lnTo>
                  <a:lnTo>
                    <a:pt x="364157" y="1064279"/>
                  </a:lnTo>
                  <a:lnTo>
                    <a:pt x="407540" y="1077703"/>
                  </a:lnTo>
                  <a:lnTo>
                    <a:pt x="452384" y="1087548"/>
                  </a:lnTo>
                  <a:lnTo>
                    <a:pt x="498523" y="1093651"/>
                  </a:lnTo>
                  <a:lnTo>
                    <a:pt x="545795" y="1095844"/>
                  </a:lnTo>
                  <a:lnTo>
                    <a:pt x="593079" y="1094018"/>
                  </a:lnTo>
                  <a:lnTo>
                    <a:pt x="639261" y="1088274"/>
                  </a:lnTo>
                  <a:lnTo>
                    <a:pt x="684177" y="1078777"/>
                  </a:lnTo>
                  <a:lnTo>
                    <a:pt x="727662" y="1065690"/>
                  </a:lnTo>
                  <a:lnTo>
                    <a:pt x="769549" y="1049178"/>
                  </a:lnTo>
                  <a:lnTo>
                    <a:pt x="809675" y="1029404"/>
                  </a:lnTo>
                  <a:lnTo>
                    <a:pt x="847874" y="1006532"/>
                  </a:lnTo>
                  <a:lnTo>
                    <a:pt x="883981" y="980726"/>
                  </a:lnTo>
                  <a:lnTo>
                    <a:pt x="917831" y="952149"/>
                  </a:lnTo>
                  <a:lnTo>
                    <a:pt x="949258" y="920967"/>
                  </a:lnTo>
                  <a:lnTo>
                    <a:pt x="978097" y="887342"/>
                  </a:lnTo>
                  <a:lnTo>
                    <a:pt x="1004184" y="851438"/>
                  </a:lnTo>
                  <a:lnTo>
                    <a:pt x="1027353" y="813420"/>
                  </a:lnTo>
                  <a:lnTo>
                    <a:pt x="1047439" y="773450"/>
                  </a:lnTo>
                  <a:lnTo>
                    <a:pt x="1064277" y="731694"/>
                  </a:lnTo>
                  <a:lnTo>
                    <a:pt x="1077702" y="688314"/>
                  </a:lnTo>
                  <a:lnTo>
                    <a:pt x="1087548" y="643475"/>
                  </a:lnTo>
                  <a:lnTo>
                    <a:pt x="1093651" y="597341"/>
                  </a:lnTo>
                  <a:lnTo>
                    <a:pt x="1095844" y="550075"/>
                  </a:lnTo>
                  <a:lnTo>
                    <a:pt x="1094016" y="502787"/>
                  </a:lnTo>
                  <a:lnTo>
                    <a:pt x="1088270" y="456601"/>
                  </a:lnTo>
                  <a:lnTo>
                    <a:pt x="1078771" y="411682"/>
                  </a:lnTo>
                  <a:lnTo>
                    <a:pt x="1065683" y="368195"/>
                  </a:lnTo>
                  <a:lnTo>
                    <a:pt x="1049170" y="326305"/>
                  </a:lnTo>
                  <a:lnTo>
                    <a:pt x="1029395" y="286177"/>
                  </a:lnTo>
                  <a:lnTo>
                    <a:pt x="1006522" y="247976"/>
                  </a:lnTo>
                  <a:lnTo>
                    <a:pt x="980714" y="211868"/>
                  </a:lnTo>
                  <a:lnTo>
                    <a:pt x="952137" y="178017"/>
                  </a:lnTo>
                  <a:lnTo>
                    <a:pt x="920954" y="146589"/>
                  </a:lnTo>
                  <a:lnTo>
                    <a:pt x="887328" y="117748"/>
                  </a:lnTo>
                  <a:lnTo>
                    <a:pt x="851423" y="91661"/>
                  </a:lnTo>
                  <a:lnTo>
                    <a:pt x="813403" y="68491"/>
                  </a:lnTo>
                  <a:lnTo>
                    <a:pt x="773433" y="48405"/>
                  </a:lnTo>
                  <a:lnTo>
                    <a:pt x="731675" y="31567"/>
                  </a:lnTo>
                  <a:lnTo>
                    <a:pt x="688294" y="18142"/>
                  </a:lnTo>
                  <a:lnTo>
                    <a:pt x="643454" y="8296"/>
                  </a:lnTo>
                  <a:lnTo>
                    <a:pt x="597317" y="2193"/>
                  </a:lnTo>
                  <a:lnTo>
                    <a:pt x="5500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0">
              <a:extLst>
                <a:ext uri="{FF2B5EF4-FFF2-40B4-BE49-F238E27FC236}">
                  <a16:creationId xmlns:a16="http://schemas.microsoft.com/office/drawing/2014/main" id="{F9F3554D-E8A5-F89C-0C1B-7B0883E3CF6F}"/>
                </a:ext>
              </a:extLst>
            </p:cNvPr>
            <p:cNvSpPr/>
            <p:nvPr/>
          </p:nvSpPr>
          <p:spPr>
            <a:xfrm>
              <a:off x="4878156" y="4200182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89890" y="0"/>
                  </a:lnTo>
                </a:path>
              </a:pathLst>
            </a:custGeom>
            <a:ln w="3175">
              <a:solidFill>
                <a:srgbClr val="455A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41">
            <a:extLst>
              <a:ext uri="{FF2B5EF4-FFF2-40B4-BE49-F238E27FC236}">
                <a16:creationId xmlns:a16="http://schemas.microsoft.com/office/drawing/2014/main" id="{52AD5CC7-380F-F1CD-0F45-6A8821485754}"/>
              </a:ext>
            </a:extLst>
          </p:cNvPr>
          <p:cNvSpPr txBox="1"/>
          <p:nvPr/>
        </p:nvSpPr>
        <p:spPr>
          <a:xfrm>
            <a:off x="5774233" y="2753156"/>
            <a:ext cx="616585" cy="94234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4"/>
              </a:spcBef>
            </a:pPr>
            <a:r>
              <a:rPr sz="2950" spc="-50" dirty="0">
                <a:solidFill>
                  <a:srgbClr val="455AA6"/>
                </a:solidFill>
                <a:latin typeface="Agency FB"/>
                <a:cs typeface="Agency FB"/>
              </a:rPr>
              <a:t>6</a:t>
            </a:r>
            <a:endParaRPr sz="2950">
              <a:latin typeface="Agency FB"/>
              <a:cs typeface="Agency FB"/>
            </a:endParaRPr>
          </a:p>
          <a:p>
            <a:pPr marL="12700" marR="5080" indent="-635" algn="ctr">
              <a:lnSpc>
                <a:spcPct val="103099"/>
              </a:lnSpc>
              <a:spcBef>
                <a:spcPts val="275"/>
              </a:spcBef>
            </a:pPr>
            <a:r>
              <a:rPr sz="1050" b="1" spc="-10" dirty="0">
                <a:solidFill>
                  <a:srgbClr val="455AA6"/>
                </a:solidFill>
                <a:latin typeface="Calibri"/>
                <a:cs typeface="Calibri"/>
              </a:rPr>
              <a:t>ESSENTIAL </a:t>
            </a:r>
            <a:r>
              <a:rPr sz="1050" b="1" spc="-50" dirty="0">
                <a:solidFill>
                  <a:srgbClr val="455AA6"/>
                </a:solidFill>
                <a:latin typeface="Calibri"/>
                <a:cs typeface="Calibri"/>
              </a:rPr>
              <a:t>CAPACITIES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7" name="object 5">
            <a:extLst>
              <a:ext uri="{FF2B5EF4-FFF2-40B4-BE49-F238E27FC236}">
                <a16:creationId xmlns:a16="http://schemas.microsoft.com/office/drawing/2014/main" id="{940819B9-8B39-CC6B-4CD1-3DF9780E4CBF}"/>
              </a:ext>
            </a:extLst>
          </p:cNvPr>
          <p:cNvGrpSpPr/>
          <p:nvPr/>
        </p:nvGrpSpPr>
        <p:grpSpPr>
          <a:xfrm>
            <a:off x="10995105" y="6400800"/>
            <a:ext cx="226060" cy="248920"/>
            <a:chOff x="8667837" y="7275130"/>
            <a:chExt cx="226060" cy="248920"/>
          </a:xfrm>
        </p:grpSpPr>
        <p:sp>
          <p:nvSpPr>
            <p:cNvPr id="28" name="object 6">
              <a:extLst>
                <a:ext uri="{FF2B5EF4-FFF2-40B4-BE49-F238E27FC236}">
                  <a16:creationId xmlns:a16="http://schemas.microsoft.com/office/drawing/2014/main" id="{74A73CB4-B42E-4E2D-AE46-5EE537968A7E}"/>
                </a:ext>
              </a:extLst>
            </p:cNvPr>
            <p:cNvSpPr/>
            <p:nvPr/>
          </p:nvSpPr>
          <p:spPr>
            <a:xfrm>
              <a:off x="8759266" y="7275131"/>
              <a:ext cx="42545" cy="248920"/>
            </a:xfrm>
            <a:custGeom>
              <a:avLst/>
              <a:gdLst/>
              <a:ahLst/>
              <a:cxnLst/>
              <a:rect l="l" t="t" r="r" b="b"/>
              <a:pathLst>
                <a:path w="42545" h="248920">
                  <a:moveTo>
                    <a:pt x="41998" y="187083"/>
                  </a:moveTo>
                  <a:lnTo>
                    <a:pt x="21412" y="171704"/>
                  </a:lnTo>
                  <a:lnTo>
                    <a:pt x="0" y="187083"/>
                  </a:lnTo>
                  <a:lnTo>
                    <a:pt x="0" y="248754"/>
                  </a:lnTo>
                  <a:lnTo>
                    <a:pt x="41998" y="248754"/>
                  </a:lnTo>
                  <a:lnTo>
                    <a:pt x="41998" y="187083"/>
                  </a:lnTo>
                  <a:close/>
                </a:path>
                <a:path w="42545" h="248920">
                  <a:moveTo>
                    <a:pt x="41998" y="0"/>
                  </a:moveTo>
                  <a:lnTo>
                    <a:pt x="0" y="0"/>
                  </a:lnTo>
                  <a:lnTo>
                    <a:pt x="0" y="61671"/>
                  </a:lnTo>
                  <a:lnTo>
                    <a:pt x="20586" y="77050"/>
                  </a:lnTo>
                  <a:lnTo>
                    <a:pt x="41998" y="61671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1821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7">
              <a:extLst>
                <a:ext uri="{FF2B5EF4-FFF2-40B4-BE49-F238E27FC236}">
                  <a16:creationId xmlns:a16="http://schemas.microsoft.com/office/drawing/2014/main" id="{6565FD5E-21F4-D5CF-64B2-88DA65FFEB37}"/>
                </a:ext>
              </a:extLst>
            </p:cNvPr>
            <p:cNvSpPr/>
            <p:nvPr/>
          </p:nvSpPr>
          <p:spPr>
            <a:xfrm>
              <a:off x="8667837" y="7397960"/>
              <a:ext cx="97790" cy="88265"/>
            </a:xfrm>
            <a:custGeom>
              <a:avLst/>
              <a:gdLst/>
              <a:ahLst/>
              <a:cxnLst/>
              <a:rect l="l" t="t" r="r" b="b"/>
              <a:pathLst>
                <a:path w="97790" h="88265">
                  <a:moveTo>
                    <a:pt x="75298" y="0"/>
                  </a:moveTo>
                  <a:lnTo>
                    <a:pt x="59347" y="11455"/>
                  </a:lnTo>
                  <a:lnTo>
                    <a:pt x="0" y="54051"/>
                  </a:lnTo>
                  <a:lnTo>
                    <a:pt x="24587" y="87871"/>
                  </a:lnTo>
                  <a:lnTo>
                    <a:pt x="97243" y="35737"/>
                  </a:lnTo>
                  <a:lnTo>
                    <a:pt x="75298" y="21678"/>
                  </a:lnTo>
                  <a:lnTo>
                    <a:pt x="75298" y="0"/>
                  </a:lnTo>
                  <a:close/>
                </a:path>
              </a:pathLst>
            </a:custGeom>
            <a:solidFill>
              <a:srgbClr val="71C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8">
              <a:extLst>
                <a:ext uri="{FF2B5EF4-FFF2-40B4-BE49-F238E27FC236}">
                  <a16:creationId xmlns:a16="http://schemas.microsoft.com/office/drawing/2014/main" id="{5287A229-7BEC-9B9B-FBAE-816C1C8C0266}"/>
                </a:ext>
              </a:extLst>
            </p:cNvPr>
            <p:cNvSpPr/>
            <p:nvPr/>
          </p:nvSpPr>
          <p:spPr>
            <a:xfrm>
              <a:off x="8796040" y="7397957"/>
              <a:ext cx="97790" cy="88265"/>
            </a:xfrm>
            <a:custGeom>
              <a:avLst/>
              <a:gdLst/>
              <a:ahLst/>
              <a:cxnLst/>
              <a:rect l="l" t="t" r="r" b="b"/>
              <a:pathLst>
                <a:path w="97790" h="88265">
                  <a:moveTo>
                    <a:pt x="21932" y="0"/>
                  </a:moveTo>
                  <a:lnTo>
                    <a:pt x="21932" y="21678"/>
                  </a:lnTo>
                  <a:lnTo>
                    <a:pt x="0" y="35737"/>
                  </a:lnTo>
                  <a:lnTo>
                    <a:pt x="72656" y="87883"/>
                  </a:lnTo>
                  <a:lnTo>
                    <a:pt x="97243" y="54063"/>
                  </a:lnTo>
                  <a:lnTo>
                    <a:pt x="37896" y="11455"/>
                  </a:lnTo>
                  <a:lnTo>
                    <a:pt x="21932" y="0"/>
                  </a:lnTo>
                  <a:close/>
                </a:path>
              </a:pathLst>
            </a:custGeom>
            <a:solidFill>
              <a:srgbClr val="FBCD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9">
              <a:extLst>
                <a:ext uri="{FF2B5EF4-FFF2-40B4-BE49-F238E27FC236}">
                  <a16:creationId xmlns:a16="http://schemas.microsoft.com/office/drawing/2014/main" id="{54C0D181-5EA2-192B-D5D0-A66521541CCD}"/>
                </a:ext>
              </a:extLst>
            </p:cNvPr>
            <p:cNvSpPr/>
            <p:nvPr/>
          </p:nvSpPr>
          <p:spPr>
            <a:xfrm>
              <a:off x="8796501" y="7311056"/>
              <a:ext cx="95885" cy="86995"/>
            </a:xfrm>
            <a:custGeom>
              <a:avLst/>
              <a:gdLst/>
              <a:ahLst/>
              <a:cxnLst/>
              <a:rect l="l" t="t" r="r" b="b"/>
              <a:pathLst>
                <a:path w="95884" h="86995">
                  <a:moveTo>
                    <a:pt x="70764" y="0"/>
                  </a:moveTo>
                  <a:lnTo>
                    <a:pt x="0" y="50787"/>
                  </a:lnTo>
                  <a:lnTo>
                    <a:pt x="21412" y="64503"/>
                  </a:lnTo>
                  <a:lnTo>
                    <a:pt x="21412" y="86906"/>
                  </a:lnTo>
                  <a:lnTo>
                    <a:pt x="95351" y="33832"/>
                  </a:lnTo>
                  <a:lnTo>
                    <a:pt x="70764" y="0"/>
                  </a:lnTo>
                  <a:close/>
                </a:path>
              </a:pathLst>
            </a:custGeom>
            <a:solidFill>
              <a:srgbClr val="71C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813CEAEB-ACF6-1CBB-348C-FBC4DD31ECB3}"/>
                </a:ext>
              </a:extLst>
            </p:cNvPr>
            <p:cNvSpPr/>
            <p:nvPr/>
          </p:nvSpPr>
          <p:spPr>
            <a:xfrm>
              <a:off x="8669249" y="7311056"/>
              <a:ext cx="95885" cy="86995"/>
            </a:xfrm>
            <a:custGeom>
              <a:avLst/>
              <a:gdLst/>
              <a:ahLst/>
              <a:cxnLst/>
              <a:rect l="l" t="t" r="r" b="b"/>
              <a:pathLst>
                <a:path w="95884" h="86995">
                  <a:moveTo>
                    <a:pt x="24587" y="0"/>
                  </a:moveTo>
                  <a:lnTo>
                    <a:pt x="0" y="33832"/>
                  </a:lnTo>
                  <a:lnTo>
                    <a:pt x="73939" y="86906"/>
                  </a:lnTo>
                  <a:lnTo>
                    <a:pt x="73939" y="64503"/>
                  </a:lnTo>
                  <a:lnTo>
                    <a:pt x="95351" y="50787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FBCD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">
              <a:extLst>
                <a:ext uri="{FF2B5EF4-FFF2-40B4-BE49-F238E27FC236}">
                  <a16:creationId xmlns:a16="http://schemas.microsoft.com/office/drawing/2014/main" id="{0A276649-C63E-0C20-91C0-C16A98A9874A}"/>
                </a:ext>
              </a:extLst>
            </p:cNvPr>
            <p:cNvSpPr/>
            <p:nvPr/>
          </p:nvSpPr>
          <p:spPr>
            <a:xfrm>
              <a:off x="8759267" y="7374244"/>
              <a:ext cx="42545" cy="50800"/>
            </a:xfrm>
            <a:custGeom>
              <a:avLst/>
              <a:gdLst/>
              <a:ahLst/>
              <a:cxnLst/>
              <a:rect l="l" t="t" r="r" b="b"/>
              <a:pathLst>
                <a:path w="42545" h="50800">
                  <a:moveTo>
                    <a:pt x="20599" y="0"/>
                  </a:moveTo>
                  <a:lnTo>
                    <a:pt x="0" y="14770"/>
                  </a:lnTo>
                  <a:lnTo>
                    <a:pt x="0" y="36461"/>
                  </a:lnTo>
                  <a:lnTo>
                    <a:pt x="21932" y="50520"/>
                  </a:lnTo>
                  <a:lnTo>
                    <a:pt x="41998" y="36118"/>
                  </a:lnTo>
                  <a:lnTo>
                    <a:pt x="41998" y="13716"/>
                  </a:lnTo>
                  <a:lnTo>
                    <a:pt x="20599" y="0"/>
                  </a:lnTo>
                  <a:close/>
                </a:path>
              </a:pathLst>
            </a:custGeom>
            <a:solidFill>
              <a:srgbClr val="E317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2">
              <a:extLst>
                <a:ext uri="{FF2B5EF4-FFF2-40B4-BE49-F238E27FC236}">
                  <a16:creationId xmlns:a16="http://schemas.microsoft.com/office/drawing/2014/main" id="{BC7FE491-1AFB-63F1-D7FB-F69BD2C894DF}"/>
                </a:ext>
              </a:extLst>
            </p:cNvPr>
            <p:cNvSpPr/>
            <p:nvPr/>
          </p:nvSpPr>
          <p:spPr>
            <a:xfrm>
              <a:off x="8760371" y="7275474"/>
              <a:ext cx="41910" cy="244475"/>
            </a:xfrm>
            <a:custGeom>
              <a:avLst/>
              <a:gdLst/>
              <a:ahLst/>
              <a:cxnLst/>
              <a:rect l="l" t="t" r="r" b="b"/>
              <a:pathLst>
                <a:path w="41909" h="244475">
                  <a:moveTo>
                    <a:pt x="41389" y="0"/>
                  </a:moveTo>
                  <a:lnTo>
                    <a:pt x="0" y="0"/>
                  </a:lnTo>
                  <a:lnTo>
                    <a:pt x="0" y="60515"/>
                  </a:lnTo>
                  <a:lnTo>
                    <a:pt x="20294" y="75603"/>
                  </a:lnTo>
                  <a:lnTo>
                    <a:pt x="41389" y="60528"/>
                  </a:lnTo>
                  <a:lnTo>
                    <a:pt x="41389" y="0"/>
                  </a:lnTo>
                  <a:close/>
                </a:path>
                <a:path w="41909" h="244475">
                  <a:moveTo>
                    <a:pt x="41402" y="183591"/>
                  </a:moveTo>
                  <a:lnTo>
                    <a:pt x="21107" y="168490"/>
                  </a:lnTo>
                  <a:lnTo>
                    <a:pt x="12" y="183578"/>
                  </a:lnTo>
                  <a:lnTo>
                    <a:pt x="12" y="244106"/>
                  </a:lnTo>
                  <a:lnTo>
                    <a:pt x="41402" y="244106"/>
                  </a:lnTo>
                  <a:lnTo>
                    <a:pt x="41402" y="183591"/>
                  </a:lnTo>
                  <a:close/>
                </a:path>
              </a:pathLst>
            </a:custGeom>
            <a:solidFill>
              <a:srgbClr val="1A1E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3">
              <a:extLst>
                <a:ext uri="{FF2B5EF4-FFF2-40B4-BE49-F238E27FC236}">
                  <a16:creationId xmlns:a16="http://schemas.microsoft.com/office/drawing/2014/main" id="{12CA7B3C-67C8-D5A5-109D-7CFAF63AB4E2}"/>
                </a:ext>
              </a:extLst>
            </p:cNvPr>
            <p:cNvSpPr/>
            <p:nvPr/>
          </p:nvSpPr>
          <p:spPr>
            <a:xfrm>
              <a:off x="8670286" y="7395994"/>
              <a:ext cx="95885" cy="86360"/>
            </a:xfrm>
            <a:custGeom>
              <a:avLst/>
              <a:gdLst/>
              <a:ahLst/>
              <a:cxnLst/>
              <a:rect l="l" t="t" r="r" b="b"/>
              <a:pathLst>
                <a:path w="95884" h="86359">
                  <a:moveTo>
                    <a:pt x="74193" y="0"/>
                  </a:moveTo>
                  <a:lnTo>
                    <a:pt x="58483" y="11239"/>
                  </a:lnTo>
                  <a:lnTo>
                    <a:pt x="0" y="53047"/>
                  </a:lnTo>
                  <a:lnTo>
                    <a:pt x="24231" y="86245"/>
                  </a:lnTo>
                  <a:lnTo>
                    <a:pt x="95821" y="35077"/>
                  </a:lnTo>
                  <a:lnTo>
                    <a:pt x="74193" y="21272"/>
                  </a:lnTo>
                  <a:lnTo>
                    <a:pt x="74193" y="0"/>
                  </a:lnTo>
                  <a:close/>
                </a:path>
              </a:pathLst>
            </a:custGeom>
            <a:solidFill>
              <a:srgbClr val="57B6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14">
            <a:extLst>
              <a:ext uri="{FF2B5EF4-FFF2-40B4-BE49-F238E27FC236}">
                <a16:creationId xmlns:a16="http://schemas.microsoft.com/office/drawing/2014/main" id="{6C66AB03-920D-D924-2ADD-79B6A40CC3E7}"/>
              </a:ext>
            </a:extLst>
          </p:cNvPr>
          <p:cNvGrpSpPr/>
          <p:nvPr/>
        </p:nvGrpSpPr>
        <p:grpSpPr>
          <a:xfrm>
            <a:off x="11292737" y="6404546"/>
            <a:ext cx="258445" cy="246379"/>
            <a:chOff x="8965469" y="7278876"/>
            <a:chExt cx="258445" cy="246379"/>
          </a:xfrm>
        </p:grpSpPr>
        <p:pic>
          <p:nvPicPr>
            <p:cNvPr id="37" name="object 15">
              <a:extLst>
                <a:ext uri="{FF2B5EF4-FFF2-40B4-BE49-F238E27FC236}">
                  <a16:creationId xmlns:a16="http://schemas.microsoft.com/office/drawing/2014/main" id="{2DEBFDCC-465E-12BE-2A25-08BBE0C80A2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09600" y="7278879"/>
              <a:ext cx="113919" cy="246113"/>
            </a:xfrm>
            <a:prstGeom prst="rect">
              <a:avLst/>
            </a:prstGeom>
          </p:spPr>
        </p:pic>
        <p:pic>
          <p:nvPicPr>
            <p:cNvPr id="38" name="object 16">
              <a:extLst>
                <a:ext uri="{FF2B5EF4-FFF2-40B4-BE49-F238E27FC236}">
                  <a16:creationId xmlns:a16="http://schemas.microsoft.com/office/drawing/2014/main" id="{A8742EFE-F7B5-18DC-CBC9-637E359F2C0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5469" y="7278876"/>
              <a:ext cx="111010" cy="241401"/>
            </a:xfrm>
            <a:prstGeom prst="rect">
              <a:avLst/>
            </a:prstGeom>
          </p:spPr>
        </p:pic>
      </p:grpSp>
      <p:grpSp>
        <p:nvGrpSpPr>
          <p:cNvPr id="39" name="object 17">
            <a:extLst>
              <a:ext uri="{FF2B5EF4-FFF2-40B4-BE49-F238E27FC236}">
                <a16:creationId xmlns:a16="http://schemas.microsoft.com/office/drawing/2014/main" id="{83FB19BD-1B11-27B9-4E5B-1BA78378E8A1}"/>
              </a:ext>
            </a:extLst>
          </p:cNvPr>
          <p:cNvGrpSpPr/>
          <p:nvPr/>
        </p:nvGrpSpPr>
        <p:grpSpPr>
          <a:xfrm>
            <a:off x="11624310" y="6404546"/>
            <a:ext cx="415290" cy="246379"/>
            <a:chOff x="9297042" y="7278876"/>
            <a:chExt cx="415290" cy="246379"/>
          </a:xfrm>
        </p:grpSpPr>
        <p:sp>
          <p:nvSpPr>
            <p:cNvPr id="40" name="object 18">
              <a:extLst>
                <a:ext uri="{FF2B5EF4-FFF2-40B4-BE49-F238E27FC236}">
                  <a16:creationId xmlns:a16="http://schemas.microsoft.com/office/drawing/2014/main" id="{6EDA23DE-6FF2-1FA2-91DD-668A216D846A}"/>
                </a:ext>
              </a:extLst>
            </p:cNvPr>
            <p:cNvSpPr/>
            <p:nvPr/>
          </p:nvSpPr>
          <p:spPr>
            <a:xfrm>
              <a:off x="9297035" y="7278992"/>
              <a:ext cx="120650" cy="241300"/>
            </a:xfrm>
            <a:custGeom>
              <a:avLst/>
              <a:gdLst/>
              <a:ahLst/>
              <a:cxnLst/>
              <a:rect l="l" t="t" r="r" b="b"/>
              <a:pathLst>
                <a:path w="120650" h="241300">
                  <a:moveTo>
                    <a:pt x="120116" y="0"/>
                  </a:moveTo>
                  <a:lnTo>
                    <a:pt x="73520" y="0"/>
                  </a:lnTo>
                  <a:lnTo>
                    <a:pt x="73520" y="102870"/>
                  </a:lnTo>
                  <a:lnTo>
                    <a:pt x="46951" y="102870"/>
                  </a:lnTo>
                  <a:lnTo>
                    <a:pt x="46951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44780"/>
                  </a:lnTo>
                  <a:lnTo>
                    <a:pt x="0" y="241300"/>
                  </a:lnTo>
                  <a:lnTo>
                    <a:pt x="46951" y="241300"/>
                  </a:lnTo>
                  <a:lnTo>
                    <a:pt x="46951" y="144780"/>
                  </a:lnTo>
                  <a:lnTo>
                    <a:pt x="73520" y="144780"/>
                  </a:lnTo>
                  <a:lnTo>
                    <a:pt x="73520" y="241300"/>
                  </a:lnTo>
                  <a:lnTo>
                    <a:pt x="120116" y="241300"/>
                  </a:lnTo>
                  <a:lnTo>
                    <a:pt x="120116" y="144780"/>
                  </a:lnTo>
                  <a:lnTo>
                    <a:pt x="120116" y="102870"/>
                  </a:lnTo>
                  <a:lnTo>
                    <a:pt x="120116" y="0"/>
                  </a:lnTo>
                  <a:close/>
                </a:path>
              </a:pathLst>
            </a:custGeom>
            <a:solidFill>
              <a:srgbClr val="CE20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9">
              <a:extLst>
                <a:ext uri="{FF2B5EF4-FFF2-40B4-BE49-F238E27FC236}">
                  <a16:creationId xmlns:a16="http://schemas.microsoft.com/office/drawing/2014/main" id="{F7DEB678-14A4-91C3-1930-4D92C06DA84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2455" y="7278879"/>
              <a:ext cx="113919" cy="246113"/>
            </a:xfrm>
            <a:prstGeom prst="rect">
              <a:avLst/>
            </a:prstGeom>
          </p:spPr>
        </p:pic>
        <p:pic>
          <p:nvPicPr>
            <p:cNvPr id="42" name="object 20">
              <a:extLst>
                <a:ext uri="{FF2B5EF4-FFF2-40B4-BE49-F238E27FC236}">
                  <a16:creationId xmlns:a16="http://schemas.microsoft.com/office/drawing/2014/main" id="{1D62B7AF-DD78-73BF-EB5F-33799185D25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01320" y="7278876"/>
              <a:ext cx="111010" cy="241401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86EF7D08-18BB-CFF5-AE01-7AF5BBC7D7CA}"/>
              </a:ext>
            </a:extLst>
          </p:cNvPr>
          <p:cNvSpPr txBox="1"/>
          <p:nvPr/>
        </p:nvSpPr>
        <p:spPr>
          <a:xfrm>
            <a:off x="2667000" y="0"/>
            <a:ext cx="7167130" cy="461665"/>
          </a:xfrm>
          <a:prstGeom prst="rect">
            <a:avLst/>
          </a:prstGeom>
          <a:solidFill>
            <a:srgbClr val="6EC1C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How ENG Requirements Fulfill BU Hub Requirements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8851474-6C49-305D-830D-0583600CC625}"/>
              </a:ext>
            </a:extLst>
          </p:cNvPr>
          <p:cNvSpPr txBox="1"/>
          <p:nvPr/>
        </p:nvSpPr>
        <p:spPr>
          <a:xfrm>
            <a:off x="8496866" y="4586657"/>
            <a:ext cx="2856934" cy="14311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kumimoji="0" lang="en-US" sz="1100" b="1" i="0" u="none" strike="noStrike" kern="1200" cap="none" spc="-4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Teamwork/Collaboration</a:t>
            </a:r>
            <a:r>
              <a:rPr kumimoji="0" lang="en-US" sz="1100" b="1" i="0" u="none" strike="noStrike" kern="1200" cap="none" spc="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(TWC)</a:t>
            </a:r>
            <a:r>
              <a:rPr kumimoji="0" lang="en-US" sz="1100" b="1" i="0" u="none" strike="noStrike" kern="1200" cap="none" spc="2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950" b="1" i="0" u="none" strike="noStrike" kern="1200" cap="none" spc="5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EK210 Intro ENG Design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PY211 Physics 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PY212 Physics II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BI315 Systems Physiology</a:t>
            </a:r>
          </a:p>
          <a:p>
            <a:pPr algn="l">
              <a:spcBef>
                <a:spcPts val="600"/>
              </a:spcBef>
              <a:defRPr/>
            </a:pP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Creativity/Innovation</a:t>
            </a:r>
            <a:r>
              <a:rPr kumimoji="0" lang="en-US" sz="1100" b="1" i="0" u="none" strike="noStrike" kern="1200" cap="none" spc="1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(CRI)</a:t>
            </a:r>
            <a:r>
              <a:rPr kumimoji="0" lang="en-US" sz="1100" b="1" i="0" u="none" strike="noStrike" kern="1200" cap="none" spc="1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950" b="1" i="0" u="none" strike="noStrike" kern="1200" cap="none" spc="3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EK122 Programming for Engineers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EK301 Eng Mechanics</a:t>
            </a:r>
            <a:endParaRPr lang="en-US" dirty="0"/>
          </a:p>
        </p:txBody>
      </p:sp>
      <p:sp>
        <p:nvSpPr>
          <p:cNvPr id="11" name="object 28">
            <a:extLst>
              <a:ext uri="{FF2B5EF4-FFF2-40B4-BE49-F238E27FC236}">
                <a16:creationId xmlns:a16="http://schemas.microsoft.com/office/drawing/2014/main" id="{DA959314-2B03-FF59-20CA-0DEA6787E5D7}"/>
              </a:ext>
            </a:extLst>
          </p:cNvPr>
          <p:cNvSpPr txBox="1"/>
          <p:nvPr/>
        </p:nvSpPr>
        <p:spPr>
          <a:xfrm>
            <a:off x="6147119" y="4238425"/>
            <a:ext cx="2768281" cy="33663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765175" algn="l">
              <a:lnSpc>
                <a:spcPct val="100000"/>
              </a:lnSpc>
              <a:spcBef>
                <a:spcPts val="944"/>
              </a:spcBef>
            </a:pPr>
            <a:r>
              <a:rPr lang="en-US" sz="1400" b="1" spc="-90" dirty="0">
                <a:solidFill>
                  <a:srgbClr val="4459A6"/>
                </a:solidFill>
                <a:latin typeface="Calibri"/>
                <a:cs typeface="Calibri"/>
              </a:rPr>
              <a:t>INT</a:t>
            </a:r>
            <a:r>
              <a:rPr sz="1400" b="1" spc="-90" dirty="0">
                <a:solidFill>
                  <a:srgbClr val="4459A6"/>
                </a:solidFill>
                <a:latin typeface="Calibri"/>
                <a:cs typeface="Calibri"/>
              </a:rPr>
              <a:t>ELLECTUAL</a:t>
            </a:r>
            <a:r>
              <a:rPr sz="1400" b="1" spc="-20" dirty="0">
                <a:solidFill>
                  <a:srgbClr val="4459A6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4459A6"/>
                </a:solidFill>
                <a:latin typeface="Calibri"/>
                <a:cs typeface="Calibri"/>
              </a:rPr>
              <a:t>TOOLKIT</a:t>
            </a:r>
            <a:endParaRPr lang="en-US" sz="1100" b="1" spc="-65" dirty="0">
              <a:solidFill>
                <a:srgbClr val="4747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84479B3-8EC0-903B-E950-3C0E515C0FBA}"/>
              </a:ext>
            </a:extLst>
          </p:cNvPr>
          <p:cNvSpPr txBox="1"/>
          <p:nvPr/>
        </p:nvSpPr>
        <p:spPr>
          <a:xfrm>
            <a:off x="6010563" y="4595777"/>
            <a:ext cx="3447362" cy="2389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0" fontAlgn="base" latinLnBrk="0" hangingPunct="0">
              <a:lnSpc>
                <a:spcPct val="100000"/>
              </a:lnSpc>
              <a:spcBef>
                <a:spcPts val="61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Critical</a:t>
            </a: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Thinking</a:t>
            </a:r>
            <a:r>
              <a:rPr kumimoji="0" lang="en-US" sz="1100" b="1" i="0" u="none" strike="noStrike" kern="1200" cap="none" spc="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(CRT)</a:t>
            </a:r>
            <a:r>
              <a:rPr kumimoji="0" lang="en-US" sz="1100" b="1" i="0" u="none" strike="noStrike" kern="1200" cap="none" spc="-1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950" b="1" i="0" u="none" strike="noStrike" kern="1200" cap="none" spc="1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PY211 Physics 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PY212 Physics II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EK301 Eng Mechanics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EK381 Prob, Stats, &amp; Data Sci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MA124 Calculus II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MA225 Multivariate Calculus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MA226 Differential Equations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BI315 Systems Physiology</a:t>
            </a:r>
          </a:p>
          <a:p>
            <a:pPr marL="12700" marR="5080" lvl="0" indent="0" algn="l" defTabSz="914400" rtl="0" eaLnBrk="0" fontAlgn="base" latinLnBrk="0" hangingPunct="0"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Research</a:t>
            </a:r>
            <a:r>
              <a:rPr kumimoji="0" lang="en-US" sz="1100" b="1" i="0" u="none" strike="noStrike" kern="1200" cap="none" spc="-5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5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and</a:t>
            </a:r>
            <a:r>
              <a:rPr kumimoji="0" lang="en-US" sz="1100" b="1" i="0" u="none" strike="noStrike" kern="1200" cap="none" spc="-5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6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Information</a:t>
            </a:r>
            <a:r>
              <a:rPr kumimoji="0" lang="en-US" sz="1100" b="1" i="0" u="none" strike="noStrike" kern="1200" cap="none" spc="-5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6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Literacy</a:t>
            </a:r>
            <a:r>
              <a:rPr kumimoji="0" lang="en-US" sz="1100" b="1" i="0" u="none" strike="noStrike" kern="1200" cap="none" spc="-5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6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(RIL)</a:t>
            </a:r>
            <a:r>
              <a:rPr kumimoji="0" lang="en-US" sz="1100" b="1" i="0" u="none" strike="noStrike" kern="1200" cap="none" spc="-5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950" b="1" i="0" u="none" strike="noStrike" kern="1200" cap="none" spc="4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4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WR15x Writing, Research, &amp; Inquiry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Senior Design</a:t>
            </a:r>
          </a:p>
          <a:p>
            <a:pPr marL="12700" marR="5080" lvl="0" indent="0" algn="l" defTabSz="914400" rtl="0" eaLnBrk="0" fontAlgn="base" latinLnBrk="0" hangingPunct="0">
              <a:lnSpc>
                <a:spcPct val="138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1" algn="l"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object 27">
            <a:extLst>
              <a:ext uri="{FF2B5EF4-FFF2-40B4-BE49-F238E27FC236}">
                <a16:creationId xmlns:a16="http://schemas.microsoft.com/office/drawing/2014/main" id="{03B8DB1E-BD1A-F7EF-6C6D-F42D45BD8C22}"/>
              </a:ext>
            </a:extLst>
          </p:cNvPr>
          <p:cNvSpPr txBox="1"/>
          <p:nvPr/>
        </p:nvSpPr>
        <p:spPr>
          <a:xfrm>
            <a:off x="1600535" y="4807747"/>
            <a:ext cx="4495465" cy="182165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635" rIns="0" bIns="0" rtlCol="0">
            <a:spAutoFit/>
          </a:bodyPr>
          <a:lstStyle/>
          <a:p>
            <a:pPr marL="969644" algn="l">
              <a:lnSpc>
                <a:spcPct val="100000"/>
              </a:lnSpc>
              <a:spcBef>
                <a:spcPts val="1005"/>
              </a:spcBef>
            </a:pPr>
            <a:r>
              <a:rPr lang="en-US" sz="1400" b="1" spc="-75" dirty="0">
                <a:solidFill>
                  <a:srgbClr val="E1BB16"/>
                </a:solidFill>
                <a:latin typeface="Calibri"/>
                <a:cs typeface="Calibri"/>
              </a:rPr>
              <a:t>                </a:t>
            </a:r>
            <a:r>
              <a:rPr sz="1400" b="1" spc="-75" dirty="0">
                <a:solidFill>
                  <a:srgbClr val="E1BB16"/>
                </a:solidFill>
                <a:latin typeface="Calibri"/>
                <a:cs typeface="Calibri"/>
              </a:rPr>
              <a:t>COMMUNICATION</a:t>
            </a:r>
            <a:endParaRPr sz="1400" dirty="0">
              <a:latin typeface="Calibri"/>
              <a:cs typeface="Calibri"/>
            </a:endParaRPr>
          </a:p>
          <a:p>
            <a:pPr marL="12700" marR="126364" algn="l">
              <a:lnSpc>
                <a:spcPct val="120000"/>
              </a:lnSpc>
              <a:spcBef>
                <a:spcPts val="0"/>
              </a:spcBef>
            </a:pP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First-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Seminar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(FYW)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r>
              <a:rPr lang="en-US"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00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WR120 Writing Seminar</a:t>
            </a:r>
          </a:p>
          <a:p>
            <a:pPr marL="12700" marR="126364" algn="l">
              <a:lnSpc>
                <a:spcPct val="120000"/>
              </a:lnSpc>
              <a:spcBef>
                <a:spcPts val="0"/>
              </a:spcBef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Writing,</a:t>
            </a:r>
            <a:r>
              <a:rPr lang="en-US"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Research,</a:t>
            </a:r>
            <a:r>
              <a:rPr lang="en-US"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lang="en-US"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(WRI)</a:t>
            </a:r>
            <a:r>
              <a:rPr lang="en-US"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14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en-US" sz="950" b="1" i="0" u="none" strike="noStrike" kern="1200" cap="none" spc="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 </a:t>
            </a:r>
            <a:r>
              <a:rPr lang="en-US" sz="800" b="1" spc="50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WR15x Writing &amp; Research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Oral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8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and/or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Signed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(OSC)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14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en-US" sz="950" b="1" i="0" u="none" strike="noStrike" kern="1200" cap="none" spc="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 – 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Senior Design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Digital/Multimedia</a:t>
            </a:r>
            <a:r>
              <a:rPr lang="en-US"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Expression</a:t>
            </a:r>
            <a:r>
              <a:rPr lang="en-US"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(DME)</a:t>
            </a:r>
            <a:r>
              <a:rPr lang="en-US"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0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800" b="1" spc="3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0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– 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Senior Design</a:t>
            </a:r>
          </a:p>
          <a:p>
            <a:pPr marL="12700" marR="126364" algn="l">
              <a:lnSpc>
                <a:spcPct val="120000"/>
              </a:lnSpc>
              <a:spcBef>
                <a:spcPts val="0"/>
              </a:spcBef>
            </a:pPr>
            <a:r>
              <a:rPr lang="en-US"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Writing-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Intensive</a:t>
            </a:r>
            <a:r>
              <a:rPr lang="en-US" sz="1100" b="1" spc="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</a:t>
            </a:r>
            <a:r>
              <a:rPr lang="en-US" sz="1100" b="1" spc="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(WIN)</a:t>
            </a:r>
            <a:r>
              <a:rPr lang="en-US" sz="1100" b="1" spc="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950" b="1" spc="3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BI315 Systems Physiology (BME)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ME310 Measurement &amp; Instrumentation (ME)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Senior Design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24">
            <a:extLst>
              <a:ext uri="{FF2B5EF4-FFF2-40B4-BE49-F238E27FC236}">
                <a16:creationId xmlns:a16="http://schemas.microsoft.com/office/drawing/2014/main" id="{6A134FBA-D374-8A69-FC34-981019A4EF95}"/>
              </a:ext>
            </a:extLst>
          </p:cNvPr>
          <p:cNvSpPr txBox="1"/>
          <p:nvPr/>
        </p:nvSpPr>
        <p:spPr>
          <a:xfrm>
            <a:off x="6250565" y="668461"/>
            <a:ext cx="4753578" cy="130420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7145" rIns="0" bIns="0" numCol="2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135"/>
              </a:spcBef>
            </a:pPr>
            <a:r>
              <a:rPr sz="1400" b="1" spc="-60" dirty="0">
                <a:solidFill>
                  <a:srgbClr val="8D6F55"/>
                </a:solidFill>
                <a:latin typeface="Calibri"/>
                <a:cs typeface="Calibri"/>
              </a:rPr>
              <a:t>SCIENTIFIC</a:t>
            </a:r>
            <a:r>
              <a:rPr sz="1400" b="1" spc="-75" dirty="0">
                <a:solidFill>
                  <a:srgbClr val="8D6F55"/>
                </a:solidFill>
                <a:latin typeface="Calibri"/>
                <a:cs typeface="Calibri"/>
              </a:rPr>
              <a:t> </a:t>
            </a:r>
            <a:r>
              <a:rPr sz="1400" b="1" spc="-155" dirty="0">
                <a:solidFill>
                  <a:srgbClr val="8D6F55"/>
                </a:solidFill>
                <a:latin typeface="Calibri"/>
                <a:cs typeface="Calibri"/>
              </a:rPr>
              <a:t>AND</a:t>
            </a:r>
            <a:r>
              <a:rPr sz="1400" b="1" spc="-30" dirty="0">
                <a:solidFill>
                  <a:srgbClr val="8D6F55"/>
                </a:solidFill>
                <a:latin typeface="Calibri"/>
                <a:cs typeface="Calibri"/>
              </a:rPr>
              <a:t> </a:t>
            </a:r>
            <a:r>
              <a:rPr sz="1400" b="1" spc="-70" dirty="0">
                <a:solidFill>
                  <a:srgbClr val="8D6F55"/>
                </a:solidFill>
                <a:latin typeface="Calibri"/>
                <a:cs typeface="Calibri"/>
              </a:rPr>
              <a:t>SOCIAL</a:t>
            </a:r>
            <a:r>
              <a:rPr sz="1400" b="1" spc="-30" dirty="0">
                <a:solidFill>
                  <a:srgbClr val="8D6F55"/>
                </a:solidFill>
                <a:latin typeface="Calibri"/>
                <a:cs typeface="Calibri"/>
              </a:rPr>
              <a:t> </a:t>
            </a:r>
            <a:r>
              <a:rPr sz="1400" b="1" spc="-90" dirty="0">
                <a:solidFill>
                  <a:srgbClr val="8D6F55"/>
                </a:solidFill>
                <a:latin typeface="Calibri"/>
                <a:cs typeface="Calibri"/>
              </a:rPr>
              <a:t>INQUIRY</a:t>
            </a:r>
            <a:endParaRPr sz="1400" dirty="0">
              <a:latin typeface="Calibri"/>
              <a:cs typeface="Calibri"/>
            </a:endParaRPr>
          </a:p>
          <a:p>
            <a:pPr marL="12700" marR="67945" algn="l">
              <a:lnSpc>
                <a:spcPct val="138800"/>
              </a:lnSpc>
              <a:spcBef>
                <a:spcPts val="380"/>
              </a:spcBef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en-US"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Inquiry</a:t>
            </a:r>
            <a:r>
              <a:rPr lang="en-US"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(SO1)</a:t>
            </a:r>
            <a:r>
              <a:rPr lang="en-US"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 </a:t>
            </a:r>
          </a:p>
          <a:p>
            <a:pPr marL="12700" marR="67945" algn="l">
              <a:spcBef>
                <a:spcPts val="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(SI1)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6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lang="en-US" sz="950" b="1" spc="-65" dirty="0">
              <a:solidFill>
                <a:srgbClr val="226E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9900" marR="67945"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PY211 Physics I	</a:t>
            </a:r>
          </a:p>
          <a:p>
            <a:pPr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CH101 Chemistry I</a:t>
            </a:r>
          </a:p>
          <a:p>
            <a:pPr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CH102 Chemistry II</a:t>
            </a:r>
          </a:p>
          <a:p>
            <a:pPr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CH131 General Chemistry</a:t>
            </a:r>
          </a:p>
          <a:p>
            <a:pPr algn="l">
              <a:spcBef>
                <a:spcPts val="0"/>
              </a:spcBef>
            </a:pPr>
            <a:endParaRPr 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600"/>
              </a:spcBef>
            </a:pPr>
            <a:r>
              <a:rPr lang="en-US"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lang="en-US"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II </a:t>
            </a:r>
            <a:r>
              <a:rPr lang="en-US"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(SI2)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950" b="1" spc="3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</a:p>
          <a:p>
            <a:pPr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PY212 Physics II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BI315 Systems Physiology 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PY313 Waves in Modern Physics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MA124 Calculus II</a:t>
            </a:r>
            <a:endParaRPr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2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3">
            <a:extLst>
              <a:ext uri="{FF2B5EF4-FFF2-40B4-BE49-F238E27FC236}">
                <a16:creationId xmlns:a16="http://schemas.microsoft.com/office/drawing/2014/main" id="{504E6556-061F-F9CF-1BB2-B881EDE2F906}"/>
              </a:ext>
            </a:extLst>
          </p:cNvPr>
          <p:cNvSpPr/>
          <p:nvPr/>
        </p:nvSpPr>
        <p:spPr>
          <a:xfrm>
            <a:off x="6088117" y="544830"/>
            <a:ext cx="0" cy="5779770"/>
          </a:xfrm>
          <a:custGeom>
            <a:avLst/>
            <a:gdLst/>
            <a:ahLst/>
            <a:cxnLst/>
            <a:rect l="l" t="t" r="r" b="b"/>
            <a:pathLst>
              <a:path h="5779770">
                <a:moveTo>
                  <a:pt x="0" y="5779223"/>
                </a:moveTo>
                <a:lnTo>
                  <a:pt x="0" y="0"/>
                </a:lnTo>
              </a:path>
            </a:pathLst>
          </a:custGeom>
          <a:ln w="12306">
            <a:solidFill>
              <a:srgbClr val="6FC0C5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3">
            <a:extLst>
              <a:ext uri="{FF2B5EF4-FFF2-40B4-BE49-F238E27FC236}">
                <a16:creationId xmlns:a16="http://schemas.microsoft.com/office/drawing/2014/main" id="{6898DDCB-2842-7B49-3468-00DA55310953}"/>
              </a:ext>
            </a:extLst>
          </p:cNvPr>
          <p:cNvSpPr txBox="1"/>
          <p:nvPr/>
        </p:nvSpPr>
        <p:spPr>
          <a:xfrm>
            <a:off x="7454350" y="2500800"/>
            <a:ext cx="4230868" cy="1147301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487045" marR="309880" indent="-175260" algn="l">
              <a:lnSpc>
                <a:spcPts val="1410"/>
              </a:lnSpc>
              <a:spcBef>
                <a:spcPts val="359"/>
              </a:spcBef>
            </a:pPr>
            <a:r>
              <a:rPr sz="1400" b="1" spc="-85" dirty="0">
                <a:solidFill>
                  <a:srgbClr val="6EC9C7"/>
                </a:solidFill>
                <a:latin typeface="Calibri"/>
                <a:cs typeface="Calibri"/>
              </a:rPr>
              <a:t>DIVERSITY,</a:t>
            </a:r>
            <a:r>
              <a:rPr sz="1400" b="1" spc="-55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60" dirty="0">
                <a:solidFill>
                  <a:srgbClr val="6EC9C7"/>
                </a:solidFill>
                <a:latin typeface="Calibri"/>
                <a:cs typeface="Calibri"/>
              </a:rPr>
              <a:t>CIVIC</a:t>
            </a:r>
            <a:r>
              <a:rPr sz="1400" b="1" spc="5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145" dirty="0">
                <a:solidFill>
                  <a:srgbClr val="6EC9C7"/>
                </a:solidFill>
                <a:latin typeface="Calibri"/>
                <a:cs typeface="Calibri"/>
              </a:rPr>
              <a:t>ENGAGEMENT,</a:t>
            </a:r>
            <a:r>
              <a:rPr sz="1400" b="1" spc="500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lang="en-US" sz="1400" b="1" spc="500" dirty="0">
                <a:solidFill>
                  <a:srgbClr val="6EC9C7"/>
                </a:solidFill>
                <a:latin typeface="Calibri"/>
                <a:cs typeface="Calibri"/>
              </a:rPr>
              <a:t/>
            </a:r>
            <a:br>
              <a:rPr lang="en-US" sz="1400" b="1" spc="500" dirty="0">
                <a:solidFill>
                  <a:srgbClr val="6EC9C7"/>
                </a:solidFill>
                <a:latin typeface="Calibri"/>
                <a:cs typeface="Calibri"/>
              </a:rPr>
            </a:br>
            <a:r>
              <a:rPr sz="1400" b="1" spc="-155" dirty="0">
                <a:solidFill>
                  <a:srgbClr val="6EC9C7"/>
                </a:solidFill>
                <a:latin typeface="Calibri"/>
                <a:cs typeface="Calibri"/>
              </a:rPr>
              <a:t>AND</a:t>
            </a:r>
            <a:r>
              <a:rPr sz="1400" b="1" spc="-45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110" dirty="0">
                <a:solidFill>
                  <a:srgbClr val="6EC9C7"/>
                </a:solidFill>
                <a:latin typeface="Calibri"/>
                <a:cs typeface="Calibri"/>
              </a:rPr>
              <a:t>GLOBAL</a:t>
            </a:r>
            <a:r>
              <a:rPr sz="1400" b="1" spc="-40" dirty="0">
                <a:solidFill>
                  <a:srgbClr val="6EC9C7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6EC9C7"/>
                </a:solidFill>
                <a:latin typeface="Calibri"/>
                <a:cs typeface="Calibri"/>
              </a:rPr>
              <a:t>CITIZENSHIP</a:t>
            </a:r>
            <a:endParaRPr sz="1400" dirty="0">
              <a:latin typeface="Calibri"/>
              <a:cs typeface="Calibri"/>
            </a:endParaRPr>
          </a:p>
          <a:p>
            <a:pPr marL="12700" algn="l">
              <a:lnSpc>
                <a:spcPct val="100000"/>
              </a:lnSpc>
              <a:spcBef>
                <a:spcPts val="750"/>
              </a:spcBef>
            </a:pP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5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Individual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(IIC)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2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4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79755" algn="l">
              <a:lnSpc>
                <a:spcPct val="101800"/>
              </a:lnSpc>
              <a:spcBef>
                <a:spcPts val="465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Citizenship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Intercultural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Literacy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(GCI)</a:t>
            </a:r>
            <a:r>
              <a:rPr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49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Ethical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(ETR)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25">
            <a:extLst>
              <a:ext uri="{FF2B5EF4-FFF2-40B4-BE49-F238E27FC236}">
                <a16:creationId xmlns:a16="http://schemas.microsoft.com/office/drawing/2014/main" id="{F146028B-82F1-F480-FA29-5F593E0801A4}"/>
              </a:ext>
            </a:extLst>
          </p:cNvPr>
          <p:cNvSpPr txBox="1"/>
          <p:nvPr/>
        </p:nvSpPr>
        <p:spPr>
          <a:xfrm>
            <a:off x="3523030" y="668461"/>
            <a:ext cx="2621279" cy="1288173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20040" marR="156210" indent="-132080" algn="ctr">
              <a:lnSpc>
                <a:spcPts val="1400"/>
              </a:lnSpc>
              <a:spcBef>
                <a:spcPts val="365"/>
              </a:spcBef>
            </a:pPr>
            <a:r>
              <a:rPr sz="1400" b="1" spc="-80" dirty="0">
                <a:solidFill>
                  <a:srgbClr val="E41E40"/>
                </a:solidFill>
                <a:latin typeface="Calibri"/>
                <a:cs typeface="Calibri"/>
              </a:rPr>
              <a:t>PHILOSOPHICAL,</a:t>
            </a:r>
            <a:r>
              <a:rPr sz="1400" b="1" spc="-70" dirty="0">
                <a:solidFill>
                  <a:srgbClr val="E41E40"/>
                </a:solidFill>
                <a:latin typeface="Calibri"/>
                <a:cs typeface="Calibri"/>
              </a:rPr>
              <a:t> AESTHETIC,</a:t>
            </a:r>
            <a:r>
              <a:rPr sz="1400" b="1" spc="-65" dirty="0">
                <a:solidFill>
                  <a:srgbClr val="E41E40"/>
                </a:solidFill>
                <a:latin typeface="Calibri"/>
                <a:cs typeface="Calibri"/>
              </a:rPr>
              <a:t> </a:t>
            </a:r>
            <a:r>
              <a:rPr sz="1400" b="1" spc="-150" dirty="0">
                <a:solidFill>
                  <a:srgbClr val="E41E40"/>
                </a:solidFill>
                <a:latin typeface="Calibri"/>
                <a:cs typeface="Calibri"/>
              </a:rPr>
              <a:t>AND</a:t>
            </a:r>
            <a:r>
              <a:rPr lang="en-US" sz="1400" b="1" spc="-150" dirty="0">
                <a:solidFill>
                  <a:srgbClr val="E41E40"/>
                </a:solidFill>
                <a:latin typeface="Calibri"/>
                <a:cs typeface="Calibri"/>
              </a:rPr>
              <a:t> </a:t>
            </a:r>
            <a:r>
              <a:rPr sz="1400" b="1" spc="-80" dirty="0">
                <a:solidFill>
                  <a:srgbClr val="E41E40"/>
                </a:solidFill>
                <a:latin typeface="Calibri"/>
                <a:cs typeface="Calibri"/>
              </a:rPr>
              <a:t>HISTORICAL</a:t>
            </a:r>
            <a:r>
              <a:rPr sz="1400" b="1" spc="5" dirty="0">
                <a:solidFill>
                  <a:srgbClr val="E41E40"/>
                </a:solidFill>
                <a:latin typeface="Calibri"/>
                <a:cs typeface="Calibri"/>
              </a:rPr>
              <a:t> </a:t>
            </a:r>
            <a:r>
              <a:rPr sz="1400" b="1" spc="-40" dirty="0">
                <a:solidFill>
                  <a:srgbClr val="E41E40"/>
                </a:solidFill>
                <a:latin typeface="Calibri"/>
                <a:cs typeface="Calibri"/>
              </a:rPr>
              <a:t>INTERPRETATION</a:t>
            </a:r>
            <a:endParaRPr lang="en-US" sz="1400" dirty="0">
              <a:latin typeface="Calibri"/>
              <a:cs typeface="Calibri"/>
            </a:endParaRPr>
          </a:p>
          <a:p>
            <a:pPr marL="15240" algn="l">
              <a:lnSpc>
                <a:spcPct val="100000"/>
              </a:lnSpc>
              <a:spcBef>
                <a:spcPts val="625"/>
              </a:spcBef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Philosophical</a:t>
            </a:r>
            <a:r>
              <a:rPr lang="en-US" sz="1100" b="1" spc="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lang="en-US" sz="1100" b="1" spc="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240" algn="l">
              <a:lnSpc>
                <a:spcPct val="100000"/>
              </a:lnSpc>
              <a:spcBef>
                <a:spcPts val="20"/>
              </a:spcBef>
            </a:pP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Life’s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Meanings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(PLM)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49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Aesthetic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Exploration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(AEX)</a:t>
            </a:r>
            <a:r>
              <a:rPr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3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2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240" algn="l">
              <a:lnSpc>
                <a:spcPct val="100000"/>
              </a:lnSpc>
              <a:spcBef>
                <a:spcPts val="490"/>
              </a:spcBef>
            </a:pPr>
            <a:r>
              <a:rPr sz="1100" b="1" spc="-8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Historical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8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Consciousness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8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(HCO)</a:t>
            </a:r>
            <a:r>
              <a:rPr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6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4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26">
            <a:extLst>
              <a:ext uri="{FF2B5EF4-FFF2-40B4-BE49-F238E27FC236}">
                <a16:creationId xmlns:a16="http://schemas.microsoft.com/office/drawing/2014/main" id="{99D3748C-E3AC-E178-2932-BDFE94F3DF2D}"/>
              </a:ext>
            </a:extLst>
          </p:cNvPr>
          <p:cNvSpPr txBox="1"/>
          <p:nvPr/>
        </p:nvSpPr>
        <p:spPr>
          <a:xfrm>
            <a:off x="1723233" y="2379331"/>
            <a:ext cx="3222764" cy="2476319"/>
          </a:xfrm>
          <a:prstGeom prst="rect">
            <a:avLst/>
          </a:prstGeom>
        </p:spPr>
        <p:txBody>
          <a:bodyPr vert="horz" wrap="square" lIns="0" tIns="102870" rIns="0" bIns="0" numCol="1" rtlCol="0">
            <a:spAutoFit/>
          </a:bodyPr>
          <a:lstStyle/>
          <a:p>
            <a:pPr marL="489584" algn="ctr">
              <a:lnSpc>
                <a:spcPct val="100000"/>
              </a:lnSpc>
              <a:spcBef>
                <a:spcPts val="810"/>
              </a:spcBef>
            </a:pPr>
            <a:r>
              <a:rPr sz="1400" b="1" spc="-120" dirty="0">
                <a:solidFill>
                  <a:srgbClr val="1C2633"/>
                </a:solidFill>
                <a:latin typeface="Calibri"/>
                <a:cs typeface="Calibri"/>
              </a:rPr>
              <a:t>QUANTITATIVE</a:t>
            </a:r>
            <a:r>
              <a:rPr lang="en-US" sz="1400" b="1" spc="20" dirty="0">
                <a:solidFill>
                  <a:srgbClr val="1C2633"/>
                </a:solidFill>
                <a:latin typeface="Calibri"/>
                <a:cs typeface="Calibri"/>
              </a:rPr>
              <a:t> </a:t>
            </a:r>
            <a:r>
              <a:rPr lang="en-US" sz="1400" b="1" spc="-10" dirty="0">
                <a:solidFill>
                  <a:srgbClr val="1C2633"/>
                </a:solidFill>
                <a:latin typeface="Calibri"/>
                <a:cs typeface="Calibri"/>
              </a:rPr>
              <a:t>REASONING</a:t>
            </a:r>
            <a:endParaRPr lang="en-US" sz="1400" dirty="0">
              <a:latin typeface="Calibri"/>
              <a:cs typeface="Calibri"/>
            </a:endParaRPr>
          </a:p>
          <a:p>
            <a:pPr marL="12700" algn="l">
              <a:lnSpc>
                <a:spcPct val="100000"/>
              </a:lnSpc>
              <a:spcBef>
                <a:spcPts val="509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Quantitative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(QR1)</a:t>
            </a:r>
            <a:r>
              <a:rPr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lang="en-US" sz="950" b="1" spc="-10" dirty="0">
              <a:solidFill>
                <a:srgbClr val="226E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PY211 Physics 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EK125 Intro to Programming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CH101 Chemistry 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CH102 Chemistry II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CH131 General Chemistry</a:t>
            </a:r>
          </a:p>
          <a:p>
            <a:pPr marL="12700" algn="l">
              <a:lnSpc>
                <a:spcPct val="100000"/>
              </a:lnSpc>
              <a:spcBef>
                <a:spcPts val="610"/>
              </a:spcBef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Quantitative</a:t>
            </a:r>
            <a:r>
              <a:rPr lang="en-US"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lang="en-US"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r>
              <a:rPr lang="en-US" sz="1100" b="1" spc="-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(QR2)</a:t>
            </a:r>
            <a:r>
              <a:rPr lang="en-US"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950" b="1" spc="1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5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MA123 Calculus 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MA124 Calculus II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MA225 Multivariate Calculus 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PY212 Physics II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EK 381 Prob, Stats, &amp; Data Sci</a:t>
            </a:r>
          </a:p>
          <a:p>
            <a:pPr algn="l"/>
            <a:endParaRPr lang="en-US" sz="9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object 29">
            <a:extLst>
              <a:ext uri="{FF2B5EF4-FFF2-40B4-BE49-F238E27FC236}">
                <a16:creationId xmlns:a16="http://schemas.microsoft.com/office/drawing/2014/main" id="{E97381F8-1547-23C5-E88D-49234D7656EA}"/>
              </a:ext>
            </a:extLst>
          </p:cNvPr>
          <p:cNvGrpSpPr/>
          <p:nvPr/>
        </p:nvGrpSpPr>
        <p:grpSpPr>
          <a:xfrm>
            <a:off x="1688465" y="920750"/>
            <a:ext cx="8522335" cy="4946650"/>
            <a:chOff x="579283" y="1798805"/>
            <a:chExt cx="8522335" cy="4946650"/>
          </a:xfrm>
        </p:grpSpPr>
        <p:sp>
          <p:nvSpPr>
            <p:cNvPr id="13" name="object 30">
              <a:extLst>
                <a:ext uri="{FF2B5EF4-FFF2-40B4-BE49-F238E27FC236}">
                  <a16:creationId xmlns:a16="http://schemas.microsoft.com/office/drawing/2014/main" id="{49E3A985-0612-A2C8-6D08-31C80D665832}"/>
                </a:ext>
              </a:extLst>
            </p:cNvPr>
            <p:cNvSpPr/>
            <p:nvPr/>
          </p:nvSpPr>
          <p:spPr>
            <a:xfrm>
              <a:off x="662625" y="1804958"/>
              <a:ext cx="8367395" cy="4721860"/>
            </a:xfrm>
            <a:custGeom>
              <a:avLst/>
              <a:gdLst/>
              <a:ahLst/>
              <a:cxnLst/>
              <a:rect l="l" t="t" r="r" b="b"/>
              <a:pathLst>
                <a:path w="8367395" h="4721859">
                  <a:moveTo>
                    <a:pt x="8366861" y="4721669"/>
                  </a:moveTo>
                  <a:lnTo>
                    <a:pt x="0" y="0"/>
                  </a:lnTo>
                </a:path>
              </a:pathLst>
            </a:custGeom>
            <a:ln w="12306">
              <a:solidFill>
                <a:srgbClr val="6FC0C5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31">
              <a:extLst>
                <a:ext uri="{FF2B5EF4-FFF2-40B4-BE49-F238E27FC236}">
                  <a16:creationId xmlns:a16="http://schemas.microsoft.com/office/drawing/2014/main" id="{2462C064-83B6-81AE-F8A0-7CC4CA17FA83}"/>
                </a:ext>
              </a:extLst>
            </p:cNvPr>
            <p:cNvSpPr/>
            <p:nvPr/>
          </p:nvSpPr>
          <p:spPr>
            <a:xfrm>
              <a:off x="585436" y="1885730"/>
              <a:ext cx="8509635" cy="4853940"/>
            </a:xfrm>
            <a:custGeom>
              <a:avLst/>
              <a:gdLst/>
              <a:ahLst/>
              <a:cxnLst/>
              <a:rect l="l" t="t" r="r" b="b"/>
              <a:pathLst>
                <a:path w="8509635" h="4853940">
                  <a:moveTo>
                    <a:pt x="0" y="4853444"/>
                  </a:moveTo>
                  <a:lnTo>
                    <a:pt x="8509571" y="0"/>
                  </a:lnTo>
                </a:path>
              </a:pathLst>
            </a:custGeom>
            <a:ln w="12306">
              <a:solidFill>
                <a:srgbClr val="6FC0C5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32">
              <a:extLst>
                <a:ext uri="{FF2B5EF4-FFF2-40B4-BE49-F238E27FC236}">
                  <a16:creationId xmlns:a16="http://schemas.microsoft.com/office/drawing/2014/main" id="{E6C3940B-4DCF-755D-C8D0-DBB723340592}"/>
                </a:ext>
              </a:extLst>
            </p:cNvPr>
            <p:cNvSpPr/>
            <p:nvPr/>
          </p:nvSpPr>
          <p:spPr>
            <a:xfrm>
              <a:off x="4198917" y="3457077"/>
              <a:ext cx="1536065" cy="1536065"/>
            </a:xfrm>
            <a:custGeom>
              <a:avLst/>
              <a:gdLst/>
              <a:ahLst/>
              <a:cxnLst/>
              <a:rect l="l" t="t" r="r" b="b"/>
              <a:pathLst>
                <a:path w="1536064" h="1536064">
                  <a:moveTo>
                    <a:pt x="770889" y="0"/>
                  </a:moveTo>
                  <a:lnTo>
                    <a:pt x="722318" y="1321"/>
                  </a:lnTo>
                  <a:lnTo>
                    <a:pt x="674539" y="5608"/>
                  </a:lnTo>
                  <a:lnTo>
                    <a:pt x="627640" y="12770"/>
                  </a:lnTo>
                  <a:lnTo>
                    <a:pt x="581714" y="22717"/>
                  </a:lnTo>
                  <a:lnTo>
                    <a:pt x="536850" y="35360"/>
                  </a:lnTo>
                  <a:lnTo>
                    <a:pt x="493138" y="50610"/>
                  </a:lnTo>
                  <a:lnTo>
                    <a:pt x="450669" y="68377"/>
                  </a:lnTo>
                  <a:lnTo>
                    <a:pt x="409533" y="88570"/>
                  </a:lnTo>
                  <a:lnTo>
                    <a:pt x="369820" y="111102"/>
                  </a:lnTo>
                  <a:lnTo>
                    <a:pt x="331622" y="135881"/>
                  </a:lnTo>
                  <a:lnTo>
                    <a:pt x="295027" y="162818"/>
                  </a:lnTo>
                  <a:lnTo>
                    <a:pt x="260126" y="191825"/>
                  </a:lnTo>
                  <a:lnTo>
                    <a:pt x="227010" y="222810"/>
                  </a:lnTo>
                  <a:lnTo>
                    <a:pt x="195770" y="255685"/>
                  </a:lnTo>
                  <a:lnTo>
                    <a:pt x="166494" y="290359"/>
                  </a:lnTo>
                  <a:lnTo>
                    <a:pt x="139274" y="326744"/>
                  </a:lnTo>
                  <a:lnTo>
                    <a:pt x="114200" y="364750"/>
                  </a:lnTo>
                  <a:lnTo>
                    <a:pt x="91362" y="404287"/>
                  </a:lnTo>
                  <a:lnTo>
                    <a:pt x="70851" y="445265"/>
                  </a:lnTo>
                  <a:lnTo>
                    <a:pt x="52756" y="487595"/>
                  </a:lnTo>
                  <a:lnTo>
                    <a:pt x="37169" y="531187"/>
                  </a:lnTo>
                  <a:lnTo>
                    <a:pt x="24179" y="575952"/>
                  </a:lnTo>
                  <a:lnTo>
                    <a:pt x="13876" y="621800"/>
                  </a:lnTo>
                  <a:lnTo>
                    <a:pt x="6352" y="668641"/>
                  </a:lnTo>
                  <a:lnTo>
                    <a:pt x="1697" y="716387"/>
                  </a:lnTo>
                  <a:lnTo>
                    <a:pt x="0" y="764946"/>
                  </a:lnTo>
                  <a:lnTo>
                    <a:pt x="1321" y="813513"/>
                  </a:lnTo>
                  <a:lnTo>
                    <a:pt x="5608" y="861289"/>
                  </a:lnTo>
                  <a:lnTo>
                    <a:pt x="12769" y="908184"/>
                  </a:lnTo>
                  <a:lnTo>
                    <a:pt x="22716" y="954107"/>
                  </a:lnTo>
                  <a:lnTo>
                    <a:pt x="35359" y="998969"/>
                  </a:lnTo>
                  <a:lnTo>
                    <a:pt x="50608" y="1042679"/>
                  </a:lnTo>
                  <a:lnTo>
                    <a:pt x="68374" y="1085146"/>
                  </a:lnTo>
                  <a:lnTo>
                    <a:pt x="88567" y="1126281"/>
                  </a:lnTo>
                  <a:lnTo>
                    <a:pt x="111098" y="1165992"/>
                  </a:lnTo>
                  <a:lnTo>
                    <a:pt x="135876" y="1204190"/>
                  </a:lnTo>
                  <a:lnTo>
                    <a:pt x="162812" y="1240785"/>
                  </a:lnTo>
                  <a:lnTo>
                    <a:pt x="191818" y="1275685"/>
                  </a:lnTo>
                  <a:lnTo>
                    <a:pt x="222802" y="1308801"/>
                  </a:lnTo>
                  <a:lnTo>
                    <a:pt x="255676" y="1340043"/>
                  </a:lnTo>
                  <a:lnTo>
                    <a:pt x="290349" y="1369319"/>
                  </a:lnTo>
                  <a:lnTo>
                    <a:pt x="326733" y="1396540"/>
                  </a:lnTo>
                  <a:lnTo>
                    <a:pt x="364737" y="1421615"/>
                  </a:lnTo>
                  <a:lnTo>
                    <a:pt x="404273" y="1444455"/>
                  </a:lnTo>
                  <a:lnTo>
                    <a:pt x="445250" y="1464968"/>
                  </a:lnTo>
                  <a:lnTo>
                    <a:pt x="487578" y="1483064"/>
                  </a:lnTo>
                  <a:lnTo>
                    <a:pt x="531169" y="1498654"/>
                  </a:lnTo>
                  <a:lnTo>
                    <a:pt x="575933" y="1511646"/>
                  </a:lnTo>
                  <a:lnTo>
                    <a:pt x="621779" y="1521951"/>
                  </a:lnTo>
                  <a:lnTo>
                    <a:pt x="668619" y="1529478"/>
                  </a:lnTo>
                  <a:lnTo>
                    <a:pt x="716363" y="1534136"/>
                  </a:lnTo>
                  <a:lnTo>
                    <a:pt x="764920" y="1535836"/>
                  </a:lnTo>
                  <a:lnTo>
                    <a:pt x="813492" y="1534514"/>
                  </a:lnTo>
                  <a:lnTo>
                    <a:pt x="861271" y="1530228"/>
                  </a:lnTo>
                  <a:lnTo>
                    <a:pt x="908170" y="1523066"/>
                  </a:lnTo>
                  <a:lnTo>
                    <a:pt x="954096" y="1513118"/>
                  </a:lnTo>
                  <a:lnTo>
                    <a:pt x="998960" y="1500475"/>
                  </a:lnTo>
                  <a:lnTo>
                    <a:pt x="1042672" y="1485225"/>
                  </a:lnTo>
                  <a:lnTo>
                    <a:pt x="1085142" y="1467459"/>
                  </a:lnTo>
                  <a:lnTo>
                    <a:pt x="1126278" y="1447265"/>
                  </a:lnTo>
                  <a:lnTo>
                    <a:pt x="1165991" y="1424734"/>
                  </a:lnTo>
                  <a:lnTo>
                    <a:pt x="1204190" y="1399955"/>
                  </a:lnTo>
                  <a:lnTo>
                    <a:pt x="1240785" y="1373017"/>
                  </a:lnTo>
                  <a:lnTo>
                    <a:pt x="1275686" y="1344011"/>
                  </a:lnTo>
                  <a:lnTo>
                    <a:pt x="1308803" y="1313026"/>
                  </a:lnTo>
                  <a:lnTo>
                    <a:pt x="1340044" y="1280151"/>
                  </a:lnTo>
                  <a:lnTo>
                    <a:pt x="1369321" y="1245476"/>
                  </a:lnTo>
                  <a:lnTo>
                    <a:pt x="1396542" y="1209091"/>
                  </a:lnTo>
                  <a:lnTo>
                    <a:pt x="1421617" y="1171085"/>
                  </a:lnTo>
                  <a:lnTo>
                    <a:pt x="1444457" y="1131549"/>
                  </a:lnTo>
                  <a:lnTo>
                    <a:pt x="1464969" y="1090570"/>
                  </a:lnTo>
                  <a:lnTo>
                    <a:pt x="1483066" y="1048240"/>
                  </a:lnTo>
                  <a:lnTo>
                    <a:pt x="1498655" y="1004648"/>
                  </a:lnTo>
                  <a:lnTo>
                    <a:pt x="1511647" y="959883"/>
                  </a:lnTo>
                  <a:lnTo>
                    <a:pt x="1521951" y="914035"/>
                  </a:lnTo>
                  <a:lnTo>
                    <a:pt x="1529478" y="867194"/>
                  </a:lnTo>
                  <a:lnTo>
                    <a:pt x="1534136" y="819449"/>
                  </a:lnTo>
                  <a:lnTo>
                    <a:pt x="1535836" y="770890"/>
                  </a:lnTo>
                  <a:lnTo>
                    <a:pt x="1534511" y="722321"/>
                  </a:lnTo>
                  <a:lnTo>
                    <a:pt x="1530223" y="674544"/>
                  </a:lnTo>
                  <a:lnTo>
                    <a:pt x="1523059" y="627648"/>
                  </a:lnTo>
                  <a:lnTo>
                    <a:pt x="1513110" y="581724"/>
                  </a:lnTo>
                  <a:lnTo>
                    <a:pt x="1500465" y="536862"/>
                  </a:lnTo>
                  <a:lnTo>
                    <a:pt x="1485215" y="493151"/>
                  </a:lnTo>
                  <a:lnTo>
                    <a:pt x="1467448" y="450684"/>
                  </a:lnTo>
                  <a:lnTo>
                    <a:pt x="1447254" y="409549"/>
                  </a:lnTo>
                  <a:lnTo>
                    <a:pt x="1424722" y="369838"/>
                  </a:lnTo>
                  <a:lnTo>
                    <a:pt x="1399943" y="331640"/>
                  </a:lnTo>
                  <a:lnTo>
                    <a:pt x="1373006" y="295045"/>
                  </a:lnTo>
                  <a:lnTo>
                    <a:pt x="1344001" y="260145"/>
                  </a:lnTo>
                  <a:lnTo>
                    <a:pt x="1313016" y="227029"/>
                  </a:lnTo>
                  <a:lnTo>
                    <a:pt x="1280142" y="195788"/>
                  </a:lnTo>
                  <a:lnTo>
                    <a:pt x="1245468" y="166513"/>
                  </a:lnTo>
                  <a:lnTo>
                    <a:pt x="1209084" y="139292"/>
                  </a:lnTo>
                  <a:lnTo>
                    <a:pt x="1171079" y="114217"/>
                  </a:lnTo>
                  <a:lnTo>
                    <a:pt x="1131544" y="91378"/>
                  </a:lnTo>
                  <a:lnTo>
                    <a:pt x="1090566" y="70866"/>
                  </a:lnTo>
                  <a:lnTo>
                    <a:pt x="1048237" y="52769"/>
                  </a:lnTo>
                  <a:lnTo>
                    <a:pt x="1004646" y="37180"/>
                  </a:lnTo>
                  <a:lnTo>
                    <a:pt x="959882" y="24188"/>
                  </a:lnTo>
                  <a:lnTo>
                    <a:pt x="914034" y="13884"/>
                  </a:lnTo>
                  <a:lnTo>
                    <a:pt x="867193" y="6358"/>
                  </a:lnTo>
                  <a:lnTo>
                    <a:pt x="819449" y="1699"/>
                  </a:lnTo>
                  <a:lnTo>
                    <a:pt x="770889" y="0"/>
                  </a:lnTo>
                  <a:close/>
                </a:path>
              </a:pathLst>
            </a:custGeom>
            <a:solidFill>
              <a:srgbClr val="455A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33">
              <a:extLst>
                <a:ext uri="{FF2B5EF4-FFF2-40B4-BE49-F238E27FC236}">
                  <a16:creationId xmlns:a16="http://schemas.microsoft.com/office/drawing/2014/main" id="{2AE31157-F0A9-78D4-9F31-2385D82A17C5}"/>
                </a:ext>
              </a:extLst>
            </p:cNvPr>
            <p:cNvSpPr/>
            <p:nvPr/>
          </p:nvSpPr>
          <p:spPr>
            <a:xfrm>
              <a:off x="4343786" y="3510753"/>
              <a:ext cx="621665" cy="717550"/>
            </a:xfrm>
            <a:custGeom>
              <a:avLst/>
              <a:gdLst/>
              <a:ahLst/>
              <a:cxnLst/>
              <a:rect l="l" t="t" r="r" b="b"/>
              <a:pathLst>
                <a:path w="621664" h="717550">
                  <a:moveTo>
                    <a:pt x="621372" y="0"/>
                  </a:moveTo>
                  <a:lnTo>
                    <a:pt x="572354" y="1517"/>
                  </a:lnTo>
                  <a:lnTo>
                    <a:pt x="524316" y="6040"/>
                  </a:lnTo>
                  <a:lnTo>
                    <a:pt x="477339" y="13520"/>
                  </a:lnTo>
                  <a:lnTo>
                    <a:pt x="431505" y="23912"/>
                  </a:lnTo>
                  <a:lnTo>
                    <a:pt x="386894" y="37169"/>
                  </a:lnTo>
                  <a:lnTo>
                    <a:pt x="343587" y="53244"/>
                  </a:lnTo>
                  <a:lnTo>
                    <a:pt x="301665" y="72091"/>
                  </a:lnTo>
                  <a:lnTo>
                    <a:pt x="261208" y="93662"/>
                  </a:lnTo>
                  <a:lnTo>
                    <a:pt x="222298" y="117912"/>
                  </a:lnTo>
                  <a:lnTo>
                    <a:pt x="185014" y="144793"/>
                  </a:lnTo>
                  <a:lnTo>
                    <a:pt x="149438" y="174260"/>
                  </a:lnTo>
                  <a:lnTo>
                    <a:pt x="115650" y="206265"/>
                  </a:lnTo>
                  <a:lnTo>
                    <a:pt x="83732" y="240761"/>
                  </a:lnTo>
                  <a:lnTo>
                    <a:pt x="53763" y="277703"/>
                  </a:lnTo>
                  <a:lnTo>
                    <a:pt x="25826" y="317044"/>
                  </a:lnTo>
                  <a:lnTo>
                    <a:pt x="0" y="358736"/>
                  </a:lnTo>
                  <a:lnTo>
                    <a:pt x="621372" y="717499"/>
                  </a:lnTo>
                  <a:lnTo>
                    <a:pt x="621372" y="0"/>
                  </a:lnTo>
                  <a:close/>
                </a:path>
              </a:pathLst>
            </a:custGeom>
            <a:solidFill>
              <a:srgbClr val="E21C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34">
              <a:extLst>
                <a:ext uri="{FF2B5EF4-FFF2-40B4-BE49-F238E27FC236}">
                  <a16:creationId xmlns:a16="http://schemas.microsoft.com/office/drawing/2014/main" id="{1A6CA1A5-0439-B22E-C7E0-93FC61EA49AA}"/>
                </a:ext>
              </a:extLst>
            </p:cNvPr>
            <p:cNvSpPr/>
            <p:nvPr/>
          </p:nvSpPr>
          <p:spPr>
            <a:xfrm>
              <a:off x="4244811" y="3869490"/>
              <a:ext cx="720725" cy="717550"/>
            </a:xfrm>
            <a:custGeom>
              <a:avLst/>
              <a:gdLst/>
              <a:ahLst/>
              <a:cxnLst/>
              <a:rect l="l" t="t" r="r" b="b"/>
              <a:pathLst>
                <a:path w="720725" h="717550">
                  <a:moveTo>
                    <a:pt x="98974" y="0"/>
                  </a:moveTo>
                  <a:lnTo>
                    <a:pt x="75777" y="43212"/>
                  </a:lnTo>
                  <a:lnTo>
                    <a:pt x="55673" y="87078"/>
                  </a:lnTo>
                  <a:lnTo>
                    <a:pt x="38661" y="131504"/>
                  </a:lnTo>
                  <a:lnTo>
                    <a:pt x="24743" y="176396"/>
                  </a:lnTo>
                  <a:lnTo>
                    <a:pt x="13918" y="221661"/>
                  </a:lnTo>
                  <a:lnTo>
                    <a:pt x="6185" y="267206"/>
                  </a:lnTo>
                  <a:lnTo>
                    <a:pt x="1546" y="312937"/>
                  </a:lnTo>
                  <a:lnTo>
                    <a:pt x="0" y="358762"/>
                  </a:lnTo>
                  <a:lnTo>
                    <a:pt x="1546" y="404587"/>
                  </a:lnTo>
                  <a:lnTo>
                    <a:pt x="6185" y="450318"/>
                  </a:lnTo>
                  <a:lnTo>
                    <a:pt x="13918" y="495863"/>
                  </a:lnTo>
                  <a:lnTo>
                    <a:pt x="24743" y="541128"/>
                  </a:lnTo>
                  <a:lnTo>
                    <a:pt x="38661" y="586020"/>
                  </a:lnTo>
                  <a:lnTo>
                    <a:pt x="55673" y="630445"/>
                  </a:lnTo>
                  <a:lnTo>
                    <a:pt x="75777" y="674311"/>
                  </a:lnTo>
                  <a:lnTo>
                    <a:pt x="98974" y="717524"/>
                  </a:lnTo>
                  <a:lnTo>
                    <a:pt x="720347" y="358762"/>
                  </a:lnTo>
                  <a:lnTo>
                    <a:pt x="98974" y="0"/>
                  </a:lnTo>
                  <a:close/>
                </a:path>
              </a:pathLst>
            </a:custGeom>
            <a:solidFill>
              <a:srgbClr val="1A22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35">
              <a:extLst>
                <a:ext uri="{FF2B5EF4-FFF2-40B4-BE49-F238E27FC236}">
                  <a16:creationId xmlns:a16="http://schemas.microsoft.com/office/drawing/2014/main" id="{95EE2262-EAB8-9DD1-0B87-D61394915CCB}"/>
                </a:ext>
              </a:extLst>
            </p:cNvPr>
            <p:cNvSpPr/>
            <p:nvPr/>
          </p:nvSpPr>
          <p:spPr>
            <a:xfrm>
              <a:off x="4343786" y="4228252"/>
              <a:ext cx="621665" cy="717550"/>
            </a:xfrm>
            <a:custGeom>
              <a:avLst/>
              <a:gdLst/>
              <a:ahLst/>
              <a:cxnLst/>
              <a:rect l="l" t="t" r="r" b="b"/>
              <a:pathLst>
                <a:path w="621664" h="717550">
                  <a:moveTo>
                    <a:pt x="621372" y="0"/>
                  </a:moveTo>
                  <a:lnTo>
                    <a:pt x="0" y="358762"/>
                  </a:lnTo>
                  <a:lnTo>
                    <a:pt x="25826" y="400454"/>
                  </a:lnTo>
                  <a:lnTo>
                    <a:pt x="53763" y="439795"/>
                  </a:lnTo>
                  <a:lnTo>
                    <a:pt x="83732" y="476737"/>
                  </a:lnTo>
                  <a:lnTo>
                    <a:pt x="115650" y="511234"/>
                  </a:lnTo>
                  <a:lnTo>
                    <a:pt x="149438" y="543239"/>
                  </a:lnTo>
                  <a:lnTo>
                    <a:pt x="185014" y="572705"/>
                  </a:lnTo>
                  <a:lnTo>
                    <a:pt x="222298" y="599586"/>
                  </a:lnTo>
                  <a:lnTo>
                    <a:pt x="261208" y="623836"/>
                  </a:lnTo>
                  <a:lnTo>
                    <a:pt x="301665" y="645408"/>
                  </a:lnTo>
                  <a:lnTo>
                    <a:pt x="343587" y="664254"/>
                  </a:lnTo>
                  <a:lnTo>
                    <a:pt x="386894" y="680329"/>
                  </a:lnTo>
                  <a:lnTo>
                    <a:pt x="431505" y="693586"/>
                  </a:lnTo>
                  <a:lnTo>
                    <a:pt x="477339" y="703978"/>
                  </a:lnTo>
                  <a:lnTo>
                    <a:pt x="524316" y="711458"/>
                  </a:lnTo>
                  <a:lnTo>
                    <a:pt x="572354" y="715981"/>
                  </a:lnTo>
                  <a:lnTo>
                    <a:pt x="621372" y="717499"/>
                  </a:lnTo>
                  <a:lnTo>
                    <a:pt x="621372" y="0"/>
                  </a:lnTo>
                  <a:close/>
                </a:path>
              </a:pathLst>
            </a:custGeom>
            <a:solidFill>
              <a:srgbClr val="FBC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36">
              <a:extLst>
                <a:ext uri="{FF2B5EF4-FFF2-40B4-BE49-F238E27FC236}">
                  <a16:creationId xmlns:a16="http://schemas.microsoft.com/office/drawing/2014/main" id="{193BF89A-E6FE-75C0-B516-842BD0502449}"/>
                </a:ext>
              </a:extLst>
            </p:cNvPr>
            <p:cNvSpPr/>
            <p:nvPr/>
          </p:nvSpPr>
          <p:spPr>
            <a:xfrm>
              <a:off x="4958604" y="3510771"/>
              <a:ext cx="630555" cy="713740"/>
            </a:xfrm>
            <a:custGeom>
              <a:avLst/>
              <a:gdLst/>
              <a:ahLst/>
              <a:cxnLst/>
              <a:rect l="l" t="t" r="r" b="b"/>
              <a:pathLst>
                <a:path w="630554" h="713739">
                  <a:moveTo>
                    <a:pt x="6934" y="0"/>
                  </a:moveTo>
                  <a:lnTo>
                    <a:pt x="0" y="713638"/>
                  </a:lnTo>
                  <a:lnTo>
                    <a:pt x="630250" y="362750"/>
                  </a:lnTo>
                  <a:lnTo>
                    <a:pt x="604603" y="321036"/>
                  </a:lnTo>
                  <a:lnTo>
                    <a:pt x="576803" y="281640"/>
                  </a:lnTo>
                  <a:lnTo>
                    <a:pt x="546932" y="244611"/>
                  </a:lnTo>
                  <a:lnTo>
                    <a:pt x="515070" y="209995"/>
                  </a:lnTo>
                  <a:lnTo>
                    <a:pt x="481299" y="177840"/>
                  </a:lnTo>
                  <a:lnTo>
                    <a:pt x="445699" y="148192"/>
                  </a:lnTo>
                  <a:lnTo>
                    <a:pt x="408351" y="121098"/>
                  </a:lnTo>
                  <a:lnTo>
                    <a:pt x="369336" y="96607"/>
                  </a:lnTo>
                  <a:lnTo>
                    <a:pt x="328736" y="74764"/>
                  </a:lnTo>
                  <a:lnTo>
                    <a:pt x="286630" y="55618"/>
                  </a:lnTo>
                  <a:lnTo>
                    <a:pt x="243101" y="39215"/>
                  </a:lnTo>
                  <a:lnTo>
                    <a:pt x="198230" y="25602"/>
                  </a:lnTo>
                  <a:lnTo>
                    <a:pt x="152096" y="14827"/>
                  </a:lnTo>
                  <a:lnTo>
                    <a:pt x="104781" y="6937"/>
                  </a:lnTo>
                  <a:lnTo>
                    <a:pt x="56367" y="1979"/>
                  </a:lnTo>
                  <a:lnTo>
                    <a:pt x="6934" y="0"/>
                  </a:lnTo>
                  <a:close/>
                </a:path>
              </a:pathLst>
            </a:custGeom>
            <a:solidFill>
              <a:srgbClr val="8E70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37">
              <a:extLst>
                <a:ext uri="{FF2B5EF4-FFF2-40B4-BE49-F238E27FC236}">
                  <a16:creationId xmlns:a16="http://schemas.microsoft.com/office/drawing/2014/main" id="{B8DB2FE6-675E-570D-E24A-6A6DACA403C4}"/>
                </a:ext>
              </a:extLst>
            </p:cNvPr>
            <p:cNvSpPr/>
            <p:nvPr/>
          </p:nvSpPr>
          <p:spPr>
            <a:xfrm>
              <a:off x="4965159" y="4228252"/>
              <a:ext cx="621665" cy="717550"/>
            </a:xfrm>
            <a:custGeom>
              <a:avLst/>
              <a:gdLst/>
              <a:ahLst/>
              <a:cxnLst/>
              <a:rect l="l" t="t" r="r" b="b"/>
              <a:pathLst>
                <a:path w="621664" h="717550">
                  <a:moveTo>
                    <a:pt x="0" y="0"/>
                  </a:moveTo>
                  <a:lnTo>
                    <a:pt x="0" y="717499"/>
                  </a:lnTo>
                  <a:lnTo>
                    <a:pt x="49018" y="715981"/>
                  </a:lnTo>
                  <a:lnTo>
                    <a:pt x="97056" y="711458"/>
                  </a:lnTo>
                  <a:lnTo>
                    <a:pt x="144033" y="703978"/>
                  </a:lnTo>
                  <a:lnTo>
                    <a:pt x="189867" y="693586"/>
                  </a:lnTo>
                  <a:lnTo>
                    <a:pt x="234478" y="680329"/>
                  </a:lnTo>
                  <a:lnTo>
                    <a:pt x="277784" y="664254"/>
                  </a:lnTo>
                  <a:lnTo>
                    <a:pt x="319707" y="645408"/>
                  </a:lnTo>
                  <a:lnTo>
                    <a:pt x="360164" y="623836"/>
                  </a:lnTo>
                  <a:lnTo>
                    <a:pt x="399074" y="599586"/>
                  </a:lnTo>
                  <a:lnTo>
                    <a:pt x="436358" y="572705"/>
                  </a:lnTo>
                  <a:lnTo>
                    <a:pt x="471934" y="543239"/>
                  </a:lnTo>
                  <a:lnTo>
                    <a:pt x="505722" y="511234"/>
                  </a:lnTo>
                  <a:lnTo>
                    <a:pt x="537640" y="476737"/>
                  </a:lnTo>
                  <a:lnTo>
                    <a:pt x="567608" y="439795"/>
                  </a:lnTo>
                  <a:lnTo>
                    <a:pt x="595546" y="400454"/>
                  </a:lnTo>
                  <a:lnTo>
                    <a:pt x="621372" y="358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A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38">
              <a:extLst>
                <a:ext uri="{FF2B5EF4-FFF2-40B4-BE49-F238E27FC236}">
                  <a16:creationId xmlns:a16="http://schemas.microsoft.com/office/drawing/2014/main" id="{F04E422B-9213-D990-7F91-C5F8513A1886}"/>
                </a:ext>
              </a:extLst>
            </p:cNvPr>
            <p:cNvSpPr/>
            <p:nvPr/>
          </p:nvSpPr>
          <p:spPr>
            <a:xfrm>
              <a:off x="4965159" y="3869490"/>
              <a:ext cx="720725" cy="717550"/>
            </a:xfrm>
            <a:custGeom>
              <a:avLst/>
              <a:gdLst/>
              <a:ahLst/>
              <a:cxnLst/>
              <a:rect l="l" t="t" r="r" b="b"/>
              <a:pathLst>
                <a:path w="720725" h="717550">
                  <a:moveTo>
                    <a:pt x="621372" y="0"/>
                  </a:moveTo>
                  <a:lnTo>
                    <a:pt x="0" y="358762"/>
                  </a:lnTo>
                  <a:lnTo>
                    <a:pt x="621372" y="717524"/>
                  </a:lnTo>
                  <a:lnTo>
                    <a:pt x="644569" y="674311"/>
                  </a:lnTo>
                  <a:lnTo>
                    <a:pt x="664674" y="630445"/>
                  </a:lnTo>
                  <a:lnTo>
                    <a:pt x="681685" y="586020"/>
                  </a:lnTo>
                  <a:lnTo>
                    <a:pt x="695603" y="541128"/>
                  </a:lnTo>
                  <a:lnTo>
                    <a:pt x="706428" y="495863"/>
                  </a:lnTo>
                  <a:lnTo>
                    <a:pt x="714161" y="450318"/>
                  </a:lnTo>
                  <a:lnTo>
                    <a:pt x="718800" y="404587"/>
                  </a:lnTo>
                  <a:lnTo>
                    <a:pt x="720347" y="358762"/>
                  </a:lnTo>
                  <a:lnTo>
                    <a:pt x="718800" y="312937"/>
                  </a:lnTo>
                  <a:lnTo>
                    <a:pt x="714161" y="267206"/>
                  </a:lnTo>
                  <a:lnTo>
                    <a:pt x="706428" y="221661"/>
                  </a:lnTo>
                  <a:lnTo>
                    <a:pt x="695603" y="176396"/>
                  </a:lnTo>
                  <a:lnTo>
                    <a:pt x="681685" y="131504"/>
                  </a:lnTo>
                  <a:lnTo>
                    <a:pt x="664674" y="87078"/>
                  </a:lnTo>
                  <a:lnTo>
                    <a:pt x="644569" y="43212"/>
                  </a:lnTo>
                  <a:lnTo>
                    <a:pt x="621372" y="0"/>
                  </a:lnTo>
                  <a:close/>
                </a:path>
              </a:pathLst>
            </a:custGeom>
            <a:solidFill>
              <a:srgbClr val="72C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39">
              <a:extLst>
                <a:ext uri="{FF2B5EF4-FFF2-40B4-BE49-F238E27FC236}">
                  <a16:creationId xmlns:a16="http://schemas.microsoft.com/office/drawing/2014/main" id="{C7C8A564-59C3-8630-B5B9-50947A4BEEBF}"/>
                </a:ext>
              </a:extLst>
            </p:cNvPr>
            <p:cNvSpPr/>
            <p:nvPr/>
          </p:nvSpPr>
          <p:spPr>
            <a:xfrm>
              <a:off x="4418907" y="3685374"/>
              <a:ext cx="1096010" cy="1096010"/>
            </a:xfrm>
            <a:custGeom>
              <a:avLst/>
              <a:gdLst/>
              <a:ahLst/>
              <a:cxnLst/>
              <a:rect l="l" t="t" r="r" b="b"/>
              <a:pathLst>
                <a:path w="1096010" h="1096010">
                  <a:moveTo>
                    <a:pt x="550049" y="0"/>
                  </a:moveTo>
                  <a:lnTo>
                    <a:pt x="502765" y="1828"/>
                  </a:lnTo>
                  <a:lnTo>
                    <a:pt x="456583" y="7574"/>
                  </a:lnTo>
                  <a:lnTo>
                    <a:pt x="411667" y="17072"/>
                  </a:lnTo>
                  <a:lnTo>
                    <a:pt x="368182" y="30161"/>
                  </a:lnTo>
                  <a:lnTo>
                    <a:pt x="326294" y="46674"/>
                  </a:lnTo>
                  <a:lnTo>
                    <a:pt x="286168" y="66449"/>
                  </a:lnTo>
                  <a:lnTo>
                    <a:pt x="247969" y="89322"/>
                  </a:lnTo>
                  <a:lnTo>
                    <a:pt x="211863" y="115129"/>
                  </a:lnTo>
                  <a:lnTo>
                    <a:pt x="178013" y="143707"/>
                  </a:lnTo>
                  <a:lnTo>
                    <a:pt x="146586" y="174890"/>
                  </a:lnTo>
                  <a:lnTo>
                    <a:pt x="117746" y="208516"/>
                  </a:lnTo>
                  <a:lnTo>
                    <a:pt x="91660" y="244421"/>
                  </a:lnTo>
                  <a:lnTo>
                    <a:pt x="68491" y="282440"/>
                  </a:lnTo>
                  <a:lnTo>
                    <a:pt x="48405" y="322411"/>
                  </a:lnTo>
                  <a:lnTo>
                    <a:pt x="31567" y="364169"/>
                  </a:lnTo>
                  <a:lnTo>
                    <a:pt x="18142" y="407550"/>
                  </a:lnTo>
                  <a:lnTo>
                    <a:pt x="8296" y="452390"/>
                  </a:lnTo>
                  <a:lnTo>
                    <a:pt x="2193" y="498527"/>
                  </a:lnTo>
                  <a:lnTo>
                    <a:pt x="0" y="545795"/>
                  </a:lnTo>
                  <a:lnTo>
                    <a:pt x="1826" y="593080"/>
                  </a:lnTo>
                  <a:lnTo>
                    <a:pt x="7570" y="639264"/>
                  </a:lnTo>
                  <a:lnTo>
                    <a:pt x="17067" y="684181"/>
                  </a:lnTo>
                  <a:lnTo>
                    <a:pt x="30153" y="727667"/>
                  </a:lnTo>
                  <a:lnTo>
                    <a:pt x="46665" y="769555"/>
                  </a:lnTo>
                  <a:lnTo>
                    <a:pt x="66439" y="809681"/>
                  </a:lnTo>
                  <a:lnTo>
                    <a:pt x="89310" y="847880"/>
                  </a:lnTo>
                  <a:lnTo>
                    <a:pt x="115116" y="883987"/>
                  </a:lnTo>
                  <a:lnTo>
                    <a:pt x="143693" y="917836"/>
                  </a:lnTo>
                  <a:lnTo>
                    <a:pt x="174876" y="949262"/>
                  </a:lnTo>
                  <a:lnTo>
                    <a:pt x="208502" y="978101"/>
                  </a:lnTo>
                  <a:lnTo>
                    <a:pt x="244406" y="1004188"/>
                  </a:lnTo>
                  <a:lnTo>
                    <a:pt x="282427" y="1027356"/>
                  </a:lnTo>
                  <a:lnTo>
                    <a:pt x="322398" y="1047441"/>
                  </a:lnTo>
                  <a:lnTo>
                    <a:pt x="364157" y="1064279"/>
                  </a:lnTo>
                  <a:lnTo>
                    <a:pt x="407540" y="1077703"/>
                  </a:lnTo>
                  <a:lnTo>
                    <a:pt x="452384" y="1087548"/>
                  </a:lnTo>
                  <a:lnTo>
                    <a:pt x="498523" y="1093651"/>
                  </a:lnTo>
                  <a:lnTo>
                    <a:pt x="545795" y="1095844"/>
                  </a:lnTo>
                  <a:lnTo>
                    <a:pt x="593079" y="1094018"/>
                  </a:lnTo>
                  <a:lnTo>
                    <a:pt x="639261" y="1088274"/>
                  </a:lnTo>
                  <a:lnTo>
                    <a:pt x="684177" y="1078777"/>
                  </a:lnTo>
                  <a:lnTo>
                    <a:pt x="727662" y="1065690"/>
                  </a:lnTo>
                  <a:lnTo>
                    <a:pt x="769549" y="1049178"/>
                  </a:lnTo>
                  <a:lnTo>
                    <a:pt x="809675" y="1029404"/>
                  </a:lnTo>
                  <a:lnTo>
                    <a:pt x="847874" y="1006532"/>
                  </a:lnTo>
                  <a:lnTo>
                    <a:pt x="883981" y="980726"/>
                  </a:lnTo>
                  <a:lnTo>
                    <a:pt x="917831" y="952149"/>
                  </a:lnTo>
                  <a:lnTo>
                    <a:pt x="949258" y="920967"/>
                  </a:lnTo>
                  <a:lnTo>
                    <a:pt x="978097" y="887342"/>
                  </a:lnTo>
                  <a:lnTo>
                    <a:pt x="1004184" y="851438"/>
                  </a:lnTo>
                  <a:lnTo>
                    <a:pt x="1027353" y="813420"/>
                  </a:lnTo>
                  <a:lnTo>
                    <a:pt x="1047439" y="773450"/>
                  </a:lnTo>
                  <a:lnTo>
                    <a:pt x="1064277" y="731694"/>
                  </a:lnTo>
                  <a:lnTo>
                    <a:pt x="1077702" y="688314"/>
                  </a:lnTo>
                  <a:lnTo>
                    <a:pt x="1087548" y="643475"/>
                  </a:lnTo>
                  <a:lnTo>
                    <a:pt x="1093651" y="597341"/>
                  </a:lnTo>
                  <a:lnTo>
                    <a:pt x="1095844" y="550075"/>
                  </a:lnTo>
                  <a:lnTo>
                    <a:pt x="1094016" y="502787"/>
                  </a:lnTo>
                  <a:lnTo>
                    <a:pt x="1088270" y="456601"/>
                  </a:lnTo>
                  <a:lnTo>
                    <a:pt x="1078771" y="411682"/>
                  </a:lnTo>
                  <a:lnTo>
                    <a:pt x="1065683" y="368195"/>
                  </a:lnTo>
                  <a:lnTo>
                    <a:pt x="1049170" y="326305"/>
                  </a:lnTo>
                  <a:lnTo>
                    <a:pt x="1029395" y="286177"/>
                  </a:lnTo>
                  <a:lnTo>
                    <a:pt x="1006522" y="247976"/>
                  </a:lnTo>
                  <a:lnTo>
                    <a:pt x="980714" y="211868"/>
                  </a:lnTo>
                  <a:lnTo>
                    <a:pt x="952137" y="178017"/>
                  </a:lnTo>
                  <a:lnTo>
                    <a:pt x="920954" y="146589"/>
                  </a:lnTo>
                  <a:lnTo>
                    <a:pt x="887328" y="117748"/>
                  </a:lnTo>
                  <a:lnTo>
                    <a:pt x="851423" y="91661"/>
                  </a:lnTo>
                  <a:lnTo>
                    <a:pt x="813403" y="68491"/>
                  </a:lnTo>
                  <a:lnTo>
                    <a:pt x="773433" y="48405"/>
                  </a:lnTo>
                  <a:lnTo>
                    <a:pt x="731675" y="31567"/>
                  </a:lnTo>
                  <a:lnTo>
                    <a:pt x="688294" y="18142"/>
                  </a:lnTo>
                  <a:lnTo>
                    <a:pt x="643454" y="8296"/>
                  </a:lnTo>
                  <a:lnTo>
                    <a:pt x="597317" y="2193"/>
                  </a:lnTo>
                  <a:lnTo>
                    <a:pt x="5500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0">
              <a:extLst>
                <a:ext uri="{FF2B5EF4-FFF2-40B4-BE49-F238E27FC236}">
                  <a16:creationId xmlns:a16="http://schemas.microsoft.com/office/drawing/2014/main" id="{F9F3554D-E8A5-F89C-0C1B-7B0883E3CF6F}"/>
                </a:ext>
              </a:extLst>
            </p:cNvPr>
            <p:cNvSpPr/>
            <p:nvPr/>
          </p:nvSpPr>
          <p:spPr>
            <a:xfrm>
              <a:off x="4878156" y="4200182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89890" y="0"/>
                  </a:lnTo>
                </a:path>
              </a:pathLst>
            </a:custGeom>
            <a:ln w="3175">
              <a:solidFill>
                <a:srgbClr val="455A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41">
            <a:extLst>
              <a:ext uri="{FF2B5EF4-FFF2-40B4-BE49-F238E27FC236}">
                <a16:creationId xmlns:a16="http://schemas.microsoft.com/office/drawing/2014/main" id="{52AD5CC7-380F-F1CD-0F45-6A8821485754}"/>
              </a:ext>
            </a:extLst>
          </p:cNvPr>
          <p:cNvSpPr txBox="1"/>
          <p:nvPr/>
        </p:nvSpPr>
        <p:spPr>
          <a:xfrm>
            <a:off x="5774233" y="2753156"/>
            <a:ext cx="616585" cy="94234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4"/>
              </a:spcBef>
            </a:pPr>
            <a:r>
              <a:rPr sz="2950" spc="-50" dirty="0">
                <a:solidFill>
                  <a:srgbClr val="455AA6"/>
                </a:solidFill>
                <a:latin typeface="Agency FB"/>
                <a:cs typeface="Agency FB"/>
              </a:rPr>
              <a:t>6</a:t>
            </a:r>
            <a:endParaRPr sz="2950">
              <a:latin typeface="Agency FB"/>
              <a:cs typeface="Agency FB"/>
            </a:endParaRPr>
          </a:p>
          <a:p>
            <a:pPr marL="12700" marR="5080" indent="-635" algn="ctr">
              <a:lnSpc>
                <a:spcPct val="103099"/>
              </a:lnSpc>
              <a:spcBef>
                <a:spcPts val="275"/>
              </a:spcBef>
            </a:pPr>
            <a:r>
              <a:rPr sz="1050" b="1" spc="-10" dirty="0">
                <a:solidFill>
                  <a:srgbClr val="455AA6"/>
                </a:solidFill>
                <a:latin typeface="Calibri"/>
                <a:cs typeface="Calibri"/>
              </a:rPr>
              <a:t>ESSENTIAL </a:t>
            </a:r>
            <a:r>
              <a:rPr sz="1050" b="1" spc="-50" dirty="0">
                <a:solidFill>
                  <a:srgbClr val="455AA6"/>
                </a:solidFill>
                <a:latin typeface="Calibri"/>
                <a:cs typeface="Calibri"/>
              </a:rPr>
              <a:t>CAPACITIES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7" name="object 5">
            <a:extLst>
              <a:ext uri="{FF2B5EF4-FFF2-40B4-BE49-F238E27FC236}">
                <a16:creationId xmlns:a16="http://schemas.microsoft.com/office/drawing/2014/main" id="{940819B9-8B39-CC6B-4CD1-3DF9780E4CBF}"/>
              </a:ext>
            </a:extLst>
          </p:cNvPr>
          <p:cNvGrpSpPr/>
          <p:nvPr/>
        </p:nvGrpSpPr>
        <p:grpSpPr>
          <a:xfrm>
            <a:off x="10995105" y="6400800"/>
            <a:ext cx="226060" cy="248920"/>
            <a:chOff x="8667837" y="7275130"/>
            <a:chExt cx="226060" cy="248920"/>
          </a:xfrm>
        </p:grpSpPr>
        <p:sp>
          <p:nvSpPr>
            <p:cNvPr id="28" name="object 6">
              <a:extLst>
                <a:ext uri="{FF2B5EF4-FFF2-40B4-BE49-F238E27FC236}">
                  <a16:creationId xmlns:a16="http://schemas.microsoft.com/office/drawing/2014/main" id="{74A73CB4-B42E-4E2D-AE46-5EE537968A7E}"/>
                </a:ext>
              </a:extLst>
            </p:cNvPr>
            <p:cNvSpPr/>
            <p:nvPr/>
          </p:nvSpPr>
          <p:spPr>
            <a:xfrm>
              <a:off x="8759266" y="7275131"/>
              <a:ext cx="42545" cy="248920"/>
            </a:xfrm>
            <a:custGeom>
              <a:avLst/>
              <a:gdLst/>
              <a:ahLst/>
              <a:cxnLst/>
              <a:rect l="l" t="t" r="r" b="b"/>
              <a:pathLst>
                <a:path w="42545" h="248920">
                  <a:moveTo>
                    <a:pt x="41998" y="187083"/>
                  </a:moveTo>
                  <a:lnTo>
                    <a:pt x="21412" y="171704"/>
                  </a:lnTo>
                  <a:lnTo>
                    <a:pt x="0" y="187083"/>
                  </a:lnTo>
                  <a:lnTo>
                    <a:pt x="0" y="248754"/>
                  </a:lnTo>
                  <a:lnTo>
                    <a:pt x="41998" y="248754"/>
                  </a:lnTo>
                  <a:lnTo>
                    <a:pt x="41998" y="187083"/>
                  </a:lnTo>
                  <a:close/>
                </a:path>
                <a:path w="42545" h="248920">
                  <a:moveTo>
                    <a:pt x="41998" y="0"/>
                  </a:moveTo>
                  <a:lnTo>
                    <a:pt x="0" y="0"/>
                  </a:lnTo>
                  <a:lnTo>
                    <a:pt x="0" y="61671"/>
                  </a:lnTo>
                  <a:lnTo>
                    <a:pt x="20586" y="77050"/>
                  </a:lnTo>
                  <a:lnTo>
                    <a:pt x="41998" y="61671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1821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7">
              <a:extLst>
                <a:ext uri="{FF2B5EF4-FFF2-40B4-BE49-F238E27FC236}">
                  <a16:creationId xmlns:a16="http://schemas.microsoft.com/office/drawing/2014/main" id="{6565FD5E-21F4-D5CF-64B2-88DA65FFEB37}"/>
                </a:ext>
              </a:extLst>
            </p:cNvPr>
            <p:cNvSpPr/>
            <p:nvPr/>
          </p:nvSpPr>
          <p:spPr>
            <a:xfrm>
              <a:off x="8667837" y="7397960"/>
              <a:ext cx="97790" cy="88265"/>
            </a:xfrm>
            <a:custGeom>
              <a:avLst/>
              <a:gdLst/>
              <a:ahLst/>
              <a:cxnLst/>
              <a:rect l="l" t="t" r="r" b="b"/>
              <a:pathLst>
                <a:path w="97790" h="88265">
                  <a:moveTo>
                    <a:pt x="75298" y="0"/>
                  </a:moveTo>
                  <a:lnTo>
                    <a:pt x="59347" y="11455"/>
                  </a:lnTo>
                  <a:lnTo>
                    <a:pt x="0" y="54051"/>
                  </a:lnTo>
                  <a:lnTo>
                    <a:pt x="24587" y="87871"/>
                  </a:lnTo>
                  <a:lnTo>
                    <a:pt x="97243" y="35737"/>
                  </a:lnTo>
                  <a:lnTo>
                    <a:pt x="75298" y="21678"/>
                  </a:lnTo>
                  <a:lnTo>
                    <a:pt x="75298" y="0"/>
                  </a:lnTo>
                  <a:close/>
                </a:path>
              </a:pathLst>
            </a:custGeom>
            <a:solidFill>
              <a:srgbClr val="71C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8">
              <a:extLst>
                <a:ext uri="{FF2B5EF4-FFF2-40B4-BE49-F238E27FC236}">
                  <a16:creationId xmlns:a16="http://schemas.microsoft.com/office/drawing/2014/main" id="{5287A229-7BEC-9B9B-FBAE-816C1C8C0266}"/>
                </a:ext>
              </a:extLst>
            </p:cNvPr>
            <p:cNvSpPr/>
            <p:nvPr/>
          </p:nvSpPr>
          <p:spPr>
            <a:xfrm>
              <a:off x="8796040" y="7397957"/>
              <a:ext cx="97790" cy="88265"/>
            </a:xfrm>
            <a:custGeom>
              <a:avLst/>
              <a:gdLst/>
              <a:ahLst/>
              <a:cxnLst/>
              <a:rect l="l" t="t" r="r" b="b"/>
              <a:pathLst>
                <a:path w="97790" h="88265">
                  <a:moveTo>
                    <a:pt x="21932" y="0"/>
                  </a:moveTo>
                  <a:lnTo>
                    <a:pt x="21932" y="21678"/>
                  </a:lnTo>
                  <a:lnTo>
                    <a:pt x="0" y="35737"/>
                  </a:lnTo>
                  <a:lnTo>
                    <a:pt x="72656" y="87883"/>
                  </a:lnTo>
                  <a:lnTo>
                    <a:pt x="97243" y="54063"/>
                  </a:lnTo>
                  <a:lnTo>
                    <a:pt x="37896" y="11455"/>
                  </a:lnTo>
                  <a:lnTo>
                    <a:pt x="21932" y="0"/>
                  </a:lnTo>
                  <a:close/>
                </a:path>
              </a:pathLst>
            </a:custGeom>
            <a:solidFill>
              <a:srgbClr val="FBCD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9">
              <a:extLst>
                <a:ext uri="{FF2B5EF4-FFF2-40B4-BE49-F238E27FC236}">
                  <a16:creationId xmlns:a16="http://schemas.microsoft.com/office/drawing/2014/main" id="{54C0D181-5EA2-192B-D5D0-A66521541CCD}"/>
                </a:ext>
              </a:extLst>
            </p:cNvPr>
            <p:cNvSpPr/>
            <p:nvPr/>
          </p:nvSpPr>
          <p:spPr>
            <a:xfrm>
              <a:off x="8796501" y="7311056"/>
              <a:ext cx="95885" cy="86995"/>
            </a:xfrm>
            <a:custGeom>
              <a:avLst/>
              <a:gdLst/>
              <a:ahLst/>
              <a:cxnLst/>
              <a:rect l="l" t="t" r="r" b="b"/>
              <a:pathLst>
                <a:path w="95884" h="86995">
                  <a:moveTo>
                    <a:pt x="70764" y="0"/>
                  </a:moveTo>
                  <a:lnTo>
                    <a:pt x="0" y="50787"/>
                  </a:lnTo>
                  <a:lnTo>
                    <a:pt x="21412" y="64503"/>
                  </a:lnTo>
                  <a:lnTo>
                    <a:pt x="21412" y="86906"/>
                  </a:lnTo>
                  <a:lnTo>
                    <a:pt x="95351" y="33832"/>
                  </a:lnTo>
                  <a:lnTo>
                    <a:pt x="70764" y="0"/>
                  </a:lnTo>
                  <a:close/>
                </a:path>
              </a:pathLst>
            </a:custGeom>
            <a:solidFill>
              <a:srgbClr val="71C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813CEAEB-ACF6-1CBB-348C-FBC4DD31ECB3}"/>
                </a:ext>
              </a:extLst>
            </p:cNvPr>
            <p:cNvSpPr/>
            <p:nvPr/>
          </p:nvSpPr>
          <p:spPr>
            <a:xfrm>
              <a:off x="8669249" y="7311056"/>
              <a:ext cx="95885" cy="86995"/>
            </a:xfrm>
            <a:custGeom>
              <a:avLst/>
              <a:gdLst/>
              <a:ahLst/>
              <a:cxnLst/>
              <a:rect l="l" t="t" r="r" b="b"/>
              <a:pathLst>
                <a:path w="95884" h="86995">
                  <a:moveTo>
                    <a:pt x="24587" y="0"/>
                  </a:moveTo>
                  <a:lnTo>
                    <a:pt x="0" y="33832"/>
                  </a:lnTo>
                  <a:lnTo>
                    <a:pt x="73939" y="86906"/>
                  </a:lnTo>
                  <a:lnTo>
                    <a:pt x="73939" y="64503"/>
                  </a:lnTo>
                  <a:lnTo>
                    <a:pt x="95351" y="50787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FBCD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">
              <a:extLst>
                <a:ext uri="{FF2B5EF4-FFF2-40B4-BE49-F238E27FC236}">
                  <a16:creationId xmlns:a16="http://schemas.microsoft.com/office/drawing/2014/main" id="{0A276649-C63E-0C20-91C0-C16A98A9874A}"/>
                </a:ext>
              </a:extLst>
            </p:cNvPr>
            <p:cNvSpPr/>
            <p:nvPr/>
          </p:nvSpPr>
          <p:spPr>
            <a:xfrm>
              <a:off x="8759267" y="7374244"/>
              <a:ext cx="42545" cy="50800"/>
            </a:xfrm>
            <a:custGeom>
              <a:avLst/>
              <a:gdLst/>
              <a:ahLst/>
              <a:cxnLst/>
              <a:rect l="l" t="t" r="r" b="b"/>
              <a:pathLst>
                <a:path w="42545" h="50800">
                  <a:moveTo>
                    <a:pt x="20599" y="0"/>
                  </a:moveTo>
                  <a:lnTo>
                    <a:pt x="0" y="14770"/>
                  </a:lnTo>
                  <a:lnTo>
                    <a:pt x="0" y="36461"/>
                  </a:lnTo>
                  <a:lnTo>
                    <a:pt x="21932" y="50520"/>
                  </a:lnTo>
                  <a:lnTo>
                    <a:pt x="41998" y="36118"/>
                  </a:lnTo>
                  <a:lnTo>
                    <a:pt x="41998" y="13716"/>
                  </a:lnTo>
                  <a:lnTo>
                    <a:pt x="20599" y="0"/>
                  </a:lnTo>
                  <a:close/>
                </a:path>
              </a:pathLst>
            </a:custGeom>
            <a:solidFill>
              <a:srgbClr val="E317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2">
              <a:extLst>
                <a:ext uri="{FF2B5EF4-FFF2-40B4-BE49-F238E27FC236}">
                  <a16:creationId xmlns:a16="http://schemas.microsoft.com/office/drawing/2014/main" id="{BC7FE491-1AFB-63F1-D7FB-F69BD2C894DF}"/>
                </a:ext>
              </a:extLst>
            </p:cNvPr>
            <p:cNvSpPr/>
            <p:nvPr/>
          </p:nvSpPr>
          <p:spPr>
            <a:xfrm>
              <a:off x="8760371" y="7275474"/>
              <a:ext cx="41910" cy="244475"/>
            </a:xfrm>
            <a:custGeom>
              <a:avLst/>
              <a:gdLst/>
              <a:ahLst/>
              <a:cxnLst/>
              <a:rect l="l" t="t" r="r" b="b"/>
              <a:pathLst>
                <a:path w="41909" h="244475">
                  <a:moveTo>
                    <a:pt x="41389" y="0"/>
                  </a:moveTo>
                  <a:lnTo>
                    <a:pt x="0" y="0"/>
                  </a:lnTo>
                  <a:lnTo>
                    <a:pt x="0" y="60515"/>
                  </a:lnTo>
                  <a:lnTo>
                    <a:pt x="20294" y="75603"/>
                  </a:lnTo>
                  <a:lnTo>
                    <a:pt x="41389" y="60528"/>
                  </a:lnTo>
                  <a:lnTo>
                    <a:pt x="41389" y="0"/>
                  </a:lnTo>
                  <a:close/>
                </a:path>
                <a:path w="41909" h="244475">
                  <a:moveTo>
                    <a:pt x="41402" y="183591"/>
                  </a:moveTo>
                  <a:lnTo>
                    <a:pt x="21107" y="168490"/>
                  </a:lnTo>
                  <a:lnTo>
                    <a:pt x="12" y="183578"/>
                  </a:lnTo>
                  <a:lnTo>
                    <a:pt x="12" y="244106"/>
                  </a:lnTo>
                  <a:lnTo>
                    <a:pt x="41402" y="244106"/>
                  </a:lnTo>
                  <a:lnTo>
                    <a:pt x="41402" y="183591"/>
                  </a:lnTo>
                  <a:close/>
                </a:path>
              </a:pathLst>
            </a:custGeom>
            <a:solidFill>
              <a:srgbClr val="1A1E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3">
              <a:extLst>
                <a:ext uri="{FF2B5EF4-FFF2-40B4-BE49-F238E27FC236}">
                  <a16:creationId xmlns:a16="http://schemas.microsoft.com/office/drawing/2014/main" id="{12CA7B3C-67C8-D5A5-109D-7CFAF63AB4E2}"/>
                </a:ext>
              </a:extLst>
            </p:cNvPr>
            <p:cNvSpPr/>
            <p:nvPr/>
          </p:nvSpPr>
          <p:spPr>
            <a:xfrm>
              <a:off x="8670286" y="7395994"/>
              <a:ext cx="95885" cy="86360"/>
            </a:xfrm>
            <a:custGeom>
              <a:avLst/>
              <a:gdLst/>
              <a:ahLst/>
              <a:cxnLst/>
              <a:rect l="l" t="t" r="r" b="b"/>
              <a:pathLst>
                <a:path w="95884" h="86359">
                  <a:moveTo>
                    <a:pt x="74193" y="0"/>
                  </a:moveTo>
                  <a:lnTo>
                    <a:pt x="58483" y="11239"/>
                  </a:lnTo>
                  <a:lnTo>
                    <a:pt x="0" y="53047"/>
                  </a:lnTo>
                  <a:lnTo>
                    <a:pt x="24231" y="86245"/>
                  </a:lnTo>
                  <a:lnTo>
                    <a:pt x="95821" y="35077"/>
                  </a:lnTo>
                  <a:lnTo>
                    <a:pt x="74193" y="21272"/>
                  </a:lnTo>
                  <a:lnTo>
                    <a:pt x="74193" y="0"/>
                  </a:lnTo>
                  <a:close/>
                </a:path>
              </a:pathLst>
            </a:custGeom>
            <a:solidFill>
              <a:srgbClr val="57B6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14">
            <a:extLst>
              <a:ext uri="{FF2B5EF4-FFF2-40B4-BE49-F238E27FC236}">
                <a16:creationId xmlns:a16="http://schemas.microsoft.com/office/drawing/2014/main" id="{6C66AB03-920D-D924-2ADD-79B6A40CC3E7}"/>
              </a:ext>
            </a:extLst>
          </p:cNvPr>
          <p:cNvGrpSpPr/>
          <p:nvPr/>
        </p:nvGrpSpPr>
        <p:grpSpPr>
          <a:xfrm>
            <a:off x="11292737" y="6404546"/>
            <a:ext cx="258445" cy="246379"/>
            <a:chOff x="8965469" y="7278876"/>
            <a:chExt cx="258445" cy="246379"/>
          </a:xfrm>
        </p:grpSpPr>
        <p:pic>
          <p:nvPicPr>
            <p:cNvPr id="37" name="object 15">
              <a:extLst>
                <a:ext uri="{FF2B5EF4-FFF2-40B4-BE49-F238E27FC236}">
                  <a16:creationId xmlns:a16="http://schemas.microsoft.com/office/drawing/2014/main" id="{2DEBFDCC-465E-12BE-2A25-08BBE0C80A2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09600" y="7278879"/>
              <a:ext cx="113919" cy="246113"/>
            </a:xfrm>
            <a:prstGeom prst="rect">
              <a:avLst/>
            </a:prstGeom>
          </p:spPr>
        </p:pic>
        <p:pic>
          <p:nvPicPr>
            <p:cNvPr id="38" name="object 16">
              <a:extLst>
                <a:ext uri="{FF2B5EF4-FFF2-40B4-BE49-F238E27FC236}">
                  <a16:creationId xmlns:a16="http://schemas.microsoft.com/office/drawing/2014/main" id="{A8742EFE-F7B5-18DC-CBC9-637E359F2C0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5469" y="7278876"/>
              <a:ext cx="111010" cy="241401"/>
            </a:xfrm>
            <a:prstGeom prst="rect">
              <a:avLst/>
            </a:prstGeom>
          </p:spPr>
        </p:pic>
      </p:grpSp>
      <p:grpSp>
        <p:nvGrpSpPr>
          <p:cNvPr id="39" name="object 17">
            <a:extLst>
              <a:ext uri="{FF2B5EF4-FFF2-40B4-BE49-F238E27FC236}">
                <a16:creationId xmlns:a16="http://schemas.microsoft.com/office/drawing/2014/main" id="{83FB19BD-1B11-27B9-4E5B-1BA78378E8A1}"/>
              </a:ext>
            </a:extLst>
          </p:cNvPr>
          <p:cNvGrpSpPr/>
          <p:nvPr/>
        </p:nvGrpSpPr>
        <p:grpSpPr>
          <a:xfrm>
            <a:off x="11624310" y="6404546"/>
            <a:ext cx="415290" cy="246379"/>
            <a:chOff x="9297042" y="7278876"/>
            <a:chExt cx="415290" cy="246379"/>
          </a:xfrm>
        </p:grpSpPr>
        <p:sp>
          <p:nvSpPr>
            <p:cNvPr id="40" name="object 18">
              <a:extLst>
                <a:ext uri="{FF2B5EF4-FFF2-40B4-BE49-F238E27FC236}">
                  <a16:creationId xmlns:a16="http://schemas.microsoft.com/office/drawing/2014/main" id="{6EDA23DE-6FF2-1FA2-91DD-668A216D846A}"/>
                </a:ext>
              </a:extLst>
            </p:cNvPr>
            <p:cNvSpPr/>
            <p:nvPr/>
          </p:nvSpPr>
          <p:spPr>
            <a:xfrm>
              <a:off x="9297035" y="7278992"/>
              <a:ext cx="120650" cy="241300"/>
            </a:xfrm>
            <a:custGeom>
              <a:avLst/>
              <a:gdLst/>
              <a:ahLst/>
              <a:cxnLst/>
              <a:rect l="l" t="t" r="r" b="b"/>
              <a:pathLst>
                <a:path w="120650" h="241300">
                  <a:moveTo>
                    <a:pt x="120116" y="0"/>
                  </a:moveTo>
                  <a:lnTo>
                    <a:pt x="73520" y="0"/>
                  </a:lnTo>
                  <a:lnTo>
                    <a:pt x="73520" y="102870"/>
                  </a:lnTo>
                  <a:lnTo>
                    <a:pt x="46951" y="102870"/>
                  </a:lnTo>
                  <a:lnTo>
                    <a:pt x="46951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44780"/>
                  </a:lnTo>
                  <a:lnTo>
                    <a:pt x="0" y="241300"/>
                  </a:lnTo>
                  <a:lnTo>
                    <a:pt x="46951" y="241300"/>
                  </a:lnTo>
                  <a:lnTo>
                    <a:pt x="46951" y="144780"/>
                  </a:lnTo>
                  <a:lnTo>
                    <a:pt x="73520" y="144780"/>
                  </a:lnTo>
                  <a:lnTo>
                    <a:pt x="73520" y="241300"/>
                  </a:lnTo>
                  <a:lnTo>
                    <a:pt x="120116" y="241300"/>
                  </a:lnTo>
                  <a:lnTo>
                    <a:pt x="120116" y="144780"/>
                  </a:lnTo>
                  <a:lnTo>
                    <a:pt x="120116" y="102870"/>
                  </a:lnTo>
                  <a:lnTo>
                    <a:pt x="120116" y="0"/>
                  </a:lnTo>
                  <a:close/>
                </a:path>
              </a:pathLst>
            </a:custGeom>
            <a:solidFill>
              <a:srgbClr val="CE20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9">
              <a:extLst>
                <a:ext uri="{FF2B5EF4-FFF2-40B4-BE49-F238E27FC236}">
                  <a16:creationId xmlns:a16="http://schemas.microsoft.com/office/drawing/2014/main" id="{F7DEB678-14A4-91C3-1930-4D92C06DA84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2455" y="7278879"/>
              <a:ext cx="113919" cy="246113"/>
            </a:xfrm>
            <a:prstGeom prst="rect">
              <a:avLst/>
            </a:prstGeom>
          </p:spPr>
        </p:pic>
        <p:pic>
          <p:nvPicPr>
            <p:cNvPr id="42" name="object 20">
              <a:extLst>
                <a:ext uri="{FF2B5EF4-FFF2-40B4-BE49-F238E27FC236}">
                  <a16:creationId xmlns:a16="http://schemas.microsoft.com/office/drawing/2014/main" id="{1D62B7AF-DD78-73BF-EB5F-33799185D25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01320" y="7278876"/>
              <a:ext cx="111010" cy="241401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86EF7D08-18BB-CFF5-AE01-7AF5BBC7D7CA}"/>
              </a:ext>
            </a:extLst>
          </p:cNvPr>
          <p:cNvSpPr txBox="1"/>
          <p:nvPr/>
        </p:nvSpPr>
        <p:spPr>
          <a:xfrm>
            <a:off x="2667000" y="0"/>
            <a:ext cx="7167130" cy="461665"/>
          </a:xfrm>
          <a:prstGeom prst="rect">
            <a:avLst/>
          </a:prstGeom>
          <a:solidFill>
            <a:srgbClr val="6EC1C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How ENG Requirements Fulfill BU Hub Requirements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8851474-6C49-305D-830D-0583600CC625}"/>
              </a:ext>
            </a:extLst>
          </p:cNvPr>
          <p:cNvSpPr txBox="1"/>
          <p:nvPr/>
        </p:nvSpPr>
        <p:spPr>
          <a:xfrm>
            <a:off x="8496866" y="4586657"/>
            <a:ext cx="2856934" cy="14311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kumimoji="0" lang="en-US" sz="1100" b="1" i="0" u="none" strike="noStrike" kern="1200" cap="none" spc="-4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Teamwork/Collaboration</a:t>
            </a:r>
            <a:r>
              <a:rPr kumimoji="0" lang="en-US" sz="1100" b="1" i="0" u="none" strike="noStrike" kern="1200" cap="none" spc="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(TWC)</a:t>
            </a:r>
            <a:r>
              <a:rPr kumimoji="0" lang="en-US" sz="1100" b="1" i="0" u="none" strike="noStrike" kern="1200" cap="none" spc="2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950" b="1" i="0" u="none" strike="noStrike" kern="1200" cap="none" spc="5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EK210 Intro ENG Design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PY211 Physics 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PY212 Physics II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BI315 Systems Physiology</a:t>
            </a:r>
          </a:p>
          <a:p>
            <a:pPr algn="l">
              <a:spcBef>
                <a:spcPts val="600"/>
              </a:spcBef>
              <a:defRPr/>
            </a:pP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Creativity/Innovation</a:t>
            </a:r>
            <a:r>
              <a:rPr kumimoji="0" lang="en-US" sz="1100" b="1" i="0" u="none" strike="noStrike" kern="1200" cap="none" spc="1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(CRI)</a:t>
            </a:r>
            <a:r>
              <a:rPr kumimoji="0" lang="en-US" sz="1100" b="1" i="0" u="none" strike="noStrike" kern="1200" cap="none" spc="1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950" b="1" i="0" u="none" strike="noStrike" kern="1200" cap="none" spc="3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EK122 Programming for Engineers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EK301 Eng Mechanics</a:t>
            </a:r>
            <a:endParaRPr lang="en-US" dirty="0"/>
          </a:p>
        </p:txBody>
      </p:sp>
      <p:sp>
        <p:nvSpPr>
          <p:cNvPr id="11" name="object 28">
            <a:extLst>
              <a:ext uri="{FF2B5EF4-FFF2-40B4-BE49-F238E27FC236}">
                <a16:creationId xmlns:a16="http://schemas.microsoft.com/office/drawing/2014/main" id="{DA959314-2B03-FF59-20CA-0DEA6787E5D7}"/>
              </a:ext>
            </a:extLst>
          </p:cNvPr>
          <p:cNvSpPr txBox="1"/>
          <p:nvPr/>
        </p:nvSpPr>
        <p:spPr>
          <a:xfrm>
            <a:off x="6147119" y="4238425"/>
            <a:ext cx="2768281" cy="33663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765175" algn="l">
              <a:lnSpc>
                <a:spcPct val="100000"/>
              </a:lnSpc>
              <a:spcBef>
                <a:spcPts val="944"/>
              </a:spcBef>
            </a:pPr>
            <a:r>
              <a:rPr lang="en-US" sz="1400" b="1" spc="-90" dirty="0">
                <a:solidFill>
                  <a:srgbClr val="4459A6"/>
                </a:solidFill>
                <a:latin typeface="Calibri"/>
                <a:cs typeface="Calibri"/>
              </a:rPr>
              <a:t>INT</a:t>
            </a:r>
            <a:r>
              <a:rPr sz="1400" b="1" spc="-90" dirty="0">
                <a:solidFill>
                  <a:srgbClr val="4459A6"/>
                </a:solidFill>
                <a:latin typeface="Calibri"/>
                <a:cs typeface="Calibri"/>
              </a:rPr>
              <a:t>ELLECTUAL</a:t>
            </a:r>
            <a:r>
              <a:rPr sz="1400" b="1" spc="-20" dirty="0">
                <a:solidFill>
                  <a:srgbClr val="4459A6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4459A6"/>
                </a:solidFill>
                <a:latin typeface="Calibri"/>
                <a:cs typeface="Calibri"/>
              </a:rPr>
              <a:t>TOOLKIT</a:t>
            </a:r>
            <a:endParaRPr lang="en-US" sz="1100" b="1" spc="-65" dirty="0">
              <a:solidFill>
                <a:srgbClr val="4747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84479B3-8EC0-903B-E950-3C0E515C0FBA}"/>
              </a:ext>
            </a:extLst>
          </p:cNvPr>
          <p:cNvSpPr txBox="1"/>
          <p:nvPr/>
        </p:nvSpPr>
        <p:spPr>
          <a:xfrm>
            <a:off x="6010563" y="4595777"/>
            <a:ext cx="3447362" cy="2389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0" fontAlgn="base" latinLnBrk="0" hangingPunct="0">
              <a:lnSpc>
                <a:spcPct val="100000"/>
              </a:lnSpc>
              <a:spcBef>
                <a:spcPts val="61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Critical</a:t>
            </a: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Thinking</a:t>
            </a:r>
            <a:r>
              <a:rPr kumimoji="0" lang="en-US" sz="1100" b="1" i="0" u="none" strike="noStrike" kern="1200" cap="none" spc="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3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(CRT)</a:t>
            </a:r>
            <a:r>
              <a:rPr kumimoji="0" lang="en-US" sz="1100" b="1" i="0" u="none" strike="noStrike" kern="1200" cap="none" spc="-1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950" b="1" i="0" u="none" strike="noStrike" kern="1200" cap="none" spc="1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PY211 Physics 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PY212 Physics II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EK301 Eng Mechanics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EK381 Prob, Stats, &amp; Data Sci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MA124 Calculus II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MA225 Multivariate Calculus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MA226 Differential Equations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BI315 Systems Physiology</a:t>
            </a:r>
          </a:p>
          <a:p>
            <a:pPr marL="12700" marR="5080" lvl="0" indent="0" algn="l" defTabSz="914400" rtl="0" eaLnBrk="0" fontAlgn="base" latinLnBrk="0" hangingPunct="0"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Research</a:t>
            </a:r>
            <a:r>
              <a:rPr kumimoji="0" lang="en-US" sz="1100" b="1" i="0" u="none" strike="noStrike" kern="1200" cap="none" spc="-5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5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and</a:t>
            </a:r>
            <a:r>
              <a:rPr kumimoji="0" lang="en-US" sz="1100" b="1" i="0" u="none" strike="noStrike" kern="1200" cap="none" spc="-5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6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Information</a:t>
            </a:r>
            <a:r>
              <a:rPr kumimoji="0" lang="en-US" sz="1100" b="1" i="0" u="none" strike="noStrike" kern="1200" cap="none" spc="-5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6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Literacy</a:t>
            </a:r>
            <a:r>
              <a:rPr kumimoji="0" lang="en-US" sz="1100" b="1" i="0" u="none" strike="noStrike" kern="1200" cap="none" spc="-5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100" b="1" i="0" u="none" strike="noStrike" kern="1200" cap="none" spc="-6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(RIL)</a:t>
            </a:r>
            <a:r>
              <a:rPr kumimoji="0" lang="en-US" sz="1100" b="1" i="0" u="none" strike="noStrike" kern="1200" cap="none" spc="-55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950" b="1" i="0" u="none" strike="noStrike" kern="1200" cap="none" spc="4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45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WR15x Writing, Research, &amp; Inquiry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Senior Design</a:t>
            </a:r>
          </a:p>
          <a:p>
            <a:pPr marL="12700" marR="5080" lvl="0" indent="0" algn="l" defTabSz="914400" rtl="0" eaLnBrk="0" fontAlgn="base" latinLnBrk="0" hangingPunct="0">
              <a:lnSpc>
                <a:spcPct val="138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1" algn="l"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object 27">
            <a:extLst>
              <a:ext uri="{FF2B5EF4-FFF2-40B4-BE49-F238E27FC236}">
                <a16:creationId xmlns:a16="http://schemas.microsoft.com/office/drawing/2014/main" id="{03B8DB1E-BD1A-F7EF-6C6D-F42D45BD8C22}"/>
              </a:ext>
            </a:extLst>
          </p:cNvPr>
          <p:cNvSpPr txBox="1"/>
          <p:nvPr/>
        </p:nvSpPr>
        <p:spPr>
          <a:xfrm>
            <a:off x="1600535" y="4807747"/>
            <a:ext cx="4495465" cy="182165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635" rIns="0" bIns="0" rtlCol="0">
            <a:spAutoFit/>
          </a:bodyPr>
          <a:lstStyle/>
          <a:p>
            <a:pPr marL="969644" algn="l">
              <a:lnSpc>
                <a:spcPct val="100000"/>
              </a:lnSpc>
              <a:spcBef>
                <a:spcPts val="1005"/>
              </a:spcBef>
            </a:pPr>
            <a:r>
              <a:rPr lang="en-US" sz="1400" b="1" spc="-75" dirty="0">
                <a:solidFill>
                  <a:srgbClr val="E1BB16"/>
                </a:solidFill>
                <a:latin typeface="Calibri"/>
                <a:cs typeface="Calibri"/>
              </a:rPr>
              <a:t>                </a:t>
            </a:r>
            <a:r>
              <a:rPr sz="1400" b="1" spc="-75" dirty="0">
                <a:solidFill>
                  <a:srgbClr val="E1BB16"/>
                </a:solidFill>
                <a:latin typeface="Calibri"/>
                <a:cs typeface="Calibri"/>
              </a:rPr>
              <a:t>COMMUNICATION</a:t>
            </a:r>
            <a:endParaRPr sz="1400" dirty="0">
              <a:latin typeface="Calibri"/>
              <a:cs typeface="Calibri"/>
            </a:endParaRPr>
          </a:p>
          <a:p>
            <a:pPr marL="12700" marR="126364" algn="l">
              <a:lnSpc>
                <a:spcPct val="120000"/>
              </a:lnSpc>
              <a:spcBef>
                <a:spcPts val="0"/>
              </a:spcBef>
            </a:pP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First-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Seminar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(FYW)</a:t>
            </a:r>
            <a:r>
              <a:rPr sz="1100" b="1" spc="-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r>
              <a:rPr lang="en-US"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00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WR120 Writing Seminar</a:t>
            </a:r>
          </a:p>
          <a:p>
            <a:pPr marL="12700" marR="126364" algn="l">
              <a:lnSpc>
                <a:spcPct val="120000"/>
              </a:lnSpc>
              <a:spcBef>
                <a:spcPts val="0"/>
              </a:spcBef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Writing,</a:t>
            </a:r>
            <a:r>
              <a:rPr lang="en-US"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Research,</a:t>
            </a:r>
            <a:r>
              <a:rPr lang="en-US"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lang="en-US"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(WRI)</a:t>
            </a:r>
            <a:r>
              <a:rPr lang="en-US" sz="1100" b="1" spc="-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14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en-US" sz="950" b="1" i="0" u="none" strike="noStrike" kern="1200" cap="none" spc="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 </a:t>
            </a:r>
            <a:r>
              <a:rPr lang="en-US" sz="800" b="1" spc="50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WR15x Writing &amp; Research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Oral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8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and/or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Signed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7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(OSC)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14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en-US" sz="950" b="1" i="0" u="none" strike="noStrike" kern="1200" cap="none" spc="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REQUIREMENT – 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Senior Design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Digital/Multimedia</a:t>
            </a:r>
            <a:r>
              <a:rPr lang="en-US"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Expression</a:t>
            </a:r>
            <a:r>
              <a:rPr lang="en-US"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(DME)</a:t>
            </a:r>
            <a:r>
              <a:rPr lang="en-US" sz="1100" b="1" spc="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0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800" b="1" spc="3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0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 </a:t>
            </a:r>
            <a:r>
              <a:rPr kumimoji="0" lang="en-US" sz="950" b="1" i="0" u="none" strike="noStrike" kern="1200" cap="none" spc="-10" normalizeH="0" baseline="0" noProof="0" dirty="0">
                <a:ln>
                  <a:noFill/>
                </a:ln>
                <a:solidFill>
                  <a:srgbClr val="226E9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– 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Senior Design</a:t>
            </a:r>
          </a:p>
          <a:p>
            <a:pPr marL="12700" marR="126364" algn="l">
              <a:lnSpc>
                <a:spcPct val="120000"/>
              </a:lnSpc>
              <a:spcBef>
                <a:spcPts val="0"/>
              </a:spcBef>
            </a:pPr>
            <a:r>
              <a:rPr lang="en-US" sz="1100" b="1" spc="-4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Writing-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Intensive</a:t>
            </a:r>
            <a:r>
              <a:rPr lang="en-US" sz="1100" b="1" spc="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</a:t>
            </a:r>
            <a:r>
              <a:rPr lang="en-US" sz="1100" b="1" spc="1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(WIN)</a:t>
            </a:r>
            <a:r>
              <a:rPr lang="en-US" sz="1100" b="1" spc="1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950" b="1" spc="3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BI315 Systems Physiology (BME)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ME310 Measurement &amp; Instrumentation (ME)</a:t>
            </a:r>
          </a:p>
          <a:p>
            <a:pPr lvl="1" algn="l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Senior Design</a:t>
            </a:r>
            <a:endParaRPr sz="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24">
            <a:extLst>
              <a:ext uri="{FF2B5EF4-FFF2-40B4-BE49-F238E27FC236}">
                <a16:creationId xmlns:a16="http://schemas.microsoft.com/office/drawing/2014/main" id="{6A134FBA-D374-8A69-FC34-981019A4EF95}"/>
              </a:ext>
            </a:extLst>
          </p:cNvPr>
          <p:cNvSpPr txBox="1"/>
          <p:nvPr/>
        </p:nvSpPr>
        <p:spPr>
          <a:xfrm>
            <a:off x="6250565" y="668461"/>
            <a:ext cx="4753578" cy="130420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7145" rIns="0" bIns="0" numCol="2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135"/>
              </a:spcBef>
            </a:pPr>
            <a:r>
              <a:rPr sz="1400" b="1" spc="-60" dirty="0">
                <a:solidFill>
                  <a:srgbClr val="8D6F55"/>
                </a:solidFill>
                <a:latin typeface="Calibri"/>
                <a:cs typeface="Calibri"/>
              </a:rPr>
              <a:t>SCIENTIFIC</a:t>
            </a:r>
            <a:r>
              <a:rPr sz="1400" b="1" spc="-75" dirty="0">
                <a:solidFill>
                  <a:srgbClr val="8D6F55"/>
                </a:solidFill>
                <a:latin typeface="Calibri"/>
                <a:cs typeface="Calibri"/>
              </a:rPr>
              <a:t> </a:t>
            </a:r>
            <a:r>
              <a:rPr sz="1400" b="1" spc="-155" dirty="0">
                <a:solidFill>
                  <a:srgbClr val="8D6F55"/>
                </a:solidFill>
                <a:latin typeface="Calibri"/>
                <a:cs typeface="Calibri"/>
              </a:rPr>
              <a:t>AND</a:t>
            </a:r>
            <a:r>
              <a:rPr sz="1400" b="1" spc="-30" dirty="0">
                <a:solidFill>
                  <a:srgbClr val="8D6F55"/>
                </a:solidFill>
                <a:latin typeface="Calibri"/>
                <a:cs typeface="Calibri"/>
              </a:rPr>
              <a:t> </a:t>
            </a:r>
            <a:r>
              <a:rPr sz="1400" b="1" spc="-70" dirty="0">
                <a:solidFill>
                  <a:srgbClr val="8D6F55"/>
                </a:solidFill>
                <a:latin typeface="Calibri"/>
                <a:cs typeface="Calibri"/>
              </a:rPr>
              <a:t>SOCIAL</a:t>
            </a:r>
            <a:r>
              <a:rPr sz="1400" b="1" spc="-30" dirty="0">
                <a:solidFill>
                  <a:srgbClr val="8D6F55"/>
                </a:solidFill>
                <a:latin typeface="Calibri"/>
                <a:cs typeface="Calibri"/>
              </a:rPr>
              <a:t> </a:t>
            </a:r>
            <a:r>
              <a:rPr sz="1400" b="1" spc="-90" dirty="0">
                <a:solidFill>
                  <a:srgbClr val="8D6F55"/>
                </a:solidFill>
                <a:latin typeface="Calibri"/>
                <a:cs typeface="Calibri"/>
              </a:rPr>
              <a:t>INQUIRY</a:t>
            </a:r>
            <a:endParaRPr sz="1400" dirty="0">
              <a:latin typeface="Calibri"/>
              <a:cs typeface="Calibri"/>
            </a:endParaRPr>
          </a:p>
          <a:p>
            <a:pPr marL="12700" marR="67945" algn="l">
              <a:lnSpc>
                <a:spcPct val="138800"/>
              </a:lnSpc>
              <a:spcBef>
                <a:spcPts val="380"/>
              </a:spcBef>
            </a:pP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en-US"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Inquiry</a:t>
            </a:r>
            <a:r>
              <a:rPr lang="en-US"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(SO1)</a:t>
            </a:r>
            <a:r>
              <a:rPr lang="en-US"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950" b="1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 </a:t>
            </a:r>
          </a:p>
          <a:p>
            <a:pPr marL="12700" marR="67945" algn="l">
              <a:spcBef>
                <a:spcPts val="0"/>
              </a:spcBef>
            </a:pPr>
            <a:r>
              <a:rPr sz="1100" b="1" spc="-3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100" b="1" spc="-2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-3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(SI1)</a:t>
            </a:r>
            <a:r>
              <a:rPr sz="1100" b="1" spc="-2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950" b="1" spc="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50" b="1" spc="-65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  <a:endParaRPr lang="en-US" sz="950" b="1" spc="-65" dirty="0">
              <a:solidFill>
                <a:srgbClr val="226E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9900" marR="67945"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PY211 Physics I	</a:t>
            </a:r>
          </a:p>
          <a:p>
            <a:pPr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CH101 Chemistry I</a:t>
            </a:r>
          </a:p>
          <a:p>
            <a:pPr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CH102 Chemistry II</a:t>
            </a:r>
          </a:p>
          <a:p>
            <a:pPr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CH131 General Chemistry</a:t>
            </a:r>
          </a:p>
          <a:p>
            <a:pPr algn="l">
              <a:spcBef>
                <a:spcPts val="0"/>
              </a:spcBef>
            </a:pPr>
            <a:endParaRPr 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600"/>
              </a:spcBef>
            </a:pPr>
            <a:r>
              <a:rPr lang="en-US"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lang="en-US" sz="1100" b="1" spc="-5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spc="-6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Inquiry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II </a:t>
            </a:r>
            <a:r>
              <a:rPr lang="en-US" sz="1100" b="1" spc="-6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(SI2)</a:t>
            </a:r>
            <a:r>
              <a:rPr lang="en-US" sz="1100" b="1" spc="-45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14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950" b="1" spc="3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b="1" spc="-10" dirty="0">
                <a:solidFill>
                  <a:srgbClr val="226E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</a:t>
            </a:r>
          </a:p>
          <a:p>
            <a:pPr lvl="1" algn="l">
              <a:spcBef>
                <a:spcPts val="0"/>
              </a:spcBef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PY212 Physics II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BI315 Systems Physiology 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PY313 Waves in Modern Physics</a:t>
            </a:r>
          </a:p>
          <a:p>
            <a:pPr lvl="1" algn="l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MA124 Calculus II</a:t>
            </a:r>
            <a:endParaRPr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D36BB9-29CF-B982-D36F-3EED1E96E48C}"/>
              </a:ext>
            </a:extLst>
          </p:cNvPr>
          <p:cNvSpPr/>
          <p:nvPr/>
        </p:nvSpPr>
        <p:spPr>
          <a:xfrm>
            <a:off x="3124200" y="979967"/>
            <a:ext cx="2854086" cy="12483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10D3007-5428-F9E2-DA25-93505D1BA7F1}"/>
              </a:ext>
            </a:extLst>
          </p:cNvPr>
          <p:cNvSpPr/>
          <p:nvPr/>
        </p:nvSpPr>
        <p:spPr>
          <a:xfrm>
            <a:off x="6042032" y="942355"/>
            <a:ext cx="2417890" cy="2621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4600FF5-5176-A074-1159-D47988EDA200}"/>
              </a:ext>
            </a:extLst>
          </p:cNvPr>
          <p:cNvSpPr/>
          <p:nvPr/>
        </p:nvSpPr>
        <p:spPr>
          <a:xfrm>
            <a:off x="6935523" y="2901984"/>
            <a:ext cx="4323605" cy="9080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9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4592" y="6406896"/>
            <a:ext cx="2964599" cy="3856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1634" y="342214"/>
            <a:ext cx="30657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Hub</a:t>
            </a:r>
            <a:r>
              <a:rPr sz="44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000000"/>
                </a:solidFill>
                <a:latin typeface="Calibri"/>
                <a:cs typeface="Calibri"/>
              </a:rPr>
              <a:t>Electives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1634" y="1197772"/>
            <a:ext cx="6364605" cy="4728217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1300" marR="88900" indent="-228600" algn="just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800" spc="-10" dirty="0" smtClean="0">
                <a:latin typeface="Calibri"/>
                <a:cs typeface="Calibri"/>
              </a:rPr>
              <a:t>All program planning sheets </a:t>
            </a:r>
            <a:r>
              <a:rPr sz="2800" spc="-10" dirty="0" smtClean="0">
                <a:latin typeface="Calibri"/>
                <a:cs typeface="Calibri"/>
              </a:rPr>
              <a:t>include four </a:t>
            </a:r>
            <a:r>
              <a:rPr sz="2800" spc="-15" dirty="0" smtClean="0">
                <a:latin typeface="Calibri"/>
                <a:cs typeface="Calibri"/>
              </a:rPr>
              <a:t>Hub</a:t>
            </a:r>
            <a:r>
              <a:rPr lang="en-US" sz="2800" spc="-15" dirty="0" smtClean="0">
                <a:latin typeface="Calibri"/>
                <a:cs typeface="Calibri"/>
              </a:rPr>
              <a:t> </a:t>
            </a:r>
            <a:r>
              <a:rPr sz="2800" spc="-10" dirty="0" smtClean="0">
                <a:latin typeface="Calibri"/>
                <a:cs typeface="Calibri"/>
              </a:rPr>
              <a:t>Electives </a:t>
            </a:r>
            <a:endParaRPr lang="en-US" sz="2800" spc="-10" dirty="0">
              <a:latin typeface="Calibri"/>
              <a:cs typeface="Calibri"/>
            </a:endParaRPr>
          </a:p>
          <a:p>
            <a:pPr marL="12700" marR="88900" algn="just">
              <a:lnSpc>
                <a:spcPts val="3030"/>
              </a:lnSpc>
              <a:spcBef>
                <a:spcPts val="470"/>
              </a:spcBef>
              <a:tabLst>
                <a:tab pos="241300" algn="l"/>
              </a:tabLst>
            </a:pPr>
            <a:endParaRPr lang="en-US" sz="2800" spc="-10" dirty="0" smtClean="0">
              <a:latin typeface="Calibri"/>
              <a:cs typeface="Calibri"/>
            </a:endParaRPr>
          </a:p>
          <a:p>
            <a:pPr marL="241300" marR="88900" indent="-228600" algn="just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 smtClean="0">
                <a:latin typeface="Calibri"/>
                <a:cs typeface="Calibri"/>
              </a:rPr>
              <a:t>Students </a:t>
            </a:r>
            <a:r>
              <a:rPr lang="en-US" sz="2800" spc="-15" dirty="0" smtClean="0">
                <a:latin typeface="Calibri"/>
                <a:cs typeface="Calibri"/>
              </a:rPr>
              <a:t>who start at BU as freshmen must satisfy the remaining 8 hub requirements (PLM, AEX, HCO, SO1/2, IIC, 2X GCI, ETR) via these electives</a:t>
            </a:r>
            <a:endParaRPr sz="2800" dirty="0" smtClean="0">
              <a:latin typeface="Calibri"/>
              <a:cs typeface="Calibri"/>
            </a:endParaRPr>
          </a:p>
          <a:p>
            <a:pPr marL="241300" marR="624840" indent="-228600">
              <a:lnSpc>
                <a:spcPts val="3030"/>
              </a:lnSpc>
              <a:spcBef>
                <a:spcPts val="2390"/>
              </a:spcBef>
              <a:buFont typeface="Arial"/>
              <a:buChar char="•"/>
              <a:tabLst>
                <a:tab pos="241935" algn="l"/>
              </a:tabLst>
            </a:pPr>
            <a:r>
              <a:rPr lang="en-US" sz="2800" spc="-15" dirty="0" smtClean="0">
                <a:latin typeface="Calibri"/>
                <a:cs typeface="Calibri"/>
              </a:rPr>
              <a:t>You can search for courses by School/College, number of credits and/or specific Hub units via</a:t>
            </a:r>
            <a:r>
              <a:rPr sz="2800" spc="-15" dirty="0" smtClean="0">
                <a:latin typeface="Calibri"/>
                <a:cs typeface="Calibri"/>
              </a:rPr>
              <a:t> (</a:t>
            </a:r>
            <a:r>
              <a:rPr sz="2800" u="heavy" spc="-15" dirty="0" smtClean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  <a:hlinkClick r:id="rId3"/>
              </a:rPr>
              <a:t>www.bu.edu/phpbin/course-search/</a:t>
            </a:r>
            <a:r>
              <a:rPr sz="2800" spc="-15" dirty="0" smtClean="0">
                <a:latin typeface="Calibri"/>
                <a:cs typeface="Calibri"/>
              </a:rPr>
              <a:t>)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592" y="6406896"/>
            <a:ext cx="2964599" cy="3856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29390"/>
            <a:ext cx="8620110" cy="666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914400"/>
            <a:ext cx="7211144" cy="48985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2133600"/>
            <a:ext cx="3505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Transfer </a:t>
            </a:r>
            <a:r>
              <a:rPr lang="en-US" sz="4000" b="1" dirty="0"/>
              <a:t>S</a:t>
            </a:r>
            <a:r>
              <a:rPr lang="en-US" sz="4000" b="1" dirty="0" smtClean="0"/>
              <a:t>tudents </a:t>
            </a:r>
            <a:r>
              <a:rPr lang="en-US" sz="4000" b="1" dirty="0"/>
              <a:t>H</a:t>
            </a:r>
            <a:r>
              <a:rPr lang="en-US" sz="4000" b="1" dirty="0" smtClean="0"/>
              <a:t>ave </a:t>
            </a:r>
            <a:r>
              <a:rPr lang="en-US" sz="4000" b="1" dirty="0"/>
              <a:t>a </a:t>
            </a:r>
            <a:r>
              <a:rPr lang="en-US" sz="4000" b="1" dirty="0" smtClean="0"/>
              <a:t>Reduced </a:t>
            </a:r>
            <a:r>
              <a:rPr lang="en-US" sz="4000" b="1" dirty="0"/>
              <a:t>Hub </a:t>
            </a:r>
            <a:r>
              <a:rPr lang="en-US" sz="4000" b="1" dirty="0" smtClean="0"/>
              <a:t>Requirement</a:t>
            </a:r>
            <a:endParaRPr lang="en-US" sz="4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6248400"/>
            <a:ext cx="342947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6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4592" y="6406896"/>
            <a:ext cx="2964599" cy="3856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1634" y="342214"/>
            <a:ext cx="53733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dirty="0">
                <a:solidFill>
                  <a:srgbClr val="000000"/>
                </a:solidFill>
                <a:latin typeface="Calibri Light"/>
                <a:cs typeface="Calibri Light"/>
              </a:rPr>
              <a:t>AP </a:t>
            </a:r>
            <a:r>
              <a:rPr sz="4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Courses </a:t>
            </a:r>
            <a:r>
              <a:rPr sz="4400" b="0" dirty="0">
                <a:solidFill>
                  <a:srgbClr val="000000"/>
                </a:solidFill>
                <a:latin typeface="Calibri Light"/>
                <a:cs typeface="Calibri Light"/>
              </a:rPr>
              <a:t>&amp; Hub</a:t>
            </a:r>
            <a:r>
              <a:rPr sz="4400" b="0" spc="-8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dirty="0">
                <a:solidFill>
                  <a:srgbClr val="000000"/>
                </a:solidFill>
                <a:latin typeface="Calibri Light"/>
                <a:cs typeface="Calibri Light"/>
              </a:rPr>
              <a:t>Units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1555" y="1197772"/>
            <a:ext cx="5628005" cy="38337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3195"/>
              </a:lnSpc>
              <a:spcBef>
                <a:spcPts val="9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5" dirty="0">
                <a:latin typeface="Calibri"/>
                <a:cs typeface="Calibri"/>
              </a:rPr>
              <a:t>General </a:t>
            </a:r>
            <a:r>
              <a:rPr sz="2800" spc="-5" dirty="0">
                <a:latin typeface="Calibri"/>
                <a:cs typeface="Calibri"/>
              </a:rPr>
              <a:t>Rule:</a:t>
            </a:r>
            <a:endParaRPr sz="2800" dirty="0">
              <a:latin typeface="Calibri"/>
              <a:cs typeface="Calibri"/>
            </a:endParaRPr>
          </a:p>
          <a:p>
            <a:pPr marL="241300" marR="5080">
              <a:lnSpc>
                <a:spcPts val="3030"/>
              </a:lnSpc>
              <a:spcBef>
                <a:spcPts val="209"/>
              </a:spcBef>
            </a:pPr>
            <a:r>
              <a:rPr sz="2800" spc="-5" dirty="0">
                <a:latin typeface="Calibri"/>
                <a:cs typeface="Calibri"/>
              </a:rPr>
              <a:t>If AP </a:t>
            </a:r>
            <a:r>
              <a:rPr sz="2800" spc="-10" dirty="0">
                <a:latin typeface="Calibri"/>
                <a:cs typeface="Calibri"/>
              </a:rPr>
              <a:t>credit </a:t>
            </a:r>
            <a:r>
              <a:rPr sz="2800" spc="-20" dirty="0">
                <a:latin typeface="Calibri"/>
                <a:cs typeface="Calibri"/>
              </a:rPr>
              <a:t>awarded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20" dirty="0">
                <a:latin typeface="Calibri"/>
                <a:cs typeface="Calibri"/>
              </a:rPr>
              <a:t>course </a:t>
            </a:r>
            <a:r>
              <a:rPr sz="2800" spc="-10" dirty="0">
                <a:latin typeface="Calibri"/>
                <a:cs typeface="Calibri"/>
              </a:rPr>
              <a:t>that  </a:t>
            </a:r>
            <a:r>
              <a:rPr sz="2800" spc="-20" dirty="0">
                <a:latin typeface="Calibri"/>
                <a:cs typeface="Calibri"/>
              </a:rPr>
              <a:t>contains </a:t>
            </a:r>
            <a:r>
              <a:rPr sz="2800" spc="-15" dirty="0">
                <a:latin typeface="Calibri"/>
                <a:cs typeface="Calibri"/>
              </a:rPr>
              <a:t>more </a:t>
            </a:r>
            <a:r>
              <a:rPr sz="2800" spc="-5" dirty="0">
                <a:latin typeface="Calibri"/>
                <a:cs typeface="Calibri"/>
              </a:rPr>
              <a:t>than one </a:t>
            </a:r>
            <a:r>
              <a:rPr sz="2800" spc="-10" dirty="0">
                <a:latin typeface="Calibri"/>
                <a:cs typeface="Calibri"/>
              </a:rPr>
              <a:t>Hub unit,  only the </a:t>
            </a:r>
            <a:r>
              <a:rPr sz="2800" spc="-5" dirty="0">
                <a:latin typeface="Calibri"/>
                <a:cs typeface="Calibri"/>
              </a:rPr>
              <a:t>primary </a:t>
            </a:r>
            <a:r>
              <a:rPr sz="2800" spc="-10" dirty="0">
                <a:latin typeface="Calibri"/>
                <a:cs typeface="Calibri"/>
              </a:rPr>
              <a:t>unit is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counted.</a:t>
            </a:r>
            <a:endParaRPr sz="2800" dirty="0">
              <a:latin typeface="Calibri"/>
              <a:cs typeface="Calibri"/>
            </a:endParaRPr>
          </a:p>
          <a:p>
            <a:pPr marL="241300" marR="464184" indent="-228600">
              <a:lnSpc>
                <a:spcPts val="3020"/>
              </a:lnSpc>
              <a:spcBef>
                <a:spcPts val="239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Advanced Placement Credit </a:t>
            </a:r>
            <a:r>
              <a:rPr sz="2800" spc="-15" dirty="0" smtClean="0">
                <a:latin typeface="Calibri"/>
                <a:cs typeface="Calibri"/>
              </a:rPr>
              <a:t>Guide</a:t>
            </a:r>
            <a:r>
              <a:rPr lang="en-US" sz="2800" spc="-15" dirty="0" smtClean="0">
                <a:latin typeface="Calibri"/>
                <a:cs typeface="Calibri"/>
              </a:rPr>
              <a:t>, see link for official credit</a:t>
            </a:r>
            <a:br>
              <a:rPr lang="en-US" sz="2800" spc="-15" dirty="0" smtClean="0">
                <a:latin typeface="Calibri"/>
                <a:cs typeface="Calibri"/>
              </a:rPr>
            </a:br>
            <a:r>
              <a:rPr lang="en-US" sz="2800" dirty="0">
                <a:hlinkClick r:id="rId3"/>
              </a:rPr>
              <a:t>https://</a:t>
            </a:r>
            <a:r>
              <a:rPr lang="en-US" sz="2800" dirty="0" smtClean="0">
                <a:hlinkClick r:id="rId3"/>
              </a:rPr>
              <a:t>www.bu.edu/admissions/files/2018/06/Advanced-Credit-Guide.pdf</a:t>
            </a:r>
            <a:r>
              <a:rPr lang="en-US" sz="2800" dirty="0" smtClean="0"/>
              <a:t> 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42" y="1837950"/>
            <a:ext cx="5750621" cy="25533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50342" y="4391336"/>
            <a:ext cx="5750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of the Advanced Placement Credit Guide. Use the link to view the entire document.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1148</Words>
  <Application>Microsoft Office PowerPoint</Application>
  <PresentationFormat>Widescreen</PresentationFormat>
  <Paragraphs>179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Agency FB</vt:lpstr>
      <vt:lpstr>Arial</vt:lpstr>
      <vt:lpstr>Calibri</vt:lpstr>
      <vt:lpstr>Calibri Light</vt:lpstr>
      <vt:lpstr>Times New Roman</vt:lpstr>
      <vt:lpstr>Office Theme</vt:lpstr>
      <vt:lpstr>1_Office Theme</vt:lpstr>
      <vt:lpstr>Overview</vt:lpstr>
      <vt:lpstr>PowerPoint Presentation</vt:lpstr>
      <vt:lpstr>PowerPoint Presentation</vt:lpstr>
      <vt:lpstr>PowerPoint Presentation</vt:lpstr>
      <vt:lpstr>Hub Electives</vt:lpstr>
      <vt:lpstr>PowerPoint Presentation</vt:lpstr>
      <vt:lpstr>PowerPoint Presentation</vt:lpstr>
      <vt:lpstr>AP Courses &amp; Hub Units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Schoeplein, Ryan Paul</dc:creator>
  <cp:lastModifiedBy>Dutchka, Carole</cp:lastModifiedBy>
  <cp:revision>57</cp:revision>
  <cp:lastPrinted>2024-01-18T18:01:23Z</cp:lastPrinted>
  <dcterms:created xsi:type="dcterms:W3CDTF">2020-07-07T17:35:59Z</dcterms:created>
  <dcterms:modified xsi:type="dcterms:W3CDTF">2024-05-06T20:22:00Z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2018-12-11T00:00:00Z</vt:filetime>
  </property>
  <property fmtid="{D5CDD505-2E9C-101B-9397-08002B2CF9AE}" pid="3" name="Creator">
    <vt:lpwstr>Acrobat PDFMaker 11 for PowerPoint</vt:lpwstr>
  </property>
  <property fmtid="{D5CDD505-2E9C-101B-9397-08002B2CF9AE}" pid="4" name="LastSaved">
    <vt:filetime>2020-07-07T00:00:00Z</vt:filetime>
  </property>
</Properties>
</file>