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82.jpg" ContentType="image/pn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4" r:id="rId2"/>
    <p:sldMasterId id="2147483686" r:id="rId3"/>
    <p:sldMasterId id="2147483719" r:id="rId4"/>
  </p:sldMasterIdLst>
  <p:notesMasterIdLst>
    <p:notesMasterId r:id="rId23"/>
  </p:notesMasterIdLst>
  <p:handoutMasterIdLst>
    <p:handoutMasterId r:id="rId24"/>
  </p:handoutMasterIdLst>
  <p:sldIdLst>
    <p:sldId id="256" r:id="rId5"/>
    <p:sldId id="261" r:id="rId6"/>
    <p:sldId id="271" r:id="rId7"/>
    <p:sldId id="269" r:id="rId8"/>
    <p:sldId id="268" r:id="rId9"/>
    <p:sldId id="257" r:id="rId10"/>
    <p:sldId id="267" r:id="rId11"/>
    <p:sldId id="274" r:id="rId12"/>
    <p:sldId id="273" r:id="rId13"/>
    <p:sldId id="259" r:id="rId14"/>
    <p:sldId id="260" r:id="rId15"/>
    <p:sldId id="266" r:id="rId16"/>
    <p:sldId id="559" r:id="rId17"/>
    <p:sldId id="415" r:id="rId18"/>
    <p:sldId id="368" r:id="rId19"/>
    <p:sldId id="414" r:id="rId20"/>
    <p:sldId id="558" r:id="rId21"/>
    <p:sldId id="55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orient="horz" pos="1392">
          <p15:clr>
            <a:srgbClr val="A4A3A4"/>
          </p15:clr>
        </p15:guide>
        <p15:guide id="3" pos="3840">
          <p15:clr>
            <a:srgbClr val="A4A3A4"/>
          </p15:clr>
        </p15:guide>
        <p15:guide id="4" pos="19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verick Woo" initials="ma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FF"/>
    <a:srgbClr val="0071AD"/>
    <a:srgbClr val="000099"/>
    <a:srgbClr val="0E131F"/>
    <a:srgbClr val="0E141D"/>
    <a:srgbClr val="990000"/>
    <a:srgbClr val="FC5C8B"/>
    <a:srgbClr val="FF3300"/>
    <a:srgbClr val="00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32" autoAdjust="0"/>
    <p:restoredTop sz="68975" autoAdjust="0"/>
  </p:normalViewPr>
  <p:slideViewPr>
    <p:cSldViewPr snapToObjects="1">
      <p:cViewPr varScale="1">
        <p:scale>
          <a:sx n="88" d="100"/>
          <a:sy n="88" d="100"/>
        </p:scale>
        <p:origin x="2448" y="184"/>
      </p:cViewPr>
      <p:guideLst>
        <p:guide orient="horz" pos="2880"/>
        <p:guide orient="horz" pos="1392"/>
        <p:guide pos="3840"/>
        <p:guide pos="1920"/>
      </p:guideLst>
    </p:cSldViewPr>
  </p:slideViewPr>
  <p:outlineViewPr>
    <p:cViewPr>
      <p:scale>
        <a:sx n="33" d="100"/>
        <a:sy n="33" d="100"/>
      </p:scale>
      <p:origin x="0" y="628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109" d="100"/>
          <a:sy n="109" d="100"/>
        </p:scale>
        <p:origin x="-2416"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9281C90-955A-E944-AB32-466E55900D6A}" type="datetime1">
              <a:rPr lang="en-US" smtClean="0"/>
              <a:t>3/11/19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2BF8D97-067E-974E-BD5D-FA8C0988A610}" type="slidenum">
              <a:rPr lang="en-US" smtClean="0"/>
              <a:t>‹#›</a:t>
            </a:fld>
            <a:endParaRPr lang="en-US" dirty="0"/>
          </a:p>
        </p:txBody>
      </p:sp>
    </p:spTree>
    <p:extLst>
      <p:ext uri="{BB962C8B-B14F-4D97-AF65-F5344CB8AC3E}">
        <p14:creationId xmlns:p14="http://schemas.microsoft.com/office/powerpoint/2010/main" val="25950919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9EA11A-7C1A-F544-A99B-661F38A45889}" type="datetime1">
              <a:rPr lang="en-US" smtClean="0"/>
              <a:t>3/11/19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45A8A3-9FBB-431D-AAA8-BEEA360F5701}" type="slidenum">
              <a:rPr lang="en-US" smtClean="0"/>
              <a:t>‹#›</a:t>
            </a:fld>
            <a:endParaRPr lang="en-US" dirty="0"/>
          </a:p>
        </p:txBody>
      </p:sp>
    </p:spTree>
    <p:extLst>
      <p:ext uri="{BB962C8B-B14F-4D97-AF65-F5344CB8AC3E}">
        <p14:creationId xmlns:p14="http://schemas.microsoft.com/office/powerpoint/2010/main" val="329176642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37931725" indent="-37474525">
              <a:defRPr sz="2400">
                <a:solidFill>
                  <a:schemeClr val="tx1"/>
                </a:solidFill>
                <a:latin typeface="Times" charset="0"/>
                <a:ea typeface="ＭＳ Ｐゴシック" charset="-128"/>
              </a:defRPr>
            </a:lvl2pPr>
            <a:lvl3pPr>
              <a:defRPr sz="2400">
                <a:solidFill>
                  <a:schemeClr val="tx1"/>
                </a:solidFill>
                <a:latin typeface="Times" charset="0"/>
                <a:ea typeface="ＭＳ Ｐゴシック" charset="-128"/>
              </a:defRPr>
            </a:lvl3pPr>
            <a:lvl4pPr>
              <a:defRPr sz="2400">
                <a:solidFill>
                  <a:schemeClr val="tx1"/>
                </a:solidFill>
                <a:latin typeface="Times" charset="0"/>
                <a:ea typeface="ＭＳ Ｐゴシック" charset="-128"/>
              </a:defRPr>
            </a:lvl4pPr>
            <a:lvl5pPr>
              <a:defRPr sz="2400">
                <a:solidFill>
                  <a:schemeClr val="tx1"/>
                </a:solidFill>
                <a:latin typeface="Times" charset="0"/>
                <a:ea typeface="ＭＳ Ｐゴシック" charset="-128"/>
              </a:defRPr>
            </a:lvl5pPr>
            <a:lvl6pPr marL="457200" eaLnBrk="0" fontAlgn="base" hangingPunct="0">
              <a:spcBef>
                <a:spcPct val="0"/>
              </a:spcBef>
              <a:spcAft>
                <a:spcPct val="0"/>
              </a:spcAft>
              <a:defRPr sz="2400">
                <a:solidFill>
                  <a:schemeClr val="tx1"/>
                </a:solidFill>
                <a:latin typeface="Times" charset="0"/>
                <a:ea typeface="ＭＳ Ｐゴシック" charset="-128"/>
              </a:defRPr>
            </a:lvl6pPr>
            <a:lvl7pPr marL="914400" eaLnBrk="0" fontAlgn="base" hangingPunct="0">
              <a:spcBef>
                <a:spcPct val="0"/>
              </a:spcBef>
              <a:spcAft>
                <a:spcPct val="0"/>
              </a:spcAft>
              <a:defRPr sz="2400">
                <a:solidFill>
                  <a:schemeClr val="tx1"/>
                </a:solidFill>
                <a:latin typeface="Times" charset="0"/>
                <a:ea typeface="ＭＳ Ｐゴシック" charset="-128"/>
              </a:defRPr>
            </a:lvl7pPr>
            <a:lvl8pPr marL="1371600" eaLnBrk="0" fontAlgn="base" hangingPunct="0">
              <a:spcBef>
                <a:spcPct val="0"/>
              </a:spcBef>
              <a:spcAft>
                <a:spcPct val="0"/>
              </a:spcAft>
              <a:defRPr sz="2400">
                <a:solidFill>
                  <a:schemeClr val="tx1"/>
                </a:solidFill>
                <a:latin typeface="Times" charset="0"/>
                <a:ea typeface="ＭＳ Ｐゴシック" charset="-128"/>
              </a:defRPr>
            </a:lvl8pPr>
            <a:lvl9pPr marL="1828800" eaLnBrk="0" fontAlgn="base" hangingPunct="0">
              <a:spcBef>
                <a:spcPct val="0"/>
              </a:spcBef>
              <a:spcAft>
                <a:spcPct val="0"/>
              </a:spcAft>
              <a:defRPr sz="2400">
                <a:solidFill>
                  <a:schemeClr val="tx1"/>
                </a:solidFill>
                <a:latin typeface="Times" charset="0"/>
                <a:ea typeface="ＭＳ Ｐゴシック" charset="-128"/>
              </a:defRPr>
            </a:lvl9pPr>
          </a:lstStyle>
          <a:p>
            <a:fld id="{400302D2-CAB5-41B0-8F66-C4CDD08FE34C}" type="slidenum">
              <a:rPr lang="en-US" sz="1200"/>
              <a:pPr/>
              <a:t>1</a:t>
            </a:fld>
            <a:endParaRPr lang="en-US" sz="1200"/>
          </a:p>
        </p:txBody>
      </p:sp>
      <p:sp>
        <p:nvSpPr>
          <p:cNvPr id="15363" name="Rectangle 2"/>
          <p:cNvSpPr>
            <a:spLocks noGrp="1" noRot="1" noChangeAspect="1" noChangeArrowheads="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latin typeface="Times" charset="0"/>
                <a:ea typeface="ＭＳ Ｐゴシック" charset="-128"/>
              </a:rPr>
              <a:t>Good morning everyone. We are excited to welcome you to Boston University for your Open House visit. I will give you an overview of some of the exciting CE research directions in the department.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Integrated Circuits and Systems Group led by Prof. Joshi focuses on developing novel architectures and circuits to design low power, high performance, and robust VLSI systems.</a:t>
            </a:r>
          </a:p>
        </p:txBody>
      </p:sp>
      <p:sp>
        <p:nvSpPr>
          <p:cNvPr id="4" name="Slide Number Placeholder 3"/>
          <p:cNvSpPr>
            <a:spLocks noGrp="1"/>
          </p:cNvSpPr>
          <p:nvPr>
            <p:ph type="sldNum" sz="quarter" idx="5"/>
          </p:nvPr>
        </p:nvSpPr>
        <p:spPr/>
        <p:txBody>
          <a:bodyPr/>
          <a:lstStyle/>
          <a:p>
            <a:fld id="{CC45A8A3-9FBB-431D-AAA8-BEEA360F5701}" type="slidenum">
              <a:rPr lang="en-US" smtClean="0"/>
              <a:t>2</a:t>
            </a:fld>
            <a:endParaRPr lang="en-US" dirty="0"/>
          </a:p>
        </p:txBody>
      </p:sp>
    </p:spTree>
    <p:extLst>
      <p:ext uri="{BB962C8B-B14F-4D97-AF65-F5344CB8AC3E}">
        <p14:creationId xmlns:p14="http://schemas.microsoft.com/office/powerpoint/2010/main" val="492321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sz="1200" kern="1200" dirty="0">
                <a:solidFill>
                  <a:schemeClr val="tx1"/>
                </a:solidFill>
                <a:latin typeface="+mn-lt"/>
                <a:ea typeface="+mn-ea"/>
                <a:cs typeface="+mn-cs"/>
              </a:rPr>
              <a:t>laboratory explores different sub-domains</a:t>
            </a:r>
            <a:r>
              <a:rPr lang="en-US" sz="1200" kern="1200" baseline="0" dirty="0">
                <a:solidFill>
                  <a:schemeClr val="tx1"/>
                </a:solidFill>
                <a:latin typeface="+mn-lt"/>
                <a:ea typeface="+mn-ea"/>
                <a:cs typeface="+mn-cs"/>
              </a:rPr>
              <a:t> of computer architecture. Our current set of active research </a:t>
            </a:r>
            <a:r>
              <a:rPr lang="en-US" sz="1200" kern="1200" dirty="0">
                <a:solidFill>
                  <a:schemeClr val="tx1"/>
                </a:solidFill>
                <a:latin typeface="+mn-lt"/>
                <a:ea typeface="+mn-ea"/>
                <a:cs typeface="+mn-cs"/>
              </a:rPr>
              <a:t>projects are: </a:t>
            </a:r>
          </a:p>
          <a:p>
            <a:r>
              <a:rPr lang="en-US" sz="1200" kern="1200" dirty="0">
                <a:solidFill>
                  <a:schemeClr val="tx1"/>
                </a:solidFill>
                <a:latin typeface="+mn-lt"/>
                <a:ea typeface="+mn-ea"/>
                <a:cs typeface="+mn-cs"/>
              </a:rPr>
              <a:t>  -   Sphinx: Hardware-Software Co-design Framework for Binary Code Diversification Based </a:t>
            </a:r>
          </a:p>
          <a:p>
            <a:r>
              <a:rPr lang="en-US" sz="1200" kern="1200" dirty="0">
                <a:solidFill>
                  <a:schemeClr val="tx1"/>
                </a:solidFill>
                <a:latin typeface="+mn-lt"/>
                <a:ea typeface="+mn-ea"/>
                <a:cs typeface="+mn-cs"/>
              </a:rPr>
              <a:t>  -   Hermes: Multi-Tenant Secure Computer Architecture</a:t>
            </a:r>
          </a:p>
          <a:p>
            <a:r>
              <a:rPr lang="en-US" sz="1200" kern="1200" dirty="0">
                <a:solidFill>
                  <a:schemeClr val="tx1"/>
                </a:solidFill>
                <a:latin typeface="+mn-lt"/>
                <a:ea typeface="+mn-ea"/>
                <a:cs typeface="+mn-cs"/>
              </a:rPr>
              <a:t>  -   Helios: Adaptive-Approximate Computing Architecture</a:t>
            </a:r>
          </a:p>
          <a:p>
            <a:r>
              <a:rPr lang="en-US" sz="1200" kern="1200" dirty="0">
                <a:solidFill>
                  <a:schemeClr val="tx1"/>
                </a:solidFill>
                <a:latin typeface="+mn-lt"/>
                <a:ea typeface="+mn-ea"/>
                <a:cs typeface="+mn-cs"/>
              </a:rPr>
              <a:t>  -   </a:t>
            </a:r>
            <a:r>
              <a:rPr lang="en-US" sz="1200" kern="1200" dirty="0" err="1">
                <a:solidFill>
                  <a:schemeClr val="tx1"/>
                </a:solidFill>
                <a:latin typeface="+mn-lt"/>
                <a:ea typeface="+mn-ea"/>
                <a:cs typeface="+mn-cs"/>
              </a:rPr>
              <a:t>Coeus</a:t>
            </a:r>
            <a:r>
              <a:rPr lang="en-US" sz="1200" kern="1200" dirty="0">
                <a:solidFill>
                  <a:schemeClr val="tx1"/>
                </a:solidFill>
                <a:latin typeface="+mn-lt"/>
                <a:ea typeface="+mn-ea"/>
                <a:cs typeface="+mn-cs"/>
              </a:rPr>
              <a:t>: Reconfigurable Architecture Design for Deep Learning Acceleration</a:t>
            </a:r>
          </a:p>
          <a:p>
            <a:r>
              <a:rPr lang="en-US" sz="1200" kern="1200" dirty="0">
                <a:solidFill>
                  <a:schemeClr val="tx1"/>
                </a:solidFill>
                <a:latin typeface="+mn-lt"/>
                <a:ea typeface="+mn-ea"/>
                <a:cs typeface="+mn-cs"/>
              </a:rPr>
              <a:t>  -   Plexus Architecture: High-Performance Graph Processing Architecture Design</a:t>
            </a:r>
          </a:p>
          <a:p>
            <a:r>
              <a:rPr lang="en-US" sz="1200" kern="1200" dirty="0">
                <a:solidFill>
                  <a:schemeClr val="tx1"/>
                </a:solidFill>
                <a:latin typeface="+mn-lt"/>
                <a:ea typeface="+mn-ea"/>
                <a:cs typeface="+mn-cs"/>
              </a:rPr>
              <a:t>  -   Resilient and Fault-Tolerant Interconnect Network-on-Chip Design</a:t>
            </a:r>
          </a:p>
          <a:p>
            <a:r>
              <a:rPr lang="en-US" sz="1200" kern="1200" dirty="0">
                <a:solidFill>
                  <a:schemeClr val="tx1"/>
                </a:solidFill>
                <a:latin typeface="+mn-lt"/>
                <a:ea typeface="+mn-ea"/>
                <a:cs typeface="+mn-cs"/>
              </a:rPr>
              <a:t>  -   Cyborg: CPS Design Approach to Human-Prosthesis Systems</a:t>
            </a:r>
            <a:endParaRPr lang="en-US" dirty="0"/>
          </a:p>
        </p:txBody>
      </p:sp>
      <p:sp>
        <p:nvSpPr>
          <p:cNvPr id="4" name="Slide Number Placeholder 3"/>
          <p:cNvSpPr>
            <a:spLocks noGrp="1"/>
          </p:cNvSpPr>
          <p:nvPr>
            <p:ph type="sldNum" sz="quarter" idx="10"/>
          </p:nvPr>
        </p:nvSpPr>
        <p:spPr/>
        <p:txBody>
          <a:bodyPr/>
          <a:lstStyle/>
          <a:p>
            <a:fld id="{DDFCC2E7-4C80-2842-A97B-B377EB8A281C}" type="slidenum">
              <a:rPr lang="en-US" smtClean="0"/>
              <a:t>3</a:t>
            </a:fld>
            <a:endParaRPr lang="en-US"/>
          </a:p>
        </p:txBody>
      </p:sp>
    </p:spTree>
    <p:extLst>
      <p:ext uri="{BB962C8B-B14F-4D97-AF65-F5344CB8AC3E}">
        <p14:creationId xmlns:p14="http://schemas.microsoft.com/office/powerpoint/2010/main" val="1890544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Catapult 2:  Note that the FPGA is</a:t>
            </a:r>
            <a:r>
              <a:rPr lang="en-US" baseline="0" dirty="0"/>
              <a:t> directly in the communication path.</a:t>
            </a:r>
            <a:endParaRPr lang="en-US" dirty="0"/>
          </a:p>
        </p:txBody>
      </p:sp>
      <p:sp>
        <p:nvSpPr>
          <p:cNvPr id="4" name="Slide Number Placeholder 3"/>
          <p:cNvSpPr>
            <a:spLocks noGrp="1"/>
          </p:cNvSpPr>
          <p:nvPr>
            <p:ph type="sldNum" sz="quarter" idx="10"/>
          </p:nvPr>
        </p:nvSpPr>
        <p:spPr/>
        <p:txBody>
          <a:bodyPr/>
          <a:lstStyle/>
          <a:p>
            <a:pPr>
              <a:defRPr/>
            </a:pPr>
            <a:fld id="{3BAAE5CA-6EC3-4596-993D-0C629990F80B}" type="slidenum">
              <a:rPr lang="en-US" altLang="en-US" smtClean="0"/>
              <a:pPr>
                <a:defRPr/>
              </a:pPr>
              <a:t>5</a:t>
            </a:fld>
            <a:endParaRPr lang="en-US" altLang="en-US"/>
          </a:p>
        </p:txBody>
      </p:sp>
    </p:spTree>
    <p:extLst>
      <p:ext uri="{BB962C8B-B14F-4D97-AF65-F5344CB8AC3E}">
        <p14:creationId xmlns:p14="http://schemas.microsoft.com/office/powerpoint/2010/main" val="488386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Overview:</a:t>
            </a:r>
          </a:p>
          <a:p>
            <a:pPr marL="168638" indent="-168638">
              <a:buFontTx/>
              <a:buChar char="-"/>
            </a:pPr>
            <a:r>
              <a:rPr lang="en-US" dirty="0"/>
              <a:t>Broad research</a:t>
            </a:r>
            <a:r>
              <a:rPr lang="en-US" baseline="0" dirty="0"/>
              <a:t> theme is energy efficiency: from small scale embedded systems to large scale systems w. thousands of computers</a:t>
            </a:r>
          </a:p>
          <a:p>
            <a:pPr marL="168638" indent="-168638">
              <a:buFontTx/>
              <a:buChar char="-"/>
            </a:pPr>
            <a:r>
              <a:rPr lang="en-US" dirty="0"/>
              <a:t>Energy efficient</a:t>
            </a:r>
            <a:r>
              <a:rPr lang="en-US" baseline="0" dirty="0"/>
              <a:t> computing: requires an understanding of the interplay of performance, power, temperature (and possibly other constraints such as reliability and security)</a:t>
            </a:r>
          </a:p>
          <a:p>
            <a:pPr marL="168638" indent="-168638">
              <a:buFontTx/>
              <a:buChar char="-"/>
            </a:pPr>
            <a:r>
              <a:rPr lang="en-US" dirty="0" err="1"/>
              <a:t>Peac</a:t>
            </a:r>
            <a:r>
              <a:rPr lang="en-US" baseline="0" dirty="0" err="1"/>
              <a:t>Lab’s</a:t>
            </a:r>
            <a:r>
              <a:rPr lang="en-US" baseline="0" dirty="0"/>
              <a:t> research projects are in the intersection of design automation, computer architecture, and systems. All projects involve coding and systems development; some projects interact with device technology/circuits, others have a strong analytical/mathematical component.</a:t>
            </a:r>
          </a:p>
          <a:p>
            <a:pPr marL="168638" indent="-168638">
              <a:buFontTx/>
              <a:buChar char="-"/>
            </a:pPr>
            <a:r>
              <a:rPr lang="en-US" baseline="0" dirty="0"/>
              <a:t>Interdisciplinary projects that synthesize knowledge from different fields to solve new problems using innovative approaches</a:t>
            </a:r>
          </a:p>
          <a:p>
            <a:pPr marL="168638" indent="-168638">
              <a:buFontTx/>
              <a:buChar char="-"/>
            </a:pPr>
            <a:endParaRPr lang="en-US" baseline="0" dirty="0"/>
          </a:p>
          <a:p>
            <a:r>
              <a:rPr lang="en-US" baseline="0" dirty="0"/>
              <a:t>About current projects:</a:t>
            </a:r>
          </a:p>
          <a:p>
            <a:pPr marL="168638" indent="-168638">
              <a:buFontTx/>
              <a:buChar char="-"/>
            </a:pPr>
            <a:r>
              <a:rPr lang="en-US" dirty="0"/>
              <a:t>3D stacking: looking into designing models</a:t>
            </a:r>
            <a:r>
              <a:rPr lang="en-US" baseline="0" dirty="0"/>
              <a:t> and new architectures for emerging heterogeneous systems, e.g., 3D stacking of CPU with DRAM and with Silicon Photonic networks</a:t>
            </a:r>
          </a:p>
          <a:p>
            <a:pPr marL="168638" indent="-168638">
              <a:buFontTx/>
              <a:buChar char="-"/>
            </a:pPr>
            <a:r>
              <a:rPr lang="en-US" baseline="0" dirty="0"/>
              <a:t>Mobile computing: Investigating new management challenges in cutting edge mobile devices in presence of emerging apps such as machine learning, complex image processing, etc.</a:t>
            </a:r>
          </a:p>
          <a:p>
            <a:pPr marL="168638" indent="-168638">
              <a:buFontTx/>
              <a:buChar char="-"/>
            </a:pPr>
            <a:r>
              <a:rPr lang="en-US" dirty="0"/>
              <a:t>Bottom part is on large scal</a:t>
            </a:r>
            <a:r>
              <a:rPr lang="en-US" baseline="0" dirty="0"/>
              <a:t>e systems. (a) Smart grid looks into integrating data centers, which are major energy consumers, into new power markets enabled by the smart grid. (b) In HPC, our aim is to design tools and methods that help design of future HPC systems that are more energy efficient, robust, and secure. (c) Cloud analytics: solving complex analytics problems (i.e., find vulnerable software) in presence of thousands of machines.</a:t>
            </a:r>
          </a:p>
          <a:p>
            <a:pPr marL="168638" indent="-168638">
              <a:buFontTx/>
              <a:buChar char="-"/>
            </a:pPr>
            <a:endParaRPr lang="en-US" dirty="0"/>
          </a:p>
        </p:txBody>
      </p:sp>
      <p:sp>
        <p:nvSpPr>
          <p:cNvPr id="4" name="Slide Number Placeholder 3"/>
          <p:cNvSpPr>
            <a:spLocks noGrp="1"/>
          </p:cNvSpPr>
          <p:nvPr>
            <p:ph type="sldNum" sz="quarter" idx="10"/>
          </p:nvPr>
        </p:nvSpPr>
        <p:spPr/>
        <p:txBody>
          <a:bodyPr/>
          <a:lstStyle/>
          <a:p>
            <a:fld id="{3026FF47-4DF2-4BFD-AD4F-3CF7191F131A}" type="slidenum">
              <a:rPr lang="en-US" smtClean="0"/>
              <a:pPr/>
              <a:t>6</a:t>
            </a:fld>
            <a:endParaRPr lang="en-US"/>
          </a:p>
        </p:txBody>
      </p:sp>
    </p:spTree>
    <p:extLst>
      <p:ext uri="{BB962C8B-B14F-4D97-AF65-F5344CB8AC3E}">
        <p14:creationId xmlns:p14="http://schemas.microsoft.com/office/powerpoint/2010/main" val="3637268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Reporting and labeling where you are present</a:t>
            </a:r>
          </a:p>
          <a:p>
            <a:endParaRPr lang="en-US" dirty="0"/>
          </a:p>
          <a:p>
            <a:r>
              <a:rPr lang="en-US" dirty="0"/>
              <a:t>Environmental use cases</a:t>
            </a:r>
          </a:p>
          <a:p>
            <a:pPr marL="171450" indent="-171450">
              <a:buFontTx/>
              <a:buChar char="-"/>
            </a:pPr>
            <a:r>
              <a:rPr lang="en-US" dirty="0"/>
              <a:t>Walk around and get health info for a garden, a tree, current CO2 or NO2 or particulate levels</a:t>
            </a:r>
          </a:p>
          <a:p>
            <a:pPr marL="171450" indent="-171450">
              <a:buFontTx/>
              <a:buChar char="-"/>
            </a:pPr>
            <a:r>
              <a:rPr lang="en-US" dirty="0"/>
              <a:t>Count how many people are waiting in line</a:t>
            </a:r>
          </a:p>
          <a:p>
            <a:pPr marL="171450" indent="-171450">
              <a:buFontTx/>
              <a:buChar char="-"/>
            </a:pPr>
            <a:r>
              <a:rPr lang="en-US" dirty="0"/>
              <a:t>Report traffic per hour</a:t>
            </a:r>
          </a:p>
          <a:p>
            <a:pPr marL="171450" indent="-171450">
              <a:buFontTx/>
              <a:buChar char="-"/>
            </a:pPr>
            <a:endParaRPr lang="en-US" dirty="0"/>
          </a:p>
          <a:p>
            <a:pPr marL="0" indent="0">
              <a:buFontTx/>
              <a:buNone/>
            </a:pPr>
            <a:r>
              <a:rPr lang="en-US" dirty="0"/>
              <a:t>Energy/building management</a:t>
            </a:r>
          </a:p>
          <a:p>
            <a:pPr marL="171450" indent="-171450">
              <a:buFontTx/>
              <a:buChar char="-"/>
            </a:pPr>
            <a:r>
              <a:rPr lang="en-US" dirty="0"/>
              <a:t>Get temp in space</a:t>
            </a:r>
          </a:p>
          <a:p>
            <a:pPr marL="171450" indent="-171450">
              <a:buFontTx/>
              <a:buChar char="-"/>
            </a:pPr>
            <a:r>
              <a:rPr lang="en-US" dirty="0"/>
              <a:t>Find efficiency reported or status of device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632B4449-4850-E641-A10D-955D932DEEA0}" type="slidenum">
              <a:rPr lang="en-US" smtClean="0"/>
              <a:t>8</a:t>
            </a:fld>
            <a:endParaRPr lang="en-US"/>
          </a:p>
        </p:txBody>
      </p:sp>
    </p:spTree>
    <p:extLst>
      <p:ext uri="{BB962C8B-B14F-4D97-AF65-F5344CB8AC3E}">
        <p14:creationId xmlns:p14="http://schemas.microsoft.com/office/powerpoint/2010/main" val="2680334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3D0AEC-3A45-B64A-A68A-18F961EF0F3F}" type="slidenum">
              <a:rPr lang="en-US" smtClean="0">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1921845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aseline="0" dirty="0"/>
              <a:t>Li’s lab develops computational proof methods and machine learning techniques to aid the construction of safe, reliable and secure systems.</a:t>
            </a:r>
          </a:p>
          <a:p>
            <a:r>
              <a:rPr lang="en-US" sz="1600" baseline="0" dirty="0"/>
              <a:t>On the theory side, they investigate the interplay between deductive reasoning and inductive learning, and develop computational tools to automate them.</a:t>
            </a:r>
          </a:p>
          <a:p>
            <a:r>
              <a:rPr lang="en-US" sz="1600" baseline="0" dirty="0"/>
              <a:t>On the application side, they focus on human-centered systems and applications run the gamut from </a:t>
            </a:r>
            <a:r>
              <a:rPr lang="en-US" sz="1600" baseline="0" dirty="0" err="1"/>
              <a:t>tele-surguery</a:t>
            </a:r>
            <a:r>
              <a:rPr lang="en-US" sz="1600" baseline="0" dirty="0"/>
              <a:t> robots, through programmer’s assistant, to self-driving cars. </a:t>
            </a:r>
          </a:p>
          <a:p>
            <a:r>
              <a:rPr lang="en-US" sz="1600" baseline="0" dirty="0"/>
              <a:t>The slide shows some of the active projects in the lab.</a:t>
            </a:r>
          </a:p>
          <a:p>
            <a:endParaRPr lang="en-US" baseline="0" dirty="0"/>
          </a:p>
        </p:txBody>
      </p:sp>
      <p:sp>
        <p:nvSpPr>
          <p:cNvPr id="4" name="Slide Number Placeholder 3"/>
          <p:cNvSpPr>
            <a:spLocks noGrp="1"/>
          </p:cNvSpPr>
          <p:nvPr>
            <p:ph type="sldNum" sz="quarter" idx="10"/>
          </p:nvPr>
        </p:nvSpPr>
        <p:spPr/>
        <p:txBody>
          <a:bodyPr/>
          <a:lstStyle/>
          <a:p>
            <a:fld id="{A06C2FE2-4BAA-2C4A-99A8-19194A779B94}" type="slidenum">
              <a:rPr lang="en-US" smtClean="0"/>
              <a:t>10</a:t>
            </a:fld>
            <a:endParaRPr lang="en-US"/>
          </a:p>
        </p:txBody>
      </p:sp>
    </p:spTree>
    <p:extLst>
      <p:ext uri="{BB962C8B-B14F-4D97-AF65-F5344CB8AC3E}">
        <p14:creationId xmlns:p14="http://schemas.microsoft.com/office/powerpoint/2010/main" val="3827938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Automotive</a:t>
            </a:r>
            <a:r>
              <a:rPr lang="en-US" baseline="0" dirty="0"/>
              <a:t> security: intra and inter-vehicular (connected vehicles) – collaboration </a:t>
            </a:r>
            <a:r>
              <a:rPr lang="en-US" baseline="0"/>
              <a:t>with industry</a:t>
            </a:r>
            <a:endParaRPr lang="en-US" baseline="0" dirty="0"/>
          </a:p>
          <a:p>
            <a:r>
              <a:rPr lang="en-US" baseline="0" dirty="0" err="1"/>
              <a:t>Blockchain</a:t>
            </a:r>
            <a:r>
              <a:rPr lang="en-US" baseline="0" dirty="0"/>
              <a:t>: network economics, game theory, data dissemination and synchronization</a:t>
            </a:r>
          </a:p>
          <a:p>
            <a:r>
              <a:rPr lang="en-US" baseline="0" dirty="0"/>
              <a:t>Software-defined radios: Pen-testing of </a:t>
            </a:r>
            <a:r>
              <a:rPr lang="en-US" baseline="0" dirty="0" err="1"/>
              <a:t>IoT</a:t>
            </a:r>
            <a:r>
              <a:rPr lang="en-US" baseline="0" dirty="0"/>
              <a:t> devices, agile spectrum access </a:t>
            </a:r>
            <a:endParaRPr lang="en-US" dirty="0"/>
          </a:p>
        </p:txBody>
      </p:sp>
      <p:sp>
        <p:nvSpPr>
          <p:cNvPr id="4" name="Slide Number Placeholder 3"/>
          <p:cNvSpPr>
            <a:spLocks noGrp="1"/>
          </p:cNvSpPr>
          <p:nvPr>
            <p:ph type="sldNum" sz="quarter" idx="10"/>
          </p:nvPr>
        </p:nvSpPr>
        <p:spPr/>
        <p:txBody>
          <a:bodyPr/>
          <a:lstStyle/>
          <a:p>
            <a:fld id="{024CA04D-3F76-40B6-8B85-792CA2AD9B0F}" type="slidenum">
              <a:rPr lang="en-US" smtClean="0"/>
              <a:pPr/>
              <a:t>11</a:t>
            </a:fld>
            <a:endParaRPr lang="en-US"/>
          </a:p>
        </p:txBody>
      </p:sp>
    </p:spTree>
    <p:extLst>
      <p:ext uri="{BB962C8B-B14F-4D97-AF65-F5344CB8AC3E}">
        <p14:creationId xmlns:p14="http://schemas.microsoft.com/office/powerpoint/2010/main" val="2516600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45A8A3-9FBB-431D-AAA8-BEEA360F5701}" type="slidenum">
              <a:rPr lang="en-US" smtClean="0"/>
              <a:t>12</a:t>
            </a:fld>
            <a:endParaRPr lang="en-US" dirty="0"/>
          </a:p>
        </p:txBody>
      </p:sp>
    </p:spTree>
    <p:extLst>
      <p:ext uri="{BB962C8B-B14F-4D97-AF65-F5344CB8AC3E}">
        <p14:creationId xmlns:p14="http://schemas.microsoft.com/office/powerpoint/2010/main" val="2787456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Osaka" charset="-128"/>
              </a:defRPr>
            </a:lvl1pPr>
            <a:lvl2pPr marL="742950" indent="-285750">
              <a:defRPr sz="2400">
                <a:solidFill>
                  <a:schemeClr val="tx1"/>
                </a:solidFill>
                <a:latin typeface="Times" panose="02020603050405020304" pitchFamily="18" charset="0"/>
                <a:ea typeface="Osaka" charset="-128"/>
              </a:defRPr>
            </a:lvl2pPr>
            <a:lvl3pPr marL="1143000" indent="-228600">
              <a:defRPr sz="2400">
                <a:solidFill>
                  <a:schemeClr val="tx1"/>
                </a:solidFill>
                <a:latin typeface="Times" panose="02020603050405020304" pitchFamily="18" charset="0"/>
                <a:ea typeface="Osaka" charset="-128"/>
              </a:defRPr>
            </a:lvl3pPr>
            <a:lvl4pPr marL="1600200" indent="-228600">
              <a:defRPr sz="2400">
                <a:solidFill>
                  <a:schemeClr val="tx1"/>
                </a:solidFill>
                <a:latin typeface="Times" panose="02020603050405020304" pitchFamily="18" charset="0"/>
                <a:ea typeface="Osaka" charset="-128"/>
              </a:defRPr>
            </a:lvl4pPr>
            <a:lvl5pPr marL="2057400" indent="-228600">
              <a:defRPr sz="2400">
                <a:solidFill>
                  <a:schemeClr val="tx1"/>
                </a:solidFill>
                <a:latin typeface="Times" panose="02020603050405020304" pitchFamily="18" charset="0"/>
                <a:ea typeface="Osaka"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Osaka"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Osaka"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Osaka"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Osaka"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04A8183-CAD8-42F9-89E3-D26A495AD577}" type="slidenum">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Osaka"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Osaka" charset="-128"/>
              <a:cs typeface="+mn-cs"/>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200" kern="1200" dirty="0">
                <a:solidFill>
                  <a:schemeClr val="tx1"/>
                </a:solidFill>
                <a:effectLst/>
                <a:latin typeface="Times" charset="0"/>
                <a:ea typeface="Osaka" charset="-128"/>
                <a:cs typeface="Osaka" charset="-128"/>
              </a:rPr>
              <a:t>To</a:t>
            </a:r>
            <a:r>
              <a:rPr lang="en-US" sz="1200" kern="1200" baseline="0" dirty="0">
                <a:solidFill>
                  <a:schemeClr val="tx1"/>
                </a:solidFill>
                <a:effectLst/>
                <a:latin typeface="Times" charset="0"/>
                <a:ea typeface="Osaka" charset="-128"/>
                <a:cs typeface="Osaka" charset="-128"/>
              </a:rPr>
              <a:t> tackle these main challenges of IoT such as security and data processing, my research approach is to develop tightly-coupled system solutions derived at the intersection of </a:t>
            </a:r>
            <a:r>
              <a:rPr lang="en-US" sz="1200" kern="1200" dirty="0">
                <a:solidFill>
                  <a:schemeClr val="tx1"/>
                </a:solidFill>
                <a:effectLst/>
                <a:latin typeface="Times" charset="0"/>
                <a:ea typeface="Osaka" charset="-128"/>
                <a:cs typeface="Osaka" charset="-128"/>
              </a:rPr>
              <a:t>electronics, security, signal processing, and communications. These</a:t>
            </a:r>
            <a:r>
              <a:rPr lang="en-US" sz="1200" kern="1200" baseline="0" dirty="0">
                <a:solidFill>
                  <a:schemeClr val="tx1"/>
                </a:solidFill>
                <a:effectLst/>
                <a:latin typeface="Times" charset="0"/>
                <a:ea typeface="Osaka" charset="-128"/>
                <a:cs typeface="Osaka" charset="-128"/>
              </a:rPr>
              <a:t> solutions would not be possible through isolated investigation.</a:t>
            </a:r>
            <a:r>
              <a:rPr lang="en-US" sz="1200" kern="1200" dirty="0">
                <a:solidFill>
                  <a:schemeClr val="tx1"/>
                </a:solidFill>
                <a:effectLst/>
                <a:latin typeface="Times" charset="0"/>
                <a:ea typeface="Osaka" charset="-128"/>
                <a:cs typeface="Osaka" charset="-128"/>
              </a:rPr>
              <a:t> I focus </a:t>
            </a:r>
            <a:r>
              <a:rPr lang="en-US" sz="1200" kern="1200" baseline="0" dirty="0">
                <a:solidFill>
                  <a:schemeClr val="tx1"/>
                </a:solidFill>
                <a:effectLst/>
                <a:latin typeface="Times" charset="0"/>
                <a:ea typeface="Osaka" charset="-128"/>
                <a:cs typeface="Osaka" charset="-128"/>
              </a:rPr>
              <a:t>on cross-layer optimization of these fundamental subjects together for energy efficiency and higher performance</a:t>
            </a:r>
            <a:endParaRPr lang="en-US" altLang="en-US" dirty="0">
              <a:latin typeface="Times" panose="02020603050405020304" pitchFamily="18" charset="0"/>
            </a:endParaRPr>
          </a:p>
        </p:txBody>
      </p:sp>
    </p:spTree>
    <p:extLst>
      <p:ext uri="{BB962C8B-B14F-4D97-AF65-F5344CB8AC3E}">
        <p14:creationId xmlns:p14="http://schemas.microsoft.com/office/powerpoint/2010/main" val="2919064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charset="0"/>
                <a:ea typeface="Osaka" charset="-128"/>
                <a:cs typeface="Osaka" charset="-128"/>
              </a:rPr>
              <a:t>In today’s talk,</a:t>
            </a:r>
            <a:r>
              <a:rPr lang="en-US" sz="1200" kern="1200" baseline="0" dirty="0">
                <a:solidFill>
                  <a:schemeClr val="tx1"/>
                </a:solidFill>
                <a:effectLst/>
                <a:latin typeface="Times" charset="0"/>
                <a:ea typeface="Osaka" charset="-128"/>
                <a:cs typeface="Osaka" charset="-128"/>
              </a:rPr>
              <a:t> I would like to discuss two of my key contributions to enable secure wireless communications and to handle the wireless data traffic growth while achieving spectrum-aware wireless communications. In my group, we will continue exploring new opportunities in this space and</a:t>
            </a:r>
            <a:endParaRPr lang="en-US" sz="1200" kern="1200" dirty="0">
              <a:solidFill>
                <a:schemeClr val="tx1"/>
              </a:solidFill>
              <a:effectLst/>
              <a:latin typeface="Times" charset="0"/>
              <a:ea typeface="Osaka" charset="-128"/>
              <a:cs typeface="Osaka" charset="-128"/>
            </a:endParaRPr>
          </a:p>
          <a:p>
            <a:endParaRPr lang="en-US" dirty="0"/>
          </a:p>
        </p:txBody>
      </p:sp>
      <p:sp>
        <p:nvSpPr>
          <p:cNvPr id="4" name="Slide Number Placeholder 3"/>
          <p:cNvSpPr>
            <a:spLocks noGrp="1"/>
          </p:cNvSpPr>
          <p:nvPr>
            <p:ph type="sldNum" sz="quarter" idx="10"/>
          </p:nvPr>
        </p:nvSpPr>
        <p:spPr/>
        <p:txBody>
          <a:bodyPr/>
          <a:lstStyle/>
          <a:p>
            <a:fld id="{DE337C49-EC81-4D30-B640-1B336BCA5981}" type="slidenum">
              <a:rPr lang="en-US" altLang="en-US" smtClean="0"/>
              <a:pPr/>
              <a:t>15</a:t>
            </a:fld>
            <a:endParaRPr lang="en-US" altLang="en-US"/>
          </a:p>
        </p:txBody>
      </p:sp>
    </p:spTree>
    <p:extLst>
      <p:ext uri="{BB962C8B-B14F-4D97-AF65-F5344CB8AC3E}">
        <p14:creationId xmlns:p14="http://schemas.microsoft.com/office/powerpoint/2010/main" val="3928974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a:t>
            </a:r>
            <a:r>
              <a:rPr lang="en-US" baseline="0" dirty="0"/>
              <a:t> we will also broaden to new applications</a:t>
            </a:r>
            <a:endParaRPr lang="en-US" dirty="0"/>
          </a:p>
          <a:p>
            <a:endParaRPr lang="en-US" dirty="0"/>
          </a:p>
        </p:txBody>
      </p:sp>
      <p:sp>
        <p:nvSpPr>
          <p:cNvPr id="4" name="Slide Number Placeholder 3"/>
          <p:cNvSpPr>
            <a:spLocks noGrp="1"/>
          </p:cNvSpPr>
          <p:nvPr>
            <p:ph type="sldNum" sz="quarter" idx="10"/>
          </p:nvPr>
        </p:nvSpPr>
        <p:spPr/>
        <p:txBody>
          <a:bodyPr/>
          <a:lstStyle/>
          <a:p>
            <a:fld id="{DE337C49-EC81-4D30-B640-1B336BCA5981}" type="slidenum">
              <a:rPr lang="en-US" altLang="en-US" smtClean="0"/>
              <a:pPr/>
              <a:t>16</a:t>
            </a:fld>
            <a:endParaRPr lang="en-US" altLang="en-US"/>
          </a:p>
        </p:txBody>
      </p:sp>
    </p:spTree>
    <p:extLst>
      <p:ext uri="{BB962C8B-B14F-4D97-AF65-F5344CB8AC3E}">
        <p14:creationId xmlns:p14="http://schemas.microsoft.com/office/powerpoint/2010/main" val="4088551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My longer-term goal is to impact IoT of humans. One future direction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under this umbrella is enabling extreme signal processing, sensing and communications inside living cells. </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 imagine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this project will</a:t>
            </a:r>
            <a:r>
              <a:rPr lang="en-US" sz="1200" kern="1200" baseline="0" dirty="0">
                <a:solidFill>
                  <a:schemeClr val="tx1"/>
                </a:solidFill>
                <a:effectLst/>
                <a:latin typeface="+mn-lt"/>
                <a:ea typeface="+mn-ea"/>
                <a:cs typeface="+mn-cs"/>
              </a:rPr>
              <a:t> enable </a:t>
            </a:r>
            <a:r>
              <a:rPr lang="en-US" sz="1200" kern="1200" dirty="0">
                <a:solidFill>
                  <a:schemeClr val="tx1"/>
                </a:solidFill>
                <a:effectLst/>
                <a:latin typeface="+mn-lt"/>
                <a:ea typeface="+mn-ea"/>
                <a:cs typeface="+mn-cs"/>
              </a:rPr>
              <a:t>understanding of disease development at the single-cell level and also the development of better strategies for medical diagnostics and treatments such as single-cell targeted drug delivery.</a:t>
            </a:r>
          </a:p>
          <a:p>
            <a:endParaRPr lang="en-US" dirty="0"/>
          </a:p>
        </p:txBody>
      </p:sp>
      <p:sp>
        <p:nvSpPr>
          <p:cNvPr id="4" name="Slide Number Placeholder 3"/>
          <p:cNvSpPr>
            <a:spLocks noGrp="1"/>
          </p:cNvSpPr>
          <p:nvPr>
            <p:ph type="sldNum" sz="quarter" idx="10"/>
          </p:nvPr>
        </p:nvSpPr>
        <p:spPr/>
        <p:txBody>
          <a:bodyPr/>
          <a:lstStyle/>
          <a:p>
            <a:fld id="{DE337C49-EC81-4D30-B640-1B336BCA5981}" type="slidenum">
              <a:rPr lang="en-US" altLang="en-US" smtClean="0"/>
              <a:pPr/>
              <a:t>17</a:t>
            </a:fld>
            <a:endParaRPr lang="en-US" altLang="en-US"/>
          </a:p>
        </p:txBody>
      </p:sp>
    </p:spTree>
    <p:extLst>
      <p:ext uri="{BB962C8B-B14F-4D97-AF65-F5344CB8AC3E}">
        <p14:creationId xmlns:p14="http://schemas.microsoft.com/office/powerpoint/2010/main" val="3472117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A9F111-8833-1B47-BA5F-5F891FF5B0B3}" type="slidenum">
              <a:rPr lang="en-US" smtClean="0"/>
              <a:t>18</a:t>
            </a:fld>
            <a:endParaRPr lang="en-US"/>
          </a:p>
        </p:txBody>
      </p:sp>
    </p:spTree>
    <p:extLst>
      <p:ext uri="{BB962C8B-B14F-4D97-AF65-F5344CB8AC3E}">
        <p14:creationId xmlns:p14="http://schemas.microsoft.com/office/powerpoint/2010/main" val="4286569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Master" Target="../slideMasters/slideMaster1.xml"/><Relationship Id="rId5" Type="http://schemas.openxmlformats.org/officeDocument/2006/relationships/tags" Target="../tags/tag25.xml"/><Relationship Id="rId4" Type="http://schemas.openxmlformats.org/officeDocument/2006/relationships/tags" Target="../tags/tag24.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2.xml"/><Relationship Id="rId7" Type="http://schemas.openxmlformats.org/officeDocument/2006/relationships/slideMaster" Target="../slideMasters/slideMaster1.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slideMaster" Target="../slideMasters/slideMaster1.xml"/><Relationship Id="rId5" Type="http://schemas.openxmlformats.org/officeDocument/2006/relationships/tags" Target="../tags/tag60.xml"/><Relationship Id="rId4" Type="http://schemas.openxmlformats.org/officeDocument/2006/relationships/tags" Target="../tags/tag59.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slideMaster" Target="../slideMasters/slideMaster1.xml"/><Relationship Id="rId5" Type="http://schemas.openxmlformats.org/officeDocument/2006/relationships/tags" Target="../tags/tag65.xml"/><Relationship Id="rId4" Type="http://schemas.openxmlformats.org/officeDocument/2006/relationships/tags" Target="../tags/tag6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685800" y="2130425"/>
            <a:ext cx="7772400" cy="1470025"/>
          </a:xfrm>
        </p:spPr>
        <p:txBody>
          <a:bodyPr/>
          <a:lstStyle>
            <a:lvl1pPr>
              <a:defRPr b="1" i="0">
                <a:solidFill>
                  <a:schemeClr val="tx2"/>
                </a:solidFill>
                <a:latin typeface="+mj-lt"/>
                <a:cs typeface="Calibri"/>
              </a:defRPr>
            </a:lvl1pPr>
          </a:lstStyle>
          <a:p>
            <a:r>
              <a:rPr lang="en-US" dirty="0"/>
              <a:t>Click to edit Master title style</a:t>
            </a:r>
          </a:p>
        </p:txBody>
      </p:sp>
      <p:sp>
        <p:nvSpPr>
          <p:cNvPr id="3" name="Subtitle 2"/>
          <p:cNvSpPr>
            <a:spLocks noGrp="1"/>
          </p:cNvSpPr>
          <p:nvPr>
            <p:ph type="subTitle" idx="1"/>
            <p:custDataLst>
              <p:tags r:id="rId2"/>
            </p:custDataLst>
          </p:nvPr>
        </p:nvSpPr>
        <p:spPr>
          <a:xfrm>
            <a:off x="1371600" y="3886200"/>
            <a:ext cx="6400800" cy="1752600"/>
          </a:xfrm>
        </p:spPr>
        <p:txBody>
          <a:bodyPr/>
          <a:lstStyle>
            <a:lvl1pPr marL="0" indent="0" algn="ctr">
              <a:buNone/>
              <a:defRPr b="0" i="0">
                <a:solidFill>
                  <a:srgbClr val="000000"/>
                </a:solidFill>
                <a:latin typeface="+mj-lt"/>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custDataLst>
              <p:tags r:id="rId3"/>
            </p:custDataLst>
          </p:nvPr>
        </p:nvSpPr>
        <p:spPr/>
        <p:txBody>
          <a:bodyPr/>
          <a:lstStyle/>
          <a:p>
            <a:fld id="{A99170D3-89C4-BB42-836D-D925400CC7A3}" type="datetime1">
              <a:rPr lang="en-US" smtClean="0"/>
              <a:t>3/11/19</a:t>
            </a:fld>
            <a:endParaRPr lang="en-US" dirty="0"/>
          </a:p>
        </p:txBody>
      </p:sp>
      <p:sp>
        <p:nvSpPr>
          <p:cNvPr id="5" name="Footer Placeholder 4"/>
          <p:cNvSpPr>
            <a:spLocks noGrp="1"/>
          </p:cNvSpPr>
          <p:nvPr>
            <p:ph type="ftr" sz="quarter" idx="11"/>
            <p:custDataLst>
              <p:tags r:id="rId4"/>
            </p:custDataLst>
          </p:nvPr>
        </p:nvSpPr>
        <p:spPr/>
        <p:txBody>
          <a:bodyPr/>
          <a:lstStyle/>
          <a:p>
            <a:endParaRPr lang="en-US" dirty="0"/>
          </a:p>
        </p:txBody>
      </p:sp>
      <p:sp>
        <p:nvSpPr>
          <p:cNvPr id="6" name="Slide Number Placeholder 5"/>
          <p:cNvSpPr>
            <a:spLocks noGrp="1"/>
          </p:cNvSpPr>
          <p:nvPr>
            <p:ph type="sldNum" sz="quarter" idx="12"/>
            <p:custDataLst>
              <p:tags r:id="rId5"/>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104657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Click to edit Master title style</a:t>
            </a:r>
          </a:p>
        </p:txBody>
      </p:sp>
      <p:sp>
        <p:nvSpPr>
          <p:cNvPr id="3" name="Content Placeholder 2"/>
          <p:cNvSpPr>
            <a:spLocks noGrp="1"/>
          </p:cNvSpPr>
          <p:nvPr>
            <p:ph idx="1"/>
            <p:custDataLst>
              <p:tags r:id="rId2"/>
            </p:custDataLst>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custDataLst>
              <p:tags r:id="rId3"/>
            </p:custDataLst>
          </p:nvPr>
        </p:nvSpPr>
        <p:spPr/>
        <p:txBody>
          <a:bodyPr/>
          <a:lstStyle/>
          <a:p>
            <a:fld id="{5DD7A3CB-B31F-F44D-BE5E-9BB9DAE334F7}" type="datetime1">
              <a:rPr lang="en-US" smtClean="0"/>
              <a:t>3/11/19</a:t>
            </a:fld>
            <a:endParaRPr lang="en-US" dirty="0"/>
          </a:p>
        </p:txBody>
      </p:sp>
      <p:sp>
        <p:nvSpPr>
          <p:cNvPr id="5" name="Footer Placeholder 4"/>
          <p:cNvSpPr>
            <a:spLocks noGrp="1"/>
          </p:cNvSpPr>
          <p:nvPr>
            <p:ph type="ftr" sz="quarter" idx="11"/>
            <p:custDataLst>
              <p:tags r:id="rId4"/>
            </p:custDataLst>
          </p:nvPr>
        </p:nvSpPr>
        <p:spPr/>
        <p:txBody>
          <a:bodyPr/>
          <a:lstStyle/>
          <a:p>
            <a:endParaRPr lang="en-US" dirty="0"/>
          </a:p>
        </p:txBody>
      </p:sp>
      <p:sp>
        <p:nvSpPr>
          <p:cNvPr id="6" name="Slide Number Placeholder 5"/>
          <p:cNvSpPr>
            <a:spLocks noGrp="1"/>
          </p:cNvSpPr>
          <p:nvPr>
            <p:ph type="sldNum" sz="quarter" idx="12"/>
            <p:custDataLst>
              <p:tags r:id="rId5"/>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1389415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57200" y="3034508"/>
            <a:ext cx="6951274" cy="1308892"/>
          </a:xfrm>
        </p:spPr>
        <p:txBody>
          <a:bodyPr anchor="t"/>
          <a:lstStyle>
            <a:lvl1pPr algn="l">
              <a:defRPr sz="4000" b="1" i="0" cap="none">
                <a:latin typeface="+mj-lt"/>
                <a:cs typeface="Calibri"/>
              </a:defRPr>
            </a:lvl1pPr>
          </a:lstStyle>
          <a:p>
            <a:r>
              <a:rPr lang="en-US" dirty="0"/>
              <a:t>Section Header</a:t>
            </a:r>
          </a:p>
        </p:txBody>
      </p:sp>
      <p:sp>
        <p:nvSpPr>
          <p:cNvPr id="3" name="Text Placeholder 2"/>
          <p:cNvSpPr>
            <a:spLocks noGrp="1"/>
          </p:cNvSpPr>
          <p:nvPr>
            <p:ph type="body" idx="1"/>
            <p:custDataLst>
              <p:tags r:id="rId2"/>
            </p:custDataLst>
          </p:nvPr>
        </p:nvSpPr>
        <p:spPr>
          <a:xfrm>
            <a:off x="474134" y="1524000"/>
            <a:ext cx="6951274" cy="1500187"/>
          </a:xfrm>
        </p:spPr>
        <p:txBody>
          <a:bodyPr lIns="0" rIns="0" anchor="b" anchorCtr="0"/>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custDataLst>
              <p:tags r:id="rId3"/>
            </p:custDataLst>
          </p:nvPr>
        </p:nvSpPr>
        <p:spPr/>
        <p:txBody>
          <a:bodyPr/>
          <a:lstStyle/>
          <a:p>
            <a:fld id="{58842061-E09A-C64F-AC91-6B22DD773FB7}" type="datetime1">
              <a:rPr lang="en-US" smtClean="0"/>
              <a:t>3/11/19</a:t>
            </a:fld>
            <a:endParaRPr lang="en-US" dirty="0"/>
          </a:p>
        </p:txBody>
      </p:sp>
      <p:sp>
        <p:nvSpPr>
          <p:cNvPr id="5" name="Footer Placeholder 4"/>
          <p:cNvSpPr>
            <a:spLocks noGrp="1"/>
          </p:cNvSpPr>
          <p:nvPr>
            <p:ph type="ftr" sz="quarter" idx="11"/>
            <p:custDataLst>
              <p:tags r:id="rId4"/>
            </p:custDataLst>
          </p:nvPr>
        </p:nvSpPr>
        <p:spPr/>
        <p:txBody>
          <a:bodyPr/>
          <a:lstStyle/>
          <a:p>
            <a:endParaRPr lang="en-US" dirty="0"/>
          </a:p>
        </p:txBody>
      </p:sp>
      <p:sp>
        <p:nvSpPr>
          <p:cNvPr id="6" name="Slide Number Placeholder 5"/>
          <p:cNvSpPr>
            <a:spLocks noGrp="1"/>
          </p:cNvSpPr>
          <p:nvPr>
            <p:ph type="sldNum" sz="quarter" idx="12"/>
            <p:custDataLst>
              <p:tags r:id="rId5"/>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4045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1264380" y="2013343"/>
            <a:ext cx="6951274" cy="753670"/>
          </a:xfrm>
        </p:spPr>
        <p:txBody>
          <a:bodyPr anchor="t"/>
          <a:lstStyle>
            <a:lvl1pPr algn="l">
              <a:defRPr sz="4000" b="1" i="0" cap="none">
                <a:latin typeface="+mj-lt"/>
                <a:cs typeface="Calibri"/>
              </a:defRPr>
            </a:lvl1pPr>
          </a:lstStyle>
          <a:p>
            <a:r>
              <a:rPr lang="en-US" dirty="0"/>
              <a:t>Section Header 2</a:t>
            </a:r>
          </a:p>
        </p:txBody>
      </p:sp>
      <p:sp>
        <p:nvSpPr>
          <p:cNvPr id="3" name="Text Placeholder 2"/>
          <p:cNvSpPr>
            <a:spLocks noGrp="1"/>
          </p:cNvSpPr>
          <p:nvPr>
            <p:ph type="body" idx="1"/>
            <p:custDataLst>
              <p:tags r:id="rId2"/>
            </p:custDataLst>
          </p:nvPr>
        </p:nvSpPr>
        <p:spPr>
          <a:xfrm>
            <a:off x="1264380" y="2919413"/>
            <a:ext cx="6951274" cy="1500187"/>
          </a:xfrm>
        </p:spPr>
        <p:txBody>
          <a:bodyPr anchor="t"/>
          <a:lstStyle>
            <a:lvl1pPr marL="457200" indent="-457200" algn="l">
              <a:buFont typeface="+mj-lt"/>
              <a:buAutoNum type="arabicPeriod"/>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custDataLst>
              <p:tags r:id="rId3"/>
            </p:custDataLst>
          </p:nvPr>
        </p:nvSpPr>
        <p:spPr/>
        <p:txBody>
          <a:bodyPr/>
          <a:lstStyle/>
          <a:p>
            <a:fld id="{C88B15C4-75F8-8145-B332-9C9E6CC1694D}" type="datetime1">
              <a:rPr lang="en-US" smtClean="0"/>
              <a:t>3/11/19</a:t>
            </a:fld>
            <a:endParaRPr lang="en-US" dirty="0"/>
          </a:p>
        </p:txBody>
      </p:sp>
      <p:sp>
        <p:nvSpPr>
          <p:cNvPr id="5" name="Footer Placeholder 4"/>
          <p:cNvSpPr>
            <a:spLocks noGrp="1"/>
          </p:cNvSpPr>
          <p:nvPr>
            <p:ph type="ftr" sz="quarter" idx="11"/>
            <p:custDataLst>
              <p:tags r:id="rId4"/>
            </p:custDataLst>
          </p:nvPr>
        </p:nvSpPr>
        <p:spPr/>
        <p:txBody>
          <a:bodyPr/>
          <a:lstStyle/>
          <a:p>
            <a:endParaRPr lang="en-US" dirty="0"/>
          </a:p>
        </p:txBody>
      </p:sp>
      <p:sp>
        <p:nvSpPr>
          <p:cNvPr id="6" name="Slide Number Placeholder 5"/>
          <p:cNvSpPr>
            <a:spLocks noGrp="1"/>
          </p:cNvSpPr>
          <p:nvPr>
            <p:ph type="sldNum" sz="quarter" idx="12"/>
            <p:custDataLst>
              <p:tags r:id="rId5"/>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626498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Click to edit Master title style</a:t>
            </a:r>
          </a:p>
        </p:txBody>
      </p:sp>
      <p:sp>
        <p:nvSpPr>
          <p:cNvPr id="3" name="Content Placeholder 2"/>
          <p:cNvSpPr>
            <a:spLocks noGrp="1"/>
          </p:cNvSpPr>
          <p:nvPr>
            <p:ph sz="half" idx="1"/>
            <p:custDataLst>
              <p:tags r:id="rId2"/>
            </p:custDataLst>
          </p:nvPr>
        </p:nvSpPr>
        <p:spPr>
          <a:xfrm>
            <a:off x="457200" y="1447800"/>
            <a:ext cx="4038600" cy="4678363"/>
          </a:xfrm>
        </p:spPr>
        <p:txBody>
          <a:bodyPr anchor="t" anchorCtr="0">
            <a:no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custDataLst>
              <p:tags r:id="rId3"/>
            </p:custDataLst>
          </p:nvPr>
        </p:nvSpPr>
        <p:spPr>
          <a:xfrm>
            <a:off x="4648200" y="1447800"/>
            <a:ext cx="4038600" cy="4678363"/>
          </a:xfrm>
        </p:spPr>
        <p:txBody>
          <a:bodyPr anchor="t" anchorCtr="0">
            <a:no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fld id="{100DE902-58D7-5940-B7B2-BB1B96F0CB4F}" type="datetime1">
              <a:rPr lang="en-US" smtClean="0"/>
              <a:t>3/11/19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B747839D-A323-47F3-909F-548499399628}" type="slidenum">
              <a:rPr lang="en-US" smtClean="0"/>
              <a:pPr/>
              <a:t>‹#›</a:t>
            </a:fld>
            <a:endParaRPr lang="en-US" dirty="0"/>
          </a:p>
        </p:txBody>
      </p:sp>
    </p:spTree>
    <p:extLst>
      <p:ext uri="{BB962C8B-B14F-4D97-AF65-F5344CB8AC3E}">
        <p14:creationId xmlns:p14="http://schemas.microsoft.com/office/powerpoint/2010/main" val="2831320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lvl1pPr>
              <a:defRPr/>
            </a:lvl1pPr>
          </a:lstStyle>
          <a:p>
            <a:r>
              <a:rPr lang="en-US" dirty="0"/>
              <a:t>Click to edit Master title style</a:t>
            </a:r>
          </a:p>
        </p:txBody>
      </p:sp>
      <p:sp>
        <p:nvSpPr>
          <p:cNvPr id="3" name="Text Placeholder 2"/>
          <p:cNvSpPr>
            <a:spLocks noGrp="1"/>
          </p:cNvSpPr>
          <p:nvPr>
            <p:ph type="body" idx="1"/>
            <p:custDataLst>
              <p:tags r:id="rId2"/>
            </p:custDataLst>
          </p:nvPr>
        </p:nvSpPr>
        <p:spPr>
          <a:xfrm>
            <a:off x="457200" y="1535113"/>
            <a:ext cx="4040188" cy="446087"/>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custDataLst>
              <p:tags r:id="rId3"/>
            </p:custDataLst>
          </p:nvPr>
        </p:nvSpPr>
        <p:spPr>
          <a:xfrm>
            <a:off x="457200" y="1981200"/>
            <a:ext cx="4040188" cy="4144963"/>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custDataLst>
              <p:tags r:id="rId4"/>
            </p:custDataLst>
          </p:nvPr>
        </p:nvSpPr>
        <p:spPr>
          <a:xfrm>
            <a:off x="4645025" y="1535113"/>
            <a:ext cx="4041775" cy="446087"/>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custDataLst>
              <p:tags r:id="rId5"/>
            </p:custDataLst>
          </p:nvPr>
        </p:nvSpPr>
        <p:spPr>
          <a:xfrm>
            <a:off x="4645025" y="1981200"/>
            <a:ext cx="4041775" cy="4144963"/>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custDataLst>
              <p:tags r:id="rId6"/>
            </p:custDataLst>
          </p:nvPr>
        </p:nvSpPr>
        <p:spPr/>
        <p:txBody>
          <a:bodyPr/>
          <a:lstStyle/>
          <a:p>
            <a:fld id="{97BE05AF-3078-DE4E-8E55-E5E804412B8D}" type="datetime1">
              <a:rPr lang="en-US" smtClean="0"/>
              <a:t>3/11/19</a:t>
            </a:fld>
            <a:endParaRPr lang="en-US" dirty="0"/>
          </a:p>
        </p:txBody>
      </p:sp>
      <p:sp>
        <p:nvSpPr>
          <p:cNvPr id="8" name="Footer Placeholder 7"/>
          <p:cNvSpPr>
            <a:spLocks noGrp="1"/>
          </p:cNvSpPr>
          <p:nvPr>
            <p:ph type="ftr" sz="quarter" idx="11"/>
            <p:custDataLst>
              <p:tags r:id="rId7"/>
            </p:custDataLst>
          </p:nvPr>
        </p:nvSpPr>
        <p:spPr/>
        <p:txBody>
          <a:bodyPr/>
          <a:lstStyle/>
          <a:p>
            <a:endParaRPr lang="en-US" dirty="0"/>
          </a:p>
        </p:txBody>
      </p:sp>
      <p:sp>
        <p:nvSpPr>
          <p:cNvPr id="9" name="Slide Number Placeholder 8"/>
          <p:cNvSpPr>
            <a:spLocks noGrp="1"/>
          </p:cNvSpPr>
          <p:nvPr>
            <p:ph type="sldNum" sz="quarter" idx="12"/>
            <p:custDataLst>
              <p:tags r:id="rId8"/>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41968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Click to edit Master title style</a:t>
            </a:r>
          </a:p>
        </p:txBody>
      </p:sp>
      <p:sp>
        <p:nvSpPr>
          <p:cNvPr id="3" name="Date Placeholder 2"/>
          <p:cNvSpPr>
            <a:spLocks noGrp="1"/>
          </p:cNvSpPr>
          <p:nvPr>
            <p:ph type="dt" sz="half" idx="10"/>
            <p:custDataLst>
              <p:tags r:id="rId2"/>
            </p:custDataLst>
          </p:nvPr>
        </p:nvSpPr>
        <p:spPr/>
        <p:txBody>
          <a:bodyPr/>
          <a:lstStyle/>
          <a:p>
            <a:fld id="{F38595AD-FC1D-6647-9C7B-6A6A09EB9496}" type="datetime1">
              <a:rPr lang="en-US" smtClean="0"/>
              <a:t>3/11/19</a:t>
            </a:fld>
            <a:endParaRPr lang="en-US" dirty="0"/>
          </a:p>
        </p:txBody>
      </p:sp>
      <p:sp>
        <p:nvSpPr>
          <p:cNvPr id="4" name="Footer Placeholder 3"/>
          <p:cNvSpPr>
            <a:spLocks noGrp="1"/>
          </p:cNvSpPr>
          <p:nvPr>
            <p:ph type="ftr" sz="quarter" idx="11"/>
            <p:custDataLst>
              <p:tags r:id="rId3"/>
            </p:custDataLst>
          </p:nvPr>
        </p:nvSpPr>
        <p:spPr/>
        <p:txBody>
          <a:bodyPr/>
          <a:lstStyle/>
          <a:p>
            <a:endParaRPr lang="en-US" dirty="0"/>
          </a:p>
        </p:txBody>
      </p:sp>
      <p:sp>
        <p:nvSpPr>
          <p:cNvPr id="5" name="Slide Number Placeholder 4"/>
          <p:cNvSpPr>
            <a:spLocks noGrp="1"/>
          </p:cNvSpPr>
          <p:nvPr>
            <p:ph type="sldNum" sz="quarter" idx="12"/>
            <p:custDataLst>
              <p:tags r:id="rId4"/>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3020774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p>
            <a:fld id="{78FB06B4-F6A6-3F44-9030-7566931308D3}" type="datetime1">
              <a:rPr lang="en-US" smtClean="0"/>
              <a:t>3/11/19</a:t>
            </a:fld>
            <a:endParaRPr lang="en-US" dirty="0"/>
          </a:p>
        </p:txBody>
      </p:sp>
      <p:sp>
        <p:nvSpPr>
          <p:cNvPr id="3" name="Footer Placeholder 2"/>
          <p:cNvSpPr>
            <a:spLocks noGrp="1"/>
          </p:cNvSpPr>
          <p:nvPr>
            <p:ph type="ftr" sz="quarter" idx="11"/>
            <p:custDataLst>
              <p:tags r:id="rId2"/>
            </p:custDataLst>
          </p:nvPr>
        </p:nvSpPr>
        <p:spPr/>
        <p:txBody>
          <a:bodyPr/>
          <a:lstStyle/>
          <a:p>
            <a:endParaRPr lang="en-US" dirty="0"/>
          </a:p>
        </p:txBody>
      </p:sp>
      <p:sp>
        <p:nvSpPr>
          <p:cNvPr id="4" name="Slide Number Placeholder 3"/>
          <p:cNvSpPr>
            <a:spLocks noGrp="1"/>
          </p:cNvSpPr>
          <p:nvPr>
            <p:ph type="sldNum" sz="quarter" idx="12"/>
            <p:custDataLst>
              <p:tags r:id="rId3"/>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13949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3050"/>
            <a:ext cx="3008313" cy="1162050"/>
          </a:xfrm>
        </p:spPr>
        <p:txBody>
          <a:bodyPr anchor="b">
            <a:noAutofit/>
          </a:bodyPr>
          <a:lstStyle>
            <a:lvl1pPr algn="l">
              <a:defRPr sz="4800" b="1"/>
            </a:lvl1pPr>
          </a:lstStyle>
          <a:p>
            <a:r>
              <a:rPr lang="en-US" dirty="0"/>
              <a:t>Click to edit Master title style</a:t>
            </a:r>
          </a:p>
        </p:txBody>
      </p:sp>
      <p:sp>
        <p:nvSpPr>
          <p:cNvPr id="3" name="Content Placeholder 2"/>
          <p:cNvSpPr>
            <a:spLocks noGrp="1"/>
          </p:cNvSpPr>
          <p:nvPr>
            <p:ph idx="1"/>
            <p:custDataLst>
              <p:tags r:id="rId2"/>
            </p:custDataLst>
          </p:nvPr>
        </p:nvSpPr>
        <p:spPr>
          <a:xfrm>
            <a:off x="3575050" y="1435100"/>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custDataLst>
              <p:tags r:id="rId3"/>
            </p:custDataLst>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custDataLst>
              <p:tags r:id="rId4"/>
            </p:custDataLst>
          </p:nvPr>
        </p:nvSpPr>
        <p:spPr/>
        <p:txBody>
          <a:bodyPr/>
          <a:lstStyle/>
          <a:p>
            <a:fld id="{8BF8F280-9551-E344-89F9-EAAD5E158938}" type="datetime1">
              <a:rPr lang="en-US" smtClean="0"/>
              <a:t>3/11/19</a:t>
            </a:fld>
            <a:endParaRPr lang="en-US" dirty="0"/>
          </a:p>
        </p:txBody>
      </p:sp>
      <p:sp>
        <p:nvSpPr>
          <p:cNvPr id="6" name="Footer Placeholder 5"/>
          <p:cNvSpPr>
            <a:spLocks noGrp="1"/>
          </p:cNvSpPr>
          <p:nvPr>
            <p:ph type="ftr" sz="quarter" idx="11"/>
            <p:custDataLst>
              <p:tags r:id="rId5"/>
            </p:custDataLst>
          </p:nvPr>
        </p:nvSpPr>
        <p:spPr/>
        <p:txBody>
          <a:bodyPr/>
          <a:lstStyle/>
          <a:p>
            <a:endParaRPr lang="en-US" dirty="0"/>
          </a:p>
        </p:txBody>
      </p:sp>
      <p:sp>
        <p:nvSpPr>
          <p:cNvPr id="7" name="Slide Number Placeholder 6"/>
          <p:cNvSpPr>
            <a:spLocks noGrp="1"/>
          </p:cNvSpPr>
          <p:nvPr>
            <p:ph type="sldNum" sz="quarter" idx="12"/>
            <p:custDataLst>
              <p:tags r:id="rId6"/>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105480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custDataLst>
              <p:tags r:id="rId2"/>
            </p:custDataLst>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custDataLst>
              <p:tags r:id="rId3"/>
            </p:custDataLst>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custDataLst>
              <p:tags r:id="rId4"/>
            </p:custDataLst>
          </p:nvPr>
        </p:nvSpPr>
        <p:spPr/>
        <p:txBody>
          <a:bodyPr/>
          <a:lstStyle/>
          <a:p>
            <a:fld id="{3C1F5B7F-F702-E24B-B97E-863D4E495E13}" type="datetime1">
              <a:rPr lang="en-US" smtClean="0"/>
              <a:t>3/11/19</a:t>
            </a:fld>
            <a:endParaRPr lang="en-US" dirty="0"/>
          </a:p>
        </p:txBody>
      </p:sp>
      <p:sp>
        <p:nvSpPr>
          <p:cNvPr id="6" name="Footer Placeholder 5"/>
          <p:cNvSpPr>
            <a:spLocks noGrp="1"/>
          </p:cNvSpPr>
          <p:nvPr>
            <p:ph type="ftr" sz="quarter" idx="11"/>
            <p:custDataLst>
              <p:tags r:id="rId5"/>
            </p:custDataLst>
          </p:nvPr>
        </p:nvSpPr>
        <p:spPr/>
        <p:txBody>
          <a:bodyPr/>
          <a:lstStyle/>
          <a:p>
            <a:endParaRPr lang="en-US" dirty="0"/>
          </a:p>
        </p:txBody>
      </p:sp>
      <p:sp>
        <p:nvSpPr>
          <p:cNvPr id="7" name="Slide Number Placeholder 6"/>
          <p:cNvSpPr>
            <a:spLocks noGrp="1"/>
          </p:cNvSpPr>
          <p:nvPr>
            <p:ph type="sldNum" sz="quarter" idx="12"/>
            <p:custDataLst>
              <p:tags r:id="rId6"/>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3218236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Click to edit Master title style</a:t>
            </a:r>
          </a:p>
        </p:txBody>
      </p:sp>
      <p:sp>
        <p:nvSpPr>
          <p:cNvPr id="3" name="Vertical Text Placeholder 2"/>
          <p:cNvSpPr>
            <a:spLocks noGrp="1"/>
          </p:cNvSpPr>
          <p:nvPr>
            <p:ph type="body" orient="vert" idx="1"/>
            <p:custDataLst>
              <p:tags r:id="rId2"/>
            </p:custDataLst>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3"/>
            </p:custDataLst>
          </p:nvPr>
        </p:nvSpPr>
        <p:spPr/>
        <p:txBody>
          <a:bodyPr/>
          <a:lstStyle/>
          <a:p>
            <a:fld id="{CA9756D6-8139-C44F-931B-372F152FA7C2}" type="datetime1">
              <a:rPr lang="en-US" smtClean="0"/>
              <a:t>3/11/19</a:t>
            </a:fld>
            <a:endParaRPr lang="en-US" dirty="0"/>
          </a:p>
        </p:txBody>
      </p:sp>
      <p:sp>
        <p:nvSpPr>
          <p:cNvPr id="5" name="Footer Placeholder 4"/>
          <p:cNvSpPr>
            <a:spLocks noGrp="1"/>
          </p:cNvSpPr>
          <p:nvPr>
            <p:ph type="ftr" sz="quarter" idx="11"/>
            <p:custDataLst>
              <p:tags r:id="rId4"/>
            </p:custDataLst>
          </p:nvPr>
        </p:nvSpPr>
        <p:spPr/>
        <p:txBody>
          <a:bodyPr/>
          <a:lstStyle/>
          <a:p>
            <a:endParaRPr lang="en-US" dirty="0"/>
          </a:p>
        </p:txBody>
      </p:sp>
      <p:sp>
        <p:nvSpPr>
          <p:cNvPr id="6" name="Slide Number Placeholder 5"/>
          <p:cNvSpPr>
            <a:spLocks noGrp="1"/>
          </p:cNvSpPr>
          <p:nvPr>
            <p:ph type="sldNum" sz="quarter" idx="12"/>
            <p:custDataLst>
              <p:tags r:id="rId5"/>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4153715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1"/>
            </p:custDataLst>
          </p:nvPr>
        </p:nvSpPr>
        <p:spPr>
          <a:xfrm>
            <a:off x="6629400" y="274638"/>
            <a:ext cx="2057400" cy="5851525"/>
          </a:xfrm>
        </p:spPr>
        <p:txBody>
          <a:bodyPr vert="eaVert"/>
          <a:lstStyle/>
          <a:p>
            <a:r>
              <a:rPr lang="en-US" dirty="0"/>
              <a:t>Click to edit Master title style</a:t>
            </a:r>
          </a:p>
        </p:txBody>
      </p:sp>
      <p:sp>
        <p:nvSpPr>
          <p:cNvPr id="3" name="Vertical Text Placeholder 2"/>
          <p:cNvSpPr>
            <a:spLocks noGrp="1"/>
          </p:cNvSpPr>
          <p:nvPr>
            <p:ph type="body" orient="vert" idx="1"/>
            <p:custDataLst>
              <p:tags r:id="rId2"/>
            </p:custDataLst>
          </p:nvPr>
        </p:nvSpPr>
        <p:spPr>
          <a:xfrm>
            <a:off x="457200" y="274638"/>
            <a:ext cx="6019800" cy="5851525"/>
          </a:xfrm>
        </p:spPr>
        <p:txBody>
          <a:bodyPr vert="eaVert"/>
          <a:lstStyle>
            <a:lvl1pPr>
              <a:buClr>
                <a:schemeClr val="tx1"/>
              </a:buClr>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custDataLst>
              <p:tags r:id="rId3"/>
            </p:custDataLst>
          </p:nvPr>
        </p:nvSpPr>
        <p:spPr/>
        <p:txBody>
          <a:bodyPr/>
          <a:lstStyle/>
          <a:p>
            <a:fld id="{2DE4327B-086F-C14D-B06F-CE57E273F375}" type="datetime1">
              <a:rPr lang="en-US" smtClean="0"/>
              <a:t>3/11/19</a:t>
            </a:fld>
            <a:endParaRPr lang="en-US" dirty="0"/>
          </a:p>
        </p:txBody>
      </p:sp>
      <p:sp>
        <p:nvSpPr>
          <p:cNvPr id="5" name="Footer Placeholder 4"/>
          <p:cNvSpPr>
            <a:spLocks noGrp="1"/>
          </p:cNvSpPr>
          <p:nvPr>
            <p:ph type="ftr" sz="quarter" idx="11"/>
            <p:custDataLst>
              <p:tags r:id="rId4"/>
            </p:custDataLst>
          </p:nvPr>
        </p:nvSpPr>
        <p:spPr/>
        <p:txBody>
          <a:bodyPr/>
          <a:lstStyle/>
          <a:p>
            <a:endParaRPr lang="en-US" dirty="0"/>
          </a:p>
        </p:txBody>
      </p:sp>
      <p:sp>
        <p:nvSpPr>
          <p:cNvPr id="6" name="Slide Number Placeholder 5"/>
          <p:cNvSpPr>
            <a:spLocks noGrp="1"/>
          </p:cNvSpPr>
          <p:nvPr>
            <p:ph type="sldNum" sz="quarter" idx="12"/>
            <p:custDataLst>
              <p:tags r:id="rId5"/>
            </p:custDataLst>
          </p:nvPr>
        </p:nvSpPr>
        <p:spPr/>
        <p:txBody>
          <a:bodyPr/>
          <a:lstStyle/>
          <a:p>
            <a:fld id="{B747839D-A323-47F3-909F-548499399628}" type="slidenum">
              <a:rPr lang="en-US" smtClean="0"/>
              <a:t>‹#›</a:t>
            </a:fld>
            <a:endParaRPr lang="en-US" dirty="0"/>
          </a:p>
        </p:txBody>
      </p:sp>
    </p:spTree>
    <p:extLst>
      <p:ext uri="{BB962C8B-B14F-4D97-AF65-F5344CB8AC3E}">
        <p14:creationId xmlns:p14="http://schemas.microsoft.com/office/powerpoint/2010/main" val="1325644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lvl1pPr>
              <a:buClr>
                <a:schemeClr val="tx1"/>
              </a:buClr>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buClr>
                <a:schemeClr val="tx1"/>
              </a:buClr>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Rectangle 4"/>
          <p:cNvSpPr>
            <a:spLocks noGrp="1" noChangeArrowheads="1"/>
          </p:cNvSpPr>
          <p:nvPr>
            <p:ph type="dt" sz="half" idx="10"/>
          </p:nvPr>
        </p:nvSpPr>
        <p:spPr>
          <a:ln/>
        </p:spPr>
        <p:txBody>
          <a:bodyPr/>
          <a:lstStyle>
            <a:lvl1pPr>
              <a:defRPr/>
            </a:lvl1pPr>
          </a:lstStyle>
          <a:p>
            <a:pPr>
              <a:defRPr/>
            </a:pPr>
            <a:fld id="{E2D3BD3B-C321-3747-A281-298A36F52409}" type="datetime1">
              <a:rPr lang="en-US" smtClean="0"/>
              <a:t>3/11/19</a:t>
            </a:fld>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fld id="{9AD5B71E-FB01-F541-8DE0-7E75CAB5AD6F}" type="slidenum">
              <a:rPr lang="en-GB"/>
              <a:pPr/>
              <a:t>‹#›</a:t>
            </a:fld>
            <a:endParaRPr lang="en-GB" dirty="0"/>
          </a:p>
        </p:txBody>
      </p:sp>
    </p:spTree>
    <p:extLst>
      <p:ext uri="{BB962C8B-B14F-4D97-AF65-F5344CB8AC3E}">
        <p14:creationId xmlns:p14="http://schemas.microsoft.com/office/powerpoint/2010/main" val="1727356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Content Placeholder 14"/>
          <p:cNvSpPr>
            <a:spLocks noGrp="1"/>
          </p:cNvSpPr>
          <p:nvPr>
            <p:ph sz="quarter" idx="11"/>
          </p:nvPr>
        </p:nvSpPr>
        <p:spPr>
          <a:xfrm>
            <a:off x="855133" y="1419676"/>
            <a:ext cx="7433735" cy="914400"/>
          </a:xfrm>
        </p:spPr>
        <p:txBody>
          <a:bodyPr>
            <a:noAutofit/>
          </a:bodyPr>
          <a:lstStyle>
            <a:lvl1pPr>
              <a:defRPr sz="3600" b="0" i="0">
                <a:solidFill>
                  <a:schemeClr val="tx2"/>
                </a:solidFill>
                <a:latin typeface="Arial" charset="0"/>
                <a:ea typeface="Arial" charset="0"/>
                <a:cs typeface="Arial" charset="0"/>
              </a:defRPr>
            </a:lvl1pPr>
            <a:lvl2pPr>
              <a:defRPr sz="3200" b="0" i="0">
                <a:solidFill>
                  <a:schemeClr val="tx2"/>
                </a:solidFill>
                <a:latin typeface="Arial" charset="0"/>
                <a:ea typeface="Arial" charset="0"/>
                <a:cs typeface="Arial" charset="0"/>
              </a:defRPr>
            </a:lvl2pPr>
            <a:lvl3pPr>
              <a:defRPr sz="2400" b="0" i="0">
                <a:solidFill>
                  <a:schemeClr val="tx2"/>
                </a:solidFill>
                <a:latin typeface="Arial" charset="0"/>
                <a:ea typeface="Arial" charset="0"/>
                <a:cs typeface="Arial" charset="0"/>
              </a:defRPr>
            </a:lvl3pPr>
            <a:lvl4pPr>
              <a:defRPr sz="2000" b="0" i="0">
                <a:solidFill>
                  <a:schemeClr val="tx2"/>
                </a:solidFill>
                <a:latin typeface="Arial" charset="0"/>
                <a:ea typeface="Arial" charset="0"/>
                <a:cs typeface="Arial" charset="0"/>
              </a:defRPr>
            </a:lvl4pPr>
            <a:lvl5pPr>
              <a:defRPr sz="2000" b="0" i="0">
                <a:solidFill>
                  <a:schemeClr val="tx2"/>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8744856" y="6559024"/>
            <a:ext cx="397933" cy="29897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80B34D2-36D3-40B3-821B-54914EC70EEB}" type="slidenum">
              <a:rPr lang="en-US" sz="1100" smtClean="0"/>
              <a:pPr algn="ctr"/>
              <a:t>‹#›</a:t>
            </a:fld>
            <a:endParaRPr lang="en-US" sz="1100" dirty="0"/>
          </a:p>
        </p:txBody>
      </p:sp>
    </p:spTree>
    <p:extLst>
      <p:ext uri="{BB962C8B-B14F-4D97-AF65-F5344CB8AC3E}">
        <p14:creationId xmlns:p14="http://schemas.microsoft.com/office/powerpoint/2010/main" val="29562497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endParaRPr>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en-US" noProof="0"/>
              <a:t>Click to edit Master title style</a:t>
            </a:r>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en-US" noProof="0"/>
              <a:t>Click to edit Master subtitle style</a:t>
            </a:r>
            <a:endParaRPr lang="en-US" noProof="0" dirty="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rPr>
              <a:t>Boston University</a:t>
            </a:r>
            <a:r>
              <a:rPr lang="en-US" sz="1400" dirty="0">
                <a:solidFill>
                  <a:prstClr val="black"/>
                </a:solidFill>
              </a:rPr>
              <a:t> Office of the Vice President and Associate Provost for Research</a:t>
            </a: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endParaRPr>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rPr>
              <a:t>Boston University</a:t>
            </a:r>
            <a:r>
              <a:rPr lang="en-US" sz="1400" dirty="0">
                <a:solidFill>
                  <a:prstClr val="black"/>
                </a:solidFill>
              </a:rPr>
              <a:t> Office of the Vice President and Associate Provost for Research</a:t>
            </a:r>
          </a:p>
        </p:txBody>
      </p:sp>
    </p:spTree>
    <p:extLst>
      <p:ext uri="{BB962C8B-B14F-4D97-AF65-F5344CB8AC3E}">
        <p14:creationId xmlns:p14="http://schemas.microsoft.com/office/powerpoint/2010/main" val="3931622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3476713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1651600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2031006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143193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3144943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8582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18360677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bg>
      <p:bgRef idx="1001">
        <a:schemeClr val="bg1"/>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2110222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41099653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13700494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endParaRPr>
          </a:p>
        </p:txBody>
      </p:sp>
      <p:pic>
        <p:nvPicPr>
          <p:cNvPr id="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4" name="Rectangle 2"/>
          <p:cNvSpPr>
            <a:spLocks noGrp="1" noChangeArrowheads="1"/>
          </p:cNvSpPr>
          <p:nvPr>
            <p:ph type="ctrTitle"/>
          </p:nvPr>
        </p:nvSpPr>
        <p:spPr>
          <a:xfrm>
            <a:off x="685800" y="457200"/>
            <a:ext cx="7772400" cy="2209800"/>
          </a:xfrm>
        </p:spPr>
        <p:txBody>
          <a:bodyPr anchor="ctr"/>
          <a:lstStyle>
            <a:lvl1pPr>
              <a:defRPr>
                <a:solidFill>
                  <a:srgbClr val="CC0000"/>
                </a:solidFill>
              </a:defRPr>
            </a:lvl1pPr>
          </a:lstStyle>
          <a:p>
            <a:pPr lvl="0"/>
            <a:r>
              <a:rPr lang="en-US" noProof="0"/>
              <a:t>Click to edit Master title style</a:t>
            </a:r>
          </a:p>
        </p:txBody>
      </p:sp>
      <p:sp>
        <p:nvSpPr>
          <p:cNvPr id="3075" name="Rectangle 3"/>
          <p:cNvSpPr>
            <a:spLocks noGrp="1" noChangeArrowheads="1"/>
          </p:cNvSpPr>
          <p:nvPr>
            <p:ph type="subTitle" idx="1"/>
          </p:nvPr>
        </p:nvSpPr>
        <p:spPr>
          <a:xfrm>
            <a:off x="762000" y="3200400"/>
            <a:ext cx="6400800" cy="1752600"/>
          </a:xfrm>
        </p:spPr>
        <p:txBody>
          <a:bodyPr/>
          <a:lstStyle>
            <a:lvl1pPr marL="0" indent="0">
              <a:buFont typeface="Wingdings" charset="0"/>
              <a:buNone/>
              <a:defRPr/>
            </a:lvl1pPr>
          </a:lstStyle>
          <a:p>
            <a:pPr lvl="0"/>
            <a:r>
              <a:rPr lang="en-US" noProof="0"/>
              <a:t>Click to edit Master subtitle style</a:t>
            </a:r>
            <a:endParaRPr lang="en-US" noProof="0" dirty="0"/>
          </a:p>
        </p:txBody>
      </p:sp>
      <p:sp>
        <p:nvSpPr>
          <p:cNvPr id="8" name="Text Box 20"/>
          <p:cNvSpPr txBox="1">
            <a:spLocks noChangeArrowheads="1"/>
          </p:cNvSpPr>
          <p:nvPr/>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rPr>
              <a:t>Boston University</a:t>
            </a:r>
            <a:r>
              <a:rPr lang="en-US" sz="1400" dirty="0">
                <a:solidFill>
                  <a:prstClr val="black"/>
                </a:solidFill>
              </a:rPr>
              <a:t> Office of the Vice President and Associate Provost for Research</a:t>
            </a:r>
          </a:p>
        </p:txBody>
      </p:sp>
      <p:sp>
        <p:nvSpPr>
          <p:cNvPr id="12"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
        <p:nvSpPr>
          <p:cNvPr id="9" name="Rectangle 7"/>
          <p:cNvSpPr>
            <a:spLocks noChangeArrowheads="1"/>
          </p:cNvSpPr>
          <p:nvPr userDrawn="1"/>
        </p:nvSpPr>
        <p:spPr bwMode="auto">
          <a:xfrm>
            <a:off x="0" y="0"/>
            <a:ext cx="9144000" cy="2971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endParaRPr>
          </a:p>
        </p:txBody>
      </p:sp>
      <p:pic>
        <p:nvPicPr>
          <p:cNvPr id="10"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9825" y="60198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 Box 20"/>
          <p:cNvSpPr txBox="1">
            <a:spLocks noChangeArrowheads="1"/>
          </p:cNvSpPr>
          <p:nvPr userDrawn="1"/>
        </p:nvSpPr>
        <p:spPr bwMode="auto">
          <a:xfrm>
            <a:off x="646009" y="6119005"/>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rPr>
              <a:t>Boston University</a:t>
            </a:r>
            <a:r>
              <a:rPr lang="en-US" sz="1400" dirty="0">
                <a:solidFill>
                  <a:prstClr val="black"/>
                </a:solidFill>
              </a:rPr>
              <a:t> Office of the Vice President and Associate Provost for Research</a:t>
            </a:r>
          </a:p>
        </p:txBody>
      </p:sp>
    </p:spTree>
    <p:extLst>
      <p:ext uri="{BB962C8B-B14F-4D97-AF65-F5344CB8AC3E}">
        <p14:creationId xmlns:p14="http://schemas.microsoft.com/office/powerpoint/2010/main" val="40759261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10838606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36200715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2035007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5"/>
          <p:cNvSpPr>
            <a:spLocks noGrp="1" noChangeArrowheads="1"/>
          </p:cNvSpPr>
          <p:nvPr>
            <p:ph type="ftr" sz="quarter" idx="10"/>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982956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25558040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18739859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41506887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11409038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30738614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Tree>
    <p:extLst>
      <p:ext uri="{BB962C8B-B14F-4D97-AF65-F5344CB8AC3E}">
        <p14:creationId xmlns:p14="http://schemas.microsoft.com/office/powerpoint/2010/main" val="21739071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0" y="-76200"/>
            <a:ext cx="9144000" cy="5791200"/>
          </a:xfrm>
          <a:prstGeom prst="rect">
            <a:avLst/>
          </a:prstGeom>
          <a:gradFill rotWithShape="0">
            <a:gsLst>
              <a:gs pos="0">
                <a:schemeClr val="tx1"/>
              </a:gs>
              <a:gs pos="100000">
                <a:srgbClr val="333333"/>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ea typeface="Osaka" charset="-128"/>
              </a:defRPr>
            </a:lvl1pPr>
            <a:lvl2pPr marL="742950" indent="-285750">
              <a:defRPr sz="2400">
                <a:solidFill>
                  <a:schemeClr val="tx1"/>
                </a:solidFill>
                <a:latin typeface="Times" panose="02020603050405020304" pitchFamily="18" charset="0"/>
                <a:ea typeface="Osaka" charset="-128"/>
              </a:defRPr>
            </a:lvl2pPr>
            <a:lvl3pPr marL="1143000" indent="-228600">
              <a:defRPr sz="2400">
                <a:solidFill>
                  <a:schemeClr val="tx1"/>
                </a:solidFill>
                <a:latin typeface="Times" panose="02020603050405020304" pitchFamily="18" charset="0"/>
                <a:ea typeface="Osaka" charset="-128"/>
              </a:defRPr>
            </a:lvl3pPr>
            <a:lvl4pPr marL="1600200" indent="-228600">
              <a:defRPr sz="2400">
                <a:solidFill>
                  <a:schemeClr val="tx1"/>
                </a:solidFill>
                <a:latin typeface="Times" panose="02020603050405020304" pitchFamily="18" charset="0"/>
                <a:ea typeface="Osaka" charset="-128"/>
              </a:defRPr>
            </a:lvl4pPr>
            <a:lvl5pPr marL="2057400" indent="-228600">
              <a:defRPr sz="2400">
                <a:solidFill>
                  <a:schemeClr val="tx1"/>
                </a:solidFill>
                <a:latin typeface="Times" panose="02020603050405020304" pitchFamily="18" charset="0"/>
                <a:ea typeface="Osaka"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Osaka"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Osaka"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Osaka"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Osaka" charset="-128"/>
              </a:defRPr>
            </a:lvl9pPr>
          </a:lstStyle>
          <a:p>
            <a:endParaRPr lang="en-US" altLang="en-US"/>
          </a:p>
        </p:txBody>
      </p:sp>
      <p:sp>
        <p:nvSpPr>
          <p:cNvPr id="5" name="Rectangle 7"/>
          <p:cNvSpPr>
            <a:spLocks noChangeArrowheads="1"/>
          </p:cNvSpPr>
          <p:nvPr userDrawn="1"/>
        </p:nvSpPr>
        <p:spPr bwMode="auto">
          <a:xfrm>
            <a:off x="0" y="5638800"/>
            <a:ext cx="9144000" cy="1219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ea typeface="Osaka" charset="-128"/>
              </a:defRPr>
            </a:lvl1pPr>
            <a:lvl2pPr marL="742950" indent="-285750">
              <a:defRPr sz="2400">
                <a:solidFill>
                  <a:schemeClr val="tx1"/>
                </a:solidFill>
                <a:latin typeface="Times" panose="02020603050405020304" pitchFamily="18" charset="0"/>
                <a:ea typeface="Osaka" charset="-128"/>
              </a:defRPr>
            </a:lvl2pPr>
            <a:lvl3pPr marL="1143000" indent="-228600">
              <a:defRPr sz="2400">
                <a:solidFill>
                  <a:schemeClr val="tx1"/>
                </a:solidFill>
                <a:latin typeface="Times" panose="02020603050405020304" pitchFamily="18" charset="0"/>
                <a:ea typeface="Osaka" charset="-128"/>
              </a:defRPr>
            </a:lvl3pPr>
            <a:lvl4pPr marL="1600200" indent="-228600">
              <a:defRPr sz="2400">
                <a:solidFill>
                  <a:schemeClr val="tx1"/>
                </a:solidFill>
                <a:latin typeface="Times" panose="02020603050405020304" pitchFamily="18" charset="0"/>
                <a:ea typeface="Osaka" charset="-128"/>
              </a:defRPr>
            </a:lvl4pPr>
            <a:lvl5pPr marL="2057400" indent="-228600">
              <a:defRPr sz="2400">
                <a:solidFill>
                  <a:schemeClr val="tx1"/>
                </a:solidFill>
                <a:latin typeface="Times" panose="02020603050405020304" pitchFamily="18" charset="0"/>
                <a:ea typeface="Osaka"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Osaka"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Osaka"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Osaka"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Osaka" charset="-128"/>
              </a:defRPr>
            </a:lvl9pPr>
          </a:lstStyle>
          <a:p>
            <a:endParaRPr lang="en-US" altLang="en-US"/>
          </a:p>
        </p:txBody>
      </p:sp>
      <p:sp>
        <p:nvSpPr>
          <p:cNvPr id="6" name="Line 10"/>
          <p:cNvSpPr>
            <a:spLocks noChangeShapeType="1"/>
          </p:cNvSpPr>
          <p:nvPr userDrawn="1"/>
        </p:nvSpPr>
        <p:spPr bwMode="auto">
          <a:xfrm>
            <a:off x="0" y="5638800"/>
            <a:ext cx="9144000" cy="0"/>
          </a:xfrm>
          <a:prstGeom prst="line">
            <a:avLst/>
          </a:prstGeom>
          <a:noFill/>
          <a:ln w="6350">
            <a:solidFill>
              <a:srgbClr val="4D4D4D"/>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7" name="Picture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38600" y="6019800"/>
            <a:ext cx="9683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1600200"/>
            <a:ext cx="7772400" cy="1143000"/>
          </a:xfrm>
        </p:spPr>
        <p:txBody>
          <a:bodyPr anchor="ctr"/>
          <a:lstStyle>
            <a:lvl1pPr algn="ctr">
              <a:defRPr>
                <a:solidFill>
                  <a:schemeClr val="bg1"/>
                </a:solidFill>
              </a:defRPr>
            </a:lvl1pPr>
          </a:lstStyle>
          <a:p>
            <a:r>
              <a:rPr lang="en-US"/>
              <a:t>Click to edit Master title style</a:t>
            </a:r>
          </a:p>
        </p:txBody>
      </p:sp>
      <p:sp>
        <p:nvSpPr>
          <p:cNvPr id="3075" name="Rectangle 3"/>
          <p:cNvSpPr>
            <a:spLocks noGrp="1" noChangeArrowheads="1"/>
          </p:cNvSpPr>
          <p:nvPr>
            <p:ph type="subTitle" idx="1"/>
          </p:nvPr>
        </p:nvSpPr>
        <p:spPr>
          <a:xfrm>
            <a:off x="1371600" y="3200400"/>
            <a:ext cx="6400800" cy="1752600"/>
          </a:xfrm>
        </p:spPr>
        <p:txBody>
          <a:bodyPr/>
          <a:lstStyle>
            <a:lvl1pPr marL="0" indent="0" algn="ctr">
              <a:buFont typeface="Wingdings" charset="2"/>
              <a:buNone/>
              <a:defRPr>
                <a:solidFill>
                  <a:srgbClr val="CCCCCC"/>
                </a:solidFill>
              </a:defRPr>
            </a:lvl1pPr>
          </a:lstStyle>
          <a:p>
            <a:r>
              <a:rPr lang="en-US"/>
              <a:t>Click to edit Master subtitle style</a:t>
            </a:r>
          </a:p>
        </p:txBody>
      </p:sp>
    </p:spTree>
    <p:extLst>
      <p:ext uri="{BB962C8B-B14F-4D97-AF65-F5344CB8AC3E}">
        <p14:creationId xmlns:p14="http://schemas.microsoft.com/office/powerpoint/2010/main" val="29737005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1"/>
          </p:nvPr>
        </p:nvSpPr>
        <p:spPr>
          <a:ln/>
        </p:spPr>
        <p:txBody>
          <a:bodyPr/>
          <a:lstStyle>
            <a:lvl1pPr>
              <a:defRPr/>
            </a:lvl1pPr>
          </a:lstStyle>
          <a:p>
            <a:fld id="{38541685-A8CC-45E7-8BB7-CF63CCD32310}" type="slidenum">
              <a:rPr lang="en-US" altLang="en-US"/>
              <a:pPr/>
              <a:t>‹#›</a:t>
            </a:fld>
            <a:endParaRPr lang="en-US" altLang="en-US"/>
          </a:p>
        </p:txBody>
      </p:sp>
    </p:spTree>
    <p:extLst>
      <p:ext uri="{BB962C8B-B14F-4D97-AF65-F5344CB8AC3E}">
        <p14:creationId xmlns:p14="http://schemas.microsoft.com/office/powerpoint/2010/main" val="41240825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xfrm>
            <a:off x="609600" y="0"/>
            <a:ext cx="5105400" cy="3048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fld id="{7ED7EF2F-8227-412D-AE92-0CEEAA9F98F8}" type="slidenum">
              <a:rPr lang="en-US" altLang="en-US"/>
              <a:pPr/>
              <a:t>‹#›</a:t>
            </a:fld>
            <a:endParaRPr lang="en-US" altLang="en-US"/>
          </a:p>
        </p:txBody>
      </p:sp>
      <p:sp>
        <p:nvSpPr>
          <p:cNvPr id="6" name="Rectangle 18"/>
          <p:cNvSpPr>
            <a:spLocks noGrp="1" noChangeArrowheads="1"/>
          </p:cNvSpPr>
          <p:nvPr>
            <p:ph type="dt" sz="half" idx="12"/>
          </p:nvPr>
        </p:nvSpPr>
        <p:spPr>
          <a:ln/>
        </p:spPr>
        <p:txBody>
          <a:bodyPr/>
          <a:lstStyle>
            <a:lvl1pPr>
              <a:defRPr/>
            </a:lvl1pPr>
          </a:lstStyle>
          <a:p>
            <a:fld id="{7C781A54-4948-4C42-9E95-C480029C28F0}" type="datetime1">
              <a:rPr lang="en-US" altLang="en-US"/>
              <a:pPr/>
              <a:t>3/11/19</a:t>
            </a:fld>
            <a:endParaRPr lang="en-US" altLang="en-US"/>
          </a:p>
        </p:txBody>
      </p:sp>
    </p:spTree>
    <p:extLst>
      <p:ext uri="{BB962C8B-B14F-4D97-AF65-F5344CB8AC3E}">
        <p14:creationId xmlns:p14="http://schemas.microsoft.com/office/powerpoint/2010/main" val="29258569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3886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xfrm>
            <a:off x="609600" y="0"/>
            <a:ext cx="5105400" cy="3048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fld id="{135FA92F-D298-4150-88C5-53ED6B456E42}" type="slidenum">
              <a:rPr lang="en-US" altLang="en-US"/>
              <a:pPr/>
              <a:t>‹#›</a:t>
            </a:fld>
            <a:endParaRPr lang="en-US" altLang="en-US"/>
          </a:p>
        </p:txBody>
      </p:sp>
      <p:sp>
        <p:nvSpPr>
          <p:cNvPr id="7" name="Rectangle 18"/>
          <p:cNvSpPr>
            <a:spLocks noGrp="1" noChangeArrowheads="1"/>
          </p:cNvSpPr>
          <p:nvPr>
            <p:ph type="dt" sz="half" idx="12"/>
          </p:nvPr>
        </p:nvSpPr>
        <p:spPr>
          <a:ln/>
        </p:spPr>
        <p:txBody>
          <a:bodyPr/>
          <a:lstStyle>
            <a:lvl1pPr>
              <a:defRPr/>
            </a:lvl1pPr>
          </a:lstStyle>
          <a:p>
            <a:fld id="{A0FBD250-CACD-4870-A327-4805D3E3E1E5}" type="datetime1">
              <a:rPr lang="en-US" altLang="en-US"/>
              <a:pPr/>
              <a:t>3/11/19</a:t>
            </a:fld>
            <a:endParaRPr lang="en-US" altLang="en-US"/>
          </a:p>
        </p:txBody>
      </p:sp>
    </p:spTree>
    <p:extLst>
      <p:ext uri="{BB962C8B-B14F-4D97-AF65-F5344CB8AC3E}">
        <p14:creationId xmlns:p14="http://schemas.microsoft.com/office/powerpoint/2010/main" val="40877363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xfrm>
            <a:off x="609600" y="0"/>
            <a:ext cx="5105400" cy="304800"/>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1"/>
          </p:nvPr>
        </p:nvSpPr>
        <p:spPr>
          <a:ln/>
        </p:spPr>
        <p:txBody>
          <a:bodyPr/>
          <a:lstStyle>
            <a:lvl1pPr>
              <a:defRPr/>
            </a:lvl1pPr>
          </a:lstStyle>
          <a:p>
            <a:fld id="{BA28B44D-527B-4A73-9260-199D01783D76}" type="slidenum">
              <a:rPr lang="en-US" altLang="en-US"/>
              <a:pPr/>
              <a:t>‹#›</a:t>
            </a:fld>
            <a:endParaRPr lang="en-US" altLang="en-US"/>
          </a:p>
        </p:txBody>
      </p:sp>
      <p:sp>
        <p:nvSpPr>
          <p:cNvPr id="9" name="Rectangle 18"/>
          <p:cNvSpPr>
            <a:spLocks noGrp="1" noChangeArrowheads="1"/>
          </p:cNvSpPr>
          <p:nvPr>
            <p:ph type="dt" sz="half" idx="12"/>
          </p:nvPr>
        </p:nvSpPr>
        <p:spPr>
          <a:ln/>
        </p:spPr>
        <p:txBody>
          <a:bodyPr/>
          <a:lstStyle>
            <a:lvl1pPr>
              <a:defRPr/>
            </a:lvl1pPr>
          </a:lstStyle>
          <a:p>
            <a:fld id="{99E2D3E0-BE3B-4C7B-83C0-686768E5A6A3}" type="datetime1">
              <a:rPr lang="en-US" altLang="en-US"/>
              <a:pPr/>
              <a:t>3/11/19</a:t>
            </a:fld>
            <a:endParaRPr lang="en-US" altLang="en-US"/>
          </a:p>
        </p:txBody>
      </p:sp>
    </p:spTree>
    <p:extLst>
      <p:ext uri="{BB962C8B-B14F-4D97-AF65-F5344CB8AC3E}">
        <p14:creationId xmlns:p14="http://schemas.microsoft.com/office/powerpoint/2010/main" val="19004921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xfrm>
            <a:off x="609600" y="0"/>
            <a:ext cx="5105400" cy="30480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1"/>
          </p:nvPr>
        </p:nvSpPr>
        <p:spPr>
          <a:ln/>
        </p:spPr>
        <p:txBody>
          <a:bodyPr/>
          <a:lstStyle>
            <a:lvl1pPr>
              <a:defRPr/>
            </a:lvl1pPr>
          </a:lstStyle>
          <a:p>
            <a:fld id="{A9493508-38E8-49B4-B604-A3C629CA573C}" type="slidenum">
              <a:rPr lang="en-US" altLang="en-US"/>
              <a:pPr/>
              <a:t>‹#›</a:t>
            </a:fld>
            <a:endParaRPr lang="en-US" altLang="en-US"/>
          </a:p>
        </p:txBody>
      </p:sp>
      <p:sp>
        <p:nvSpPr>
          <p:cNvPr id="5" name="Rectangle 18"/>
          <p:cNvSpPr>
            <a:spLocks noGrp="1" noChangeArrowheads="1"/>
          </p:cNvSpPr>
          <p:nvPr>
            <p:ph type="dt" sz="half" idx="12"/>
          </p:nvPr>
        </p:nvSpPr>
        <p:spPr>
          <a:ln/>
        </p:spPr>
        <p:txBody>
          <a:bodyPr/>
          <a:lstStyle>
            <a:lvl1pPr>
              <a:defRPr/>
            </a:lvl1pPr>
          </a:lstStyle>
          <a:p>
            <a:fld id="{EE92A607-DEFC-4778-A485-F4F9A72312C2}" type="datetime1">
              <a:rPr lang="en-US" altLang="en-US"/>
              <a:pPr/>
              <a:t>3/11/19</a:t>
            </a:fld>
            <a:endParaRPr lang="en-US" altLang="en-US"/>
          </a:p>
        </p:txBody>
      </p:sp>
    </p:spTree>
    <p:extLst>
      <p:ext uri="{BB962C8B-B14F-4D97-AF65-F5344CB8AC3E}">
        <p14:creationId xmlns:p14="http://schemas.microsoft.com/office/powerpoint/2010/main" val="13720453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609600" y="0"/>
            <a:ext cx="5105400" cy="304800"/>
          </a:xfrm>
          <a:prstGeom prst="rect">
            <a:avLst/>
          </a:prstGeom>
          <a:ln/>
        </p:spPr>
        <p:txBody>
          <a:bodyPr/>
          <a:lstStyle>
            <a:lvl1pPr>
              <a:defRPr/>
            </a:lvl1pPr>
          </a:lstStyle>
          <a:p>
            <a:pPr>
              <a:defRPr/>
            </a:pPr>
            <a:endParaRPr lang="en-US"/>
          </a:p>
        </p:txBody>
      </p:sp>
      <p:sp>
        <p:nvSpPr>
          <p:cNvPr id="3" name="Rectangle 6"/>
          <p:cNvSpPr>
            <a:spLocks noGrp="1" noChangeArrowheads="1"/>
          </p:cNvSpPr>
          <p:nvPr>
            <p:ph type="sldNum" sz="quarter" idx="11"/>
          </p:nvPr>
        </p:nvSpPr>
        <p:spPr>
          <a:ln/>
        </p:spPr>
        <p:txBody>
          <a:bodyPr/>
          <a:lstStyle>
            <a:lvl1pPr>
              <a:defRPr/>
            </a:lvl1pPr>
          </a:lstStyle>
          <a:p>
            <a:fld id="{4B9E51DA-04AF-4ABC-A4F5-2271E72AE953}" type="slidenum">
              <a:rPr lang="en-US" altLang="en-US"/>
              <a:pPr/>
              <a:t>‹#›</a:t>
            </a:fld>
            <a:endParaRPr lang="en-US" altLang="en-US"/>
          </a:p>
        </p:txBody>
      </p:sp>
      <p:sp>
        <p:nvSpPr>
          <p:cNvPr id="4" name="Rectangle 18"/>
          <p:cNvSpPr>
            <a:spLocks noGrp="1" noChangeArrowheads="1"/>
          </p:cNvSpPr>
          <p:nvPr>
            <p:ph type="dt" sz="half" idx="12"/>
          </p:nvPr>
        </p:nvSpPr>
        <p:spPr>
          <a:ln/>
        </p:spPr>
        <p:txBody>
          <a:bodyPr/>
          <a:lstStyle>
            <a:lvl1pPr>
              <a:defRPr/>
            </a:lvl1pPr>
          </a:lstStyle>
          <a:p>
            <a:fld id="{F1CAB4DA-B450-4A4C-9D03-C340DB37F8BB}" type="datetime1">
              <a:rPr lang="en-US" altLang="en-US"/>
              <a:pPr/>
              <a:t>3/11/19</a:t>
            </a:fld>
            <a:endParaRPr lang="en-US" altLang="en-US"/>
          </a:p>
        </p:txBody>
      </p:sp>
    </p:spTree>
    <p:extLst>
      <p:ext uri="{BB962C8B-B14F-4D97-AF65-F5344CB8AC3E}">
        <p14:creationId xmlns:p14="http://schemas.microsoft.com/office/powerpoint/2010/main" val="42938789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xfrm>
            <a:off x="609600" y="0"/>
            <a:ext cx="5105400" cy="3048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fld id="{4F96D556-8E40-482C-AE04-372493254E3D}" type="slidenum">
              <a:rPr lang="en-US" altLang="en-US"/>
              <a:pPr/>
              <a:t>‹#›</a:t>
            </a:fld>
            <a:endParaRPr lang="en-US" altLang="en-US"/>
          </a:p>
        </p:txBody>
      </p:sp>
      <p:sp>
        <p:nvSpPr>
          <p:cNvPr id="7" name="Rectangle 18"/>
          <p:cNvSpPr>
            <a:spLocks noGrp="1" noChangeArrowheads="1"/>
          </p:cNvSpPr>
          <p:nvPr>
            <p:ph type="dt" sz="half" idx="12"/>
          </p:nvPr>
        </p:nvSpPr>
        <p:spPr>
          <a:ln/>
        </p:spPr>
        <p:txBody>
          <a:bodyPr/>
          <a:lstStyle>
            <a:lvl1pPr>
              <a:defRPr/>
            </a:lvl1pPr>
          </a:lstStyle>
          <a:p>
            <a:fld id="{31676FFC-FBA6-433E-9D14-5B7B6C26430D}" type="datetime1">
              <a:rPr lang="en-US" altLang="en-US"/>
              <a:pPr/>
              <a:t>3/11/19</a:t>
            </a:fld>
            <a:endParaRPr lang="en-US" altLang="en-US"/>
          </a:p>
        </p:txBody>
      </p:sp>
    </p:spTree>
    <p:extLst>
      <p:ext uri="{BB962C8B-B14F-4D97-AF65-F5344CB8AC3E}">
        <p14:creationId xmlns:p14="http://schemas.microsoft.com/office/powerpoint/2010/main" val="36650835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xfrm>
            <a:off x="609600" y="0"/>
            <a:ext cx="5105400" cy="3048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fld id="{8B96FD03-6EF8-41F6-B82E-C79D66D2E92A}" type="slidenum">
              <a:rPr lang="en-US" altLang="en-US"/>
              <a:pPr/>
              <a:t>‹#›</a:t>
            </a:fld>
            <a:endParaRPr lang="en-US" altLang="en-US"/>
          </a:p>
        </p:txBody>
      </p:sp>
      <p:sp>
        <p:nvSpPr>
          <p:cNvPr id="7" name="Rectangle 18"/>
          <p:cNvSpPr>
            <a:spLocks noGrp="1" noChangeArrowheads="1"/>
          </p:cNvSpPr>
          <p:nvPr>
            <p:ph type="dt" sz="half" idx="12"/>
          </p:nvPr>
        </p:nvSpPr>
        <p:spPr>
          <a:ln/>
        </p:spPr>
        <p:txBody>
          <a:bodyPr/>
          <a:lstStyle>
            <a:lvl1pPr>
              <a:defRPr/>
            </a:lvl1pPr>
          </a:lstStyle>
          <a:p>
            <a:fld id="{4A83C1C3-0462-4100-BB74-D7DFAD68FA52}" type="datetime1">
              <a:rPr lang="en-US" altLang="en-US"/>
              <a:pPr/>
              <a:t>3/11/19</a:t>
            </a:fld>
            <a:endParaRPr lang="en-US" altLang="en-US"/>
          </a:p>
        </p:txBody>
      </p:sp>
    </p:spTree>
    <p:extLst>
      <p:ext uri="{BB962C8B-B14F-4D97-AF65-F5344CB8AC3E}">
        <p14:creationId xmlns:p14="http://schemas.microsoft.com/office/powerpoint/2010/main" val="31577150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xfrm>
            <a:off x="609600" y="0"/>
            <a:ext cx="5105400" cy="3048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fld id="{317ED423-FB35-4B0A-9240-3C553A7A04DD}" type="slidenum">
              <a:rPr lang="en-US" altLang="en-US"/>
              <a:pPr/>
              <a:t>‹#›</a:t>
            </a:fld>
            <a:endParaRPr lang="en-US" altLang="en-US"/>
          </a:p>
        </p:txBody>
      </p:sp>
      <p:sp>
        <p:nvSpPr>
          <p:cNvPr id="6" name="Rectangle 18"/>
          <p:cNvSpPr>
            <a:spLocks noGrp="1" noChangeArrowheads="1"/>
          </p:cNvSpPr>
          <p:nvPr>
            <p:ph type="dt" sz="half" idx="12"/>
          </p:nvPr>
        </p:nvSpPr>
        <p:spPr>
          <a:ln/>
        </p:spPr>
        <p:txBody>
          <a:bodyPr/>
          <a:lstStyle>
            <a:lvl1pPr>
              <a:defRPr/>
            </a:lvl1pPr>
          </a:lstStyle>
          <a:p>
            <a:fld id="{EC95FC17-C41B-4A35-B61F-1EED2A2E3A89}" type="datetime1">
              <a:rPr lang="en-US" altLang="en-US"/>
              <a:pPr/>
              <a:t>3/11/19</a:t>
            </a:fld>
            <a:endParaRPr lang="en-US" altLang="en-US"/>
          </a:p>
        </p:txBody>
      </p:sp>
    </p:spTree>
    <p:extLst>
      <p:ext uri="{BB962C8B-B14F-4D97-AF65-F5344CB8AC3E}">
        <p14:creationId xmlns:p14="http://schemas.microsoft.com/office/powerpoint/2010/main" val="10956368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762000"/>
            <a:ext cx="19812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762000"/>
            <a:ext cx="57912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xfrm>
            <a:off x="609600" y="0"/>
            <a:ext cx="5105400" cy="3048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fld id="{31D105F2-F27F-4EFA-8F42-E697C2246F3E}" type="slidenum">
              <a:rPr lang="en-US" altLang="en-US"/>
              <a:pPr/>
              <a:t>‹#›</a:t>
            </a:fld>
            <a:endParaRPr lang="en-US" altLang="en-US"/>
          </a:p>
        </p:txBody>
      </p:sp>
      <p:sp>
        <p:nvSpPr>
          <p:cNvPr id="6" name="Rectangle 18"/>
          <p:cNvSpPr>
            <a:spLocks noGrp="1" noChangeArrowheads="1"/>
          </p:cNvSpPr>
          <p:nvPr>
            <p:ph type="dt" sz="half" idx="12"/>
          </p:nvPr>
        </p:nvSpPr>
        <p:spPr>
          <a:ln/>
        </p:spPr>
        <p:txBody>
          <a:bodyPr/>
          <a:lstStyle>
            <a:lvl1pPr>
              <a:defRPr/>
            </a:lvl1pPr>
          </a:lstStyle>
          <a:p>
            <a:fld id="{97E9DBD2-12F6-417F-899F-E42979599233}" type="datetime1">
              <a:rPr lang="en-US" altLang="en-US"/>
              <a:pPr/>
              <a:t>3/11/19</a:t>
            </a:fld>
            <a:endParaRPr lang="en-US" altLang="en-US"/>
          </a:p>
        </p:txBody>
      </p:sp>
    </p:spTree>
    <p:extLst>
      <p:ext uri="{BB962C8B-B14F-4D97-AF65-F5344CB8AC3E}">
        <p14:creationId xmlns:p14="http://schemas.microsoft.com/office/powerpoint/2010/main" val="20945642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Content Placeholder 14"/>
          <p:cNvSpPr>
            <a:spLocks noGrp="1"/>
          </p:cNvSpPr>
          <p:nvPr>
            <p:ph sz="quarter" idx="11"/>
          </p:nvPr>
        </p:nvSpPr>
        <p:spPr>
          <a:xfrm>
            <a:off x="855133" y="1419676"/>
            <a:ext cx="7433735" cy="914400"/>
          </a:xfrm>
        </p:spPr>
        <p:txBody>
          <a:bodyPr>
            <a:noAutofit/>
          </a:bodyPr>
          <a:lstStyle>
            <a:lvl1pPr>
              <a:defRPr sz="3600" b="0" i="0">
                <a:solidFill>
                  <a:schemeClr val="tx2"/>
                </a:solidFill>
                <a:latin typeface="Arial" charset="0"/>
                <a:ea typeface="Arial" charset="0"/>
                <a:cs typeface="Arial" charset="0"/>
              </a:defRPr>
            </a:lvl1pPr>
            <a:lvl2pPr>
              <a:defRPr sz="3200" b="0" i="0">
                <a:solidFill>
                  <a:schemeClr val="tx2"/>
                </a:solidFill>
                <a:latin typeface="Arial" charset="0"/>
                <a:ea typeface="Arial" charset="0"/>
                <a:cs typeface="Arial" charset="0"/>
              </a:defRPr>
            </a:lvl2pPr>
            <a:lvl3pPr>
              <a:defRPr sz="2400" b="0" i="0">
                <a:solidFill>
                  <a:schemeClr val="tx2"/>
                </a:solidFill>
                <a:latin typeface="Arial" charset="0"/>
                <a:ea typeface="Arial" charset="0"/>
                <a:cs typeface="Arial" charset="0"/>
              </a:defRPr>
            </a:lvl3pPr>
            <a:lvl4pPr>
              <a:defRPr sz="2000" b="0" i="0">
                <a:solidFill>
                  <a:schemeClr val="tx2"/>
                </a:solidFill>
                <a:latin typeface="Arial" charset="0"/>
                <a:ea typeface="Arial" charset="0"/>
                <a:cs typeface="Arial" charset="0"/>
              </a:defRPr>
            </a:lvl4pPr>
            <a:lvl5pPr>
              <a:defRPr sz="2000" b="0" i="0">
                <a:solidFill>
                  <a:schemeClr val="tx2"/>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8744856" y="6559024"/>
            <a:ext cx="397933" cy="29897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80B34D2-36D3-40B3-821B-54914EC70EEB}" type="slidenum">
              <a:rPr lang="en-US" sz="1100" smtClean="0"/>
              <a:pPr algn="ctr"/>
              <a:t>‹#›</a:t>
            </a:fld>
            <a:endParaRPr lang="en-US" sz="1100" dirty="0"/>
          </a:p>
        </p:txBody>
      </p:sp>
    </p:spTree>
    <p:extLst>
      <p:ext uri="{BB962C8B-B14F-4D97-AF65-F5344CB8AC3E}">
        <p14:creationId xmlns:p14="http://schemas.microsoft.com/office/powerpoint/2010/main" val="3756040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14"/>
          <p:cNvSpPr>
            <a:spLocks noGrp="1"/>
          </p:cNvSpPr>
          <p:nvPr>
            <p:ph sz="quarter" idx="11"/>
          </p:nvPr>
        </p:nvSpPr>
        <p:spPr>
          <a:xfrm>
            <a:off x="855133" y="1419676"/>
            <a:ext cx="7433735" cy="914400"/>
          </a:xfrm>
        </p:spPr>
        <p:txBody>
          <a:bodyPr>
            <a:noAutofit/>
          </a:bodyPr>
          <a:lstStyle>
            <a:lvl1pPr>
              <a:defRPr sz="3600" b="0" i="0">
                <a:solidFill>
                  <a:schemeClr val="tx2"/>
                </a:solidFill>
                <a:latin typeface="Arial" charset="0"/>
                <a:ea typeface="Arial" charset="0"/>
                <a:cs typeface="Arial" charset="0"/>
              </a:defRPr>
            </a:lvl1pPr>
            <a:lvl2pPr>
              <a:defRPr sz="3200" b="0" i="0">
                <a:solidFill>
                  <a:schemeClr val="tx2"/>
                </a:solidFill>
                <a:latin typeface="Arial" charset="0"/>
                <a:ea typeface="Arial" charset="0"/>
                <a:cs typeface="Arial" charset="0"/>
              </a:defRPr>
            </a:lvl2pPr>
            <a:lvl3pPr>
              <a:defRPr sz="2400" b="0" i="0">
                <a:solidFill>
                  <a:schemeClr val="tx2"/>
                </a:solidFill>
                <a:latin typeface="Arial" charset="0"/>
                <a:ea typeface="Arial" charset="0"/>
                <a:cs typeface="Arial" charset="0"/>
              </a:defRPr>
            </a:lvl3pPr>
            <a:lvl4pPr>
              <a:defRPr sz="2000" b="0" i="0">
                <a:solidFill>
                  <a:schemeClr val="tx2"/>
                </a:solidFill>
                <a:latin typeface="Arial" charset="0"/>
                <a:ea typeface="Arial" charset="0"/>
                <a:cs typeface="Arial" charset="0"/>
              </a:defRPr>
            </a:lvl4pPr>
            <a:lvl5pPr>
              <a:defRPr sz="2000" b="0" i="0">
                <a:solidFill>
                  <a:schemeClr val="tx2"/>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8744856" y="6559024"/>
            <a:ext cx="397933" cy="29897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80B34D2-36D3-40B3-821B-54914EC70EEB}" type="slidenum">
              <a:rPr lang="en-US" sz="1100" smtClean="0"/>
              <a:pPr algn="ctr"/>
              <a:t>‹#›</a:t>
            </a:fld>
            <a:endParaRPr lang="en-US" sz="1100" dirty="0"/>
          </a:p>
        </p:txBody>
      </p:sp>
    </p:spTree>
    <p:extLst>
      <p:ext uri="{BB962C8B-B14F-4D97-AF65-F5344CB8AC3E}">
        <p14:creationId xmlns:p14="http://schemas.microsoft.com/office/powerpoint/2010/main" val="38456251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55133" y="126995"/>
            <a:ext cx="7433735" cy="618072"/>
          </a:xfrm>
          <a:prstGeom prst="rect">
            <a:avLst/>
          </a:prstGeom>
        </p:spPr>
        <p:txBody>
          <a:bodyPr anchor="b"/>
          <a:lstStyle>
            <a:lvl1pPr>
              <a:defRPr b="1" i="0">
                <a:latin typeface="Arial" charset="0"/>
                <a:ea typeface="Arial" charset="0"/>
                <a:cs typeface="Arial" charset="0"/>
              </a:defRPr>
            </a:lvl1pPr>
          </a:lstStyle>
          <a:p>
            <a:r>
              <a:rPr lang="en-US" dirty="0"/>
              <a:t>Click to edit Master title style</a:t>
            </a:r>
          </a:p>
        </p:txBody>
      </p:sp>
      <p:sp>
        <p:nvSpPr>
          <p:cNvPr id="7" name="Slide Number Placeholder 5"/>
          <p:cNvSpPr txBox="1">
            <a:spLocks/>
          </p:cNvSpPr>
          <p:nvPr userDrawn="1"/>
        </p:nvSpPr>
        <p:spPr>
          <a:xfrm>
            <a:off x="8744856" y="6559024"/>
            <a:ext cx="397933" cy="29897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80B34D2-36D3-40B3-821B-54914EC70EEB}" type="slidenum">
              <a:rPr lang="en-US" sz="1100" smtClean="0"/>
              <a:pPr algn="ctr"/>
              <a:t>‹#›</a:t>
            </a:fld>
            <a:endParaRPr lang="en-US" sz="1100" dirty="0"/>
          </a:p>
        </p:txBody>
      </p:sp>
      <p:sp>
        <p:nvSpPr>
          <p:cNvPr id="15" name="Content Placeholder 14"/>
          <p:cNvSpPr>
            <a:spLocks noGrp="1"/>
          </p:cNvSpPr>
          <p:nvPr>
            <p:ph sz="quarter" idx="11"/>
          </p:nvPr>
        </p:nvSpPr>
        <p:spPr>
          <a:xfrm>
            <a:off x="855133" y="1419676"/>
            <a:ext cx="7433735" cy="914400"/>
          </a:xfrm>
        </p:spPr>
        <p:txBody>
          <a:bodyPr>
            <a:noAutofit/>
          </a:bodyPr>
          <a:lstStyle>
            <a:lvl1pPr>
              <a:defRPr sz="2400" b="0" i="0">
                <a:solidFill>
                  <a:schemeClr val="tx2"/>
                </a:solidFill>
                <a:latin typeface="Arial" charset="0"/>
                <a:ea typeface="Arial" charset="0"/>
                <a:cs typeface="Arial" charset="0"/>
              </a:defRPr>
            </a:lvl1pPr>
            <a:lvl2pPr>
              <a:defRPr sz="2000" b="0" i="0">
                <a:solidFill>
                  <a:schemeClr val="tx2"/>
                </a:solidFill>
                <a:latin typeface="Arial" charset="0"/>
                <a:ea typeface="Arial" charset="0"/>
                <a:cs typeface="Arial" charset="0"/>
              </a:defRPr>
            </a:lvl2pPr>
            <a:lvl3pPr>
              <a:defRPr sz="1600" b="0" i="0">
                <a:solidFill>
                  <a:schemeClr val="tx2"/>
                </a:solidFill>
                <a:latin typeface="Arial" charset="0"/>
                <a:ea typeface="Arial" charset="0"/>
                <a:cs typeface="Arial" charset="0"/>
              </a:defRPr>
            </a:lvl3pPr>
            <a:lvl4pPr>
              <a:defRPr sz="1400" b="0" i="0">
                <a:solidFill>
                  <a:schemeClr val="tx2"/>
                </a:solidFill>
                <a:latin typeface="Arial" charset="0"/>
                <a:ea typeface="Arial" charset="0"/>
                <a:cs typeface="Arial" charset="0"/>
              </a:defRPr>
            </a:lvl4pPr>
            <a:lvl5pPr>
              <a:defRPr sz="1400" b="0" i="0">
                <a:solidFill>
                  <a:schemeClr val="tx2"/>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17747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55133" y="126995"/>
            <a:ext cx="7433735" cy="618072"/>
          </a:xfrm>
          <a:prstGeom prst="rect">
            <a:avLst/>
          </a:prstGeom>
        </p:spPr>
        <p:txBody>
          <a:bodyPr anchor="b"/>
          <a:lstStyle>
            <a:lvl1pPr>
              <a:defRPr b="1" i="0">
                <a:latin typeface="Arial" charset="0"/>
                <a:ea typeface="Arial" charset="0"/>
                <a:cs typeface="Arial" charset="0"/>
              </a:defRPr>
            </a:lvl1pPr>
          </a:lstStyle>
          <a:p>
            <a:r>
              <a:rPr lang="en-US" dirty="0"/>
              <a:t>Click to edit Master title style</a:t>
            </a:r>
          </a:p>
        </p:txBody>
      </p:sp>
      <p:sp>
        <p:nvSpPr>
          <p:cNvPr id="7" name="Slide Number Placeholder 5"/>
          <p:cNvSpPr txBox="1">
            <a:spLocks/>
          </p:cNvSpPr>
          <p:nvPr userDrawn="1"/>
        </p:nvSpPr>
        <p:spPr>
          <a:xfrm>
            <a:off x="8744856" y="6559024"/>
            <a:ext cx="397933" cy="29897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80B34D2-36D3-40B3-821B-54914EC70EEB}" type="slidenum">
              <a:rPr lang="en-US" sz="1100" smtClean="0"/>
              <a:pPr algn="ctr"/>
              <a:t>‹#›</a:t>
            </a:fld>
            <a:endParaRPr lang="en-US" sz="1100" dirty="0"/>
          </a:p>
        </p:txBody>
      </p:sp>
      <p:sp>
        <p:nvSpPr>
          <p:cNvPr id="15" name="Content Placeholder 14"/>
          <p:cNvSpPr>
            <a:spLocks noGrp="1"/>
          </p:cNvSpPr>
          <p:nvPr>
            <p:ph sz="quarter" idx="11"/>
          </p:nvPr>
        </p:nvSpPr>
        <p:spPr>
          <a:xfrm>
            <a:off x="855133" y="1419676"/>
            <a:ext cx="7433735" cy="914400"/>
          </a:xfrm>
        </p:spPr>
        <p:txBody>
          <a:bodyPr>
            <a:noAutofit/>
          </a:bodyPr>
          <a:lstStyle>
            <a:lvl1pPr>
              <a:defRPr sz="2400" b="0" i="0">
                <a:solidFill>
                  <a:schemeClr val="tx2"/>
                </a:solidFill>
                <a:latin typeface="Arial" charset="0"/>
                <a:ea typeface="Arial" charset="0"/>
                <a:cs typeface="Arial" charset="0"/>
              </a:defRPr>
            </a:lvl1pPr>
            <a:lvl2pPr>
              <a:defRPr sz="2000" b="0" i="0">
                <a:solidFill>
                  <a:schemeClr val="tx2"/>
                </a:solidFill>
                <a:latin typeface="Arial" charset="0"/>
                <a:ea typeface="Arial" charset="0"/>
                <a:cs typeface="Arial" charset="0"/>
              </a:defRPr>
            </a:lvl2pPr>
            <a:lvl3pPr>
              <a:defRPr sz="1600" b="0" i="0">
                <a:solidFill>
                  <a:schemeClr val="tx2"/>
                </a:solidFill>
                <a:latin typeface="Arial" charset="0"/>
                <a:ea typeface="Arial" charset="0"/>
                <a:cs typeface="Arial" charset="0"/>
              </a:defRPr>
            </a:lvl3pPr>
            <a:lvl4pPr>
              <a:defRPr sz="1400" b="0" i="0">
                <a:solidFill>
                  <a:schemeClr val="tx2"/>
                </a:solidFill>
                <a:latin typeface="Arial" charset="0"/>
                <a:ea typeface="Arial" charset="0"/>
                <a:cs typeface="Arial" charset="0"/>
              </a:defRPr>
            </a:lvl4pPr>
            <a:lvl5pPr>
              <a:defRPr sz="1400" b="0" i="0">
                <a:solidFill>
                  <a:schemeClr val="tx2"/>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6387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ags" Target="../tags/tag1.xml"/><Relationship Id="rId20"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2.png"/><Relationship Id="rId2" Type="http://schemas.openxmlformats.org/officeDocument/2006/relationships/slideLayout" Target="../slideLayouts/slideLayout38.xml"/><Relationship Id="rId16" Type="http://schemas.openxmlformats.org/officeDocument/2006/relationships/theme" Target="../theme/theme4.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custDataLst>
              <p:tags r:id="rId16"/>
            </p:custDataLst>
          </p:nvPr>
        </p:nvSpPr>
        <p:spPr>
          <a:xfrm>
            <a:off x="457200" y="152400"/>
            <a:ext cx="8229600" cy="1143000"/>
          </a:xfrm>
          <a:prstGeom prst="rect">
            <a:avLst/>
          </a:prstGeom>
        </p:spPr>
        <p:txBody>
          <a:bodyPr vert="horz" lIns="0" tIns="45720" rIns="0" bIns="45720" rtlCol="0" anchor="ctr">
            <a:normAutofit/>
          </a:bodyPr>
          <a:lstStyle/>
          <a:p>
            <a:r>
              <a:rPr lang="en-US" dirty="0"/>
              <a:t>Click to edit Master title style</a:t>
            </a:r>
          </a:p>
        </p:txBody>
      </p:sp>
      <p:sp>
        <p:nvSpPr>
          <p:cNvPr id="3" name="Text Placeholder 2"/>
          <p:cNvSpPr>
            <a:spLocks noGrp="1"/>
          </p:cNvSpPr>
          <p:nvPr>
            <p:ph type="body" idx="1"/>
            <p:custDataLst>
              <p:tags r:id="rId17"/>
            </p:custDataLst>
          </p:nvPr>
        </p:nvSpPr>
        <p:spPr>
          <a:xfrm>
            <a:off x="457200" y="1371600"/>
            <a:ext cx="8229600" cy="4754563"/>
          </a:xfrm>
          <a:prstGeom prst="rect">
            <a:avLst/>
          </a:prstGeom>
        </p:spPr>
        <p:txBody>
          <a:bodyPr vert="horz" lIns="91440" tIns="45720" rIns="91440" bIns="4572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custDataLst>
              <p:tags r:id="rId18"/>
            </p:custDataLst>
          </p:nvPr>
        </p:nvSpPr>
        <p:spPr>
          <a:xfrm>
            <a:off x="152400" y="6492875"/>
            <a:ext cx="2133600" cy="365125"/>
          </a:xfrm>
          <a:prstGeom prst="rect">
            <a:avLst/>
          </a:prstGeom>
        </p:spPr>
        <p:txBody>
          <a:bodyPr vert="horz" lIns="0" tIns="0" rIns="0" bIns="0" rtlCol="0" anchor="ctr"/>
          <a:lstStyle>
            <a:lvl1pPr algn="l">
              <a:defRPr sz="1200">
                <a:solidFill>
                  <a:schemeClr val="tx1"/>
                </a:solidFill>
                <a:latin typeface="+mj-lt"/>
                <a:cs typeface="Calibri"/>
              </a:defRPr>
            </a:lvl1pPr>
          </a:lstStyle>
          <a:p>
            <a:fld id="{A990C2A9-FE53-4849-A08D-11DD13CE8E41}" type="datetime1">
              <a:rPr lang="en-US" smtClean="0"/>
              <a:pPr/>
              <a:t>3/11/19</a:t>
            </a:fld>
            <a:endParaRPr lang="en-US" dirty="0"/>
          </a:p>
        </p:txBody>
      </p:sp>
      <p:sp>
        <p:nvSpPr>
          <p:cNvPr id="5" name="Footer Placeholder 4"/>
          <p:cNvSpPr>
            <a:spLocks noGrp="1"/>
          </p:cNvSpPr>
          <p:nvPr>
            <p:ph type="ftr" sz="quarter" idx="3"/>
            <p:custDataLst>
              <p:tags r:id="rId19"/>
            </p:custDataLst>
          </p:nvPr>
        </p:nvSpPr>
        <p:spPr>
          <a:xfrm>
            <a:off x="3124200" y="6492875"/>
            <a:ext cx="2895600" cy="365125"/>
          </a:xfrm>
          <a:prstGeom prst="rect">
            <a:avLst/>
          </a:prstGeom>
        </p:spPr>
        <p:txBody>
          <a:bodyPr vert="horz" lIns="0" tIns="0" rIns="0" bIns="0" rtlCol="0" anchor="ctr"/>
          <a:lstStyle>
            <a:lvl1pPr algn="ctr">
              <a:defRPr sz="1200">
                <a:solidFill>
                  <a:schemeClr val="tx1"/>
                </a:solidFill>
                <a:latin typeface="+mj-lt"/>
                <a:cs typeface="Calibri"/>
              </a:defRPr>
            </a:lvl1pPr>
          </a:lstStyle>
          <a:p>
            <a:endParaRPr lang="en-US" dirty="0"/>
          </a:p>
        </p:txBody>
      </p:sp>
      <p:sp>
        <p:nvSpPr>
          <p:cNvPr id="6" name="Slide Number Placeholder 5"/>
          <p:cNvSpPr>
            <a:spLocks noGrp="1"/>
          </p:cNvSpPr>
          <p:nvPr>
            <p:ph type="sldNum" sz="quarter" idx="4"/>
            <p:custDataLst>
              <p:tags r:id="rId20"/>
            </p:custDataLst>
          </p:nvPr>
        </p:nvSpPr>
        <p:spPr>
          <a:xfrm>
            <a:off x="6858000" y="6492875"/>
            <a:ext cx="2133600" cy="365125"/>
          </a:xfrm>
          <a:prstGeom prst="rect">
            <a:avLst/>
          </a:prstGeom>
        </p:spPr>
        <p:txBody>
          <a:bodyPr vert="horz" lIns="0" tIns="0" rIns="0" bIns="0" rtlCol="0" anchor="ctr"/>
          <a:lstStyle>
            <a:lvl1pPr algn="r">
              <a:defRPr sz="1200">
                <a:solidFill>
                  <a:schemeClr val="tx1"/>
                </a:solidFill>
                <a:latin typeface="+mj-lt"/>
                <a:cs typeface="Calibri"/>
              </a:defRPr>
            </a:lvl1pPr>
          </a:lstStyle>
          <a:p>
            <a:fld id="{B747839D-A323-47F3-909F-548499399628}" type="slidenum">
              <a:rPr lang="en-US" smtClean="0"/>
              <a:pPr/>
              <a:t>‹#›</a:t>
            </a:fld>
            <a:endParaRPr lang="en-US" dirty="0"/>
          </a:p>
        </p:txBody>
      </p:sp>
    </p:spTree>
    <p:extLst>
      <p:ext uri="{BB962C8B-B14F-4D97-AF65-F5344CB8AC3E}">
        <p14:creationId xmlns:p14="http://schemas.microsoft.com/office/powerpoint/2010/main" val="32296045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735" r:id="rId14"/>
  </p:sldLayoutIdLst>
  <p:hf hdr="0" ftr="0" dt="0"/>
  <p:txStyles>
    <p:titleStyle>
      <a:lvl1pPr algn="ctr" defTabSz="457200" rtl="0" eaLnBrk="1" latinLnBrk="0" hangingPunct="1">
        <a:spcBef>
          <a:spcPct val="0"/>
        </a:spcBef>
        <a:buNone/>
        <a:defRPr sz="4400" b="1" i="0" kern="1200" spc="-50" normalizeH="0">
          <a:solidFill>
            <a:schemeClr val="tx2"/>
          </a:solidFill>
          <a:latin typeface="+mj-lt"/>
          <a:ea typeface="+mj-ea"/>
          <a:cs typeface="Cambria"/>
        </a:defRPr>
      </a:lvl1pPr>
    </p:titleStyle>
    <p:bodyStyle>
      <a:lvl1pPr marL="292100" indent="-292100" algn="l" defTabSz="457200" rtl="0" eaLnBrk="1" latinLnBrk="0" hangingPunct="1">
        <a:spcBef>
          <a:spcPct val="20000"/>
        </a:spcBef>
        <a:buClr>
          <a:schemeClr val="tx1"/>
        </a:buClr>
        <a:buFont typeface="Arial"/>
        <a:buChar char="•"/>
        <a:defRPr sz="3200" kern="1200">
          <a:solidFill>
            <a:schemeClr val="tx1"/>
          </a:solidFill>
          <a:latin typeface="+mn-lt"/>
          <a:ea typeface="+mn-ea"/>
          <a:cs typeface="Calibri"/>
        </a:defRPr>
      </a:lvl1pPr>
      <a:lvl2pPr marL="635000" indent="-292100" algn="l" defTabSz="457200" rtl="0" eaLnBrk="1" latinLnBrk="0" hangingPunct="1">
        <a:spcBef>
          <a:spcPct val="20000"/>
        </a:spcBef>
        <a:buClr>
          <a:schemeClr val="tx1"/>
        </a:buClr>
        <a:buFont typeface="Arial"/>
        <a:buChar char="–"/>
        <a:defRPr sz="2800" kern="1200">
          <a:solidFill>
            <a:schemeClr val="tx1"/>
          </a:solidFill>
          <a:latin typeface="+mn-lt"/>
          <a:ea typeface="+mn-ea"/>
          <a:cs typeface="Calibri"/>
        </a:defRPr>
      </a:lvl2pPr>
      <a:lvl3pPr marL="914400" indent="-228600" algn="l" defTabSz="457200" rtl="0" eaLnBrk="1" latinLnBrk="0" hangingPunct="1">
        <a:spcBef>
          <a:spcPct val="20000"/>
        </a:spcBef>
        <a:buClr>
          <a:schemeClr val="tx1"/>
        </a:buClr>
        <a:buFont typeface="Arial"/>
        <a:buChar char="•"/>
        <a:defRPr sz="2400" kern="1200">
          <a:solidFill>
            <a:schemeClr val="tx1"/>
          </a:solidFill>
          <a:latin typeface="+mn-lt"/>
          <a:ea typeface="+mn-ea"/>
          <a:cs typeface="Calibri"/>
        </a:defRPr>
      </a:lvl3pPr>
      <a:lvl4pPr marL="1143000" indent="-228600" algn="l" defTabSz="457200" rtl="0" eaLnBrk="1" latinLnBrk="0" hangingPunct="1">
        <a:spcBef>
          <a:spcPct val="20000"/>
        </a:spcBef>
        <a:buClr>
          <a:schemeClr val="tx1"/>
        </a:buClr>
        <a:buFont typeface="Arial"/>
        <a:buChar char="–"/>
        <a:tabLst/>
        <a:defRPr sz="2000" kern="1200">
          <a:solidFill>
            <a:schemeClr val="tx1"/>
          </a:solidFill>
          <a:latin typeface="+mn-lt"/>
          <a:ea typeface="+mn-ea"/>
          <a:cs typeface="Calibri"/>
        </a:defRPr>
      </a:lvl4pPr>
      <a:lvl5pPr marL="1320800" indent="-177800" algn="l" defTabSz="457200" rtl="0" eaLnBrk="1" latinLnBrk="0" hangingPunct="1">
        <a:spcBef>
          <a:spcPct val="20000"/>
        </a:spcBef>
        <a:buClr>
          <a:schemeClr val="tx1"/>
        </a:buClr>
        <a:buFont typeface="Arial"/>
        <a:buChar char="»"/>
        <a:defRPr sz="2000" kern="1200">
          <a:solidFill>
            <a:schemeClr val="tx1"/>
          </a:solidFill>
          <a:latin typeface="+mn-lt"/>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endParaRPr>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rPr>
              <a:t>Boston University</a:t>
            </a:r>
            <a:r>
              <a:rPr lang="en-US" sz="1200" dirty="0">
                <a:solidFill>
                  <a:prstClr val="white"/>
                </a:solidFill>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rPr>
              <a:t>Boston University</a:t>
            </a:r>
            <a:r>
              <a:rPr lang="en-US" sz="1400" dirty="0">
                <a:solidFill>
                  <a:prstClr val="black"/>
                </a:solidFill>
              </a:rPr>
              <a:t> Office of the Vice President and Associate Provost for Research</a:t>
            </a: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
        <p:nvSpPr>
          <p:cNvPr id="9" name="Rectangle 10"/>
          <p:cNvSpPr>
            <a:spLocks noChangeArrowheads="1"/>
          </p:cNvSpPr>
          <p:nvPr userDrawn="1"/>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endParaRPr>
          </a:p>
        </p:txBody>
      </p:sp>
      <p:sp>
        <p:nvSpPr>
          <p:cNvPr id="11" name="Text Box 12"/>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rPr>
              <a:t>Boston University</a:t>
            </a:r>
            <a:r>
              <a:rPr lang="en-US" sz="1200" dirty="0">
                <a:solidFill>
                  <a:prstClr val="white"/>
                </a:solidFill>
              </a:rPr>
              <a:t> Slideshow Title Goes Here</a:t>
            </a:r>
          </a:p>
        </p:txBody>
      </p:sp>
      <p:pic>
        <p:nvPicPr>
          <p:cNvPr id="12" name="Picture 1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userDrawn="1"/>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rPr>
              <a:t>Boston University</a:t>
            </a:r>
            <a:r>
              <a:rPr lang="en-US" sz="1400" dirty="0">
                <a:solidFill>
                  <a:prstClr val="black"/>
                </a:solidFill>
              </a:rPr>
              <a:t> Office of the Vice President and Associate Provost for Research</a:t>
            </a:r>
          </a:p>
        </p:txBody>
      </p:sp>
    </p:spTree>
    <p:extLst>
      <p:ext uri="{BB962C8B-B14F-4D97-AF65-F5344CB8AC3E}">
        <p14:creationId xmlns:p14="http://schemas.microsoft.com/office/powerpoint/2010/main" val="371429365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endParaRPr>
          </a:p>
        </p:txBody>
      </p:sp>
      <p:sp>
        <p:nvSpPr>
          <p:cNvPr id="1026" name="Rectangle 2"/>
          <p:cNvSpPr>
            <a:spLocks noGrp="1" noChangeArrowheads="1"/>
          </p:cNvSpPr>
          <p:nvPr>
            <p:ph type="title"/>
          </p:nvPr>
        </p:nvSpPr>
        <p:spPr bwMode="auto">
          <a:xfrm>
            <a:off x="609600" y="762000"/>
            <a:ext cx="7924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This is the title of this slide.</a:t>
            </a:r>
          </a:p>
        </p:txBody>
      </p:sp>
      <p:sp>
        <p:nvSpPr>
          <p:cNvPr id="1027" name="Rectangle 3"/>
          <p:cNvSpPr>
            <a:spLocks noGrp="1" noChangeArrowheads="1"/>
          </p:cNvSpPr>
          <p:nvPr>
            <p:ph type="body" idx="1"/>
          </p:nvPr>
        </p:nvSpPr>
        <p:spPr bwMode="auto">
          <a:xfrm>
            <a:off x="609600" y="1828800"/>
            <a:ext cx="7924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6" name="Text Box 12"/>
          <p:cNvSpPr txBox="1">
            <a:spLocks noChangeArrowheads="1"/>
          </p:cNvSpPr>
          <p:nvPr/>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rPr>
              <a:t>Boston University</a:t>
            </a:r>
            <a:r>
              <a:rPr lang="en-US" sz="1200" dirty="0">
                <a:solidFill>
                  <a:prstClr val="white"/>
                </a:solidFill>
              </a:rPr>
              <a:t> Slideshow Title Goes Here</a:t>
            </a:r>
          </a:p>
        </p:txBody>
      </p:sp>
      <p:pic>
        <p:nvPicPr>
          <p:cNvPr id="1043"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44" name="Text Box 20"/>
          <p:cNvSpPr txBox="1">
            <a:spLocks noChangeArrowheads="1"/>
          </p:cNvSpPr>
          <p:nvPr/>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rPr>
              <a:t>Boston University</a:t>
            </a:r>
            <a:r>
              <a:rPr lang="en-US" sz="1400" dirty="0">
                <a:solidFill>
                  <a:prstClr val="black"/>
                </a:solidFill>
              </a:rPr>
              <a:t> Office of the Vice President and Associate Provost for Research</a:t>
            </a:r>
          </a:p>
        </p:txBody>
      </p:sp>
      <p:sp>
        <p:nvSpPr>
          <p:cNvPr id="10" name="Rectangle 5"/>
          <p:cNvSpPr>
            <a:spLocks noGrp="1" noChangeArrowheads="1"/>
          </p:cNvSpPr>
          <p:nvPr>
            <p:ph type="ftr" sz="quarter" idx="3"/>
          </p:nvPr>
        </p:nvSpPr>
        <p:spPr>
          <a:xfrm>
            <a:off x="609600" y="-25771"/>
            <a:ext cx="5105400" cy="304800"/>
          </a:xfrm>
          <a:prstGeom prst="rect">
            <a:avLst/>
          </a:prstGeom>
          <a:ln/>
        </p:spPr>
        <p:txBody>
          <a:bodyPr/>
          <a:lstStyle>
            <a:lvl1pPr>
              <a:defRPr>
                <a:solidFill>
                  <a:schemeClr val="bg1"/>
                </a:solidFill>
              </a:defRPr>
            </a:lvl1pPr>
          </a:lstStyle>
          <a:p>
            <a:pPr>
              <a:defRPr/>
            </a:pPr>
            <a:r>
              <a:rPr lang="en-US">
                <a:solidFill>
                  <a:prstClr val="white"/>
                </a:solidFill>
              </a:rPr>
              <a:t>Event, Date</a:t>
            </a:r>
            <a:endParaRPr lang="en-US" dirty="0">
              <a:solidFill>
                <a:prstClr val="white"/>
              </a:solidFill>
            </a:endParaRPr>
          </a:p>
        </p:txBody>
      </p:sp>
      <p:sp>
        <p:nvSpPr>
          <p:cNvPr id="9" name="Rectangle 10"/>
          <p:cNvSpPr>
            <a:spLocks noChangeArrowheads="1"/>
          </p:cNvSpPr>
          <p:nvPr userDrawn="1"/>
        </p:nvSpPr>
        <p:spPr bwMode="auto">
          <a:xfrm>
            <a:off x="0" y="-42863"/>
            <a:ext cx="9144000" cy="347663"/>
          </a:xfrm>
          <a:prstGeom prst="rect">
            <a:avLst/>
          </a:prstGeom>
          <a:gradFill rotWithShape="0">
            <a:gsLst>
              <a:gs pos="0">
                <a:srgbClr val="333333"/>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prstClr val="black"/>
              </a:solidFill>
            </a:endParaRPr>
          </a:p>
        </p:txBody>
      </p:sp>
      <p:sp>
        <p:nvSpPr>
          <p:cNvPr id="11" name="Text Box 12"/>
          <p:cNvSpPr txBox="1">
            <a:spLocks noChangeArrowheads="1"/>
          </p:cNvSpPr>
          <p:nvPr userDrawn="1"/>
        </p:nvSpPr>
        <p:spPr bwMode="auto">
          <a:xfrm>
            <a:off x="609600" y="1524000"/>
            <a:ext cx="7924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200" b="1" dirty="0">
                <a:solidFill>
                  <a:prstClr val="white"/>
                </a:solidFill>
              </a:rPr>
              <a:t>Boston University</a:t>
            </a:r>
            <a:r>
              <a:rPr lang="en-US" sz="1200" dirty="0">
                <a:solidFill>
                  <a:prstClr val="white"/>
                </a:solidFill>
              </a:rPr>
              <a:t> Slideshow Title Goes Here</a:t>
            </a:r>
          </a:p>
        </p:txBody>
      </p:sp>
      <p:pic>
        <p:nvPicPr>
          <p:cNvPr id="12" name="Picture 1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66025" y="6172200"/>
            <a:ext cx="968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20"/>
          <p:cNvSpPr txBox="1">
            <a:spLocks noChangeArrowheads="1"/>
          </p:cNvSpPr>
          <p:nvPr userDrawn="1"/>
        </p:nvSpPr>
        <p:spPr bwMode="auto">
          <a:xfrm>
            <a:off x="682625" y="6248400"/>
            <a:ext cx="684381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dirty="0">
                <a:solidFill>
                  <a:prstClr val="black"/>
                </a:solidFill>
              </a:rPr>
              <a:t>Boston University</a:t>
            </a:r>
            <a:r>
              <a:rPr lang="en-US" sz="1400" dirty="0">
                <a:solidFill>
                  <a:prstClr val="black"/>
                </a:solidFill>
              </a:rPr>
              <a:t> Office of the Vice President and Associate Provost for Research</a:t>
            </a:r>
          </a:p>
        </p:txBody>
      </p:sp>
    </p:spTree>
    <p:extLst>
      <p:ext uri="{BB962C8B-B14F-4D97-AF65-F5344CB8AC3E}">
        <p14:creationId xmlns:p14="http://schemas.microsoft.com/office/powerpoint/2010/main" val="395978970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dt="0"/>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ea typeface="Osaka" charset="0"/>
          <a:cs typeface="Osaka" charset="0"/>
        </a:defRPr>
      </a:lvl2pPr>
      <a:lvl3pPr algn="l" rtl="0" eaLnBrk="1" fontAlgn="base" hangingPunct="1">
        <a:spcBef>
          <a:spcPct val="0"/>
        </a:spcBef>
        <a:spcAft>
          <a:spcPct val="0"/>
        </a:spcAft>
        <a:defRPr sz="3600">
          <a:solidFill>
            <a:schemeClr val="tx1"/>
          </a:solidFill>
          <a:latin typeface="Arial" charset="0"/>
          <a:ea typeface="Osaka" charset="0"/>
          <a:cs typeface="Osaka" charset="0"/>
        </a:defRPr>
      </a:lvl3pPr>
      <a:lvl4pPr algn="l" rtl="0" eaLnBrk="1" fontAlgn="base" hangingPunct="1">
        <a:spcBef>
          <a:spcPct val="0"/>
        </a:spcBef>
        <a:spcAft>
          <a:spcPct val="0"/>
        </a:spcAft>
        <a:defRPr sz="3600">
          <a:solidFill>
            <a:schemeClr val="tx1"/>
          </a:solidFill>
          <a:latin typeface="Arial" charset="0"/>
          <a:ea typeface="Osaka" charset="0"/>
          <a:cs typeface="Osaka" charset="0"/>
        </a:defRPr>
      </a:lvl4pPr>
      <a:lvl5pPr algn="l" rtl="0" eaLnBrk="1" fontAlgn="base" hangingPunct="1">
        <a:spcBef>
          <a:spcPct val="0"/>
        </a:spcBef>
        <a:spcAft>
          <a:spcPct val="0"/>
        </a:spcAft>
        <a:defRPr sz="3600">
          <a:solidFill>
            <a:schemeClr val="tx1"/>
          </a:solidFill>
          <a:latin typeface="Arial" charset="0"/>
          <a:ea typeface="Osaka" charset="0"/>
          <a:cs typeface="Osaka" charset="0"/>
        </a:defRPr>
      </a:lvl5pPr>
      <a:lvl6pPr marL="457200" algn="l" rtl="0" eaLnBrk="1" fontAlgn="base" hangingPunct="1">
        <a:spcBef>
          <a:spcPct val="0"/>
        </a:spcBef>
        <a:spcAft>
          <a:spcPct val="0"/>
        </a:spcAft>
        <a:defRPr sz="3600">
          <a:solidFill>
            <a:schemeClr val="tx1"/>
          </a:solidFill>
          <a:latin typeface="Arial" charset="0"/>
          <a:ea typeface="Osaka" charset="0"/>
          <a:cs typeface="Osaka" charset="0"/>
        </a:defRPr>
      </a:lvl6pPr>
      <a:lvl7pPr marL="914400" algn="l" rtl="0" eaLnBrk="1" fontAlgn="base" hangingPunct="1">
        <a:spcBef>
          <a:spcPct val="0"/>
        </a:spcBef>
        <a:spcAft>
          <a:spcPct val="0"/>
        </a:spcAft>
        <a:defRPr sz="3600">
          <a:solidFill>
            <a:schemeClr val="tx1"/>
          </a:solidFill>
          <a:latin typeface="Arial" charset="0"/>
          <a:ea typeface="Osaka" charset="0"/>
          <a:cs typeface="Osaka" charset="0"/>
        </a:defRPr>
      </a:lvl7pPr>
      <a:lvl8pPr marL="1371600" algn="l" rtl="0" eaLnBrk="1" fontAlgn="base" hangingPunct="1">
        <a:spcBef>
          <a:spcPct val="0"/>
        </a:spcBef>
        <a:spcAft>
          <a:spcPct val="0"/>
        </a:spcAft>
        <a:defRPr sz="3600">
          <a:solidFill>
            <a:schemeClr val="tx1"/>
          </a:solidFill>
          <a:latin typeface="Arial" charset="0"/>
          <a:ea typeface="Osaka" charset="0"/>
          <a:cs typeface="Osaka" charset="0"/>
        </a:defRPr>
      </a:lvl8pPr>
      <a:lvl9pPr marL="1828800" algn="l" rtl="0" eaLnBrk="1" fontAlgn="base" hangingPunct="1">
        <a:spcBef>
          <a:spcPct val="0"/>
        </a:spcBef>
        <a:spcAft>
          <a:spcPct val="0"/>
        </a:spcAft>
        <a:defRPr sz="3600">
          <a:solidFill>
            <a:schemeClr val="tx1"/>
          </a:solidFill>
          <a:latin typeface="Arial" charset="0"/>
          <a:ea typeface="Osaka" charset="0"/>
          <a:cs typeface="Osaka" charset="0"/>
        </a:defRPr>
      </a:lvl9pPr>
    </p:titleStyle>
    <p:bodyStyle>
      <a:lvl1pPr marL="342900" indent="-342900" algn="l" rtl="0" eaLnBrk="1" fontAlgn="base" hangingPunct="1">
        <a:spcBef>
          <a:spcPct val="20000"/>
        </a:spcBef>
        <a:spcAft>
          <a:spcPct val="0"/>
        </a:spcAft>
        <a:buClr>
          <a:srgbClr val="2675B4"/>
        </a:buClr>
        <a:buFont typeface="Wingdings"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2pPr>
      <a:lvl3pPr marL="1143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3pPr>
      <a:lvl4pPr marL="1600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lr>
          <a:srgbClr val="2675B4"/>
        </a:buClr>
        <a:buFont typeface="Wingdings" charset="0"/>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09600" y="762000"/>
            <a:ext cx="7924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This is the title of this slide.</a:t>
            </a:r>
          </a:p>
        </p:txBody>
      </p:sp>
      <p:sp>
        <p:nvSpPr>
          <p:cNvPr id="1028" name="Rectangle 3"/>
          <p:cNvSpPr>
            <a:spLocks noGrp="1" noChangeArrowheads="1"/>
          </p:cNvSpPr>
          <p:nvPr>
            <p:ph type="body" idx="1"/>
          </p:nvPr>
        </p:nvSpPr>
        <p:spPr bwMode="auto">
          <a:xfrm>
            <a:off x="609600" y="1828800"/>
            <a:ext cx="7924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Rectangle 6"/>
          <p:cNvSpPr>
            <a:spLocks noGrp="1" noChangeArrowheads="1"/>
          </p:cNvSpPr>
          <p:nvPr>
            <p:ph type="sldNum" sz="quarter" idx="4"/>
          </p:nvPr>
        </p:nvSpPr>
        <p:spPr bwMode="auto">
          <a:xfrm>
            <a:off x="6934200" y="6324600"/>
            <a:ext cx="1447800" cy="685800"/>
          </a:xfrm>
          <a:prstGeom prst="rect">
            <a:avLst/>
          </a:prstGeom>
          <a:noFill/>
          <a:ln w="9525">
            <a:noFill/>
            <a:miter lim="800000"/>
            <a:headEnd/>
            <a:tailEnd/>
          </a:ln>
          <a:effectLst/>
        </p:spPr>
        <p:txBody>
          <a:bodyPr vert="horz" wrap="none" lIns="91440" tIns="0" rIns="91440" bIns="0" numCol="1" anchor="t" anchorCtr="0" compatLnSpc="1">
            <a:prstTxWarp prst="textNoShape">
              <a:avLst/>
            </a:prstTxWarp>
          </a:bodyPr>
          <a:lstStyle>
            <a:lvl1pPr algn="r">
              <a:defRPr sz="2800" b="1">
                <a:solidFill>
                  <a:srgbClr val="D9D9D9"/>
                </a:solidFill>
                <a:latin typeface="Arial" panose="020B0604020202020204" pitchFamily="34" charset="0"/>
              </a:defRPr>
            </a:lvl1pPr>
          </a:lstStyle>
          <a:p>
            <a:fld id="{D6E3AFCB-DDF4-432A-ADFF-3BD983B112B9}" type="slidenum">
              <a:rPr lang="en-US" altLang="en-US" smtClean="0"/>
              <a:pPr/>
              <a:t>‹#›</a:t>
            </a:fld>
            <a:endParaRPr lang="en-US" altLang="en-US" dirty="0"/>
          </a:p>
        </p:txBody>
      </p:sp>
      <p:sp>
        <p:nvSpPr>
          <p:cNvPr id="1036" name="Text Box 12"/>
          <p:cNvSpPr txBox="1">
            <a:spLocks noChangeArrowheads="1"/>
          </p:cNvSpPr>
          <p:nvPr userDrawn="1"/>
        </p:nvSpPr>
        <p:spPr bwMode="auto">
          <a:xfrm>
            <a:off x="609600" y="1524000"/>
            <a:ext cx="7924800" cy="274638"/>
          </a:xfrm>
          <a:prstGeom prst="rect">
            <a:avLst/>
          </a:prstGeom>
          <a:noFill/>
          <a:ln w="9525">
            <a:noFill/>
            <a:miter lim="800000"/>
            <a:headEnd/>
            <a:tailEnd/>
          </a:ln>
          <a:effectLst/>
        </p:spPr>
        <p:txBody>
          <a:bodyPr>
            <a:spAutoFit/>
          </a:bodyPr>
          <a:lstStyle>
            <a:lvl1pPr>
              <a:defRPr sz="2400">
                <a:solidFill>
                  <a:schemeClr val="tx1"/>
                </a:solidFill>
                <a:latin typeface="Times" charset="0"/>
                <a:ea typeface="Osaka" charset="0"/>
                <a:cs typeface="Osaka" charset="0"/>
              </a:defRPr>
            </a:lvl1pPr>
            <a:lvl2pPr marL="37931725" indent="-37474525">
              <a:defRPr sz="2400">
                <a:solidFill>
                  <a:schemeClr val="tx1"/>
                </a:solidFill>
                <a:latin typeface="Times" charset="0"/>
                <a:ea typeface="Osaka" charset="0"/>
                <a:cs typeface="Osaka" charset="0"/>
              </a:defRPr>
            </a:lvl2pPr>
            <a:lvl3pPr>
              <a:defRPr sz="2400">
                <a:solidFill>
                  <a:schemeClr val="tx1"/>
                </a:solidFill>
                <a:latin typeface="Times" charset="0"/>
                <a:ea typeface="Osaka" charset="0"/>
                <a:cs typeface="Osaka" charset="0"/>
              </a:defRPr>
            </a:lvl3pPr>
            <a:lvl4pPr>
              <a:defRPr sz="2400">
                <a:solidFill>
                  <a:schemeClr val="tx1"/>
                </a:solidFill>
                <a:latin typeface="Times" charset="0"/>
                <a:ea typeface="Osaka" charset="0"/>
                <a:cs typeface="Osaka" charset="0"/>
              </a:defRPr>
            </a:lvl4pPr>
            <a:lvl5pPr>
              <a:defRPr sz="2400">
                <a:solidFill>
                  <a:schemeClr val="tx1"/>
                </a:solidFill>
                <a:latin typeface="Times" charset="0"/>
                <a:ea typeface="Osaka" charset="0"/>
                <a:cs typeface="Osaka" charset="0"/>
              </a:defRPr>
            </a:lvl5pPr>
            <a:lvl6pPr marL="457200" eaLnBrk="0" fontAlgn="base" hangingPunct="0">
              <a:spcBef>
                <a:spcPct val="0"/>
              </a:spcBef>
              <a:spcAft>
                <a:spcPct val="0"/>
              </a:spcAft>
              <a:defRPr sz="2400">
                <a:solidFill>
                  <a:schemeClr val="tx1"/>
                </a:solidFill>
                <a:latin typeface="Times" charset="0"/>
                <a:ea typeface="Osaka" charset="0"/>
                <a:cs typeface="Osaka" charset="0"/>
              </a:defRPr>
            </a:lvl6pPr>
            <a:lvl7pPr marL="914400" eaLnBrk="0" fontAlgn="base" hangingPunct="0">
              <a:spcBef>
                <a:spcPct val="0"/>
              </a:spcBef>
              <a:spcAft>
                <a:spcPct val="0"/>
              </a:spcAft>
              <a:defRPr sz="2400">
                <a:solidFill>
                  <a:schemeClr val="tx1"/>
                </a:solidFill>
                <a:latin typeface="Times" charset="0"/>
                <a:ea typeface="Osaka" charset="0"/>
                <a:cs typeface="Osaka" charset="0"/>
              </a:defRPr>
            </a:lvl7pPr>
            <a:lvl8pPr marL="1371600" eaLnBrk="0" fontAlgn="base" hangingPunct="0">
              <a:spcBef>
                <a:spcPct val="0"/>
              </a:spcBef>
              <a:spcAft>
                <a:spcPct val="0"/>
              </a:spcAft>
              <a:defRPr sz="2400">
                <a:solidFill>
                  <a:schemeClr val="tx1"/>
                </a:solidFill>
                <a:latin typeface="Times" charset="0"/>
                <a:ea typeface="Osaka" charset="0"/>
                <a:cs typeface="Osaka" charset="0"/>
              </a:defRPr>
            </a:lvl8pPr>
            <a:lvl9pPr marL="1828800" eaLnBrk="0" fontAlgn="base" hangingPunct="0">
              <a:spcBef>
                <a:spcPct val="0"/>
              </a:spcBef>
              <a:spcAft>
                <a:spcPct val="0"/>
              </a:spcAft>
              <a:defRPr sz="2400">
                <a:solidFill>
                  <a:schemeClr val="tx1"/>
                </a:solidFill>
                <a:latin typeface="Times" charset="0"/>
                <a:ea typeface="Osaka" charset="0"/>
                <a:cs typeface="Osaka" charset="0"/>
              </a:defRPr>
            </a:lvl9pPr>
          </a:lstStyle>
          <a:p>
            <a:pPr>
              <a:spcBef>
                <a:spcPct val="50000"/>
              </a:spcBef>
              <a:defRPr/>
            </a:pPr>
            <a:r>
              <a:rPr lang="en-US" sz="1200" b="1">
                <a:solidFill>
                  <a:schemeClr val="bg1"/>
                </a:solidFill>
                <a:latin typeface="Arial" charset="0"/>
              </a:rPr>
              <a:t>Boston University</a:t>
            </a:r>
            <a:r>
              <a:rPr lang="en-US" sz="1200">
                <a:solidFill>
                  <a:schemeClr val="bg1"/>
                </a:solidFill>
                <a:latin typeface="Arial" charset="0"/>
              </a:rPr>
              <a:t> Slideshow Title Goes Here</a:t>
            </a:r>
          </a:p>
        </p:txBody>
      </p:sp>
      <p:sp>
        <p:nvSpPr>
          <p:cNvPr id="1042" name="Rectangle 18"/>
          <p:cNvSpPr>
            <a:spLocks noGrp="1" noChangeArrowheads="1"/>
          </p:cNvSpPr>
          <p:nvPr>
            <p:ph type="dt" sz="half" idx="2"/>
          </p:nvPr>
        </p:nvSpPr>
        <p:spPr bwMode="auto">
          <a:xfrm>
            <a:off x="6629400" y="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808080"/>
                </a:solidFill>
                <a:latin typeface="Arial" panose="020B0604020202020204" pitchFamily="34" charset="0"/>
              </a:defRPr>
            </a:lvl1pPr>
          </a:lstStyle>
          <a:p>
            <a:fld id="{F88CA44A-00D9-4F15-8005-7A46738A79A2}" type="datetime1">
              <a:rPr lang="en-US" altLang="en-US"/>
              <a:pPr/>
              <a:t>3/11/19</a:t>
            </a:fld>
            <a:endParaRPr lang="en-US" altLang="en-US"/>
          </a:p>
        </p:txBody>
      </p:sp>
      <p:pic>
        <p:nvPicPr>
          <p:cNvPr id="1033" name="Picture 10" descr="ENG_Electric_CMYK_out_just_ece.pn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609600" y="6410325"/>
            <a:ext cx="43434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64644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Lst>
  <p:hf hdr="0"/>
  <p:txStyles>
    <p:titleStyle>
      <a:lvl1pPr algn="l" rtl="0" eaLnBrk="0" fontAlgn="base" hangingPunct="0">
        <a:spcBef>
          <a:spcPct val="0"/>
        </a:spcBef>
        <a:spcAft>
          <a:spcPct val="0"/>
        </a:spcAft>
        <a:defRPr sz="36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Arial" charset="0"/>
          <a:ea typeface="Osaka" charset="-128"/>
          <a:cs typeface="Osaka" charset="-128"/>
        </a:defRPr>
      </a:lvl2pPr>
      <a:lvl3pPr algn="l" rtl="0" eaLnBrk="0" fontAlgn="base" hangingPunct="0">
        <a:spcBef>
          <a:spcPct val="0"/>
        </a:spcBef>
        <a:spcAft>
          <a:spcPct val="0"/>
        </a:spcAft>
        <a:defRPr sz="3600">
          <a:solidFill>
            <a:schemeClr val="tx1"/>
          </a:solidFill>
          <a:latin typeface="Arial" charset="0"/>
          <a:ea typeface="Osaka" charset="-128"/>
          <a:cs typeface="Osaka" charset="-128"/>
        </a:defRPr>
      </a:lvl3pPr>
      <a:lvl4pPr algn="l" rtl="0" eaLnBrk="0" fontAlgn="base" hangingPunct="0">
        <a:spcBef>
          <a:spcPct val="0"/>
        </a:spcBef>
        <a:spcAft>
          <a:spcPct val="0"/>
        </a:spcAft>
        <a:defRPr sz="3600">
          <a:solidFill>
            <a:schemeClr val="tx1"/>
          </a:solidFill>
          <a:latin typeface="Arial" charset="0"/>
          <a:ea typeface="Osaka" charset="-128"/>
          <a:cs typeface="Osaka" charset="-128"/>
        </a:defRPr>
      </a:lvl4pPr>
      <a:lvl5pPr algn="l" rtl="0" eaLnBrk="0" fontAlgn="base" hangingPunct="0">
        <a:spcBef>
          <a:spcPct val="0"/>
        </a:spcBef>
        <a:spcAft>
          <a:spcPct val="0"/>
        </a:spcAft>
        <a:defRPr sz="3600">
          <a:solidFill>
            <a:schemeClr val="tx1"/>
          </a:solidFill>
          <a:latin typeface="Arial" charset="0"/>
          <a:ea typeface="Osaka" charset="-128"/>
          <a:cs typeface="Osaka" charset="-128"/>
        </a:defRPr>
      </a:lvl5pPr>
      <a:lvl6pPr marL="457200" algn="l" rtl="0" fontAlgn="base">
        <a:spcBef>
          <a:spcPct val="0"/>
        </a:spcBef>
        <a:spcAft>
          <a:spcPct val="0"/>
        </a:spcAft>
        <a:defRPr sz="3600">
          <a:solidFill>
            <a:schemeClr val="tx1"/>
          </a:solidFill>
          <a:latin typeface="Arial" charset="0"/>
          <a:ea typeface="Osaka" charset="-128"/>
          <a:cs typeface="Osaka" charset="-128"/>
        </a:defRPr>
      </a:lvl6pPr>
      <a:lvl7pPr marL="914400" algn="l" rtl="0" fontAlgn="base">
        <a:spcBef>
          <a:spcPct val="0"/>
        </a:spcBef>
        <a:spcAft>
          <a:spcPct val="0"/>
        </a:spcAft>
        <a:defRPr sz="3600">
          <a:solidFill>
            <a:schemeClr val="tx1"/>
          </a:solidFill>
          <a:latin typeface="Arial" charset="0"/>
          <a:ea typeface="Osaka" charset="-128"/>
          <a:cs typeface="Osaka" charset="-128"/>
        </a:defRPr>
      </a:lvl7pPr>
      <a:lvl8pPr marL="1371600" algn="l" rtl="0" fontAlgn="base">
        <a:spcBef>
          <a:spcPct val="0"/>
        </a:spcBef>
        <a:spcAft>
          <a:spcPct val="0"/>
        </a:spcAft>
        <a:defRPr sz="3600">
          <a:solidFill>
            <a:schemeClr val="tx1"/>
          </a:solidFill>
          <a:latin typeface="Arial" charset="0"/>
          <a:ea typeface="Osaka" charset="-128"/>
          <a:cs typeface="Osaka" charset="-128"/>
        </a:defRPr>
      </a:lvl8pPr>
      <a:lvl9pPr marL="1828800" algn="l" rtl="0" fontAlgn="base">
        <a:spcBef>
          <a:spcPct val="0"/>
        </a:spcBef>
        <a:spcAft>
          <a:spcPct val="0"/>
        </a:spcAft>
        <a:defRPr sz="3600">
          <a:solidFill>
            <a:schemeClr val="tx1"/>
          </a:solidFill>
          <a:latin typeface="Arial" charset="0"/>
          <a:ea typeface="Osaka" charset="-128"/>
          <a:cs typeface="Osaka" charset="-128"/>
        </a:defRPr>
      </a:lvl9pPr>
    </p:titleStyle>
    <p:bodyStyle>
      <a:lvl1pPr marL="342900" indent="-342900" algn="l" rtl="0" eaLnBrk="0" fontAlgn="base" hangingPunct="0">
        <a:spcBef>
          <a:spcPct val="20000"/>
        </a:spcBef>
        <a:spcAft>
          <a:spcPct val="0"/>
        </a:spcAft>
        <a:buClr>
          <a:srgbClr val="2675B4"/>
        </a:buClr>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mn-lt"/>
          <a:ea typeface="+mn-ea"/>
          <a:cs typeface="+mn-cs"/>
        </a:defRPr>
      </a:lvl2pPr>
      <a:lvl3pPr marL="1143000" indent="-228600" algn="l" rtl="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mn-lt"/>
          <a:ea typeface="+mn-ea"/>
          <a:cs typeface="+mn-cs"/>
        </a:defRPr>
      </a:lvl3pPr>
      <a:lvl4pPr marL="1600200" indent="-228600" algn="l" rtl="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lr>
          <a:srgbClr val="2675B4"/>
        </a:buClr>
        <a:buFont typeface="Wingdings" panose="05000000000000000000" pitchFamily="2" charset="2"/>
        <a:buChar char="§"/>
        <a:defRPr>
          <a:solidFill>
            <a:schemeClr val="tx1"/>
          </a:solidFill>
          <a:latin typeface="+mn-lt"/>
          <a:ea typeface="+mn-ea"/>
          <a:cs typeface="+mn-cs"/>
        </a:defRPr>
      </a:lvl5pPr>
      <a:lvl6pPr marL="25146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6pPr>
      <a:lvl7pPr marL="29718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7pPr>
      <a:lvl8pPr marL="34290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8pPr>
      <a:lvl9pPr marL="3886200" indent="-228600" algn="l" rtl="0" fontAlgn="base">
        <a:spcBef>
          <a:spcPct val="20000"/>
        </a:spcBef>
        <a:spcAft>
          <a:spcPct val="0"/>
        </a:spcAft>
        <a:buClr>
          <a:srgbClr val="2675B4"/>
        </a:buClr>
        <a:buFont typeface="Wingdings" charset="2"/>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hyperlink" Target="http://www.bu.edu/peaclab" TargetMode="External"/><Relationship Id="rId5" Type="http://schemas.openxmlformats.org/officeDocument/2006/relationships/image" Target="../media/image16.png"/><Relationship Id="rId10" Type="http://schemas.openxmlformats.org/officeDocument/2006/relationships/image" Target="../media/image21.jp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7.png"/><Relationship Id="rId7" Type="http://schemas.microsoft.com/office/2007/relationships/hdphoto" Target="../media/hdphoto2.wdp"/><Relationship Id="rId12" Type="http://schemas.openxmlformats.org/officeDocument/2006/relationships/image" Target="../media/image33.png"/><Relationship Id="rId2" Type="http://schemas.openxmlformats.org/officeDocument/2006/relationships/notesSlide" Target="../notesSlides/notesSlide7.xml"/><Relationship Id="rId16" Type="http://schemas.openxmlformats.org/officeDocument/2006/relationships/hyperlink" Target="http://nislab.bu.edu/" TargetMode="Externa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2.png"/><Relationship Id="rId5" Type="http://schemas.microsoft.com/office/2007/relationships/hdphoto" Target="../media/hdphoto1.wdp"/><Relationship Id="rId15" Type="http://schemas.openxmlformats.org/officeDocument/2006/relationships/image" Target="../media/image36.jpeg"/><Relationship Id="rId10" Type="http://schemas.microsoft.com/office/2007/relationships/hdphoto" Target="../media/hdphoto3.wdp"/><Relationship Id="rId4" Type="http://schemas.openxmlformats.org/officeDocument/2006/relationships/image" Target="../media/image28.png"/><Relationship Id="rId9" Type="http://schemas.openxmlformats.org/officeDocument/2006/relationships/image" Target="../media/image31.png"/><Relationship Id="rId14"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4.png"/><Relationship Id="rId3" Type="http://schemas.openxmlformats.org/officeDocument/2006/relationships/image" Target="../media/image37.jpeg"/><Relationship Id="rId7" Type="http://schemas.openxmlformats.org/officeDocument/2006/relationships/image" Target="../media/image39.jpeg"/><Relationship Id="rId12"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microsoft.com/office/2007/relationships/hdphoto" Target="../media/hdphoto4.wdp"/><Relationship Id="rId11" Type="http://schemas.openxmlformats.org/officeDocument/2006/relationships/image" Target="../media/image42.png"/><Relationship Id="rId5" Type="http://schemas.openxmlformats.org/officeDocument/2006/relationships/image" Target="../media/image38.png"/><Relationship Id="rId15" Type="http://schemas.openxmlformats.org/officeDocument/2006/relationships/image" Target="../media/image46.jpeg"/><Relationship Id="rId10" Type="http://schemas.microsoft.com/office/2007/relationships/hdphoto" Target="../media/hdphoto5.wdp"/><Relationship Id="rId4" Type="http://schemas.openxmlformats.org/officeDocument/2006/relationships/hyperlink" Target="http://sites.bu.edu/depend" TargetMode="External"/><Relationship Id="rId9" Type="http://schemas.openxmlformats.org/officeDocument/2006/relationships/image" Target="../media/image41.png"/><Relationship Id="rId14" Type="http://schemas.openxmlformats.org/officeDocument/2006/relationships/image" Target="../media/image45.png"/></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jp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png"/></Relationships>
</file>

<file path=ppt/slides/_rels/slide1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7.png"/><Relationship Id="rId10" Type="http://schemas.openxmlformats.org/officeDocument/2006/relationships/image" Target="../media/image62.jpeg"/><Relationship Id="rId4" Type="http://schemas.openxmlformats.org/officeDocument/2006/relationships/image" Target="../media/image56.png"/><Relationship Id="rId9" Type="http://schemas.openxmlformats.org/officeDocument/2006/relationships/image" Target="../media/image61.png"/></Relationships>
</file>

<file path=ppt/slides/_rels/slide1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1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8" Type="http://schemas.openxmlformats.org/officeDocument/2006/relationships/image" Target="../media/image75.jpg"/><Relationship Id="rId3" Type="http://schemas.openxmlformats.org/officeDocument/2006/relationships/image" Target="../media/image70.emf"/><Relationship Id="rId7" Type="http://schemas.openxmlformats.org/officeDocument/2006/relationships/image" Target="../media/image74.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3.emf"/><Relationship Id="rId5" Type="http://schemas.openxmlformats.org/officeDocument/2006/relationships/image" Target="../media/image72.tiff"/><Relationship Id="rId4" Type="http://schemas.openxmlformats.org/officeDocument/2006/relationships/image" Target="../media/image71.emf"/></Relationships>
</file>

<file path=ppt/slides/_rels/slide16.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9.jpg"/><Relationship Id="rId5" Type="http://schemas.openxmlformats.org/officeDocument/2006/relationships/image" Target="../media/image78.emf"/><Relationship Id="rId4" Type="http://schemas.openxmlformats.org/officeDocument/2006/relationships/image" Target="../media/image77.emf"/></Relationships>
</file>

<file path=ppt/slides/_rels/slide1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87.jpg"/><Relationship Id="rId3" Type="http://schemas.openxmlformats.org/officeDocument/2006/relationships/image" Target="../media/image82.jpg"/><Relationship Id="rId7" Type="http://schemas.openxmlformats.org/officeDocument/2006/relationships/image" Target="../media/image86.png"/><Relationship Id="rId12" Type="http://schemas.openxmlformats.org/officeDocument/2006/relationships/image" Target="../media/image91.jp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85.jpg"/><Relationship Id="rId11" Type="http://schemas.openxmlformats.org/officeDocument/2006/relationships/image" Target="../media/image90.jpg"/><Relationship Id="rId5" Type="http://schemas.openxmlformats.org/officeDocument/2006/relationships/image" Target="../media/image84.jpg"/><Relationship Id="rId10" Type="http://schemas.openxmlformats.org/officeDocument/2006/relationships/image" Target="../media/image89.jpg"/><Relationship Id="rId4" Type="http://schemas.openxmlformats.org/officeDocument/2006/relationships/image" Target="../media/image83.png"/><Relationship Id="rId9" Type="http://schemas.openxmlformats.org/officeDocument/2006/relationships/image" Target="../media/image8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685800" y="2286000"/>
            <a:ext cx="7772400" cy="1143000"/>
          </a:xfrm>
        </p:spPr>
        <p:txBody>
          <a:bodyPr>
            <a:noAutofit/>
          </a:bodyPr>
          <a:lstStyle/>
          <a:p>
            <a:pPr eaLnBrk="1" hangingPunct="1"/>
            <a:r>
              <a:rPr lang="en-US" sz="5400" dirty="0">
                <a:ea typeface="ＭＳ Ｐゴシック" charset="-128"/>
              </a:rPr>
              <a:t>Computer Engineering (CE) Research Areas &amp; Groups</a:t>
            </a:r>
          </a:p>
        </p:txBody>
      </p:sp>
      <p:sp>
        <p:nvSpPr>
          <p:cNvPr id="14339" name="Rectangle 3"/>
          <p:cNvSpPr>
            <a:spLocks noGrp="1" noChangeArrowheads="1"/>
          </p:cNvSpPr>
          <p:nvPr>
            <p:ph type="subTitle" idx="1"/>
          </p:nvPr>
        </p:nvSpPr>
        <p:spPr/>
        <p:txBody>
          <a:bodyPr>
            <a:normAutofit/>
          </a:bodyPr>
          <a:lstStyle/>
          <a:p>
            <a:pPr eaLnBrk="1" hangingPunct="1"/>
            <a:r>
              <a:rPr lang="en-US" sz="2400" b="1" dirty="0" err="1">
                <a:latin typeface="+mn-lt"/>
                <a:ea typeface="ＭＳ Ｐゴシック" charset="-128"/>
              </a:rPr>
              <a:t>Rabia</a:t>
            </a:r>
            <a:r>
              <a:rPr lang="en-US" sz="2400" b="1" dirty="0">
                <a:latin typeface="+mn-lt"/>
                <a:ea typeface="ＭＳ Ｐゴシック" charset="-128"/>
              </a:rPr>
              <a:t> </a:t>
            </a:r>
            <a:r>
              <a:rPr lang="en-US" sz="2400" b="1" dirty="0" err="1">
                <a:latin typeface="+mn-lt"/>
                <a:ea typeface="ＭＳ Ｐゴシック" charset="-128"/>
              </a:rPr>
              <a:t>Tugce</a:t>
            </a:r>
            <a:r>
              <a:rPr lang="en-US" sz="2400" b="1" dirty="0">
                <a:latin typeface="+mn-lt"/>
                <a:ea typeface="ＭＳ Ｐゴシック" charset="-128"/>
              </a:rPr>
              <a:t> </a:t>
            </a:r>
            <a:r>
              <a:rPr lang="en-US" sz="2400" b="1" dirty="0" err="1">
                <a:latin typeface="+mn-lt"/>
                <a:ea typeface="ＭＳ Ｐゴシック" charset="-128"/>
              </a:rPr>
              <a:t>Yazicigil</a:t>
            </a:r>
            <a:endParaRPr lang="en-US" sz="2400" b="1" dirty="0">
              <a:latin typeface="+mn-lt"/>
              <a:ea typeface="ＭＳ Ｐゴシック" charset="-128"/>
            </a:endParaRPr>
          </a:p>
          <a:p>
            <a:pPr eaLnBrk="1" hangingPunct="1"/>
            <a:r>
              <a:rPr lang="en-US" sz="2400" dirty="0">
                <a:latin typeface="+mn-lt"/>
                <a:ea typeface="ＭＳ Ｐゴシック" charset="-128"/>
              </a:rPr>
              <a:t>Department of Electrical &amp; </a:t>
            </a:r>
            <a:br>
              <a:rPr lang="en-US" sz="2400" dirty="0">
                <a:latin typeface="+mn-lt"/>
                <a:ea typeface="ＭＳ Ｐゴシック" charset="-128"/>
              </a:rPr>
            </a:br>
            <a:r>
              <a:rPr lang="en-US" sz="2400" dirty="0">
                <a:latin typeface="+mn-lt"/>
                <a:ea typeface="ＭＳ Ｐゴシック" charset="-128"/>
              </a:rPr>
              <a:t>Computer Engineering</a:t>
            </a:r>
          </a:p>
          <a:p>
            <a:pPr eaLnBrk="1" hangingPunct="1"/>
            <a:r>
              <a:rPr lang="en-US" sz="2400" dirty="0">
                <a:latin typeface="+mn-lt"/>
                <a:ea typeface="ＭＳ Ｐゴシック" charset="-128"/>
              </a:rPr>
              <a:t>Boston University</a:t>
            </a:r>
          </a:p>
        </p:txBody>
      </p:sp>
    </p:spTree>
    <p:extLst>
      <p:ext uri="{BB962C8B-B14F-4D97-AF65-F5344CB8AC3E}">
        <p14:creationId xmlns:p14="http://schemas.microsoft.com/office/powerpoint/2010/main" val="2981611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94"/>
            <a:ext cx="8370846" cy="1032831"/>
          </a:xfrm>
        </p:spPr>
        <p:txBody>
          <a:bodyPr>
            <a:normAutofit fontScale="90000"/>
          </a:bodyPr>
          <a:lstStyle/>
          <a:p>
            <a:r>
              <a:rPr lang="en-US" dirty="0">
                <a:solidFill>
                  <a:srgbClr val="FF0000"/>
                </a:solidFill>
              </a:rPr>
              <a:t>Integrated Circuits and Systems Group: Playing Field</a:t>
            </a:r>
          </a:p>
        </p:txBody>
      </p:sp>
      <p:pic>
        <p:nvPicPr>
          <p:cNvPr id="6" name="Content Placeholder 5" descr="ICSG_Group.pdf"/>
          <p:cNvPicPr>
            <a:picLocks noGrp="1" noChangeAspect="1"/>
          </p:cNvPicPr>
          <p:nvPr>
            <p:ph idx="1"/>
          </p:nvPr>
        </p:nvPicPr>
        <p:blipFill rotWithShape="1">
          <a:blip r:embed="rId3">
            <a:extLst>
              <a:ext uri="{28A0092B-C50C-407E-A947-70E740481C1C}">
                <a14:useLocalDpi xmlns:a14="http://schemas.microsoft.com/office/drawing/2010/main" val="0"/>
              </a:ext>
            </a:extLst>
          </a:blip>
          <a:srcRect t="37" b="4006"/>
          <a:stretch/>
        </p:blipFill>
        <p:spPr>
          <a:xfrm>
            <a:off x="747084" y="1131363"/>
            <a:ext cx="8377585" cy="5726637"/>
          </a:xfrm>
        </p:spPr>
      </p:pic>
      <p:sp>
        <p:nvSpPr>
          <p:cNvPr id="7" name="Title 3"/>
          <p:cNvSpPr txBox="1">
            <a:spLocks/>
          </p:cNvSpPr>
          <p:nvPr/>
        </p:nvSpPr>
        <p:spPr>
          <a:xfrm rot="16200000">
            <a:off x="-3055109" y="3055804"/>
            <a:ext cx="6857306" cy="747085"/>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rgbClr val="0000FF"/>
                </a:solidFill>
              </a:rPr>
              <a:t>Prof. Ajay Joshi</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084" y="457200"/>
            <a:ext cx="1260000" cy="1260000"/>
          </a:xfrm>
          <a:prstGeom prst="rect">
            <a:avLst/>
          </a:prstGeom>
        </p:spPr>
      </p:pic>
    </p:spTree>
    <p:extLst>
      <p:ext uri="{BB962C8B-B14F-4D97-AF65-F5344CB8AC3E}">
        <p14:creationId xmlns:p14="http://schemas.microsoft.com/office/powerpoint/2010/main" val="43901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55600" y="304800"/>
            <a:ext cx="3136901" cy="6517381"/>
            <a:chOff x="355600" y="930542"/>
            <a:chExt cx="3136901" cy="6517381"/>
          </a:xfrm>
        </p:grpSpPr>
        <p:sp>
          <p:nvSpPr>
            <p:cNvPr id="4" name="TextBox 3"/>
            <p:cNvSpPr txBox="1"/>
            <p:nvPr/>
          </p:nvSpPr>
          <p:spPr>
            <a:xfrm>
              <a:off x="355600" y="2923608"/>
              <a:ext cx="2844800" cy="4524315"/>
            </a:xfrm>
            <a:prstGeom prst="rect">
              <a:avLst/>
            </a:prstGeom>
            <a:noFill/>
          </p:spPr>
          <p:txBody>
            <a:bodyPr wrap="square" rtlCol="0">
              <a:spAutoFit/>
            </a:bodyPr>
            <a:lstStyle/>
            <a:p>
              <a:pPr algn="just"/>
              <a:r>
                <a:rPr lang="en-US" dirty="0"/>
                <a:t>The research efforts of ASCA Lab focus primarily on the exploration of novel concepts in computer architecture: </a:t>
              </a:r>
            </a:p>
            <a:p>
              <a:pPr marL="285750" indent="-285750">
                <a:buFont typeface="Arial" charset="0"/>
                <a:buChar char="•"/>
              </a:pPr>
              <a:r>
                <a:rPr lang="en-US" dirty="0"/>
                <a:t>Emerging micro-architecture design techniques</a:t>
              </a:r>
            </a:p>
            <a:p>
              <a:pPr marL="285750" indent="-285750">
                <a:buFont typeface="Arial" charset="0"/>
                <a:buChar char="•"/>
              </a:pPr>
              <a:r>
                <a:rPr lang="en-US" dirty="0"/>
                <a:t>Intelligent network-on-chip designs</a:t>
              </a:r>
            </a:p>
            <a:p>
              <a:pPr marL="285750" indent="-285750">
                <a:buFont typeface="Arial" charset="0"/>
                <a:buChar char="•"/>
              </a:pPr>
              <a:r>
                <a:rPr lang="en-US" dirty="0"/>
                <a:t>Secure architecture and embedded systems</a:t>
              </a:r>
            </a:p>
            <a:p>
              <a:pPr marL="285750" indent="-285750">
                <a:buFont typeface="Arial" charset="0"/>
                <a:buChar char="•"/>
              </a:pPr>
              <a:r>
                <a:rPr lang="en-US" dirty="0"/>
                <a:t>Artificial neural network accelerator design</a:t>
              </a:r>
            </a:p>
            <a:p>
              <a:pPr marL="285750" indent="-285750">
                <a:buFont typeface="Arial" charset="0"/>
                <a:buChar char="•"/>
              </a:pPr>
              <a:r>
                <a:rPr lang="en-US" dirty="0"/>
                <a:t>Approximate computing</a:t>
              </a:r>
            </a:p>
          </p:txBody>
        </p:sp>
        <p:pic>
          <p:nvPicPr>
            <p:cNvPr id="7" name="Picture 6"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601" y="1535751"/>
              <a:ext cx="2686960" cy="1039210"/>
            </a:xfrm>
            <a:prstGeom prst="rect">
              <a:avLst/>
            </a:prstGeom>
          </p:spPr>
        </p:pic>
        <p:sp>
          <p:nvSpPr>
            <p:cNvPr id="8" name="TextBox 7"/>
            <p:cNvSpPr txBox="1"/>
            <p:nvPr/>
          </p:nvSpPr>
          <p:spPr>
            <a:xfrm>
              <a:off x="355601" y="930542"/>
              <a:ext cx="3136900" cy="769441"/>
            </a:xfrm>
            <a:prstGeom prst="rect">
              <a:avLst/>
            </a:prstGeom>
            <a:noFill/>
          </p:spPr>
          <p:txBody>
            <a:bodyPr wrap="square" rtlCol="0">
              <a:spAutoFit/>
            </a:bodyPr>
            <a:lstStyle/>
            <a:p>
              <a:r>
                <a:rPr lang="en-US" sz="2200" b="1" i="1" dirty="0"/>
                <a:t>Who we are and what we do: </a:t>
              </a:r>
            </a:p>
          </p:txBody>
        </p:sp>
      </p:grpSp>
      <p:pic>
        <p:nvPicPr>
          <p:cNvPr id="3" name="Picture 2"/>
          <p:cNvPicPr>
            <a:picLocks/>
          </p:cNvPicPr>
          <p:nvPr/>
        </p:nvPicPr>
        <p:blipFill>
          <a:blip r:embed="rId4">
            <a:extLst>
              <a:ext uri="{28A0092B-C50C-407E-A947-70E740481C1C}">
                <a14:useLocalDpi xmlns:a14="http://schemas.microsoft.com/office/drawing/2010/main" val="0"/>
              </a:ext>
            </a:extLst>
          </a:blip>
          <a:stretch>
            <a:fillRect/>
          </a:stretch>
        </p:blipFill>
        <p:spPr>
          <a:xfrm>
            <a:off x="3151868" y="1155828"/>
            <a:ext cx="5915934" cy="5092572"/>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2501" y="304800"/>
            <a:ext cx="1260000" cy="1377122"/>
          </a:xfrm>
          <a:prstGeom prst="rect">
            <a:avLst/>
          </a:prstGeom>
        </p:spPr>
      </p:pic>
    </p:spTree>
    <p:extLst>
      <p:ext uri="{BB962C8B-B14F-4D97-AF65-F5344CB8AC3E}">
        <p14:creationId xmlns:p14="http://schemas.microsoft.com/office/powerpoint/2010/main" val="78485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l="12500" t="17000" r="12500" b="4000"/>
          <a:stretch>
            <a:fillRect/>
          </a:stretch>
        </p:blipFill>
        <p:spPr bwMode="auto">
          <a:xfrm>
            <a:off x="0" y="0"/>
            <a:ext cx="9144000" cy="6019800"/>
          </a:xfrm>
          <a:prstGeom prst="rect">
            <a:avLst/>
          </a:prstGeom>
          <a:noFill/>
          <a:ln w="9525">
            <a:noFill/>
            <a:miter lim="800000"/>
            <a:headEnd/>
            <a:tailEnd/>
          </a:ln>
        </p:spPr>
      </p:pic>
      <p:sp>
        <p:nvSpPr>
          <p:cNvPr id="3" name="TextBox 2"/>
          <p:cNvSpPr txBox="1"/>
          <p:nvPr/>
        </p:nvSpPr>
        <p:spPr>
          <a:xfrm>
            <a:off x="3200400" y="5943600"/>
            <a:ext cx="2460674" cy="461665"/>
          </a:xfrm>
          <a:prstGeom prst="rect">
            <a:avLst/>
          </a:prstGeom>
          <a:noFill/>
        </p:spPr>
        <p:txBody>
          <a:bodyPr wrap="none" rtlCol="0">
            <a:spAutoFit/>
          </a:bodyPr>
          <a:lstStyle/>
          <a:p>
            <a:r>
              <a:rPr lang="en-US" sz="2400" b="1" dirty="0"/>
              <a:t>www.cidarlab.org</a:t>
            </a:r>
          </a:p>
        </p:txBody>
      </p:sp>
      <p:pic>
        <p:nvPicPr>
          <p:cNvPr id="4" name="Picture 3" descr="logo-4.jpg"/>
          <p:cNvPicPr>
            <a:picLocks noChangeAspect="1"/>
          </p:cNvPicPr>
          <p:nvPr/>
        </p:nvPicPr>
        <p:blipFill>
          <a:blip r:embed="rId3" cstate="print"/>
          <a:stretch>
            <a:fillRect/>
          </a:stretch>
        </p:blipFill>
        <p:spPr>
          <a:xfrm>
            <a:off x="5979279" y="5334000"/>
            <a:ext cx="3012321" cy="988006"/>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0" y="0"/>
            <a:ext cx="1260000" cy="1260000"/>
          </a:xfrm>
          <a:prstGeom prst="rect">
            <a:avLst/>
          </a:prstGeom>
        </p:spPr>
      </p:pic>
    </p:spTree>
    <p:extLst>
      <p:ext uri="{BB962C8B-B14F-4D97-AF65-F5344CB8AC3E}">
        <p14:creationId xmlns:p14="http://schemas.microsoft.com/office/powerpoint/2010/main" val="406390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29210"/>
            <a:ext cx="5996645" cy="588250"/>
          </a:xfrm>
        </p:spPr>
        <p:txBody>
          <a:bodyPr/>
          <a:lstStyle/>
          <a:p>
            <a:r>
              <a:rPr lang="en-US" sz="3200" dirty="0"/>
              <a:t>CAAD Lab – M. Herbordt, PI</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86" y="2934124"/>
            <a:ext cx="5858295" cy="3874516"/>
          </a:xfrm>
          <a:prstGeom prst="rect">
            <a:avLst/>
          </a:prstGeom>
        </p:spPr>
      </p:pic>
      <p:sp>
        <p:nvSpPr>
          <p:cNvPr id="2" name="TextBox 1"/>
          <p:cNvSpPr txBox="1"/>
          <p:nvPr/>
        </p:nvSpPr>
        <p:spPr bwMode="auto">
          <a:xfrm>
            <a:off x="6492250" y="10955"/>
            <a:ext cx="2635658" cy="1323439"/>
          </a:xfrm>
          <a:prstGeom prst="rect">
            <a:avLst/>
          </a:prstGeom>
          <a:noFill/>
          <a:ln w="9525">
            <a:noFill/>
            <a:miter lim="800000"/>
            <a:headEnd/>
            <a:tailEnd/>
          </a:ln>
        </p:spPr>
        <p:txBody>
          <a:bodyPr wrap="none" rtlCol="0">
            <a:spAutoFit/>
          </a:bodyPr>
          <a:lstStyle/>
          <a:p>
            <a:pPr>
              <a:spcBef>
                <a:spcPts val="0"/>
              </a:spcBef>
            </a:pPr>
            <a:r>
              <a:rPr lang="en-US" sz="1600" u="sng" dirty="0">
                <a:solidFill>
                  <a:srgbClr val="008269"/>
                </a:solidFill>
              </a:rPr>
              <a:t>Current RAs/PhD Students</a:t>
            </a:r>
          </a:p>
          <a:p>
            <a:pPr marL="285750" indent="-285750">
              <a:spcBef>
                <a:spcPts val="0"/>
              </a:spcBef>
              <a:buFont typeface="Arial" panose="020B0604020202020204" pitchFamily="34" charset="0"/>
              <a:buChar char="•"/>
            </a:pPr>
            <a:r>
              <a:rPr lang="en-US" sz="1600" dirty="0">
                <a:solidFill>
                  <a:srgbClr val="008269"/>
                </a:solidFill>
              </a:rPr>
              <a:t>Jiayi Sheng</a:t>
            </a:r>
          </a:p>
          <a:p>
            <a:pPr marL="285750" indent="-285750">
              <a:spcBef>
                <a:spcPts val="0"/>
              </a:spcBef>
              <a:buFont typeface="Arial" panose="020B0604020202020204" pitchFamily="34" charset="0"/>
              <a:buChar char="•"/>
            </a:pPr>
            <a:r>
              <a:rPr lang="en-US" sz="1600" dirty="0">
                <a:solidFill>
                  <a:srgbClr val="008269"/>
                </a:solidFill>
              </a:rPr>
              <a:t>Ethan Yang</a:t>
            </a:r>
          </a:p>
          <a:p>
            <a:pPr marL="285750" indent="-285750">
              <a:spcBef>
                <a:spcPts val="0"/>
              </a:spcBef>
              <a:buFont typeface="Arial" panose="020B0604020202020204" pitchFamily="34" charset="0"/>
              <a:buChar char="•"/>
            </a:pPr>
            <a:r>
              <a:rPr lang="en-US" sz="1600" dirty="0">
                <a:solidFill>
                  <a:srgbClr val="008269"/>
                </a:solidFill>
              </a:rPr>
              <a:t>Ahmed Sanaullah</a:t>
            </a:r>
          </a:p>
          <a:p>
            <a:pPr marL="285750" indent="-285750">
              <a:spcBef>
                <a:spcPts val="0"/>
              </a:spcBef>
              <a:buFont typeface="Arial" panose="020B0604020202020204" pitchFamily="34" charset="0"/>
              <a:buChar char="•"/>
            </a:pPr>
            <a:r>
              <a:rPr lang="en-US" sz="1600" dirty="0">
                <a:solidFill>
                  <a:srgbClr val="008269"/>
                </a:solidFill>
              </a:rPr>
              <a:t>Qingqing Xiong</a:t>
            </a:r>
            <a:endParaRPr lang="en-US" sz="2000" dirty="0">
              <a:solidFill>
                <a:srgbClr val="FF0000"/>
              </a:solidFill>
            </a:endParaRPr>
          </a:p>
        </p:txBody>
      </p:sp>
      <p:sp>
        <p:nvSpPr>
          <p:cNvPr id="6" name="TextBox 5"/>
          <p:cNvSpPr txBox="1"/>
          <p:nvPr/>
        </p:nvSpPr>
        <p:spPr bwMode="auto">
          <a:xfrm>
            <a:off x="78615" y="1037043"/>
            <a:ext cx="6490445" cy="1815882"/>
          </a:xfrm>
          <a:prstGeom prst="rect">
            <a:avLst/>
          </a:prstGeom>
          <a:noFill/>
          <a:ln w="19050">
            <a:solidFill>
              <a:srgbClr val="0070C0"/>
            </a:solidFill>
            <a:miter lim="800000"/>
            <a:headEnd/>
            <a:tailEnd/>
          </a:ln>
        </p:spPr>
        <p:txBody>
          <a:bodyPr wrap="square" rtlCol="0">
            <a:spAutoFit/>
          </a:bodyPr>
          <a:lstStyle/>
          <a:p>
            <a:pPr>
              <a:spcBef>
                <a:spcPts val="0"/>
              </a:spcBef>
            </a:pPr>
            <a:r>
              <a:rPr lang="en-US" sz="1600" u="sng" dirty="0">
                <a:solidFill>
                  <a:srgbClr val="0052A4"/>
                </a:solidFill>
              </a:rPr>
              <a:t>Primary Projects, Funding, &amp; Collaborators</a:t>
            </a:r>
          </a:p>
          <a:p>
            <a:pPr>
              <a:spcBef>
                <a:spcPts val="0"/>
              </a:spcBef>
            </a:pPr>
            <a:r>
              <a:rPr lang="en-US" sz="1600" dirty="0">
                <a:solidFill>
                  <a:srgbClr val="0052A4"/>
                </a:solidFill>
              </a:rPr>
              <a:t>Coherent Bump-in-the-Wire Cloud Accelerators	DCA/Red Hat</a:t>
            </a:r>
          </a:p>
          <a:p>
            <a:pPr>
              <a:spcBef>
                <a:spcPts val="0"/>
              </a:spcBef>
            </a:pPr>
            <a:r>
              <a:rPr lang="en-US" sz="1600" dirty="0">
                <a:solidFill>
                  <a:srgbClr val="0052A4"/>
                </a:solidFill>
              </a:rPr>
              <a:t>                                                                                    w/ Prof. Krieger</a:t>
            </a:r>
          </a:p>
          <a:p>
            <a:pPr>
              <a:spcBef>
                <a:spcPts val="0"/>
              </a:spcBef>
            </a:pPr>
            <a:r>
              <a:rPr lang="en-US" sz="1600" dirty="0">
                <a:solidFill>
                  <a:srgbClr val="0052A4"/>
                </a:solidFill>
              </a:rPr>
              <a:t>FPGA-centric HPC clusters			NSF, w/ </a:t>
            </a:r>
            <a:r>
              <a:rPr lang="en-US" sz="1600" dirty="0" err="1">
                <a:solidFill>
                  <a:srgbClr val="0052A4"/>
                </a:solidFill>
              </a:rPr>
              <a:t>UFl</a:t>
            </a:r>
            <a:r>
              <a:rPr lang="en-US" sz="1600" dirty="0">
                <a:solidFill>
                  <a:srgbClr val="0052A4"/>
                </a:solidFill>
              </a:rPr>
              <a:t> &amp; Pitt.</a:t>
            </a:r>
          </a:p>
          <a:p>
            <a:pPr>
              <a:spcBef>
                <a:spcPts val="0"/>
              </a:spcBef>
            </a:pPr>
            <a:r>
              <a:rPr lang="en-US" sz="1600" dirty="0">
                <a:solidFill>
                  <a:srgbClr val="0052A4"/>
                </a:solidFill>
              </a:rPr>
              <a:t>HW Accelerated HPC w/ MPI			NSF, w/ Auburn U</a:t>
            </a:r>
          </a:p>
          <a:p>
            <a:pPr>
              <a:spcBef>
                <a:spcPts val="0"/>
              </a:spcBef>
            </a:pPr>
            <a:r>
              <a:rPr lang="en-US" sz="1600" dirty="0">
                <a:solidFill>
                  <a:srgbClr val="0052A4"/>
                </a:solidFill>
              </a:rPr>
              <a:t>HPC in the Cloud				Microsoft</a:t>
            </a:r>
          </a:p>
          <a:p>
            <a:pPr>
              <a:spcBef>
                <a:spcPts val="0"/>
              </a:spcBef>
            </a:pPr>
            <a:r>
              <a:rPr lang="en-US" sz="1600" dirty="0">
                <a:solidFill>
                  <a:srgbClr val="0052A4"/>
                </a:solidFill>
              </a:rPr>
              <a:t>Dark Matter Detection			NSF, w/ Wellesley</a:t>
            </a:r>
          </a:p>
        </p:txBody>
      </p:sp>
      <p:sp>
        <p:nvSpPr>
          <p:cNvPr id="7" name="TextBox 6"/>
          <p:cNvSpPr txBox="1"/>
          <p:nvPr/>
        </p:nvSpPr>
        <p:spPr bwMode="auto">
          <a:xfrm>
            <a:off x="5954581" y="3352190"/>
            <a:ext cx="3173328" cy="2800767"/>
          </a:xfrm>
          <a:prstGeom prst="rect">
            <a:avLst/>
          </a:prstGeom>
          <a:noFill/>
          <a:ln w="19050">
            <a:solidFill>
              <a:srgbClr val="0070C0"/>
            </a:solidFill>
            <a:miter lim="800000"/>
            <a:headEnd/>
            <a:tailEnd/>
          </a:ln>
        </p:spPr>
        <p:txBody>
          <a:bodyPr wrap="square" rtlCol="0">
            <a:spAutoFit/>
          </a:bodyPr>
          <a:lstStyle/>
          <a:p>
            <a:pPr>
              <a:spcBef>
                <a:spcPts val="0"/>
              </a:spcBef>
            </a:pPr>
            <a:r>
              <a:rPr lang="en-US" sz="1600" u="sng" dirty="0">
                <a:solidFill>
                  <a:srgbClr val="0052A4"/>
                </a:solidFill>
              </a:rPr>
              <a:t>Coherent Bump-in-the-Wire</a:t>
            </a:r>
          </a:p>
          <a:p>
            <a:pPr>
              <a:spcBef>
                <a:spcPts val="0"/>
              </a:spcBef>
            </a:pPr>
            <a:r>
              <a:rPr lang="en-US" sz="1600" u="sng" dirty="0">
                <a:solidFill>
                  <a:srgbClr val="0052A4"/>
                </a:solidFill>
              </a:rPr>
              <a:t> Cloud Accelerators</a:t>
            </a:r>
          </a:p>
          <a:p>
            <a:pPr marL="285750" indent="-285750">
              <a:spcBef>
                <a:spcPts val="0"/>
              </a:spcBef>
              <a:buFont typeface="Arial" panose="020B0604020202020204" pitchFamily="34" charset="0"/>
              <a:buChar char="•"/>
            </a:pPr>
            <a:r>
              <a:rPr lang="en-US" sz="1600" dirty="0">
                <a:solidFill>
                  <a:srgbClr val="0052A4"/>
                </a:solidFill>
              </a:rPr>
              <a:t>FPGA is in path between node and network</a:t>
            </a:r>
          </a:p>
          <a:p>
            <a:pPr marL="285750" indent="-285750">
              <a:spcBef>
                <a:spcPts val="0"/>
              </a:spcBef>
              <a:buFont typeface="Arial" panose="020B0604020202020204" pitchFamily="34" charset="0"/>
              <a:buChar char="•"/>
            </a:pPr>
            <a:r>
              <a:rPr lang="en-US" sz="1600" dirty="0">
                <a:solidFill>
                  <a:srgbClr val="0052A4"/>
                </a:solidFill>
              </a:rPr>
              <a:t>Currently used for encryption</a:t>
            </a:r>
          </a:p>
          <a:p>
            <a:pPr marL="285750" indent="-285750">
              <a:spcBef>
                <a:spcPts val="0"/>
              </a:spcBef>
              <a:buFont typeface="Arial" panose="020B0604020202020204" pitchFamily="34" charset="0"/>
              <a:buChar char="•"/>
            </a:pPr>
            <a:r>
              <a:rPr lang="en-US" sz="1600" dirty="0">
                <a:solidFill>
                  <a:srgbClr val="0052A4"/>
                </a:solidFill>
              </a:rPr>
              <a:t>New use:  High Performance Computing</a:t>
            </a:r>
          </a:p>
          <a:p>
            <a:pPr marL="285750" indent="-285750">
              <a:spcBef>
                <a:spcPts val="0"/>
              </a:spcBef>
              <a:buFont typeface="Arial" panose="020B0604020202020204" pitchFamily="34" charset="0"/>
              <a:buChar char="•"/>
            </a:pPr>
            <a:r>
              <a:rPr lang="en-US" sz="1600" dirty="0">
                <a:solidFill>
                  <a:srgbClr val="0052A4"/>
                </a:solidFill>
              </a:rPr>
              <a:t>Goal:  Develop complete infrastructure from hardware design through operating system</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3576" y="83254"/>
            <a:ext cx="1260000" cy="1260000"/>
          </a:xfrm>
          <a:prstGeom prst="rect">
            <a:avLst/>
          </a:prstGeom>
        </p:spPr>
      </p:pic>
    </p:spTree>
    <p:extLst>
      <p:ext uri="{BB962C8B-B14F-4D97-AF65-F5344CB8AC3E}">
        <p14:creationId xmlns:p14="http://schemas.microsoft.com/office/powerpoint/2010/main" val="347971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2200" y="61136"/>
            <a:ext cx="1260000" cy="1260000"/>
          </a:xfrm>
          <a:prstGeom prst="rect">
            <a:avLst/>
          </a:prstGeom>
        </p:spPr>
      </p:pic>
      <p:sp>
        <p:nvSpPr>
          <p:cNvPr id="6" name="Title 5"/>
          <p:cNvSpPr>
            <a:spLocks noGrp="1"/>
          </p:cNvSpPr>
          <p:nvPr>
            <p:ph type="title"/>
          </p:nvPr>
        </p:nvSpPr>
        <p:spPr>
          <a:xfrm>
            <a:off x="152400" y="157421"/>
            <a:ext cx="8229600" cy="687567"/>
          </a:xfrm>
        </p:spPr>
        <p:txBody>
          <a:bodyPr>
            <a:noAutofit/>
          </a:bodyPr>
          <a:lstStyle/>
          <a:p>
            <a:pPr algn="l"/>
            <a:r>
              <a:rPr lang="en-US" sz="2400" b="1" dirty="0"/>
              <a:t>Performance and Energy Aware </a:t>
            </a:r>
            <a:br>
              <a:rPr lang="en-US" sz="2400" b="1" dirty="0"/>
            </a:br>
            <a:r>
              <a:rPr lang="en-US" sz="2400" b="1" dirty="0"/>
              <a:t>Computing Laboratory – </a:t>
            </a:r>
            <a:r>
              <a:rPr lang="en-US" sz="2400" i="1" dirty="0"/>
              <a:t>Prof. </a:t>
            </a:r>
            <a:r>
              <a:rPr lang="en-US" sz="2400" i="1" dirty="0" err="1"/>
              <a:t>Ayse</a:t>
            </a:r>
            <a:r>
              <a:rPr lang="en-US" sz="2400" i="1" dirty="0"/>
              <a:t> K. </a:t>
            </a:r>
            <a:r>
              <a:rPr lang="en-US" sz="2400" i="1" dirty="0" err="1"/>
              <a:t>Coskun</a:t>
            </a:r>
            <a:endParaRPr lang="en-US" sz="2400" i="1" dirty="0"/>
          </a:p>
        </p:txBody>
      </p:sp>
      <p:pic>
        <p:nvPicPr>
          <p:cNvPr id="8" name="Picture 7"/>
          <p:cNvPicPr>
            <a:picLocks noChangeAspect="1"/>
          </p:cNvPicPr>
          <p:nvPr/>
        </p:nvPicPr>
        <p:blipFill>
          <a:blip r:embed="rId4"/>
          <a:stretch>
            <a:fillRect/>
          </a:stretch>
        </p:blipFill>
        <p:spPr>
          <a:xfrm>
            <a:off x="378482" y="990600"/>
            <a:ext cx="2459149" cy="2943334"/>
          </a:xfrm>
          <a:prstGeom prst="rect">
            <a:avLst/>
          </a:prstGeom>
        </p:spPr>
      </p:pic>
      <p:pic>
        <p:nvPicPr>
          <p:cNvPr id="9" name="Picture 8"/>
          <p:cNvPicPr>
            <a:picLocks noChangeAspect="1"/>
          </p:cNvPicPr>
          <p:nvPr/>
        </p:nvPicPr>
        <p:blipFill>
          <a:blip r:embed="rId5"/>
          <a:stretch>
            <a:fillRect/>
          </a:stretch>
        </p:blipFill>
        <p:spPr>
          <a:xfrm>
            <a:off x="6261483" y="1278134"/>
            <a:ext cx="2590800" cy="1724853"/>
          </a:xfrm>
          <a:prstGeom prst="rect">
            <a:avLst/>
          </a:prstGeom>
        </p:spPr>
      </p:pic>
      <p:pic>
        <p:nvPicPr>
          <p:cNvPr id="11" name="Picture 10"/>
          <p:cNvPicPr>
            <a:picLocks noChangeAspect="1"/>
          </p:cNvPicPr>
          <p:nvPr/>
        </p:nvPicPr>
        <p:blipFill>
          <a:blip r:embed="rId6"/>
          <a:stretch>
            <a:fillRect/>
          </a:stretch>
        </p:blipFill>
        <p:spPr>
          <a:xfrm>
            <a:off x="3124200" y="4104177"/>
            <a:ext cx="2588060" cy="1760729"/>
          </a:xfrm>
          <a:prstGeom prst="rect">
            <a:avLst/>
          </a:prstGeom>
        </p:spPr>
      </p:pic>
      <p:pic>
        <p:nvPicPr>
          <p:cNvPr id="12" name="Picture 11"/>
          <p:cNvPicPr>
            <a:picLocks noChangeAspect="1"/>
          </p:cNvPicPr>
          <p:nvPr/>
        </p:nvPicPr>
        <p:blipFill>
          <a:blip r:embed="rId7"/>
          <a:stretch>
            <a:fillRect/>
          </a:stretch>
        </p:blipFill>
        <p:spPr>
          <a:xfrm>
            <a:off x="302282" y="4122459"/>
            <a:ext cx="2593318" cy="1675449"/>
          </a:xfrm>
          <a:prstGeom prst="rect">
            <a:avLst/>
          </a:prstGeom>
        </p:spPr>
      </p:pic>
      <p:pic>
        <p:nvPicPr>
          <p:cNvPr id="13" name="Picture 12"/>
          <p:cNvPicPr>
            <a:picLocks noChangeAspect="1"/>
          </p:cNvPicPr>
          <p:nvPr/>
        </p:nvPicPr>
        <p:blipFill>
          <a:blip r:embed="rId8"/>
          <a:stretch>
            <a:fillRect/>
          </a:stretch>
        </p:blipFill>
        <p:spPr>
          <a:xfrm>
            <a:off x="5867400" y="4038600"/>
            <a:ext cx="3099296" cy="1676400"/>
          </a:xfrm>
          <a:prstGeom prst="rect">
            <a:avLst/>
          </a:prstGeom>
        </p:spPr>
      </p:pic>
      <p:sp>
        <p:nvSpPr>
          <p:cNvPr id="14" name="TextBox 13"/>
          <p:cNvSpPr txBox="1"/>
          <p:nvPr/>
        </p:nvSpPr>
        <p:spPr>
          <a:xfrm>
            <a:off x="5867400" y="5715000"/>
            <a:ext cx="3124200" cy="646331"/>
          </a:xfrm>
          <a:prstGeom prst="rect">
            <a:avLst/>
          </a:prstGeom>
          <a:noFill/>
        </p:spPr>
        <p:txBody>
          <a:bodyPr wrap="square" rtlCol="0">
            <a:spAutoFit/>
          </a:bodyPr>
          <a:lstStyle/>
          <a:p>
            <a:pPr algn="ctr"/>
            <a:r>
              <a:rPr lang="en-US" dirty="0"/>
              <a:t>Efficient (Big Data) Analytics for the Cloud</a:t>
            </a:r>
          </a:p>
        </p:txBody>
      </p:sp>
      <p:sp>
        <p:nvSpPr>
          <p:cNvPr id="15" name="TextBox 14"/>
          <p:cNvSpPr txBox="1"/>
          <p:nvPr/>
        </p:nvSpPr>
        <p:spPr>
          <a:xfrm>
            <a:off x="2895600" y="5797908"/>
            <a:ext cx="3124200" cy="646331"/>
          </a:xfrm>
          <a:prstGeom prst="rect">
            <a:avLst/>
          </a:prstGeom>
          <a:noFill/>
        </p:spPr>
        <p:txBody>
          <a:bodyPr wrap="square" rtlCol="0">
            <a:spAutoFit/>
          </a:bodyPr>
          <a:lstStyle/>
          <a:p>
            <a:pPr algn="ctr"/>
            <a:r>
              <a:rPr lang="en-US" dirty="0"/>
              <a:t>Analysis &amp; Management </a:t>
            </a:r>
          </a:p>
          <a:p>
            <a:pPr algn="ctr"/>
            <a:r>
              <a:rPr lang="en-US" dirty="0"/>
              <a:t>of HPC Systems</a:t>
            </a:r>
          </a:p>
        </p:txBody>
      </p:sp>
      <p:sp>
        <p:nvSpPr>
          <p:cNvPr id="16" name="TextBox 15"/>
          <p:cNvSpPr txBox="1"/>
          <p:nvPr/>
        </p:nvSpPr>
        <p:spPr>
          <a:xfrm>
            <a:off x="302282" y="5761177"/>
            <a:ext cx="2745718" cy="646331"/>
          </a:xfrm>
          <a:prstGeom prst="rect">
            <a:avLst/>
          </a:prstGeom>
          <a:noFill/>
        </p:spPr>
        <p:txBody>
          <a:bodyPr wrap="square" rtlCol="0">
            <a:spAutoFit/>
          </a:bodyPr>
          <a:lstStyle/>
          <a:p>
            <a:pPr algn="ctr"/>
            <a:r>
              <a:rPr lang="en-US" dirty="0"/>
              <a:t>Data Centers in the </a:t>
            </a:r>
          </a:p>
          <a:p>
            <a:pPr algn="ctr"/>
            <a:r>
              <a:rPr lang="en-US" dirty="0"/>
              <a:t>Smart Grid</a:t>
            </a:r>
          </a:p>
        </p:txBody>
      </p:sp>
      <p:sp>
        <p:nvSpPr>
          <p:cNvPr id="18" name="TextBox 17"/>
          <p:cNvSpPr txBox="1"/>
          <p:nvPr/>
        </p:nvSpPr>
        <p:spPr>
          <a:xfrm>
            <a:off x="6248400" y="3011269"/>
            <a:ext cx="2590800" cy="646331"/>
          </a:xfrm>
          <a:prstGeom prst="rect">
            <a:avLst/>
          </a:prstGeom>
          <a:solidFill>
            <a:schemeClr val="bg1">
              <a:lumMod val="95000"/>
            </a:schemeClr>
          </a:solidFill>
        </p:spPr>
        <p:txBody>
          <a:bodyPr wrap="square" rtlCol="0">
            <a:spAutoFit/>
          </a:bodyPr>
          <a:lstStyle/>
          <a:p>
            <a:pPr algn="ctr"/>
            <a:r>
              <a:rPr lang="en-US" dirty="0"/>
              <a:t>Energy-Efficient </a:t>
            </a:r>
          </a:p>
          <a:p>
            <a:pPr algn="ctr"/>
            <a:r>
              <a:rPr lang="en-US" dirty="0"/>
              <a:t>Mobile Computing</a:t>
            </a:r>
          </a:p>
        </p:txBody>
      </p:sp>
      <p:sp>
        <p:nvSpPr>
          <p:cNvPr id="20" name="TextBox 19"/>
          <p:cNvSpPr txBox="1"/>
          <p:nvPr/>
        </p:nvSpPr>
        <p:spPr>
          <a:xfrm>
            <a:off x="3038931" y="2608170"/>
            <a:ext cx="2541900" cy="923330"/>
          </a:xfrm>
          <a:prstGeom prst="rect">
            <a:avLst/>
          </a:prstGeom>
          <a:solidFill>
            <a:schemeClr val="bg1">
              <a:lumMod val="95000"/>
            </a:schemeClr>
          </a:solidFill>
        </p:spPr>
        <p:txBody>
          <a:bodyPr wrap="square" rtlCol="0">
            <a:spAutoFit/>
          </a:bodyPr>
          <a:lstStyle/>
          <a:p>
            <a:pPr algn="ctr"/>
            <a:r>
              <a:rPr lang="en-US" dirty="0">
                <a:solidFill>
                  <a:schemeClr val="tx1">
                    <a:lumMod val="95000"/>
                    <a:lumOff val="5000"/>
                  </a:schemeClr>
                </a:solidFill>
              </a:rPr>
              <a:t>3D Stacked Systems for Low-Power High-Performance Computing</a:t>
            </a:r>
          </a:p>
        </p:txBody>
      </p:sp>
      <p:pic>
        <p:nvPicPr>
          <p:cNvPr id="19" name="Picture 18" descr="Peaclab_logo.png"/>
          <p:cNvPicPr>
            <a:picLocks noChangeAspect="1"/>
          </p:cNvPicPr>
          <p:nvPr/>
        </p:nvPicPr>
        <p:blipFill>
          <a:blip r:embed="rId9" cstate="print"/>
          <a:stretch>
            <a:fillRect/>
          </a:stretch>
        </p:blipFill>
        <p:spPr>
          <a:xfrm>
            <a:off x="7315200" y="157421"/>
            <a:ext cx="1752600" cy="604887"/>
          </a:xfrm>
          <a:prstGeom prst="rect">
            <a:avLst/>
          </a:prstGeom>
        </p:spPr>
      </p:pic>
      <p:grpSp>
        <p:nvGrpSpPr>
          <p:cNvPr id="21" name="Group 20"/>
          <p:cNvGrpSpPr/>
          <p:nvPr/>
        </p:nvGrpSpPr>
        <p:grpSpPr>
          <a:xfrm>
            <a:off x="2796874" y="1035240"/>
            <a:ext cx="3222926" cy="1784047"/>
            <a:chOff x="152400" y="4135912"/>
            <a:chExt cx="3985512" cy="2186392"/>
          </a:xfrm>
        </p:grpSpPr>
        <p:pic>
          <p:nvPicPr>
            <p:cNvPr id="22" name="Picture 2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2400" y="4361567"/>
              <a:ext cx="2992304" cy="1650927"/>
            </a:xfrm>
            <a:prstGeom prst="rect">
              <a:avLst/>
            </a:prstGeom>
          </p:spPr>
        </p:pic>
        <p:sp>
          <p:nvSpPr>
            <p:cNvPr id="23" name="TextBox 22"/>
            <p:cNvSpPr txBox="1"/>
            <p:nvPr/>
          </p:nvSpPr>
          <p:spPr>
            <a:xfrm>
              <a:off x="409688" y="5982835"/>
              <a:ext cx="228441" cy="339469"/>
            </a:xfrm>
            <a:prstGeom prst="rect">
              <a:avLst/>
            </a:prstGeom>
            <a:noFill/>
          </p:spPr>
          <p:txBody>
            <a:bodyPr wrap="none" rtlCol="0">
              <a:spAutoFit/>
            </a:bodyPr>
            <a:lstStyle/>
            <a:p>
              <a:endParaRPr lang="en-US" sz="1200" i="1" dirty="0">
                <a:solidFill>
                  <a:prstClr val="black"/>
                </a:solidFill>
              </a:endParaRPr>
            </a:p>
          </p:txBody>
        </p:sp>
        <p:sp>
          <p:nvSpPr>
            <p:cNvPr id="24" name="TextBox 23"/>
            <p:cNvSpPr txBox="1"/>
            <p:nvPr/>
          </p:nvSpPr>
          <p:spPr>
            <a:xfrm>
              <a:off x="3152948" y="4135912"/>
              <a:ext cx="932234" cy="565781"/>
            </a:xfrm>
            <a:prstGeom prst="rect">
              <a:avLst/>
            </a:prstGeom>
            <a:noFill/>
          </p:spPr>
          <p:txBody>
            <a:bodyPr wrap="none" rtlCol="0">
              <a:spAutoFit/>
            </a:bodyPr>
            <a:lstStyle/>
            <a:p>
              <a:r>
                <a:rPr lang="en-US" sz="1200" b="1" dirty="0">
                  <a:solidFill>
                    <a:srgbClr val="4F81BD"/>
                  </a:solidFill>
                </a:rPr>
                <a:t>Photonic</a:t>
              </a:r>
            </a:p>
            <a:p>
              <a:r>
                <a:rPr lang="en-US" sz="1200" b="1" dirty="0">
                  <a:solidFill>
                    <a:srgbClr val="4F81BD"/>
                  </a:solidFill>
                </a:rPr>
                <a:t>Layer</a:t>
              </a:r>
            </a:p>
          </p:txBody>
        </p:sp>
        <p:cxnSp>
          <p:nvCxnSpPr>
            <p:cNvPr id="25" name="Straight Arrow Connector 24"/>
            <p:cNvCxnSpPr>
              <a:stCxn id="24" idx="1"/>
            </p:cNvCxnSpPr>
            <p:nvPr/>
          </p:nvCxnSpPr>
          <p:spPr>
            <a:xfrm flipH="1">
              <a:off x="2647949" y="4418803"/>
              <a:ext cx="504998" cy="13414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144704" y="4782243"/>
              <a:ext cx="905195" cy="565781"/>
            </a:xfrm>
            <a:prstGeom prst="rect">
              <a:avLst/>
            </a:prstGeom>
            <a:noFill/>
          </p:spPr>
          <p:txBody>
            <a:bodyPr wrap="none" rtlCol="0">
              <a:spAutoFit/>
            </a:bodyPr>
            <a:lstStyle/>
            <a:p>
              <a:r>
                <a:rPr lang="en-US" sz="1200" b="1" dirty="0">
                  <a:solidFill>
                    <a:srgbClr val="4F81BD"/>
                  </a:solidFill>
                </a:rPr>
                <a:t>Memory</a:t>
              </a:r>
            </a:p>
            <a:p>
              <a:r>
                <a:rPr lang="en-US" sz="1200" b="1" dirty="0">
                  <a:solidFill>
                    <a:srgbClr val="4F81BD"/>
                  </a:solidFill>
                </a:rPr>
                <a:t>Layer</a:t>
              </a:r>
            </a:p>
          </p:txBody>
        </p:sp>
        <p:cxnSp>
          <p:nvCxnSpPr>
            <p:cNvPr id="27" name="Straight Arrow Connector 26"/>
            <p:cNvCxnSpPr>
              <a:stCxn id="26" idx="1"/>
            </p:cNvCxnSpPr>
            <p:nvPr/>
          </p:nvCxnSpPr>
          <p:spPr>
            <a:xfrm flipH="1" flipV="1">
              <a:off x="2495552" y="4905379"/>
              <a:ext cx="649153" cy="15975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144703" y="5428574"/>
              <a:ext cx="993209" cy="565781"/>
            </a:xfrm>
            <a:prstGeom prst="rect">
              <a:avLst/>
            </a:prstGeom>
            <a:noFill/>
          </p:spPr>
          <p:txBody>
            <a:bodyPr wrap="none" rtlCol="0">
              <a:spAutoFit/>
            </a:bodyPr>
            <a:lstStyle/>
            <a:p>
              <a:r>
                <a:rPr lang="en-US" sz="1200" b="1" dirty="0">
                  <a:solidFill>
                    <a:srgbClr val="4F81BD"/>
                  </a:solidFill>
                </a:rPr>
                <a:t>Processor</a:t>
              </a:r>
            </a:p>
            <a:p>
              <a:r>
                <a:rPr lang="en-US" sz="1200" b="1" dirty="0">
                  <a:solidFill>
                    <a:srgbClr val="4F81BD"/>
                  </a:solidFill>
                </a:rPr>
                <a:t>Layer</a:t>
              </a:r>
            </a:p>
          </p:txBody>
        </p:sp>
        <p:cxnSp>
          <p:nvCxnSpPr>
            <p:cNvPr id="29" name="Straight Arrow Connector 28"/>
            <p:cNvCxnSpPr/>
            <p:nvPr/>
          </p:nvCxnSpPr>
          <p:spPr>
            <a:xfrm flipH="1" flipV="1">
              <a:off x="2571750" y="5534025"/>
              <a:ext cx="572954" cy="21771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
        <p:nvSpPr>
          <p:cNvPr id="3" name="Rectangle 2"/>
          <p:cNvSpPr/>
          <p:nvPr/>
        </p:nvSpPr>
        <p:spPr>
          <a:xfrm>
            <a:off x="177182" y="990600"/>
            <a:ext cx="5821493" cy="2943334"/>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Rectangle 29"/>
          <p:cNvSpPr/>
          <p:nvPr/>
        </p:nvSpPr>
        <p:spPr>
          <a:xfrm>
            <a:off x="6096000" y="990600"/>
            <a:ext cx="2895600" cy="2943334"/>
          </a:xfrm>
          <a:prstGeom prst="rect">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1" name="Rectangle 30"/>
          <p:cNvSpPr/>
          <p:nvPr/>
        </p:nvSpPr>
        <p:spPr>
          <a:xfrm>
            <a:off x="152400" y="4019980"/>
            <a:ext cx="8839200" cy="2424259"/>
          </a:xfrm>
          <a:prstGeom prst="rect">
            <a:avLst/>
          </a:prstGeom>
          <a:noFill/>
          <a:ln w="38100">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4" name="TextBox 3"/>
          <p:cNvSpPr txBox="1"/>
          <p:nvPr/>
        </p:nvSpPr>
        <p:spPr>
          <a:xfrm>
            <a:off x="3414163" y="6400800"/>
            <a:ext cx="2258823" cy="369332"/>
          </a:xfrm>
          <a:prstGeom prst="rect">
            <a:avLst/>
          </a:prstGeom>
          <a:noFill/>
        </p:spPr>
        <p:txBody>
          <a:bodyPr wrap="none" rtlCol="0">
            <a:spAutoFit/>
          </a:bodyPr>
          <a:lstStyle/>
          <a:p>
            <a:r>
              <a:rPr lang="en-US" dirty="0">
                <a:hlinkClick r:id="rId11"/>
              </a:rPr>
              <a:t>www.bu.edu/peaclab</a:t>
            </a:r>
            <a:r>
              <a:rPr lang="en-US" dirty="0"/>
              <a:t> </a:t>
            </a:r>
          </a:p>
        </p:txBody>
      </p:sp>
    </p:spTree>
    <p:extLst>
      <p:ext uri="{BB962C8B-B14F-4D97-AF65-F5344CB8AC3E}">
        <p14:creationId xmlns:p14="http://schemas.microsoft.com/office/powerpoint/2010/main" val="242710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The Massachusetts Open Cloud (MOC)</a:t>
            </a:r>
          </a:p>
        </p:txBody>
      </p:sp>
      <p:sp>
        <p:nvSpPr>
          <p:cNvPr id="3" name="Content Placeholder 2"/>
          <p:cNvSpPr>
            <a:spLocks noGrp="1"/>
          </p:cNvSpPr>
          <p:nvPr>
            <p:ph idx="1"/>
          </p:nvPr>
        </p:nvSpPr>
        <p:spPr>
          <a:xfrm>
            <a:off x="628650" y="1534887"/>
            <a:ext cx="7886700" cy="4642077"/>
          </a:xfrm>
        </p:spPr>
        <p:txBody>
          <a:bodyPr>
            <a:normAutofit fontScale="77500" lnSpcReduction="20000"/>
          </a:bodyPr>
          <a:lstStyle/>
          <a:p>
            <a:r>
              <a:rPr lang="en-US" dirty="0"/>
              <a:t>Future of all computing in the cloud, but  today hidden inside massive proprietary companies:</a:t>
            </a:r>
          </a:p>
          <a:p>
            <a:pPr lvl="1"/>
            <a:r>
              <a:rPr lang="en-US" dirty="0"/>
              <a:t>Makes academic research and innovation by other companies difficult</a:t>
            </a:r>
          </a:p>
          <a:p>
            <a:r>
              <a:rPr lang="en-US" dirty="0"/>
              <a:t>MOC is the worlds first Open Cloud:</a:t>
            </a:r>
          </a:p>
          <a:p>
            <a:pPr lvl="1"/>
            <a:r>
              <a:rPr lang="en-US" dirty="0"/>
              <a:t>Collaboration with NU, UMass, MIT, Harvard, led by BU</a:t>
            </a:r>
          </a:p>
          <a:p>
            <a:pPr lvl="1"/>
            <a:r>
              <a:rPr lang="en-US" dirty="0"/>
              <a:t>Funded by Commonwealth, NSF, USAF, Intel, Lenovo, Brocade, Two Sigma, CISCO</a:t>
            </a:r>
          </a:p>
          <a:p>
            <a:pPr lvl="1"/>
            <a:r>
              <a:rPr lang="en-US" dirty="0"/>
              <a:t>Red Hat’s first research lab RHET </a:t>
            </a:r>
            <a:r>
              <a:rPr lang="en-US" dirty="0" err="1"/>
              <a:t>Lab@BU</a:t>
            </a:r>
            <a:r>
              <a:rPr lang="en-US" dirty="0"/>
              <a:t> just announced</a:t>
            </a:r>
          </a:p>
          <a:p>
            <a:r>
              <a:rPr lang="en-US" dirty="0"/>
              <a:t>Its your cloud, get involved, huge variety of research projects:</a:t>
            </a:r>
          </a:p>
          <a:p>
            <a:pPr lvl="1"/>
            <a:r>
              <a:rPr lang="en-US" dirty="0"/>
              <a:t>OS research, distributed file systems, analytics on cloud meta data, security, middleware, FPGAs, GPUs, convergence Cloud/HPC, </a:t>
            </a:r>
            <a:r>
              <a:rPr lang="mr-IN" dirty="0"/>
              <a:t>…</a:t>
            </a:r>
            <a:r>
              <a:rPr lang="en-US" dirty="0"/>
              <a:t>.</a:t>
            </a:r>
          </a:p>
          <a:p>
            <a:pPr lv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3800" y="1905000"/>
            <a:ext cx="1260000" cy="1260000"/>
          </a:xfrm>
          <a:prstGeom prst="rect">
            <a:avLst/>
          </a:prstGeom>
        </p:spPr>
      </p:pic>
    </p:spTree>
    <p:extLst>
      <p:ext uri="{BB962C8B-B14F-4D97-AF65-F5344CB8AC3E}">
        <p14:creationId xmlns:p14="http://schemas.microsoft.com/office/powerpoint/2010/main" val="312624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00439-F549-F04B-B935-9192C2267B75}"/>
              </a:ext>
            </a:extLst>
          </p:cNvPr>
          <p:cNvSpPr txBox="1"/>
          <p:nvPr/>
        </p:nvSpPr>
        <p:spPr>
          <a:xfrm>
            <a:off x="1320217" y="47079"/>
            <a:ext cx="7113166" cy="523220"/>
          </a:xfrm>
          <a:prstGeom prst="rect">
            <a:avLst/>
          </a:prstGeom>
          <a:noFill/>
        </p:spPr>
        <p:txBody>
          <a:bodyPr wrap="none" rtlCol="0">
            <a:spAutoFit/>
          </a:bodyPr>
          <a:lstStyle/>
          <a:p>
            <a:r>
              <a:rPr lang="en-US" sz="2800" b="1" dirty="0"/>
              <a:t>IoT workflow: instrumentation to analysis</a:t>
            </a:r>
          </a:p>
        </p:txBody>
      </p:sp>
      <p:grpSp>
        <p:nvGrpSpPr>
          <p:cNvPr id="4" name="Group 3">
            <a:extLst>
              <a:ext uri="{FF2B5EF4-FFF2-40B4-BE49-F238E27FC236}">
                <a16:creationId xmlns:a16="http://schemas.microsoft.com/office/drawing/2014/main" id="{5908A3A1-7EBD-B94C-A476-682EC67D4436}"/>
              </a:ext>
            </a:extLst>
          </p:cNvPr>
          <p:cNvGrpSpPr/>
          <p:nvPr/>
        </p:nvGrpSpPr>
        <p:grpSpPr>
          <a:xfrm>
            <a:off x="128649" y="696616"/>
            <a:ext cx="4748151" cy="2579985"/>
            <a:chOff x="128649" y="696616"/>
            <a:chExt cx="4748151" cy="2579985"/>
          </a:xfrm>
        </p:grpSpPr>
        <p:sp>
          <p:nvSpPr>
            <p:cNvPr id="8" name="Rectangle 7">
              <a:extLst>
                <a:ext uri="{FF2B5EF4-FFF2-40B4-BE49-F238E27FC236}">
                  <a16:creationId xmlns:a16="http://schemas.microsoft.com/office/drawing/2014/main" id="{05BEA2AB-9017-DC4A-8BA1-33A98AB4BCC5}"/>
                </a:ext>
              </a:extLst>
            </p:cNvPr>
            <p:cNvSpPr/>
            <p:nvPr/>
          </p:nvSpPr>
          <p:spPr>
            <a:xfrm>
              <a:off x="128649" y="696616"/>
              <a:ext cx="4748151" cy="2579985"/>
            </a:xfrm>
            <a:prstGeom prst="rect">
              <a:avLst/>
            </a:prstGeom>
            <a:solidFill>
              <a:schemeClr val="bg1"/>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Macintosh HD:Users:tdcl:Desktop:ch2.png">
              <a:extLst>
                <a:ext uri="{FF2B5EF4-FFF2-40B4-BE49-F238E27FC236}">
                  <a16:creationId xmlns:a16="http://schemas.microsoft.com/office/drawing/2014/main" id="{BFD152D5-763B-5842-9A81-28D9575A1C5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1070" y="772817"/>
              <a:ext cx="4327130" cy="2503784"/>
            </a:xfrm>
            <a:prstGeom prst="rect">
              <a:avLst/>
            </a:prstGeom>
            <a:noFill/>
            <a:ln>
              <a:noFill/>
            </a:ln>
          </p:spPr>
        </p:pic>
      </p:grpSp>
      <p:sp>
        <p:nvSpPr>
          <p:cNvPr id="9" name="TextBox 8">
            <a:extLst>
              <a:ext uri="{FF2B5EF4-FFF2-40B4-BE49-F238E27FC236}">
                <a16:creationId xmlns:a16="http://schemas.microsoft.com/office/drawing/2014/main" id="{3A616EE1-8ABD-2A48-96D6-1FE58E40D09C}"/>
              </a:ext>
            </a:extLst>
          </p:cNvPr>
          <p:cNvSpPr txBox="1"/>
          <p:nvPr/>
        </p:nvSpPr>
        <p:spPr>
          <a:xfrm>
            <a:off x="5211349" y="696616"/>
            <a:ext cx="3704051" cy="101566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000" dirty="0"/>
              <a:t>Instrumentation, technology, processes to collect, analyze and report on the environment</a:t>
            </a:r>
          </a:p>
        </p:txBody>
      </p:sp>
      <p:sp>
        <p:nvSpPr>
          <p:cNvPr id="10" name="TextBox 9">
            <a:extLst>
              <a:ext uri="{FF2B5EF4-FFF2-40B4-BE49-F238E27FC236}">
                <a16:creationId xmlns:a16="http://schemas.microsoft.com/office/drawing/2014/main" id="{70CC197D-9D06-F448-BA32-09DC8673D19C}"/>
              </a:ext>
            </a:extLst>
          </p:cNvPr>
          <p:cNvSpPr txBox="1"/>
          <p:nvPr/>
        </p:nvSpPr>
        <p:spPr>
          <a:xfrm>
            <a:off x="5211349" y="2111726"/>
            <a:ext cx="3663818"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000" dirty="0"/>
              <a:t>Novel positioning and tracking for labeling, mapping, and association with physical objects</a:t>
            </a:r>
          </a:p>
        </p:txBody>
      </p:sp>
      <p:sp>
        <p:nvSpPr>
          <p:cNvPr id="2" name="TextBox 1">
            <a:extLst>
              <a:ext uri="{FF2B5EF4-FFF2-40B4-BE49-F238E27FC236}">
                <a16:creationId xmlns:a16="http://schemas.microsoft.com/office/drawing/2014/main" id="{D0D47F7E-2C60-9349-A99B-0EC612B0A13A}"/>
              </a:ext>
            </a:extLst>
          </p:cNvPr>
          <p:cNvSpPr txBox="1"/>
          <p:nvPr/>
        </p:nvSpPr>
        <p:spPr>
          <a:xfrm>
            <a:off x="6711538" y="6047457"/>
            <a:ext cx="2314479" cy="646331"/>
          </a:xfrm>
          <a:prstGeom prst="rect">
            <a:avLst/>
          </a:prstGeom>
          <a:noFill/>
        </p:spPr>
        <p:txBody>
          <a:bodyPr wrap="square" rtlCol="0">
            <a:spAutoFit/>
          </a:bodyPr>
          <a:lstStyle/>
          <a:p>
            <a:r>
              <a:rPr lang="en-US" dirty="0"/>
              <a:t>Funding: ARPA-E, </a:t>
            </a:r>
          </a:p>
          <a:p>
            <a:r>
              <a:rPr lang="en-US" dirty="0"/>
              <a:t>NSF CNS, NSF ERC</a:t>
            </a:r>
          </a:p>
        </p:txBody>
      </p:sp>
      <p:pic>
        <p:nvPicPr>
          <p:cNvPr id="55" name="Picture 54">
            <a:extLst>
              <a:ext uri="{FF2B5EF4-FFF2-40B4-BE49-F238E27FC236}">
                <a16:creationId xmlns:a16="http://schemas.microsoft.com/office/drawing/2014/main" id="{B19F72BB-2E8F-B846-A1F2-D87965C6A7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319" y="3380023"/>
            <a:ext cx="6585281" cy="3327118"/>
          </a:xfrm>
          <a:prstGeom prst="rect">
            <a:avLst/>
          </a:prstGeom>
        </p:spPr>
      </p:pic>
      <p:pic>
        <p:nvPicPr>
          <p:cNvPr id="63" name="Picture 62">
            <a:extLst>
              <a:ext uri="{FF2B5EF4-FFF2-40B4-BE49-F238E27FC236}">
                <a16:creationId xmlns:a16="http://schemas.microsoft.com/office/drawing/2014/main" id="{A241B6AA-F686-F04D-BC04-C80EBDE9EC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1007" y="4052614"/>
            <a:ext cx="2286000" cy="1714500"/>
          </a:xfrm>
          <a:prstGeom prst="rect">
            <a:avLst/>
          </a:prstGeom>
        </p:spPr>
      </p:pic>
      <p:pic>
        <p:nvPicPr>
          <p:cNvPr id="11" name="Picture 10">
            <a:extLst>
              <a:ext uri="{FF2B5EF4-FFF2-40B4-BE49-F238E27FC236}">
                <a16:creationId xmlns:a16="http://schemas.microsoft.com/office/drawing/2014/main" id="{61AEA25A-8F70-A14A-BBB5-334DB6C615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470" y="111192"/>
            <a:ext cx="970799" cy="1458905"/>
          </a:xfrm>
          <a:prstGeom prst="rect">
            <a:avLst/>
          </a:prstGeom>
        </p:spPr>
      </p:pic>
    </p:spTree>
    <p:extLst>
      <p:ext uri="{BB962C8B-B14F-4D97-AF65-F5344CB8AC3E}">
        <p14:creationId xmlns:p14="http://schemas.microsoft.com/office/powerpoint/2010/main" val="311478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2"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0" grpId="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 action="ppaction://noaction"/>
          </p:cNvPr>
          <p:cNvPicPr>
            <a:picLocks noChangeAspect="1"/>
          </p:cNvPicPr>
          <p:nvPr/>
        </p:nvPicPr>
        <p:blipFill>
          <a:blip r:embed="rId3"/>
          <a:stretch>
            <a:fillRect/>
          </a:stretch>
        </p:blipFill>
        <p:spPr>
          <a:xfrm>
            <a:off x="3754636" y="1407334"/>
            <a:ext cx="2158821" cy="4572000"/>
          </a:xfrm>
          <a:prstGeom prst="rect">
            <a:avLst/>
          </a:prstGeom>
        </p:spPr>
      </p:pic>
      <p:sp>
        <p:nvSpPr>
          <p:cNvPr id="5" name="TextBox 4"/>
          <p:cNvSpPr txBox="1"/>
          <p:nvPr/>
        </p:nvSpPr>
        <p:spPr>
          <a:xfrm>
            <a:off x="4051302" y="5887014"/>
            <a:ext cx="1722523" cy="276999"/>
          </a:xfrm>
          <a:prstGeom prst="rect">
            <a:avLst/>
          </a:prstGeom>
          <a:noFill/>
        </p:spPr>
        <p:txBody>
          <a:bodyPr wrap="none" rtlCol="0">
            <a:spAutoFit/>
          </a:bodyPr>
          <a:lstStyle/>
          <a:p>
            <a:r>
              <a:rPr lang="en-US" sz="1200" dirty="0">
                <a:solidFill>
                  <a:prstClr val="black"/>
                </a:solidFill>
                <a:latin typeface="Calibri"/>
              </a:rPr>
              <a:t>picture from </a:t>
            </a:r>
            <a:r>
              <a:rPr lang="en-US" sz="1200" i="1" dirty="0" err="1">
                <a:solidFill>
                  <a:prstClr val="black"/>
                </a:solidFill>
                <a:latin typeface="Calibri"/>
              </a:rPr>
              <a:t>google.com</a:t>
            </a:r>
            <a:endParaRPr lang="en-US" sz="1200" dirty="0">
              <a:solidFill>
                <a:prstClr val="black"/>
              </a:solidFill>
              <a:latin typeface="Calibri"/>
            </a:endParaRPr>
          </a:p>
        </p:txBody>
      </p:sp>
      <p:sp>
        <p:nvSpPr>
          <p:cNvPr id="6" name="Rectangle 5"/>
          <p:cNvSpPr/>
          <p:nvPr/>
        </p:nvSpPr>
        <p:spPr>
          <a:xfrm>
            <a:off x="3136270" y="6029675"/>
            <a:ext cx="5389169" cy="923330"/>
          </a:xfrm>
          <a:prstGeom prst="rect">
            <a:avLst/>
          </a:prstGeom>
          <a:noFill/>
        </p:spPr>
        <p:txBody>
          <a:bodyPr wrap="none">
            <a:spAutoFit/>
          </a:bodyPr>
          <a:lstStyle/>
          <a:p>
            <a:pPr algn="ctr">
              <a:defRPr/>
            </a:pPr>
            <a:r>
              <a:rPr lang="en-US" sz="5400" b="1"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latin typeface="Calibri"/>
                <a:ea typeface="Arial" charset="0"/>
              </a:rPr>
              <a:t>Attack </a:t>
            </a:r>
            <a:r>
              <a:rPr lang="en-US" sz="5400" b="1" cap="all" dirty="0" err="1">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latin typeface="Calibri"/>
                <a:ea typeface="Arial" charset="0"/>
              </a:rPr>
              <a:t>SurfaceS</a:t>
            </a:r>
            <a:endParaRPr lang="en-US" sz="5400" b="1"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latin typeface="Calibri"/>
              <a:ea typeface="Arial" charset="0"/>
            </a:endParaRPr>
          </a:p>
        </p:txBody>
      </p:sp>
      <p:sp>
        <p:nvSpPr>
          <p:cNvPr id="14" name="TextBox 13"/>
          <p:cNvSpPr txBox="1"/>
          <p:nvPr/>
        </p:nvSpPr>
        <p:spPr>
          <a:xfrm>
            <a:off x="2717439" y="2851719"/>
            <a:ext cx="538930" cy="461665"/>
          </a:xfrm>
          <a:prstGeom prst="rect">
            <a:avLst/>
          </a:prstGeom>
          <a:noFill/>
        </p:spPr>
        <p:txBody>
          <a:bodyPr wrap="none" rtlCol="0">
            <a:spAutoFit/>
          </a:bodyPr>
          <a:lstStyle/>
          <a:p>
            <a:r>
              <a:rPr lang="en-US" sz="2400" b="1" dirty="0">
                <a:solidFill>
                  <a:prstClr val="black"/>
                </a:solidFill>
                <a:latin typeface="Calibri"/>
              </a:rPr>
              <a:t>os</a:t>
            </a:r>
            <a:r>
              <a:rPr lang="en-US" sz="1400" baseline="-25000" dirty="0">
                <a:solidFill>
                  <a:srgbClr val="000000"/>
                </a:solidFill>
              </a:rPr>
              <a:t>4</a:t>
            </a:r>
            <a:endParaRPr lang="en-US" sz="1400" b="1" dirty="0">
              <a:solidFill>
                <a:prstClr val="black"/>
              </a:solidFill>
              <a:latin typeface="Calibri"/>
            </a:endParaRPr>
          </a:p>
        </p:txBody>
      </p:sp>
      <p:sp>
        <p:nvSpPr>
          <p:cNvPr id="15" name="TextBox 14"/>
          <p:cNvSpPr txBox="1"/>
          <p:nvPr/>
        </p:nvSpPr>
        <p:spPr>
          <a:xfrm>
            <a:off x="2009685" y="5236214"/>
            <a:ext cx="1371722" cy="461665"/>
          </a:xfrm>
          <a:prstGeom prst="rect">
            <a:avLst/>
          </a:prstGeom>
          <a:noFill/>
        </p:spPr>
        <p:txBody>
          <a:bodyPr wrap="none" rtlCol="0">
            <a:spAutoFit/>
          </a:bodyPr>
          <a:lstStyle/>
          <a:p>
            <a:r>
              <a:rPr lang="en-US" sz="2400" b="1" dirty="0">
                <a:solidFill>
                  <a:prstClr val="black"/>
                </a:solidFill>
                <a:latin typeface="Calibri"/>
              </a:rPr>
              <a:t>adapters</a:t>
            </a:r>
            <a:r>
              <a:rPr lang="en-US" sz="1400" baseline="-25000" dirty="0">
                <a:solidFill>
                  <a:srgbClr val="000000"/>
                </a:solidFill>
              </a:rPr>
              <a:t>8</a:t>
            </a:r>
            <a:endParaRPr lang="en-US" sz="1400" b="1" dirty="0">
              <a:solidFill>
                <a:prstClr val="black"/>
              </a:solidFill>
              <a:latin typeface="Calibri"/>
            </a:endParaRPr>
          </a:p>
        </p:txBody>
      </p:sp>
      <p:sp>
        <p:nvSpPr>
          <p:cNvPr id="16" name="TextBox 15"/>
          <p:cNvSpPr txBox="1"/>
          <p:nvPr/>
        </p:nvSpPr>
        <p:spPr>
          <a:xfrm>
            <a:off x="6555379" y="2167703"/>
            <a:ext cx="1490536" cy="830997"/>
          </a:xfrm>
          <a:prstGeom prst="rect">
            <a:avLst/>
          </a:prstGeom>
          <a:noFill/>
        </p:spPr>
        <p:txBody>
          <a:bodyPr wrap="none" rtlCol="0">
            <a:spAutoFit/>
          </a:bodyPr>
          <a:lstStyle/>
          <a:p>
            <a:r>
              <a:rPr lang="en-US" sz="2400" b="1" dirty="0">
                <a:solidFill>
                  <a:prstClr val="black"/>
                </a:solidFill>
                <a:latin typeface="Calibri"/>
              </a:rPr>
              <a:t>baseband</a:t>
            </a:r>
            <a:br>
              <a:rPr lang="en-US" sz="2400" b="1" dirty="0">
                <a:solidFill>
                  <a:prstClr val="black"/>
                </a:solidFill>
                <a:latin typeface="Calibri"/>
              </a:rPr>
            </a:br>
            <a:r>
              <a:rPr lang="en-US" sz="2400" b="1" dirty="0">
                <a:solidFill>
                  <a:prstClr val="black"/>
                </a:solidFill>
                <a:latin typeface="Calibri"/>
              </a:rPr>
              <a:t>processor</a:t>
            </a:r>
            <a:r>
              <a:rPr lang="en-US" sz="1400" baseline="-25000" dirty="0">
                <a:solidFill>
                  <a:srgbClr val="000000"/>
                </a:solidFill>
              </a:rPr>
              <a:t>6</a:t>
            </a:r>
            <a:endParaRPr lang="en-US" sz="1400" b="1" dirty="0">
              <a:solidFill>
                <a:prstClr val="black"/>
              </a:solidFill>
              <a:latin typeface="Calibri"/>
            </a:endParaRPr>
          </a:p>
        </p:txBody>
      </p:sp>
      <p:sp>
        <p:nvSpPr>
          <p:cNvPr id="17" name="TextBox 16"/>
          <p:cNvSpPr txBox="1"/>
          <p:nvPr/>
        </p:nvSpPr>
        <p:spPr>
          <a:xfrm>
            <a:off x="7773916" y="4309761"/>
            <a:ext cx="854849" cy="461665"/>
          </a:xfrm>
          <a:prstGeom prst="rect">
            <a:avLst/>
          </a:prstGeom>
          <a:noFill/>
        </p:spPr>
        <p:txBody>
          <a:bodyPr wrap="none" rtlCol="0">
            <a:spAutoFit/>
          </a:bodyPr>
          <a:lstStyle/>
          <a:p>
            <a:r>
              <a:rPr lang="en-US" sz="2400" b="1" dirty="0">
                <a:solidFill>
                  <a:prstClr val="black"/>
                </a:solidFill>
                <a:latin typeface="Calibri"/>
              </a:rPr>
              <a:t>apps</a:t>
            </a:r>
            <a:r>
              <a:rPr lang="en-US" sz="1400" baseline="-25000" dirty="0">
                <a:solidFill>
                  <a:srgbClr val="000000"/>
                </a:solidFill>
              </a:rPr>
              <a:t>4</a:t>
            </a:r>
            <a:endParaRPr lang="en-US" sz="1400" b="1" dirty="0">
              <a:solidFill>
                <a:prstClr val="black"/>
              </a:solidFill>
              <a:latin typeface="Calibri"/>
            </a:endParaRPr>
          </a:p>
        </p:txBody>
      </p:sp>
      <p:sp>
        <p:nvSpPr>
          <p:cNvPr id="18" name="TextBox 17"/>
          <p:cNvSpPr txBox="1"/>
          <p:nvPr/>
        </p:nvSpPr>
        <p:spPr>
          <a:xfrm>
            <a:off x="515116" y="3017972"/>
            <a:ext cx="1394677" cy="830997"/>
          </a:xfrm>
          <a:prstGeom prst="rect">
            <a:avLst/>
          </a:prstGeom>
          <a:noFill/>
        </p:spPr>
        <p:txBody>
          <a:bodyPr wrap="none" rtlCol="0">
            <a:spAutoFit/>
          </a:bodyPr>
          <a:lstStyle/>
          <a:p>
            <a:pPr algn="ctr"/>
            <a:r>
              <a:rPr lang="en-US" sz="2400" b="1" dirty="0">
                <a:solidFill>
                  <a:prstClr val="black"/>
                </a:solidFill>
                <a:latin typeface="Calibri"/>
              </a:rPr>
              <a:t>memory/</a:t>
            </a:r>
          </a:p>
          <a:p>
            <a:pPr algn="ctr"/>
            <a:r>
              <a:rPr lang="en-US" sz="2400" b="1" dirty="0">
                <a:solidFill>
                  <a:prstClr val="black"/>
                </a:solidFill>
                <a:latin typeface="Calibri"/>
              </a:rPr>
              <a:t>SIM</a:t>
            </a:r>
            <a:r>
              <a:rPr lang="en-US" sz="1400" baseline="-25000" dirty="0">
                <a:solidFill>
                  <a:prstClr val="black"/>
                </a:solidFill>
              </a:rPr>
              <a:t>2</a:t>
            </a:r>
            <a:endParaRPr lang="en-US" sz="1400" b="1" dirty="0">
              <a:solidFill>
                <a:prstClr val="black"/>
              </a:solidFill>
              <a:latin typeface="Calibri"/>
            </a:endParaRPr>
          </a:p>
        </p:txBody>
      </p:sp>
      <p:sp>
        <p:nvSpPr>
          <p:cNvPr id="12" name="TextBox 11"/>
          <p:cNvSpPr txBox="1"/>
          <p:nvPr/>
        </p:nvSpPr>
        <p:spPr>
          <a:xfrm>
            <a:off x="7998985" y="5887014"/>
            <a:ext cx="1206805" cy="461665"/>
          </a:xfrm>
          <a:prstGeom prst="rect">
            <a:avLst/>
          </a:prstGeom>
          <a:noFill/>
        </p:spPr>
        <p:txBody>
          <a:bodyPr wrap="none" rtlCol="0">
            <a:spAutoFit/>
          </a:bodyPr>
          <a:lstStyle/>
          <a:p>
            <a:r>
              <a:rPr lang="en-US" sz="2400" b="1" dirty="0">
                <a:solidFill>
                  <a:prstClr val="black"/>
                </a:solidFill>
                <a:latin typeface="Calibri"/>
              </a:rPr>
              <a:t>sensors</a:t>
            </a:r>
            <a:r>
              <a:rPr lang="en-US" sz="1400" baseline="-25000" dirty="0">
                <a:solidFill>
                  <a:prstClr val="black"/>
                </a:solidFill>
                <a:latin typeface="Calibri"/>
              </a:rPr>
              <a:t>1</a:t>
            </a:r>
          </a:p>
        </p:txBody>
      </p:sp>
      <p:pic>
        <p:nvPicPr>
          <p:cNvPr id="19" name="Picture 18">
            <a:hlinkClick r:id="" action="ppaction://noaction" highlightClick="1"/>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21650" t="22474" r="25566" b="25567"/>
          <a:stretch/>
        </p:blipFill>
        <p:spPr>
          <a:xfrm>
            <a:off x="8023074" y="4924800"/>
            <a:ext cx="812800" cy="1066800"/>
          </a:xfrm>
          <a:prstGeom prst="rect">
            <a:avLst/>
          </a:prstGeom>
        </p:spPr>
      </p:pic>
      <p:pic>
        <p:nvPicPr>
          <p:cNvPr id="20" name="Picture 19">
            <a:hlinkClick r:id="" action="ppaction://noaction" highlightClick="1"/>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000" l="10000" r="90000"/>
                    </a14:imgEffect>
                  </a14:imgLayer>
                </a14:imgProps>
              </a:ext>
            </a:extLst>
          </a:blip>
          <a:srcRect l="10575" t="8401" r="9654" b="2855"/>
          <a:stretch/>
        </p:blipFill>
        <p:spPr>
          <a:xfrm>
            <a:off x="2523844" y="1552003"/>
            <a:ext cx="741869" cy="1368198"/>
          </a:xfrm>
          <a:prstGeom prst="rect">
            <a:avLst/>
          </a:prstGeom>
        </p:spPr>
      </p:pic>
      <p:pic>
        <p:nvPicPr>
          <p:cNvPr id="22" name="Picture 21">
            <a:hlinkClick r:id="" action="ppaction://noaction" highlightClick="1"/>
          </p:cNvPr>
          <p:cNvPicPr>
            <a:picLocks noChangeAspect="1"/>
          </p:cNvPicPr>
          <p:nvPr/>
        </p:nvPicPr>
        <p:blipFill rotWithShape="1">
          <a:blip r:embed="rId8"/>
          <a:srcRect l="25538" r="18257"/>
          <a:stretch/>
        </p:blipFill>
        <p:spPr>
          <a:xfrm>
            <a:off x="2412666" y="4067814"/>
            <a:ext cx="492526" cy="1168400"/>
          </a:xfrm>
          <a:prstGeom prst="rect">
            <a:avLst/>
          </a:prstGeom>
        </p:spPr>
      </p:pic>
      <p:sp>
        <p:nvSpPr>
          <p:cNvPr id="25" name="Snip Single Corner Rectangle 24">
            <a:hlinkClick r:id="" action="ppaction://noaction" highlightClick="1"/>
          </p:cNvPr>
          <p:cNvSpPr/>
          <p:nvPr/>
        </p:nvSpPr>
        <p:spPr>
          <a:xfrm>
            <a:off x="935288" y="2221990"/>
            <a:ext cx="445646" cy="766465"/>
          </a:xfrm>
          <a:prstGeom prst="snip1Rect">
            <a:avLst>
              <a:gd name="adj" fmla="val 3378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extBox 12"/>
          <p:cNvSpPr txBox="1"/>
          <p:nvPr/>
        </p:nvSpPr>
        <p:spPr>
          <a:xfrm>
            <a:off x="7983161" y="1294037"/>
            <a:ext cx="835613" cy="461665"/>
          </a:xfrm>
          <a:prstGeom prst="rect">
            <a:avLst/>
          </a:prstGeom>
          <a:noFill/>
        </p:spPr>
        <p:txBody>
          <a:bodyPr wrap="none" rtlCol="0">
            <a:spAutoFit/>
          </a:bodyPr>
          <a:lstStyle/>
          <a:p>
            <a:r>
              <a:rPr lang="en-US" sz="2400" b="1" dirty="0">
                <a:solidFill>
                  <a:srgbClr val="FF0000"/>
                </a:solidFill>
                <a:latin typeface="Calibri"/>
              </a:rPr>
              <a:t>a</a:t>
            </a:r>
            <a:r>
              <a:rPr lang="en-US" sz="2400" b="1" dirty="0">
                <a:solidFill>
                  <a:prstClr val="black"/>
                </a:solidFill>
                <a:latin typeface="Calibri"/>
              </a:rPr>
              <a:t>gps</a:t>
            </a:r>
            <a:r>
              <a:rPr lang="en-US" sz="1400" baseline="-25000" dirty="0">
                <a:solidFill>
                  <a:srgbClr val="000000"/>
                </a:solidFill>
              </a:rPr>
              <a:t>7</a:t>
            </a:r>
            <a:endParaRPr lang="en-US" sz="1400" b="1" dirty="0">
              <a:solidFill>
                <a:prstClr val="black"/>
              </a:solidFill>
              <a:latin typeface="Calibri"/>
            </a:endParaRPr>
          </a:p>
        </p:txBody>
      </p:sp>
      <p:pic>
        <p:nvPicPr>
          <p:cNvPr id="2" name="Picture 1">
            <a:hlinkClick r:id="" action="ppaction://noaction" highlightClick="1"/>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0" b="97846" l="9538" r="89538"/>
                    </a14:imgEffect>
                  </a14:imgLayer>
                </a14:imgProps>
              </a:ext>
            </a:extLst>
          </a:blip>
          <a:srcRect l="11864" r="12841"/>
          <a:stretch/>
        </p:blipFill>
        <p:spPr>
          <a:xfrm>
            <a:off x="7836126" y="87268"/>
            <a:ext cx="757967" cy="1342234"/>
          </a:xfrm>
          <a:prstGeom prst="rect">
            <a:avLst/>
          </a:prstGeom>
        </p:spPr>
      </p:pic>
      <p:pic>
        <p:nvPicPr>
          <p:cNvPr id="3" name="Picture 2">
            <a:hlinkClick r:id="" action="ppaction://noaction" highlightClick="1"/>
          </p:cNvPr>
          <p:cNvPicPr>
            <a:picLocks noChangeAspect="1"/>
          </p:cNvPicPr>
          <p:nvPr/>
        </p:nvPicPr>
        <p:blipFill rotWithShape="1">
          <a:blip r:embed="rId11"/>
          <a:srcRect l="11059" t="17646" r="13502" b="9026"/>
          <a:stretch/>
        </p:blipFill>
        <p:spPr>
          <a:xfrm>
            <a:off x="6647311" y="995467"/>
            <a:ext cx="851648" cy="1103750"/>
          </a:xfrm>
          <a:prstGeom prst="rect">
            <a:avLst/>
          </a:prstGeom>
        </p:spPr>
      </p:pic>
      <p:pic>
        <p:nvPicPr>
          <p:cNvPr id="7" name="Picture 6">
            <a:hlinkClick r:id="" action="ppaction://noaction" highlightClick="1"/>
          </p:cNvPr>
          <p:cNvPicPr>
            <a:picLocks noChangeAspect="1"/>
          </p:cNvPicPr>
          <p:nvPr/>
        </p:nvPicPr>
        <p:blipFill rotWithShape="1">
          <a:blip r:embed="rId12"/>
          <a:srcRect l="20000" t="13050" r="13502" b="24031"/>
          <a:stretch/>
        </p:blipFill>
        <p:spPr>
          <a:xfrm>
            <a:off x="7587772" y="3047308"/>
            <a:ext cx="1000685" cy="1262453"/>
          </a:xfrm>
          <a:prstGeom prst="rect">
            <a:avLst/>
          </a:prstGeom>
        </p:spPr>
      </p:pic>
      <p:pic>
        <p:nvPicPr>
          <p:cNvPr id="21" name="Picture 20">
            <a:hlinkClick r:id="" action="ppaction://noaction" highlightClick="1"/>
          </p:cNvPr>
          <p:cNvPicPr>
            <a:picLocks noChangeAspect="1"/>
          </p:cNvPicPr>
          <p:nvPr/>
        </p:nvPicPr>
        <p:blipFill>
          <a:blip r:embed="rId13"/>
          <a:stretch>
            <a:fillRect/>
          </a:stretch>
        </p:blipFill>
        <p:spPr>
          <a:xfrm>
            <a:off x="551005" y="5309356"/>
            <a:ext cx="581558" cy="969264"/>
          </a:xfrm>
          <a:prstGeom prst="rect">
            <a:avLst/>
          </a:prstGeom>
        </p:spPr>
      </p:pic>
      <p:sp>
        <p:nvSpPr>
          <p:cNvPr id="23" name="TextBox 22"/>
          <p:cNvSpPr txBox="1"/>
          <p:nvPr/>
        </p:nvSpPr>
        <p:spPr>
          <a:xfrm>
            <a:off x="420808" y="6278620"/>
            <a:ext cx="826316" cy="461665"/>
          </a:xfrm>
          <a:prstGeom prst="rect">
            <a:avLst/>
          </a:prstGeom>
          <a:noFill/>
        </p:spPr>
        <p:txBody>
          <a:bodyPr wrap="none" rtlCol="0">
            <a:spAutoFit/>
          </a:bodyPr>
          <a:lstStyle/>
          <a:p>
            <a:r>
              <a:rPr lang="en-US" sz="2400" b="1" dirty="0">
                <a:solidFill>
                  <a:prstClr val="black"/>
                </a:solidFill>
                <a:latin typeface="Calibri"/>
              </a:rPr>
              <a:t>laws</a:t>
            </a:r>
            <a:r>
              <a:rPr lang="en-US" sz="1400" baseline="-25000" dirty="0">
                <a:solidFill>
                  <a:srgbClr val="000000"/>
                </a:solidFill>
              </a:rPr>
              <a:t>5</a:t>
            </a:r>
            <a:endParaRPr lang="en-US" sz="1400" b="1" dirty="0">
              <a:solidFill>
                <a:prstClr val="black"/>
              </a:solidFill>
              <a:latin typeface="Calibri"/>
            </a:endParaRPr>
          </a:p>
        </p:txBody>
      </p:sp>
      <p:sp>
        <p:nvSpPr>
          <p:cNvPr id="24" name="TextBox 23"/>
          <p:cNvSpPr txBox="1"/>
          <p:nvPr/>
        </p:nvSpPr>
        <p:spPr>
          <a:xfrm>
            <a:off x="5925271" y="5432516"/>
            <a:ext cx="1391343" cy="461665"/>
          </a:xfrm>
          <a:prstGeom prst="rect">
            <a:avLst/>
          </a:prstGeom>
          <a:noFill/>
        </p:spPr>
        <p:txBody>
          <a:bodyPr wrap="none" rtlCol="0">
            <a:spAutoFit/>
          </a:bodyPr>
          <a:lstStyle/>
          <a:p>
            <a:r>
              <a:rPr lang="en-US" sz="2400" b="1" dirty="0">
                <a:solidFill>
                  <a:prstClr val="black"/>
                </a:solidFill>
                <a:latin typeface="Calibri"/>
              </a:rPr>
              <a:t>Interface</a:t>
            </a:r>
            <a:r>
              <a:rPr lang="en-US" sz="1400" baseline="-25000" dirty="0">
                <a:solidFill>
                  <a:srgbClr val="000000"/>
                </a:solidFill>
              </a:rPr>
              <a:t>3</a:t>
            </a:r>
            <a:endParaRPr lang="en-US" sz="1400" b="1" dirty="0">
              <a:solidFill>
                <a:prstClr val="black"/>
              </a:solidFill>
              <a:latin typeface="Calibri"/>
            </a:endParaRPr>
          </a:p>
        </p:txBody>
      </p:sp>
      <p:pic>
        <p:nvPicPr>
          <p:cNvPr id="10" name="Picture 9">
            <a:hlinkClick r:id="" action="ppaction://noaction" highlightClick="1"/>
          </p:cNvPr>
          <p:cNvPicPr>
            <a:picLocks noChangeAspect="1"/>
          </p:cNvPicPr>
          <p:nvPr/>
        </p:nvPicPr>
        <p:blipFill>
          <a:blip r:embed="rId14"/>
          <a:stretch>
            <a:fillRect/>
          </a:stretch>
        </p:blipFill>
        <p:spPr>
          <a:xfrm>
            <a:off x="6132313" y="3505793"/>
            <a:ext cx="924026" cy="2012694"/>
          </a:xfrm>
          <a:prstGeom prst="rect">
            <a:avLst/>
          </a:prstGeom>
        </p:spPr>
      </p:pic>
      <p:pic>
        <p:nvPicPr>
          <p:cNvPr id="8" name="Picture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73218" y="503124"/>
            <a:ext cx="1405128" cy="1399032"/>
          </a:xfrm>
          <a:prstGeom prst="rect">
            <a:avLst/>
          </a:prstGeom>
        </p:spPr>
      </p:pic>
      <p:sp>
        <p:nvSpPr>
          <p:cNvPr id="9" name="TextBox 8">
            <a:extLst>
              <a:ext uri="{FF2B5EF4-FFF2-40B4-BE49-F238E27FC236}">
                <a16:creationId xmlns:a16="http://schemas.microsoft.com/office/drawing/2014/main" id="{DA1AB489-C7AB-FC48-8E2A-A396541B25A7}"/>
              </a:ext>
            </a:extLst>
          </p:cNvPr>
          <p:cNvSpPr txBox="1"/>
          <p:nvPr/>
        </p:nvSpPr>
        <p:spPr>
          <a:xfrm>
            <a:off x="300059" y="-2264"/>
            <a:ext cx="3905108" cy="492443"/>
          </a:xfrm>
          <a:prstGeom prst="rect">
            <a:avLst/>
          </a:prstGeom>
          <a:noFill/>
        </p:spPr>
        <p:txBody>
          <a:bodyPr wrap="none" lIns="0" tIns="0" rIns="0" bIns="0" rtlCol="0" anchor="t" anchorCtr="0">
            <a:spAutoFit/>
          </a:bodyPr>
          <a:lstStyle/>
          <a:p>
            <a:r>
              <a:rPr lang="en-US" sz="3200"/>
              <a:t>Prof. Ari </a:t>
            </a:r>
            <a:r>
              <a:rPr lang="en-US" sz="3200" dirty="0"/>
              <a:t>Trachtenberg</a:t>
            </a:r>
          </a:p>
        </p:txBody>
      </p:sp>
      <p:sp>
        <p:nvSpPr>
          <p:cNvPr id="11" name="TextBox 10">
            <a:extLst>
              <a:ext uri="{FF2B5EF4-FFF2-40B4-BE49-F238E27FC236}">
                <a16:creationId xmlns:a16="http://schemas.microsoft.com/office/drawing/2014/main" id="{407AB0D6-60CE-864B-8DA6-47B924DF1224}"/>
              </a:ext>
            </a:extLst>
          </p:cNvPr>
          <p:cNvSpPr txBox="1"/>
          <p:nvPr/>
        </p:nvSpPr>
        <p:spPr>
          <a:xfrm>
            <a:off x="1818537" y="490179"/>
            <a:ext cx="5161669" cy="523220"/>
          </a:xfrm>
          <a:prstGeom prst="rect">
            <a:avLst/>
          </a:prstGeom>
          <a:noFill/>
        </p:spPr>
        <p:txBody>
          <a:bodyPr wrap="none" lIns="0" tIns="0" rIns="0" bIns="0" rtlCol="0" anchor="t" anchorCtr="0">
            <a:spAutoFit/>
          </a:bodyPr>
          <a:lstStyle/>
          <a:p>
            <a:r>
              <a:rPr lang="en-US" b="1" dirty="0">
                <a:latin typeface="Times" pitchFamily="2" charset="0"/>
              </a:rPr>
              <a:t>Laboratory of Networking and Information Systems</a:t>
            </a:r>
          </a:p>
          <a:p>
            <a:r>
              <a:rPr lang="en-US" sz="1600" b="1" dirty="0">
                <a:latin typeface="Times" pitchFamily="2" charset="0"/>
                <a:hlinkClick r:id="rId16"/>
              </a:rPr>
              <a:t>nislab.bu.edu</a:t>
            </a:r>
            <a:r>
              <a:rPr lang="en-US" sz="1600" b="1" dirty="0">
                <a:latin typeface="Times" pitchFamily="2" charset="0"/>
              </a:rPr>
              <a:t> </a:t>
            </a:r>
          </a:p>
        </p:txBody>
      </p:sp>
    </p:spTree>
    <p:extLst>
      <p:ext uri="{BB962C8B-B14F-4D97-AF65-F5344CB8AC3E}">
        <p14:creationId xmlns:p14="http://schemas.microsoft.com/office/powerpoint/2010/main" val="387033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1026" y="152400"/>
            <a:ext cx="1260000" cy="1377122"/>
          </a:xfrm>
          <a:prstGeom prst="rect">
            <a:avLst/>
          </a:prstGeom>
        </p:spPr>
      </p:pic>
      <p:sp>
        <p:nvSpPr>
          <p:cNvPr id="2" name="TextBox 1"/>
          <p:cNvSpPr txBox="1"/>
          <p:nvPr/>
        </p:nvSpPr>
        <p:spPr>
          <a:xfrm>
            <a:off x="1044280" y="68266"/>
            <a:ext cx="7086335" cy="1348061"/>
          </a:xfrm>
          <a:prstGeom prst="rect">
            <a:avLst/>
          </a:prstGeom>
          <a:noFill/>
        </p:spPr>
        <p:txBody>
          <a:bodyPr wrap="square" rtlCol="0">
            <a:spAutoFit/>
          </a:bodyPr>
          <a:lstStyle/>
          <a:p>
            <a:pPr algn="ctr">
              <a:lnSpc>
                <a:spcPct val="110000"/>
              </a:lnSpc>
            </a:pPr>
            <a:r>
              <a:rPr lang="en-US" sz="3200" b="1" dirty="0">
                <a:latin typeface="Garamond"/>
                <a:cs typeface="Garamond"/>
              </a:rPr>
              <a:t>Dependable Computing Lab</a:t>
            </a:r>
            <a:endParaRPr lang="en-US" sz="2800" b="1" dirty="0">
              <a:latin typeface="Garamond"/>
              <a:cs typeface="Garamond"/>
            </a:endParaRPr>
          </a:p>
          <a:p>
            <a:pPr algn="ctr">
              <a:lnSpc>
                <a:spcPct val="110000"/>
              </a:lnSpc>
            </a:pPr>
            <a:r>
              <a:rPr lang="en-US" sz="2400" dirty="0">
                <a:latin typeface="Garamond"/>
                <a:cs typeface="Garamond"/>
              </a:rPr>
              <a:t>PI: Prof. Wenchao Li	  </a:t>
            </a:r>
            <a:r>
              <a:rPr lang="en-US" sz="2400" dirty="0">
                <a:latin typeface="Garamond"/>
                <a:cs typeface="Garamond"/>
                <a:hlinkClick r:id="rId4"/>
              </a:rPr>
              <a:t>http://sites.bu.edu/depend</a:t>
            </a:r>
            <a:endParaRPr lang="en-US" sz="2400" dirty="0">
              <a:latin typeface="Garamond"/>
              <a:cs typeface="Garamond"/>
            </a:endParaRPr>
          </a:p>
          <a:p>
            <a:pPr algn="ctr"/>
            <a:endParaRPr lang="en-US" sz="2000" dirty="0">
              <a:latin typeface="Garamond"/>
              <a:cs typeface="Garamond"/>
            </a:endParaRPr>
          </a:p>
        </p:txBody>
      </p:sp>
      <p:pic>
        <p:nvPicPr>
          <p:cNvPr id="14" name="Picture 13" descr="female_user.jpg"/>
          <p:cNvPicPr>
            <a:picLocks noChangeAspect="1"/>
          </p:cNvPicPr>
          <p:nvPr/>
        </p:nvPicPr>
        <p:blipFill>
          <a:blip r:embed="rId5" cstate="print">
            <a:extLst>
              <a:ext uri="{BEBA8EAE-BF5A-486C-A8C5-ECC9F3942E4B}">
                <a14:imgProps xmlns:a14="http://schemas.microsoft.com/office/drawing/2010/main">
                  <a14:imgLayer r:embed="rId6">
                    <a14:imgEffect>
                      <a14:backgroundRemoval t="0" b="97778" l="893" r="97768"/>
                    </a14:imgEffect>
                  </a14:imgLayer>
                </a14:imgProps>
              </a:ext>
              <a:ext uri="{28A0092B-C50C-407E-A947-70E740481C1C}">
                <a14:useLocalDpi xmlns:a14="http://schemas.microsoft.com/office/drawing/2010/main" val="0"/>
              </a:ext>
            </a:extLst>
          </a:blip>
          <a:stretch>
            <a:fillRect/>
          </a:stretch>
        </p:blipFill>
        <p:spPr>
          <a:xfrm>
            <a:off x="245498" y="2680995"/>
            <a:ext cx="889572" cy="838200"/>
          </a:xfrm>
          <a:prstGeom prst="rect">
            <a:avLst/>
          </a:prstGeom>
        </p:spPr>
      </p:pic>
      <p:grpSp>
        <p:nvGrpSpPr>
          <p:cNvPr id="15" name="Group 14"/>
          <p:cNvGrpSpPr/>
          <p:nvPr/>
        </p:nvGrpSpPr>
        <p:grpSpPr>
          <a:xfrm>
            <a:off x="2199154" y="2680994"/>
            <a:ext cx="2500431" cy="814307"/>
            <a:chOff x="3031321" y="3356233"/>
            <a:chExt cx="3720113" cy="1300975"/>
          </a:xfrm>
        </p:grpSpPr>
        <p:pic>
          <p:nvPicPr>
            <p:cNvPr id="17" name="Picture 16" descr="Robotic surgery_clip_image001_0000.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42865" y="3356234"/>
              <a:ext cx="1608569" cy="1300973"/>
            </a:xfrm>
            <a:prstGeom prst="rect">
              <a:avLst/>
            </a:prstGeom>
          </p:spPr>
        </p:pic>
        <p:pic>
          <p:nvPicPr>
            <p:cNvPr id="18" name="Picture 17" descr="self-driving-cars.jpg"/>
            <p:cNvPicPr>
              <a:picLocks noChangeAspect="1"/>
            </p:cNvPicPr>
            <p:nvPr/>
          </p:nvPicPr>
          <p:blipFill>
            <a:blip r:embed="rId8" cstate="print">
              <a:alphaModFix/>
              <a:extLst>
                <a:ext uri="{28A0092B-C50C-407E-A947-70E740481C1C}">
                  <a14:useLocalDpi xmlns:a14="http://schemas.microsoft.com/office/drawing/2010/main" val="0"/>
                </a:ext>
              </a:extLst>
            </a:blip>
            <a:stretch>
              <a:fillRect/>
            </a:stretch>
          </p:blipFill>
          <p:spPr>
            <a:xfrm>
              <a:off x="3031321" y="3356233"/>
              <a:ext cx="1927282" cy="1300975"/>
            </a:xfrm>
            <a:prstGeom prst="rect">
              <a:avLst/>
            </a:prstGeom>
          </p:spPr>
        </p:pic>
      </p:grpSp>
      <p:grpSp>
        <p:nvGrpSpPr>
          <p:cNvPr id="19" name="Group 18"/>
          <p:cNvGrpSpPr/>
          <p:nvPr/>
        </p:nvGrpSpPr>
        <p:grpSpPr>
          <a:xfrm>
            <a:off x="1208503" y="2534076"/>
            <a:ext cx="815606" cy="1208224"/>
            <a:chOff x="3386499" y="1731396"/>
            <a:chExt cx="2714033" cy="2968250"/>
          </a:xfrm>
        </p:grpSpPr>
        <p:sp>
          <p:nvSpPr>
            <p:cNvPr id="20" name="Right Arrow 6"/>
            <p:cNvSpPr/>
            <p:nvPr/>
          </p:nvSpPr>
          <p:spPr>
            <a:xfrm rot="1333403">
              <a:off x="3386499" y="1731396"/>
              <a:ext cx="2694982" cy="1344725"/>
            </a:xfrm>
            <a:custGeom>
              <a:avLst/>
              <a:gdLst>
                <a:gd name="connsiteX0" fmla="*/ 0 w 2889752"/>
                <a:gd name="connsiteY0" fmla="*/ 447039 h 1654443"/>
                <a:gd name="connsiteX1" fmla="*/ 2062531 w 2889752"/>
                <a:gd name="connsiteY1" fmla="*/ 447039 h 1654443"/>
                <a:gd name="connsiteX2" fmla="*/ 2062531 w 2889752"/>
                <a:gd name="connsiteY2" fmla="*/ 0 h 1654443"/>
                <a:gd name="connsiteX3" fmla="*/ 2889752 w 2889752"/>
                <a:gd name="connsiteY3" fmla="*/ 827222 h 1654443"/>
                <a:gd name="connsiteX4" fmla="*/ 2062531 w 2889752"/>
                <a:gd name="connsiteY4" fmla="*/ 1654443 h 1654443"/>
                <a:gd name="connsiteX5" fmla="*/ 2062531 w 2889752"/>
                <a:gd name="connsiteY5" fmla="*/ 1207404 h 1654443"/>
                <a:gd name="connsiteX6" fmla="*/ 0 w 2889752"/>
                <a:gd name="connsiteY6" fmla="*/ 1207404 h 1654443"/>
                <a:gd name="connsiteX7" fmla="*/ 0 w 2889752"/>
                <a:gd name="connsiteY7" fmla="*/ 447039 h 1654443"/>
                <a:gd name="connsiteX0" fmla="*/ 0 w 2889752"/>
                <a:gd name="connsiteY0" fmla="*/ 981808 h 1654443"/>
                <a:gd name="connsiteX1" fmla="*/ 2062531 w 2889752"/>
                <a:gd name="connsiteY1" fmla="*/ 447039 h 1654443"/>
                <a:gd name="connsiteX2" fmla="*/ 2062531 w 2889752"/>
                <a:gd name="connsiteY2" fmla="*/ 0 h 1654443"/>
                <a:gd name="connsiteX3" fmla="*/ 2889752 w 2889752"/>
                <a:gd name="connsiteY3" fmla="*/ 827222 h 1654443"/>
                <a:gd name="connsiteX4" fmla="*/ 2062531 w 2889752"/>
                <a:gd name="connsiteY4" fmla="*/ 1654443 h 1654443"/>
                <a:gd name="connsiteX5" fmla="*/ 2062531 w 2889752"/>
                <a:gd name="connsiteY5" fmla="*/ 1207404 h 1654443"/>
                <a:gd name="connsiteX6" fmla="*/ 0 w 2889752"/>
                <a:gd name="connsiteY6" fmla="*/ 1207404 h 1654443"/>
                <a:gd name="connsiteX7" fmla="*/ 0 w 2889752"/>
                <a:gd name="connsiteY7" fmla="*/ 981808 h 1654443"/>
                <a:gd name="connsiteX0" fmla="*/ 0 w 2889752"/>
                <a:gd name="connsiteY0" fmla="*/ 981808 h 1654443"/>
                <a:gd name="connsiteX1" fmla="*/ 1978986 w 2889752"/>
                <a:gd name="connsiteY1" fmla="*/ 681000 h 1654443"/>
                <a:gd name="connsiteX2" fmla="*/ 2062531 w 2889752"/>
                <a:gd name="connsiteY2" fmla="*/ 0 h 1654443"/>
                <a:gd name="connsiteX3" fmla="*/ 2889752 w 2889752"/>
                <a:gd name="connsiteY3" fmla="*/ 827222 h 1654443"/>
                <a:gd name="connsiteX4" fmla="*/ 2062531 w 2889752"/>
                <a:gd name="connsiteY4" fmla="*/ 1654443 h 1654443"/>
                <a:gd name="connsiteX5" fmla="*/ 2062531 w 2889752"/>
                <a:gd name="connsiteY5" fmla="*/ 1207404 h 1654443"/>
                <a:gd name="connsiteX6" fmla="*/ 0 w 2889752"/>
                <a:gd name="connsiteY6" fmla="*/ 1207404 h 1654443"/>
                <a:gd name="connsiteX7" fmla="*/ 0 w 2889752"/>
                <a:gd name="connsiteY7" fmla="*/ 981808 h 1654443"/>
                <a:gd name="connsiteX0" fmla="*/ 0 w 2889752"/>
                <a:gd name="connsiteY0" fmla="*/ 981808 h 1654443"/>
                <a:gd name="connsiteX1" fmla="*/ 1978986 w 2889752"/>
                <a:gd name="connsiteY1" fmla="*/ 681000 h 1654443"/>
                <a:gd name="connsiteX2" fmla="*/ 2062531 w 2889752"/>
                <a:gd name="connsiteY2" fmla="*/ 0 h 1654443"/>
                <a:gd name="connsiteX3" fmla="*/ 2889752 w 2889752"/>
                <a:gd name="connsiteY3" fmla="*/ 827222 h 1654443"/>
                <a:gd name="connsiteX4" fmla="*/ 2062531 w 2889752"/>
                <a:gd name="connsiteY4" fmla="*/ 1654443 h 1654443"/>
                <a:gd name="connsiteX5" fmla="*/ 1912150 w 2889752"/>
                <a:gd name="connsiteY5" fmla="*/ 1140558 h 1654443"/>
                <a:gd name="connsiteX6" fmla="*/ 0 w 2889752"/>
                <a:gd name="connsiteY6" fmla="*/ 1207404 h 1654443"/>
                <a:gd name="connsiteX7" fmla="*/ 0 w 2889752"/>
                <a:gd name="connsiteY7" fmla="*/ 981808 h 1654443"/>
                <a:gd name="connsiteX0" fmla="*/ 0 w 2889752"/>
                <a:gd name="connsiteY0" fmla="*/ 981808 h 1738001"/>
                <a:gd name="connsiteX1" fmla="*/ 1978986 w 2889752"/>
                <a:gd name="connsiteY1" fmla="*/ 681000 h 1738001"/>
                <a:gd name="connsiteX2" fmla="*/ 2062531 w 2889752"/>
                <a:gd name="connsiteY2" fmla="*/ 0 h 1738001"/>
                <a:gd name="connsiteX3" fmla="*/ 2889752 w 2889752"/>
                <a:gd name="connsiteY3" fmla="*/ 827222 h 1738001"/>
                <a:gd name="connsiteX4" fmla="*/ 1828605 w 2889752"/>
                <a:gd name="connsiteY4" fmla="*/ 1738001 h 1738001"/>
                <a:gd name="connsiteX5" fmla="*/ 1912150 w 2889752"/>
                <a:gd name="connsiteY5" fmla="*/ 1140558 h 1738001"/>
                <a:gd name="connsiteX6" fmla="*/ 0 w 2889752"/>
                <a:gd name="connsiteY6" fmla="*/ 1207404 h 1738001"/>
                <a:gd name="connsiteX7" fmla="*/ 0 w 2889752"/>
                <a:gd name="connsiteY7" fmla="*/ 981808 h 1738001"/>
                <a:gd name="connsiteX0" fmla="*/ 0 w 2889752"/>
                <a:gd name="connsiteY0" fmla="*/ 864827 h 1621020"/>
                <a:gd name="connsiteX1" fmla="*/ 1978986 w 2889752"/>
                <a:gd name="connsiteY1" fmla="*/ 564019 h 1621020"/>
                <a:gd name="connsiteX2" fmla="*/ 2112658 w 2889752"/>
                <a:gd name="connsiteY2" fmla="*/ 0 h 1621020"/>
                <a:gd name="connsiteX3" fmla="*/ 2889752 w 2889752"/>
                <a:gd name="connsiteY3" fmla="*/ 710241 h 1621020"/>
                <a:gd name="connsiteX4" fmla="*/ 1828605 w 2889752"/>
                <a:gd name="connsiteY4" fmla="*/ 1621020 h 1621020"/>
                <a:gd name="connsiteX5" fmla="*/ 1912150 w 2889752"/>
                <a:gd name="connsiteY5" fmla="*/ 1023577 h 1621020"/>
                <a:gd name="connsiteX6" fmla="*/ 0 w 2889752"/>
                <a:gd name="connsiteY6" fmla="*/ 1090423 h 1621020"/>
                <a:gd name="connsiteX7" fmla="*/ 0 w 2889752"/>
                <a:gd name="connsiteY7" fmla="*/ 864827 h 1621020"/>
                <a:gd name="connsiteX0" fmla="*/ 0 w 2689244"/>
                <a:gd name="connsiteY0" fmla="*/ 864827 h 1621020"/>
                <a:gd name="connsiteX1" fmla="*/ 1978986 w 2689244"/>
                <a:gd name="connsiteY1" fmla="*/ 564019 h 1621020"/>
                <a:gd name="connsiteX2" fmla="*/ 2112658 w 2689244"/>
                <a:gd name="connsiteY2" fmla="*/ 0 h 1621020"/>
                <a:gd name="connsiteX3" fmla="*/ 2689244 w 2689244"/>
                <a:gd name="connsiteY3" fmla="*/ 793798 h 1621020"/>
                <a:gd name="connsiteX4" fmla="*/ 1828605 w 2689244"/>
                <a:gd name="connsiteY4" fmla="*/ 1621020 h 1621020"/>
                <a:gd name="connsiteX5" fmla="*/ 1912150 w 2689244"/>
                <a:gd name="connsiteY5" fmla="*/ 1023577 h 1621020"/>
                <a:gd name="connsiteX6" fmla="*/ 0 w 2689244"/>
                <a:gd name="connsiteY6" fmla="*/ 1090423 h 1621020"/>
                <a:gd name="connsiteX7" fmla="*/ 0 w 2689244"/>
                <a:gd name="connsiteY7" fmla="*/ 864827 h 1621020"/>
                <a:gd name="connsiteX0" fmla="*/ 1136212 w 3825456"/>
                <a:gd name="connsiteY0" fmla="*/ 864827 h 1621020"/>
                <a:gd name="connsiteX1" fmla="*/ 3115198 w 3825456"/>
                <a:gd name="connsiteY1" fmla="*/ 564019 h 1621020"/>
                <a:gd name="connsiteX2" fmla="*/ 3248870 w 3825456"/>
                <a:gd name="connsiteY2" fmla="*/ 0 h 1621020"/>
                <a:gd name="connsiteX3" fmla="*/ 3825456 w 3825456"/>
                <a:gd name="connsiteY3" fmla="*/ 793798 h 1621020"/>
                <a:gd name="connsiteX4" fmla="*/ 2964817 w 3825456"/>
                <a:gd name="connsiteY4" fmla="*/ 1621020 h 1621020"/>
                <a:gd name="connsiteX5" fmla="*/ 3048362 w 3825456"/>
                <a:gd name="connsiteY5" fmla="*/ 1023577 h 1621020"/>
                <a:gd name="connsiteX6" fmla="*/ 0 w 3825456"/>
                <a:gd name="connsiteY6" fmla="*/ 1324385 h 1621020"/>
                <a:gd name="connsiteX7" fmla="*/ 1136212 w 3825456"/>
                <a:gd name="connsiteY7" fmla="*/ 864827 h 1621020"/>
                <a:gd name="connsiteX0" fmla="*/ 100254 w 3825456"/>
                <a:gd name="connsiteY0" fmla="*/ 1132212 h 1621020"/>
                <a:gd name="connsiteX1" fmla="*/ 3115198 w 3825456"/>
                <a:gd name="connsiteY1" fmla="*/ 564019 h 1621020"/>
                <a:gd name="connsiteX2" fmla="*/ 3248870 w 3825456"/>
                <a:gd name="connsiteY2" fmla="*/ 0 h 1621020"/>
                <a:gd name="connsiteX3" fmla="*/ 3825456 w 3825456"/>
                <a:gd name="connsiteY3" fmla="*/ 793798 h 1621020"/>
                <a:gd name="connsiteX4" fmla="*/ 2964817 w 3825456"/>
                <a:gd name="connsiteY4" fmla="*/ 1621020 h 1621020"/>
                <a:gd name="connsiteX5" fmla="*/ 3048362 w 3825456"/>
                <a:gd name="connsiteY5" fmla="*/ 1023577 h 1621020"/>
                <a:gd name="connsiteX6" fmla="*/ 0 w 3825456"/>
                <a:gd name="connsiteY6" fmla="*/ 1324385 h 1621020"/>
                <a:gd name="connsiteX7" fmla="*/ 100254 w 3825456"/>
                <a:gd name="connsiteY7" fmla="*/ 1132212 h 1621020"/>
                <a:gd name="connsiteX0" fmla="*/ 100254 w 3825456"/>
                <a:gd name="connsiteY0" fmla="*/ 1132212 h 1621020"/>
                <a:gd name="connsiteX1" fmla="*/ 3115198 w 3825456"/>
                <a:gd name="connsiteY1" fmla="*/ 564019 h 1621020"/>
                <a:gd name="connsiteX2" fmla="*/ 3248870 w 3825456"/>
                <a:gd name="connsiteY2" fmla="*/ 0 h 1621020"/>
                <a:gd name="connsiteX3" fmla="*/ 3825456 w 3825456"/>
                <a:gd name="connsiteY3" fmla="*/ 793798 h 1621020"/>
                <a:gd name="connsiteX4" fmla="*/ 2964817 w 3825456"/>
                <a:gd name="connsiteY4" fmla="*/ 1621020 h 1621020"/>
                <a:gd name="connsiteX5" fmla="*/ 3048362 w 3825456"/>
                <a:gd name="connsiteY5" fmla="*/ 1023577 h 1621020"/>
                <a:gd name="connsiteX6" fmla="*/ 0 w 3825456"/>
                <a:gd name="connsiteY6" fmla="*/ 1324385 h 1621020"/>
                <a:gd name="connsiteX7" fmla="*/ 100254 w 3825456"/>
                <a:gd name="connsiteY7" fmla="*/ 1132212 h 1621020"/>
                <a:gd name="connsiteX0" fmla="*/ 100254 w 3825456"/>
                <a:gd name="connsiteY0" fmla="*/ 1132212 h 1621020"/>
                <a:gd name="connsiteX1" fmla="*/ 3115198 w 3825456"/>
                <a:gd name="connsiteY1" fmla="*/ 564019 h 1621020"/>
                <a:gd name="connsiteX2" fmla="*/ 3248870 w 3825456"/>
                <a:gd name="connsiteY2" fmla="*/ 0 h 1621020"/>
                <a:gd name="connsiteX3" fmla="*/ 3825456 w 3825456"/>
                <a:gd name="connsiteY3" fmla="*/ 793798 h 1621020"/>
                <a:gd name="connsiteX4" fmla="*/ 2964817 w 3825456"/>
                <a:gd name="connsiteY4" fmla="*/ 1621020 h 1621020"/>
                <a:gd name="connsiteX5" fmla="*/ 3048362 w 3825456"/>
                <a:gd name="connsiteY5" fmla="*/ 1023577 h 1621020"/>
                <a:gd name="connsiteX6" fmla="*/ 0 w 3825456"/>
                <a:gd name="connsiteY6" fmla="*/ 1324385 h 1621020"/>
                <a:gd name="connsiteX7" fmla="*/ 100254 w 3825456"/>
                <a:gd name="connsiteY7" fmla="*/ 1132212 h 1621020"/>
                <a:gd name="connsiteX0" fmla="*/ 100254 w 3825456"/>
                <a:gd name="connsiteY0" fmla="*/ 1132212 h 1621020"/>
                <a:gd name="connsiteX1" fmla="*/ 3115198 w 3825456"/>
                <a:gd name="connsiteY1" fmla="*/ 564019 h 1621020"/>
                <a:gd name="connsiteX2" fmla="*/ 3248870 w 3825456"/>
                <a:gd name="connsiteY2" fmla="*/ 0 h 1621020"/>
                <a:gd name="connsiteX3" fmla="*/ 3825456 w 3825456"/>
                <a:gd name="connsiteY3" fmla="*/ 793798 h 1621020"/>
                <a:gd name="connsiteX4" fmla="*/ 2964817 w 3825456"/>
                <a:gd name="connsiteY4" fmla="*/ 1621020 h 1621020"/>
                <a:gd name="connsiteX5" fmla="*/ 3048362 w 3825456"/>
                <a:gd name="connsiteY5" fmla="*/ 1023577 h 1621020"/>
                <a:gd name="connsiteX6" fmla="*/ 0 w 3825456"/>
                <a:gd name="connsiteY6" fmla="*/ 1324385 h 1621020"/>
                <a:gd name="connsiteX7" fmla="*/ 100254 w 3825456"/>
                <a:gd name="connsiteY7" fmla="*/ 1132212 h 1621020"/>
                <a:gd name="connsiteX0" fmla="*/ 100254 w 3842165"/>
                <a:gd name="connsiteY0" fmla="*/ 1132212 h 1621020"/>
                <a:gd name="connsiteX1" fmla="*/ 3115198 w 3842165"/>
                <a:gd name="connsiteY1" fmla="*/ 564019 h 1621020"/>
                <a:gd name="connsiteX2" fmla="*/ 3248870 w 3842165"/>
                <a:gd name="connsiteY2" fmla="*/ 0 h 1621020"/>
                <a:gd name="connsiteX3" fmla="*/ 3842165 w 3842165"/>
                <a:gd name="connsiteY3" fmla="*/ 927490 h 1621020"/>
                <a:gd name="connsiteX4" fmla="*/ 2964817 w 3842165"/>
                <a:gd name="connsiteY4" fmla="*/ 1621020 h 1621020"/>
                <a:gd name="connsiteX5" fmla="*/ 3048362 w 3842165"/>
                <a:gd name="connsiteY5" fmla="*/ 1023577 h 1621020"/>
                <a:gd name="connsiteX6" fmla="*/ 0 w 3842165"/>
                <a:gd name="connsiteY6" fmla="*/ 1324385 h 1621020"/>
                <a:gd name="connsiteX7" fmla="*/ 100254 w 3842165"/>
                <a:gd name="connsiteY7" fmla="*/ 1132212 h 1621020"/>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1253175 w 5095340"/>
                <a:gd name="connsiteY6" fmla="*/ 1324385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584815 w 5095340"/>
                <a:gd name="connsiteY6" fmla="*/ 2995539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584815 w 5095340"/>
                <a:gd name="connsiteY6" fmla="*/ 2995539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584815 w 5095340"/>
                <a:gd name="connsiteY6" fmla="*/ 2995539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584815 w 5095340"/>
                <a:gd name="connsiteY6" fmla="*/ 2995539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334180 w 5095340"/>
                <a:gd name="connsiteY6" fmla="*/ 3129232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368373 w 5095340"/>
                <a:gd name="connsiteY1" fmla="*/ 463750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368373 w 5095340"/>
                <a:gd name="connsiteY1" fmla="*/ 463750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134447 w 5095340"/>
                <a:gd name="connsiteY4" fmla="*/ 1587597 h 3354847"/>
                <a:gd name="connsiteX5" fmla="*/ 4301537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134447 w 5095340"/>
                <a:gd name="connsiteY4" fmla="*/ 1587597 h 3354847"/>
                <a:gd name="connsiteX5" fmla="*/ 4234701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134447 w 5095340"/>
                <a:gd name="connsiteY4" fmla="*/ 1587597 h 3354847"/>
                <a:gd name="connsiteX5" fmla="*/ 4318246 w 5095340"/>
                <a:gd name="connsiteY5" fmla="*/ 956731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134447 w 5095340"/>
                <a:gd name="connsiteY4" fmla="*/ 1587597 h 3354847"/>
                <a:gd name="connsiteX5" fmla="*/ 4284828 w 5095340"/>
                <a:gd name="connsiteY5" fmla="*/ 973442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184574 w 5095340"/>
                <a:gd name="connsiteY4" fmla="*/ 1470616 h 3354847"/>
                <a:gd name="connsiteX5" fmla="*/ 4284828 w 5095340"/>
                <a:gd name="connsiteY5" fmla="*/ 973442 h 3354847"/>
                <a:gd name="connsiteX6" fmla="*/ 133672 w 5095340"/>
                <a:gd name="connsiteY6" fmla="*/ 3229501 h 3354847"/>
                <a:gd name="connsiteX7" fmla="*/ 0 w 5095340"/>
                <a:gd name="connsiteY7" fmla="*/ 3354847 h 3354847"/>
                <a:gd name="connsiteX0" fmla="*/ 0 w 5045213"/>
                <a:gd name="connsiteY0" fmla="*/ 3354847 h 3354847"/>
                <a:gd name="connsiteX1" fmla="*/ 4401791 w 5045213"/>
                <a:gd name="connsiteY1" fmla="*/ 513885 h 3354847"/>
                <a:gd name="connsiteX2" fmla="*/ 4502045 w 5045213"/>
                <a:gd name="connsiteY2" fmla="*/ 0 h 3354847"/>
                <a:gd name="connsiteX3" fmla="*/ 5045213 w 5045213"/>
                <a:gd name="connsiteY3" fmla="*/ 894067 h 3354847"/>
                <a:gd name="connsiteX4" fmla="*/ 4184574 w 5045213"/>
                <a:gd name="connsiteY4" fmla="*/ 1470616 h 3354847"/>
                <a:gd name="connsiteX5" fmla="*/ 4284828 w 5045213"/>
                <a:gd name="connsiteY5" fmla="*/ 973442 h 3354847"/>
                <a:gd name="connsiteX6" fmla="*/ 133672 w 5045213"/>
                <a:gd name="connsiteY6" fmla="*/ 3229501 h 3354847"/>
                <a:gd name="connsiteX7" fmla="*/ 0 w 5045213"/>
                <a:gd name="connsiteY7" fmla="*/ 3354847 h 335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5213" h="3354847">
                  <a:moveTo>
                    <a:pt x="0" y="3354847"/>
                  </a:moveTo>
                  <a:cubicBezTo>
                    <a:pt x="837891" y="-26455"/>
                    <a:pt x="3396810" y="703283"/>
                    <a:pt x="4401791" y="513885"/>
                  </a:cubicBezTo>
                  <a:lnTo>
                    <a:pt x="4502045" y="0"/>
                  </a:lnTo>
                  <a:lnTo>
                    <a:pt x="5045213" y="894067"/>
                  </a:lnTo>
                  <a:lnTo>
                    <a:pt x="4184574" y="1470616"/>
                  </a:lnTo>
                  <a:lnTo>
                    <a:pt x="4284828" y="973442"/>
                  </a:lnTo>
                  <a:cubicBezTo>
                    <a:pt x="3235289" y="823038"/>
                    <a:pt x="782195" y="789616"/>
                    <a:pt x="133672" y="3229501"/>
                  </a:cubicBezTo>
                  <a:lnTo>
                    <a:pt x="0" y="3354847"/>
                  </a:lnTo>
                  <a:close/>
                </a:path>
              </a:pathLst>
            </a:cu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1" name="Right Arrow 6"/>
            <p:cNvSpPr/>
            <p:nvPr/>
          </p:nvSpPr>
          <p:spPr>
            <a:xfrm rot="11958255">
              <a:off x="3405550" y="3354922"/>
              <a:ext cx="2694982" cy="1344724"/>
            </a:xfrm>
            <a:custGeom>
              <a:avLst/>
              <a:gdLst>
                <a:gd name="connsiteX0" fmla="*/ 0 w 2889752"/>
                <a:gd name="connsiteY0" fmla="*/ 447039 h 1654443"/>
                <a:gd name="connsiteX1" fmla="*/ 2062531 w 2889752"/>
                <a:gd name="connsiteY1" fmla="*/ 447039 h 1654443"/>
                <a:gd name="connsiteX2" fmla="*/ 2062531 w 2889752"/>
                <a:gd name="connsiteY2" fmla="*/ 0 h 1654443"/>
                <a:gd name="connsiteX3" fmla="*/ 2889752 w 2889752"/>
                <a:gd name="connsiteY3" fmla="*/ 827222 h 1654443"/>
                <a:gd name="connsiteX4" fmla="*/ 2062531 w 2889752"/>
                <a:gd name="connsiteY4" fmla="*/ 1654443 h 1654443"/>
                <a:gd name="connsiteX5" fmla="*/ 2062531 w 2889752"/>
                <a:gd name="connsiteY5" fmla="*/ 1207404 h 1654443"/>
                <a:gd name="connsiteX6" fmla="*/ 0 w 2889752"/>
                <a:gd name="connsiteY6" fmla="*/ 1207404 h 1654443"/>
                <a:gd name="connsiteX7" fmla="*/ 0 w 2889752"/>
                <a:gd name="connsiteY7" fmla="*/ 447039 h 1654443"/>
                <a:gd name="connsiteX0" fmla="*/ 0 w 2889752"/>
                <a:gd name="connsiteY0" fmla="*/ 981808 h 1654443"/>
                <a:gd name="connsiteX1" fmla="*/ 2062531 w 2889752"/>
                <a:gd name="connsiteY1" fmla="*/ 447039 h 1654443"/>
                <a:gd name="connsiteX2" fmla="*/ 2062531 w 2889752"/>
                <a:gd name="connsiteY2" fmla="*/ 0 h 1654443"/>
                <a:gd name="connsiteX3" fmla="*/ 2889752 w 2889752"/>
                <a:gd name="connsiteY3" fmla="*/ 827222 h 1654443"/>
                <a:gd name="connsiteX4" fmla="*/ 2062531 w 2889752"/>
                <a:gd name="connsiteY4" fmla="*/ 1654443 h 1654443"/>
                <a:gd name="connsiteX5" fmla="*/ 2062531 w 2889752"/>
                <a:gd name="connsiteY5" fmla="*/ 1207404 h 1654443"/>
                <a:gd name="connsiteX6" fmla="*/ 0 w 2889752"/>
                <a:gd name="connsiteY6" fmla="*/ 1207404 h 1654443"/>
                <a:gd name="connsiteX7" fmla="*/ 0 w 2889752"/>
                <a:gd name="connsiteY7" fmla="*/ 981808 h 1654443"/>
                <a:gd name="connsiteX0" fmla="*/ 0 w 2889752"/>
                <a:gd name="connsiteY0" fmla="*/ 981808 h 1654443"/>
                <a:gd name="connsiteX1" fmla="*/ 1978986 w 2889752"/>
                <a:gd name="connsiteY1" fmla="*/ 681000 h 1654443"/>
                <a:gd name="connsiteX2" fmla="*/ 2062531 w 2889752"/>
                <a:gd name="connsiteY2" fmla="*/ 0 h 1654443"/>
                <a:gd name="connsiteX3" fmla="*/ 2889752 w 2889752"/>
                <a:gd name="connsiteY3" fmla="*/ 827222 h 1654443"/>
                <a:gd name="connsiteX4" fmla="*/ 2062531 w 2889752"/>
                <a:gd name="connsiteY4" fmla="*/ 1654443 h 1654443"/>
                <a:gd name="connsiteX5" fmla="*/ 2062531 w 2889752"/>
                <a:gd name="connsiteY5" fmla="*/ 1207404 h 1654443"/>
                <a:gd name="connsiteX6" fmla="*/ 0 w 2889752"/>
                <a:gd name="connsiteY6" fmla="*/ 1207404 h 1654443"/>
                <a:gd name="connsiteX7" fmla="*/ 0 w 2889752"/>
                <a:gd name="connsiteY7" fmla="*/ 981808 h 1654443"/>
                <a:gd name="connsiteX0" fmla="*/ 0 w 2889752"/>
                <a:gd name="connsiteY0" fmla="*/ 981808 h 1654443"/>
                <a:gd name="connsiteX1" fmla="*/ 1978986 w 2889752"/>
                <a:gd name="connsiteY1" fmla="*/ 681000 h 1654443"/>
                <a:gd name="connsiteX2" fmla="*/ 2062531 w 2889752"/>
                <a:gd name="connsiteY2" fmla="*/ 0 h 1654443"/>
                <a:gd name="connsiteX3" fmla="*/ 2889752 w 2889752"/>
                <a:gd name="connsiteY3" fmla="*/ 827222 h 1654443"/>
                <a:gd name="connsiteX4" fmla="*/ 2062531 w 2889752"/>
                <a:gd name="connsiteY4" fmla="*/ 1654443 h 1654443"/>
                <a:gd name="connsiteX5" fmla="*/ 1912150 w 2889752"/>
                <a:gd name="connsiteY5" fmla="*/ 1140558 h 1654443"/>
                <a:gd name="connsiteX6" fmla="*/ 0 w 2889752"/>
                <a:gd name="connsiteY6" fmla="*/ 1207404 h 1654443"/>
                <a:gd name="connsiteX7" fmla="*/ 0 w 2889752"/>
                <a:gd name="connsiteY7" fmla="*/ 981808 h 1654443"/>
                <a:gd name="connsiteX0" fmla="*/ 0 w 2889752"/>
                <a:gd name="connsiteY0" fmla="*/ 981808 h 1738001"/>
                <a:gd name="connsiteX1" fmla="*/ 1978986 w 2889752"/>
                <a:gd name="connsiteY1" fmla="*/ 681000 h 1738001"/>
                <a:gd name="connsiteX2" fmla="*/ 2062531 w 2889752"/>
                <a:gd name="connsiteY2" fmla="*/ 0 h 1738001"/>
                <a:gd name="connsiteX3" fmla="*/ 2889752 w 2889752"/>
                <a:gd name="connsiteY3" fmla="*/ 827222 h 1738001"/>
                <a:gd name="connsiteX4" fmla="*/ 1828605 w 2889752"/>
                <a:gd name="connsiteY4" fmla="*/ 1738001 h 1738001"/>
                <a:gd name="connsiteX5" fmla="*/ 1912150 w 2889752"/>
                <a:gd name="connsiteY5" fmla="*/ 1140558 h 1738001"/>
                <a:gd name="connsiteX6" fmla="*/ 0 w 2889752"/>
                <a:gd name="connsiteY6" fmla="*/ 1207404 h 1738001"/>
                <a:gd name="connsiteX7" fmla="*/ 0 w 2889752"/>
                <a:gd name="connsiteY7" fmla="*/ 981808 h 1738001"/>
                <a:gd name="connsiteX0" fmla="*/ 0 w 2889752"/>
                <a:gd name="connsiteY0" fmla="*/ 864827 h 1621020"/>
                <a:gd name="connsiteX1" fmla="*/ 1978986 w 2889752"/>
                <a:gd name="connsiteY1" fmla="*/ 564019 h 1621020"/>
                <a:gd name="connsiteX2" fmla="*/ 2112658 w 2889752"/>
                <a:gd name="connsiteY2" fmla="*/ 0 h 1621020"/>
                <a:gd name="connsiteX3" fmla="*/ 2889752 w 2889752"/>
                <a:gd name="connsiteY3" fmla="*/ 710241 h 1621020"/>
                <a:gd name="connsiteX4" fmla="*/ 1828605 w 2889752"/>
                <a:gd name="connsiteY4" fmla="*/ 1621020 h 1621020"/>
                <a:gd name="connsiteX5" fmla="*/ 1912150 w 2889752"/>
                <a:gd name="connsiteY5" fmla="*/ 1023577 h 1621020"/>
                <a:gd name="connsiteX6" fmla="*/ 0 w 2889752"/>
                <a:gd name="connsiteY6" fmla="*/ 1090423 h 1621020"/>
                <a:gd name="connsiteX7" fmla="*/ 0 w 2889752"/>
                <a:gd name="connsiteY7" fmla="*/ 864827 h 1621020"/>
                <a:gd name="connsiteX0" fmla="*/ 0 w 2689244"/>
                <a:gd name="connsiteY0" fmla="*/ 864827 h 1621020"/>
                <a:gd name="connsiteX1" fmla="*/ 1978986 w 2689244"/>
                <a:gd name="connsiteY1" fmla="*/ 564019 h 1621020"/>
                <a:gd name="connsiteX2" fmla="*/ 2112658 w 2689244"/>
                <a:gd name="connsiteY2" fmla="*/ 0 h 1621020"/>
                <a:gd name="connsiteX3" fmla="*/ 2689244 w 2689244"/>
                <a:gd name="connsiteY3" fmla="*/ 793798 h 1621020"/>
                <a:gd name="connsiteX4" fmla="*/ 1828605 w 2689244"/>
                <a:gd name="connsiteY4" fmla="*/ 1621020 h 1621020"/>
                <a:gd name="connsiteX5" fmla="*/ 1912150 w 2689244"/>
                <a:gd name="connsiteY5" fmla="*/ 1023577 h 1621020"/>
                <a:gd name="connsiteX6" fmla="*/ 0 w 2689244"/>
                <a:gd name="connsiteY6" fmla="*/ 1090423 h 1621020"/>
                <a:gd name="connsiteX7" fmla="*/ 0 w 2689244"/>
                <a:gd name="connsiteY7" fmla="*/ 864827 h 1621020"/>
                <a:gd name="connsiteX0" fmla="*/ 1136212 w 3825456"/>
                <a:gd name="connsiteY0" fmla="*/ 864827 h 1621020"/>
                <a:gd name="connsiteX1" fmla="*/ 3115198 w 3825456"/>
                <a:gd name="connsiteY1" fmla="*/ 564019 h 1621020"/>
                <a:gd name="connsiteX2" fmla="*/ 3248870 w 3825456"/>
                <a:gd name="connsiteY2" fmla="*/ 0 h 1621020"/>
                <a:gd name="connsiteX3" fmla="*/ 3825456 w 3825456"/>
                <a:gd name="connsiteY3" fmla="*/ 793798 h 1621020"/>
                <a:gd name="connsiteX4" fmla="*/ 2964817 w 3825456"/>
                <a:gd name="connsiteY4" fmla="*/ 1621020 h 1621020"/>
                <a:gd name="connsiteX5" fmla="*/ 3048362 w 3825456"/>
                <a:gd name="connsiteY5" fmla="*/ 1023577 h 1621020"/>
                <a:gd name="connsiteX6" fmla="*/ 0 w 3825456"/>
                <a:gd name="connsiteY6" fmla="*/ 1324385 h 1621020"/>
                <a:gd name="connsiteX7" fmla="*/ 1136212 w 3825456"/>
                <a:gd name="connsiteY7" fmla="*/ 864827 h 1621020"/>
                <a:gd name="connsiteX0" fmla="*/ 100254 w 3825456"/>
                <a:gd name="connsiteY0" fmla="*/ 1132212 h 1621020"/>
                <a:gd name="connsiteX1" fmla="*/ 3115198 w 3825456"/>
                <a:gd name="connsiteY1" fmla="*/ 564019 h 1621020"/>
                <a:gd name="connsiteX2" fmla="*/ 3248870 w 3825456"/>
                <a:gd name="connsiteY2" fmla="*/ 0 h 1621020"/>
                <a:gd name="connsiteX3" fmla="*/ 3825456 w 3825456"/>
                <a:gd name="connsiteY3" fmla="*/ 793798 h 1621020"/>
                <a:gd name="connsiteX4" fmla="*/ 2964817 w 3825456"/>
                <a:gd name="connsiteY4" fmla="*/ 1621020 h 1621020"/>
                <a:gd name="connsiteX5" fmla="*/ 3048362 w 3825456"/>
                <a:gd name="connsiteY5" fmla="*/ 1023577 h 1621020"/>
                <a:gd name="connsiteX6" fmla="*/ 0 w 3825456"/>
                <a:gd name="connsiteY6" fmla="*/ 1324385 h 1621020"/>
                <a:gd name="connsiteX7" fmla="*/ 100254 w 3825456"/>
                <a:gd name="connsiteY7" fmla="*/ 1132212 h 1621020"/>
                <a:gd name="connsiteX0" fmla="*/ 100254 w 3825456"/>
                <a:gd name="connsiteY0" fmla="*/ 1132212 h 1621020"/>
                <a:gd name="connsiteX1" fmla="*/ 3115198 w 3825456"/>
                <a:gd name="connsiteY1" fmla="*/ 564019 h 1621020"/>
                <a:gd name="connsiteX2" fmla="*/ 3248870 w 3825456"/>
                <a:gd name="connsiteY2" fmla="*/ 0 h 1621020"/>
                <a:gd name="connsiteX3" fmla="*/ 3825456 w 3825456"/>
                <a:gd name="connsiteY3" fmla="*/ 793798 h 1621020"/>
                <a:gd name="connsiteX4" fmla="*/ 2964817 w 3825456"/>
                <a:gd name="connsiteY4" fmla="*/ 1621020 h 1621020"/>
                <a:gd name="connsiteX5" fmla="*/ 3048362 w 3825456"/>
                <a:gd name="connsiteY5" fmla="*/ 1023577 h 1621020"/>
                <a:gd name="connsiteX6" fmla="*/ 0 w 3825456"/>
                <a:gd name="connsiteY6" fmla="*/ 1324385 h 1621020"/>
                <a:gd name="connsiteX7" fmla="*/ 100254 w 3825456"/>
                <a:gd name="connsiteY7" fmla="*/ 1132212 h 1621020"/>
                <a:gd name="connsiteX0" fmla="*/ 100254 w 3825456"/>
                <a:gd name="connsiteY0" fmla="*/ 1132212 h 1621020"/>
                <a:gd name="connsiteX1" fmla="*/ 3115198 w 3825456"/>
                <a:gd name="connsiteY1" fmla="*/ 564019 h 1621020"/>
                <a:gd name="connsiteX2" fmla="*/ 3248870 w 3825456"/>
                <a:gd name="connsiteY2" fmla="*/ 0 h 1621020"/>
                <a:gd name="connsiteX3" fmla="*/ 3825456 w 3825456"/>
                <a:gd name="connsiteY3" fmla="*/ 793798 h 1621020"/>
                <a:gd name="connsiteX4" fmla="*/ 2964817 w 3825456"/>
                <a:gd name="connsiteY4" fmla="*/ 1621020 h 1621020"/>
                <a:gd name="connsiteX5" fmla="*/ 3048362 w 3825456"/>
                <a:gd name="connsiteY5" fmla="*/ 1023577 h 1621020"/>
                <a:gd name="connsiteX6" fmla="*/ 0 w 3825456"/>
                <a:gd name="connsiteY6" fmla="*/ 1324385 h 1621020"/>
                <a:gd name="connsiteX7" fmla="*/ 100254 w 3825456"/>
                <a:gd name="connsiteY7" fmla="*/ 1132212 h 1621020"/>
                <a:gd name="connsiteX0" fmla="*/ 100254 w 3825456"/>
                <a:gd name="connsiteY0" fmla="*/ 1132212 h 1621020"/>
                <a:gd name="connsiteX1" fmla="*/ 3115198 w 3825456"/>
                <a:gd name="connsiteY1" fmla="*/ 564019 h 1621020"/>
                <a:gd name="connsiteX2" fmla="*/ 3248870 w 3825456"/>
                <a:gd name="connsiteY2" fmla="*/ 0 h 1621020"/>
                <a:gd name="connsiteX3" fmla="*/ 3825456 w 3825456"/>
                <a:gd name="connsiteY3" fmla="*/ 793798 h 1621020"/>
                <a:gd name="connsiteX4" fmla="*/ 2964817 w 3825456"/>
                <a:gd name="connsiteY4" fmla="*/ 1621020 h 1621020"/>
                <a:gd name="connsiteX5" fmla="*/ 3048362 w 3825456"/>
                <a:gd name="connsiteY5" fmla="*/ 1023577 h 1621020"/>
                <a:gd name="connsiteX6" fmla="*/ 0 w 3825456"/>
                <a:gd name="connsiteY6" fmla="*/ 1324385 h 1621020"/>
                <a:gd name="connsiteX7" fmla="*/ 100254 w 3825456"/>
                <a:gd name="connsiteY7" fmla="*/ 1132212 h 1621020"/>
                <a:gd name="connsiteX0" fmla="*/ 100254 w 3842165"/>
                <a:gd name="connsiteY0" fmla="*/ 1132212 h 1621020"/>
                <a:gd name="connsiteX1" fmla="*/ 3115198 w 3842165"/>
                <a:gd name="connsiteY1" fmla="*/ 564019 h 1621020"/>
                <a:gd name="connsiteX2" fmla="*/ 3248870 w 3842165"/>
                <a:gd name="connsiteY2" fmla="*/ 0 h 1621020"/>
                <a:gd name="connsiteX3" fmla="*/ 3842165 w 3842165"/>
                <a:gd name="connsiteY3" fmla="*/ 927490 h 1621020"/>
                <a:gd name="connsiteX4" fmla="*/ 2964817 w 3842165"/>
                <a:gd name="connsiteY4" fmla="*/ 1621020 h 1621020"/>
                <a:gd name="connsiteX5" fmla="*/ 3048362 w 3842165"/>
                <a:gd name="connsiteY5" fmla="*/ 1023577 h 1621020"/>
                <a:gd name="connsiteX6" fmla="*/ 0 w 3842165"/>
                <a:gd name="connsiteY6" fmla="*/ 1324385 h 1621020"/>
                <a:gd name="connsiteX7" fmla="*/ 100254 w 3842165"/>
                <a:gd name="connsiteY7" fmla="*/ 1132212 h 1621020"/>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1253175 w 5095340"/>
                <a:gd name="connsiteY6" fmla="*/ 1324385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584815 w 5095340"/>
                <a:gd name="connsiteY6" fmla="*/ 2995539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584815 w 5095340"/>
                <a:gd name="connsiteY6" fmla="*/ 2995539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584815 w 5095340"/>
                <a:gd name="connsiteY6" fmla="*/ 2995539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584815 w 5095340"/>
                <a:gd name="connsiteY6" fmla="*/ 2995539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334180 w 5095340"/>
                <a:gd name="connsiteY6" fmla="*/ 3129232 h 3354847"/>
                <a:gd name="connsiteX7" fmla="*/ 0 w 5095340"/>
                <a:gd name="connsiteY7" fmla="*/ 3354847 h 3354847"/>
                <a:gd name="connsiteX0" fmla="*/ 0 w 5095340"/>
                <a:gd name="connsiteY0" fmla="*/ 3354847 h 3354847"/>
                <a:gd name="connsiteX1" fmla="*/ 4368373 w 5095340"/>
                <a:gd name="connsiteY1" fmla="*/ 564019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368373 w 5095340"/>
                <a:gd name="connsiteY1" fmla="*/ 463750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368373 w 5095340"/>
                <a:gd name="connsiteY1" fmla="*/ 463750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217992 w 5095340"/>
                <a:gd name="connsiteY4" fmla="*/ 1621020 h 3354847"/>
                <a:gd name="connsiteX5" fmla="*/ 4301537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134447 w 5095340"/>
                <a:gd name="connsiteY4" fmla="*/ 1587597 h 3354847"/>
                <a:gd name="connsiteX5" fmla="*/ 4301537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134447 w 5095340"/>
                <a:gd name="connsiteY4" fmla="*/ 1587597 h 3354847"/>
                <a:gd name="connsiteX5" fmla="*/ 4234701 w 5095340"/>
                <a:gd name="connsiteY5" fmla="*/ 1023577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134447 w 5095340"/>
                <a:gd name="connsiteY4" fmla="*/ 1587597 h 3354847"/>
                <a:gd name="connsiteX5" fmla="*/ 4318246 w 5095340"/>
                <a:gd name="connsiteY5" fmla="*/ 956731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134447 w 5095340"/>
                <a:gd name="connsiteY4" fmla="*/ 1587597 h 3354847"/>
                <a:gd name="connsiteX5" fmla="*/ 4284828 w 5095340"/>
                <a:gd name="connsiteY5" fmla="*/ 973442 h 3354847"/>
                <a:gd name="connsiteX6" fmla="*/ 133672 w 5095340"/>
                <a:gd name="connsiteY6" fmla="*/ 3229501 h 3354847"/>
                <a:gd name="connsiteX7" fmla="*/ 0 w 5095340"/>
                <a:gd name="connsiteY7" fmla="*/ 3354847 h 3354847"/>
                <a:gd name="connsiteX0" fmla="*/ 0 w 5095340"/>
                <a:gd name="connsiteY0" fmla="*/ 3354847 h 3354847"/>
                <a:gd name="connsiteX1" fmla="*/ 4401791 w 5095340"/>
                <a:gd name="connsiteY1" fmla="*/ 513885 h 3354847"/>
                <a:gd name="connsiteX2" fmla="*/ 4502045 w 5095340"/>
                <a:gd name="connsiteY2" fmla="*/ 0 h 3354847"/>
                <a:gd name="connsiteX3" fmla="*/ 5095340 w 5095340"/>
                <a:gd name="connsiteY3" fmla="*/ 927490 h 3354847"/>
                <a:gd name="connsiteX4" fmla="*/ 4184574 w 5095340"/>
                <a:gd name="connsiteY4" fmla="*/ 1470616 h 3354847"/>
                <a:gd name="connsiteX5" fmla="*/ 4284828 w 5095340"/>
                <a:gd name="connsiteY5" fmla="*/ 973442 h 3354847"/>
                <a:gd name="connsiteX6" fmla="*/ 133672 w 5095340"/>
                <a:gd name="connsiteY6" fmla="*/ 3229501 h 3354847"/>
                <a:gd name="connsiteX7" fmla="*/ 0 w 5095340"/>
                <a:gd name="connsiteY7" fmla="*/ 3354847 h 3354847"/>
                <a:gd name="connsiteX0" fmla="*/ 0 w 5045213"/>
                <a:gd name="connsiteY0" fmla="*/ 3354847 h 3354847"/>
                <a:gd name="connsiteX1" fmla="*/ 4401791 w 5045213"/>
                <a:gd name="connsiteY1" fmla="*/ 513885 h 3354847"/>
                <a:gd name="connsiteX2" fmla="*/ 4502045 w 5045213"/>
                <a:gd name="connsiteY2" fmla="*/ 0 h 3354847"/>
                <a:gd name="connsiteX3" fmla="*/ 5045213 w 5045213"/>
                <a:gd name="connsiteY3" fmla="*/ 894067 h 3354847"/>
                <a:gd name="connsiteX4" fmla="*/ 4184574 w 5045213"/>
                <a:gd name="connsiteY4" fmla="*/ 1470616 h 3354847"/>
                <a:gd name="connsiteX5" fmla="*/ 4284828 w 5045213"/>
                <a:gd name="connsiteY5" fmla="*/ 973442 h 3354847"/>
                <a:gd name="connsiteX6" fmla="*/ 133672 w 5045213"/>
                <a:gd name="connsiteY6" fmla="*/ 3229501 h 3354847"/>
                <a:gd name="connsiteX7" fmla="*/ 0 w 5045213"/>
                <a:gd name="connsiteY7" fmla="*/ 3354847 h 335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5213" h="3354847">
                  <a:moveTo>
                    <a:pt x="0" y="3354847"/>
                  </a:moveTo>
                  <a:cubicBezTo>
                    <a:pt x="837891" y="-26455"/>
                    <a:pt x="3396810" y="703283"/>
                    <a:pt x="4401791" y="513885"/>
                  </a:cubicBezTo>
                  <a:lnTo>
                    <a:pt x="4502045" y="0"/>
                  </a:lnTo>
                  <a:lnTo>
                    <a:pt x="5045213" y="894067"/>
                  </a:lnTo>
                  <a:lnTo>
                    <a:pt x="4184574" y="1470616"/>
                  </a:lnTo>
                  <a:lnTo>
                    <a:pt x="4284828" y="973442"/>
                  </a:lnTo>
                  <a:cubicBezTo>
                    <a:pt x="3235289" y="823038"/>
                    <a:pt x="782195" y="789616"/>
                    <a:pt x="133672" y="3229501"/>
                  </a:cubicBezTo>
                  <a:lnTo>
                    <a:pt x="0" y="3354847"/>
                  </a:lnTo>
                  <a:close/>
                </a:path>
              </a:pathLst>
            </a:cu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22" name="TextBox 21"/>
          <p:cNvSpPr txBox="1"/>
          <p:nvPr/>
        </p:nvSpPr>
        <p:spPr>
          <a:xfrm>
            <a:off x="184215" y="1676387"/>
            <a:ext cx="4495800" cy="830997"/>
          </a:xfrm>
          <a:prstGeom prst="rect">
            <a:avLst/>
          </a:prstGeom>
          <a:noFill/>
        </p:spPr>
        <p:txBody>
          <a:bodyPr wrap="square" rtlCol="0">
            <a:spAutoFit/>
          </a:bodyPr>
          <a:lstStyle/>
          <a:p>
            <a:pPr algn="ctr"/>
            <a:r>
              <a:rPr lang="en-US" sz="2400" b="1" dirty="0">
                <a:solidFill>
                  <a:srgbClr val="0000FF"/>
                </a:solidFill>
                <a:latin typeface="Garamond"/>
                <a:cs typeface="Garamond"/>
              </a:rPr>
              <a:t>Synthesis &amp; Verification of Human-in-the-Loop Controllers</a:t>
            </a:r>
          </a:p>
        </p:txBody>
      </p:sp>
      <p:grpSp>
        <p:nvGrpSpPr>
          <p:cNvPr id="23" name="Group 22"/>
          <p:cNvGrpSpPr/>
          <p:nvPr/>
        </p:nvGrpSpPr>
        <p:grpSpPr>
          <a:xfrm>
            <a:off x="5508704" y="2159150"/>
            <a:ext cx="3288579" cy="1335531"/>
            <a:chOff x="0" y="2481064"/>
            <a:chExt cx="9143999" cy="4170894"/>
          </a:xfrm>
        </p:grpSpPr>
        <p:pic>
          <p:nvPicPr>
            <p:cNvPr id="24" name="Picture 23" descr="robot-human-hand1.jpg"/>
            <p:cNvPicPr>
              <a:picLocks noChangeAspect="1"/>
            </p:cNvPicPr>
            <p:nvPr/>
          </p:nvPicPr>
          <p:blipFill rotWithShape="1">
            <a:blip r:embed="rId9" cstate="print">
              <a:alphaModFix/>
              <a:extLst>
                <a:ext uri="{BEBA8EAE-BF5A-486C-A8C5-ECC9F3942E4B}">
                  <a14:imgProps xmlns:a14="http://schemas.microsoft.com/office/drawing/2010/main">
                    <a14:imgLayer r:embed="rId10">
                      <a14:imgEffect>
                        <a14:backgroundRemoval t="0" b="100000" l="0" r="100000"/>
                      </a14:imgEffect>
                    </a14:imgLayer>
                  </a14:imgProps>
                </a:ext>
                <a:ext uri="{28A0092B-C50C-407E-A947-70E740481C1C}">
                  <a14:useLocalDpi xmlns:a14="http://schemas.microsoft.com/office/drawing/2010/main" val="0"/>
                </a:ext>
              </a:extLst>
            </a:blip>
            <a:srcRect r="48117"/>
            <a:stretch/>
          </p:blipFill>
          <p:spPr>
            <a:xfrm>
              <a:off x="0" y="2481064"/>
              <a:ext cx="4744216" cy="4170894"/>
            </a:xfrm>
            <a:prstGeom prst="rect">
              <a:avLst/>
            </a:prstGeom>
          </p:spPr>
        </p:pic>
        <p:pic>
          <p:nvPicPr>
            <p:cNvPr id="25" name="Picture 24" descr="robot-human-hand1.jpg"/>
            <p:cNvPicPr>
              <a:picLocks noChangeAspect="1"/>
            </p:cNvPicPr>
            <p:nvPr/>
          </p:nvPicPr>
          <p:blipFill rotWithShape="1">
            <a:blip r:embed="rId11" cstate="print">
              <a:alphaModFix/>
              <a:extLst>
                <a:ext uri="{BEBA8EAE-BF5A-486C-A8C5-ECC9F3942E4B}">
                  <a14:imgProps xmlns:a14="http://schemas.microsoft.com/office/drawing/2010/main">
                    <a14:imgLayer r:embed="rId10">
                      <a14:imgEffect>
                        <a14:backgroundRemoval t="0" b="100000" l="39710" r="99901"/>
                      </a14:imgEffect>
                    </a14:imgLayer>
                  </a14:imgProps>
                </a:ext>
                <a:ext uri="{28A0092B-C50C-407E-A947-70E740481C1C}">
                  <a14:useLocalDpi xmlns:a14="http://schemas.microsoft.com/office/drawing/2010/main" val="0"/>
                </a:ext>
              </a:extLst>
            </a:blip>
            <a:srcRect l="50966"/>
            <a:stretch/>
          </p:blipFill>
          <p:spPr>
            <a:xfrm>
              <a:off x="4660355" y="2481064"/>
              <a:ext cx="4483644" cy="4170894"/>
            </a:xfrm>
            <a:prstGeom prst="rect">
              <a:avLst/>
            </a:prstGeom>
          </p:spPr>
        </p:pic>
      </p:grpSp>
      <p:sp>
        <p:nvSpPr>
          <p:cNvPr id="26" name="TextBox 25"/>
          <p:cNvSpPr txBox="1"/>
          <p:nvPr/>
        </p:nvSpPr>
        <p:spPr>
          <a:xfrm>
            <a:off x="5188634" y="1743955"/>
            <a:ext cx="3748208" cy="461665"/>
          </a:xfrm>
          <a:prstGeom prst="rect">
            <a:avLst/>
          </a:prstGeom>
          <a:noFill/>
        </p:spPr>
        <p:txBody>
          <a:bodyPr wrap="square" rtlCol="0">
            <a:spAutoFit/>
          </a:bodyPr>
          <a:lstStyle/>
          <a:p>
            <a:pPr algn="ctr"/>
            <a:r>
              <a:rPr lang="en-US" sz="2400" b="1" dirty="0">
                <a:solidFill>
                  <a:srgbClr val="0000FF"/>
                </a:solidFill>
                <a:latin typeface="Garamond"/>
                <a:cs typeface="Garamond"/>
              </a:rPr>
              <a:t>Safe Artificial Intelligence</a:t>
            </a:r>
          </a:p>
        </p:txBody>
      </p:sp>
      <p:sp>
        <p:nvSpPr>
          <p:cNvPr id="28" name="TextBox 27"/>
          <p:cNvSpPr txBox="1"/>
          <p:nvPr/>
        </p:nvSpPr>
        <p:spPr>
          <a:xfrm>
            <a:off x="4953000" y="3510171"/>
            <a:ext cx="4191000" cy="830997"/>
          </a:xfrm>
          <a:prstGeom prst="rect">
            <a:avLst/>
          </a:prstGeom>
          <a:noFill/>
        </p:spPr>
        <p:txBody>
          <a:bodyPr wrap="square" rtlCol="0">
            <a:spAutoFit/>
          </a:bodyPr>
          <a:lstStyle/>
          <a:p>
            <a:pPr algn="ctr"/>
            <a:r>
              <a:rPr lang="en-US" sz="2400" b="1" dirty="0">
                <a:solidFill>
                  <a:srgbClr val="0000FF"/>
                </a:solidFill>
                <a:latin typeface="Garamond"/>
                <a:cs typeface="Garamond"/>
              </a:rPr>
              <a:t>Extensible and Adaptive Embedded Software</a:t>
            </a:r>
          </a:p>
        </p:txBody>
      </p:sp>
      <p:pic>
        <p:nvPicPr>
          <p:cNvPr id="30" name="Picture 29"/>
          <p:cNvPicPr>
            <a:picLocks noChangeAspect="1"/>
          </p:cNvPicPr>
          <p:nvPr/>
        </p:nvPicPr>
        <p:blipFill>
          <a:blip r:embed="rId12"/>
          <a:stretch>
            <a:fillRect/>
          </a:stretch>
        </p:blipFill>
        <p:spPr>
          <a:xfrm>
            <a:off x="5218516" y="4366877"/>
            <a:ext cx="1894695" cy="1561457"/>
          </a:xfrm>
          <a:prstGeom prst="rect">
            <a:avLst/>
          </a:prstGeom>
        </p:spPr>
      </p:pic>
      <p:sp>
        <p:nvSpPr>
          <p:cNvPr id="31" name="TextBox 30"/>
          <p:cNvSpPr txBox="1"/>
          <p:nvPr/>
        </p:nvSpPr>
        <p:spPr>
          <a:xfrm>
            <a:off x="462977" y="3721647"/>
            <a:ext cx="4267200" cy="830997"/>
          </a:xfrm>
          <a:prstGeom prst="rect">
            <a:avLst/>
          </a:prstGeom>
          <a:noFill/>
        </p:spPr>
        <p:txBody>
          <a:bodyPr wrap="square" rtlCol="0">
            <a:spAutoFit/>
          </a:bodyPr>
          <a:lstStyle/>
          <a:p>
            <a:pPr algn="ctr"/>
            <a:r>
              <a:rPr lang="en-US" sz="2400" b="1" dirty="0">
                <a:solidFill>
                  <a:srgbClr val="0000FF"/>
                </a:solidFill>
                <a:latin typeface="Garamond"/>
                <a:cs typeface="Garamond"/>
              </a:rPr>
              <a:t>Mining &amp; Understanding Software Repositories </a:t>
            </a:r>
          </a:p>
        </p:txBody>
      </p:sp>
      <p:sp>
        <p:nvSpPr>
          <p:cNvPr id="36" name="TextBox 35"/>
          <p:cNvSpPr txBox="1"/>
          <p:nvPr/>
        </p:nvSpPr>
        <p:spPr>
          <a:xfrm>
            <a:off x="997243" y="6219240"/>
            <a:ext cx="7315038" cy="461665"/>
          </a:xfrm>
          <a:prstGeom prst="rect">
            <a:avLst/>
          </a:prstGeom>
          <a:noFill/>
          <a:ln>
            <a:noFill/>
          </a:ln>
        </p:spPr>
        <p:txBody>
          <a:bodyPr wrap="square" rtlCol="0">
            <a:spAutoFit/>
          </a:bodyPr>
          <a:lstStyle/>
          <a:p>
            <a:pPr algn="ctr"/>
            <a:r>
              <a:rPr lang="en-US" sz="2400" b="1" u="sng" dirty="0">
                <a:latin typeface="Garamond"/>
                <a:cs typeface="Garamond"/>
              </a:rPr>
              <a:t>Mission: </a:t>
            </a:r>
            <a:r>
              <a:rPr lang="en-US" sz="2400" u="sng" dirty="0">
                <a:latin typeface="Garamond"/>
                <a:cs typeface="Garamond"/>
              </a:rPr>
              <a:t>Make intelligent systems safe, reliable and secure.  </a:t>
            </a:r>
          </a:p>
        </p:txBody>
      </p:sp>
      <p:grpSp>
        <p:nvGrpSpPr>
          <p:cNvPr id="37" name="Group 36"/>
          <p:cNvGrpSpPr/>
          <p:nvPr/>
        </p:nvGrpSpPr>
        <p:grpSpPr>
          <a:xfrm>
            <a:off x="97335" y="4576717"/>
            <a:ext cx="2423169" cy="1259168"/>
            <a:chOff x="2166472" y="1649371"/>
            <a:chExt cx="2423169" cy="1259168"/>
          </a:xfrm>
        </p:grpSpPr>
        <p:pic>
          <p:nvPicPr>
            <p:cNvPr id="38" name="Picture 37"/>
            <p:cNvPicPr>
              <a:picLocks noChangeAspect="1"/>
            </p:cNvPicPr>
            <p:nvPr/>
          </p:nvPicPr>
          <p:blipFill>
            <a:blip r:embed="rId13"/>
            <a:stretch>
              <a:fillRect/>
            </a:stretch>
          </p:blipFill>
          <p:spPr>
            <a:xfrm>
              <a:off x="3560941" y="1649371"/>
              <a:ext cx="1028700" cy="1028700"/>
            </a:xfrm>
            <a:prstGeom prst="rect">
              <a:avLst/>
            </a:prstGeom>
          </p:spPr>
        </p:pic>
        <p:pic>
          <p:nvPicPr>
            <p:cNvPr id="39" name="Picture 38" descr="github-bb449e0ffbacbcb7f9c703db85b1cf0b.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166472" y="1676400"/>
              <a:ext cx="1609185" cy="596471"/>
            </a:xfrm>
            <a:prstGeom prst="rect">
              <a:avLst/>
            </a:prstGeom>
          </p:spPr>
        </p:pic>
        <p:pic>
          <p:nvPicPr>
            <p:cNvPr id="40" name="Picture 39" descr="sourceforge.jp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728050" y="2261459"/>
              <a:ext cx="862773" cy="647080"/>
            </a:xfrm>
            <a:prstGeom prst="rect">
              <a:avLst/>
            </a:prstGeom>
          </p:spPr>
        </p:pic>
      </p:grpSp>
      <p:sp>
        <p:nvSpPr>
          <p:cNvPr id="41" name="Right Arrow 40"/>
          <p:cNvSpPr/>
          <p:nvPr/>
        </p:nvSpPr>
        <p:spPr>
          <a:xfrm>
            <a:off x="2659530" y="4791667"/>
            <a:ext cx="835024" cy="4572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nvGrpSpPr>
          <p:cNvPr id="60" name="Group 59"/>
          <p:cNvGrpSpPr/>
          <p:nvPr/>
        </p:nvGrpSpPr>
        <p:grpSpPr>
          <a:xfrm>
            <a:off x="3695700" y="5045612"/>
            <a:ext cx="1084817" cy="838200"/>
            <a:chOff x="3536710" y="4491820"/>
            <a:chExt cx="1084817" cy="838200"/>
          </a:xfrm>
        </p:grpSpPr>
        <p:sp>
          <p:nvSpPr>
            <p:cNvPr id="43" name="Oval 42"/>
            <p:cNvSpPr/>
            <p:nvPr/>
          </p:nvSpPr>
          <p:spPr>
            <a:xfrm>
              <a:off x="3872115" y="4491820"/>
              <a:ext cx="340746" cy="33299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4" name="Oval 43"/>
            <p:cNvSpPr/>
            <p:nvPr/>
          </p:nvSpPr>
          <p:spPr>
            <a:xfrm>
              <a:off x="3536710" y="4997022"/>
              <a:ext cx="340746" cy="33299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5" name="Oval 44"/>
            <p:cNvSpPr/>
            <p:nvPr/>
          </p:nvSpPr>
          <p:spPr>
            <a:xfrm>
              <a:off x="4280781" y="4987568"/>
              <a:ext cx="340746" cy="33299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7" name="Straight Arrow Connector 46"/>
            <p:cNvCxnSpPr>
              <a:stCxn id="44" idx="7"/>
              <a:endCxn id="43" idx="3"/>
            </p:cNvCxnSpPr>
            <p:nvPr/>
          </p:nvCxnSpPr>
          <p:spPr>
            <a:xfrm flipV="1">
              <a:off x="3827555" y="4776052"/>
              <a:ext cx="94461" cy="2697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8" name="Straight Arrow Connector 47"/>
            <p:cNvCxnSpPr>
              <a:stCxn id="45" idx="1"/>
              <a:endCxn id="43" idx="5"/>
            </p:cNvCxnSpPr>
            <p:nvPr/>
          </p:nvCxnSpPr>
          <p:spPr>
            <a:xfrm flipH="1" flipV="1">
              <a:off x="4162960" y="4776052"/>
              <a:ext cx="167722" cy="26028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61" name="TextBox 60"/>
          <p:cNvSpPr txBox="1"/>
          <p:nvPr/>
        </p:nvSpPr>
        <p:spPr>
          <a:xfrm>
            <a:off x="3646412" y="4561776"/>
            <a:ext cx="1391113" cy="400110"/>
          </a:xfrm>
          <a:prstGeom prst="rect">
            <a:avLst/>
          </a:prstGeom>
          <a:noFill/>
        </p:spPr>
        <p:txBody>
          <a:bodyPr wrap="square" rtlCol="0">
            <a:spAutoFit/>
          </a:bodyPr>
          <a:lstStyle/>
          <a:p>
            <a:r>
              <a:rPr lang="en-US" sz="2000" b="1" dirty="0">
                <a:latin typeface="Garamond"/>
                <a:cs typeface="Garamond"/>
              </a:rPr>
              <a:t>Ontology</a:t>
            </a:r>
          </a:p>
        </p:txBody>
      </p:sp>
      <p:sp>
        <p:nvSpPr>
          <p:cNvPr id="62" name="TextBox 61"/>
          <p:cNvSpPr txBox="1"/>
          <p:nvPr/>
        </p:nvSpPr>
        <p:spPr>
          <a:xfrm>
            <a:off x="2293016" y="5296255"/>
            <a:ext cx="1444893" cy="646331"/>
          </a:xfrm>
          <a:prstGeom prst="rect">
            <a:avLst/>
          </a:prstGeom>
          <a:noFill/>
        </p:spPr>
        <p:txBody>
          <a:bodyPr wrap="square" rtlCol="0">
            <a:spAutoFit/>
          </a:bodyPr>
          <a:lstStyle/>
          <a:p>
            <a:r>
              <a:rPr lang="en-US" dirty="0">
                <a:latin typeface="Garamond"/>
                <a:cs typeface="Garamond"/>
              </a:rPr>
              <a:t>deep learning</a:t>
            </a:r>
          </a:p>
          <a:p>
            <a:r>
              <a:rPr lang="en-US" dirty="0">
                <a:latin typeface="Garamond"/>
                <a:cs typeface="Garamond"/>
              </a:rPr>
              <a:t>graph kernels</a:t>
            </a:r>
          </a:p>
        </p:txBody>
      </p:sp>
      <p:sp>
        <p:nvSpPr>
          <p:cNvPr id="63" name="TextBox 62"/>
          <p:cNvSpPr txBox="1"/>
          <p:nvPr/>
        </p:nvSpPr>
        <p:spPr>
          <a:xfrm>
            <a:off x="7128152" y="4433259"/>
            <a:ext cx="2060671" cy="1631216"/>
          </a:xfrm>
          <a:prstGeom prst="rect">
            <a:avLst/>
          </a:prstGeom>
          <a:noFill/>
        </p:spPr>
        <p:txBody>
          <a:bodyPr wrap="square" rtlCol="0">
            <a:spAutoFit/>
          </a:bodyPr>
          <a:lstStyle/>
          <a:p>
            <a:pPr marL="342900" indent="-342900">
              <a:buFont typeface="Wingdings" charset="2"/>
              <a:buChar char="ü"/>
            </a:pPr>
            <a:r>
              <a:rPr lang="en-US" sz="2000" dirty="0">
                <a:latin typeface="Garamond"/>
                <a:cs typeface="Garamond"/>
              </a:rPr>
              <a:t>Runtime monitoring</a:t>
            </a:r>
          </a:p>
          <a:p>
            <a:pPr marL="342900" indent="-342900">
              <a:buFont typeface="Wingdings" charset="2"/>
              <a:buChar char="ü"/>
            </a:pPr>
            <a:r>
              <a:rPr lang="en-US" sz="2000" dirty="0">
                <a:latin typeface="Garamond"/>
                <a:cs typeface="Garamond"/>
              </a:rPr>
              <a:t>System I.D.</a:t>
            </a:r>
          </a:p>
          <a:p>
            <a:pPr marL="342900" indent="-342900">
              <a:buFont typeface="Wingdings" charset="2"/>
              <a:buChar char="ü"/>
            </a:pPr>
            <a:r>
              <a:rPr lang="en-US" sz="2000" dirty="0">
                <a:latin typeface="Garamond"/>
                <a:cs typeface="Garamond"/>
              </a:rPr>
              <a:t>Program transformation </a:t>
            </a:r>
          </a:p>
        </p:txBody>
      </p:sp>
      <p:sp>
        <p:nvSpPr>
          <p:cNvPr id="64" name="TextBox 63"/>
          <p:cNvSpPr txBox="1"/>
          <p:nvPr/>
        </p:nvSpPr>
        <p:spPr>
          <a:xfrm>
            <a:off x="5218518" y="5824048"/>
            <a:ext cx="2192307" cy="369332"/>
          </a:xfrm>
          <a:prstGeom prst="rect">
            <a:avLst/>
          </a:prstGeom>
          <a:noFill/>
        </p:spPr>
        <p:txBody>
          <a:bodyPr wrap="square" rtlCol="0">
            <a:spAutoFit/>
          </a:bodyPr>
          <a:lstStyle/>
          <a:p>
            <a:r>
              <a:rPr lang="en-US" dirty="0">
                <a:latin typeface="Garamond"/>
                <a:cs typeface="Garamond"/>
              </a:rPr>
              <a:t>Mini self-driving car</a:t>
            </a:r>
          </a:p>
        </p:txBody>
      </p:sp>
      <p:sp>
        <p:nvSpPr>
          <p:cNvPr id="68" name="TextBox 67"/>
          <p:cNvSpPr txBox="1"/>
          <p:nvPr/>
        </p:nvSpPr>
        <p:spPr>
          <a:xfrm>
            <a:off x="896472" y="1156301"/>
            <a:ext cx="7308848" cy="461665"/>
          </a:xfrm>
          <a:prstGeom prst="rect">
            <a:avLst/>
          </a:prstGeom>
          <a:noFill/>
          <a:ln>
            <a:solidFill>
              <a:schemeClr val="tx1"/>
            </a:solidFill>
          </a:ln>
        </p:spPr>
        <p:txBody>
          <a:bodyPr wrap="square" rtlCol="0">
            <a:spAutoFit/>
          </a:bodyPr>
          <a:lstStyle/>
          <a:p>
            <a:pPr algn="ctr"/>
            <a:r>
              <a:rPr lang="en-US" sz="2400" b="1" dirty="0">
                <a:solidFill>
                  <a:srgbClr val="008000"/>
                </a:solidFill>
                <a:latin typeface="Garamond"/>
                <a:cs typeface="Garamond"/>
              </a:rPr>
              <a:t>Computational Proof Methods +  Machine Learning</a:t>
            </a:r>
          </a:p>
        </p:txBody>
      </p:sp>
    </p:spTree>
    <p:extLst>
      <p:ext uri="{BB962C8B-B14F-4D97-AF65-F5344CB8AC3E}">
        <p14:creationId xmlns:p14="http://schemas.microsoft.com/office/powerpoint/2010/main" val="115089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143000"/>
          </a:xfrm>
        </p:spPr>
        <p:txBody>
          <a:bodyPr>
            <a:normAutofit/>
          </a:bodyPr>
          <a:lstStyle/>
          <a:p>
            <a:r>
              <a:rPr lang="en-US" altLang="en-US" sz="3200" b="1" dirty="0"/>
              <a:t>David </a:t>
            </a:r>
            <a:r>
              <a:rPr lang="en-US" altLang="en-US" sz="3200" b="1" dirty="0" err="1"/>
              <a:t>Starobinski</a:t>
            </a:r>
            <a:r>
              <a:rPr lang="en-US" altLang="en-US" sz="3200" b="1" dirty="0"/>
              <a:t>: Research Interests</a:t>
            </a:r>
            <a:r>
              <a:rPr lang="en-US" sz="3200" dirty="0"/>
              <a:t>	</a:t>
            </a:r>
          </a:p>
        </p:txBody>
      </p:sp>
      <p:sp>
        <p:nvSpPr>
          <p:cNvPr id="3" name="Content Placeholder 2"/>
          <p:cNvSpPr>
            <a:spLocks noGrp="1"/>
          </p:cNvSpPr>
          <p:nvPr>
            <p:ph idx="1"/>
          </p:nvPr>
        </p:nvSpPr>
        <p:spPr>
          <a:xfrm>
            <a:off x="182960" y="1289343"/>
            <a:ext cx="8153400" cy="4191000"/>
          </a:xfrm>
        </p:spPr>
        <p:txBody>
          <a:bodyPr/>
          <a:lstStyle/>
          <a:p>
            <a:pPr marL="0" indent="0" eaLnBrk="1" hangingPunct="1">
              <a:buNone/>
            </a:pPr>
            <a:endParaRPr lang="en-US" altLang="en-US" sz="2000" b="1" dirty="0"/>
          </a:p>
          <a:p>
            <a:pPr eaLnBrk="1" hangingPunct="1"/>
            <a:r>
              <a:rPr lang="en-US" altLang="en-US" b="1" dirty="0" err="1"/>
              <a:t>IoT</a:t>
            </a:r>
            <a:r>
              <a:rPr lang="en-US" altLang="en-US" b="1" dirty="0"/>
              <a:t>/Automotive Security </a:t>
            </a:r>
          </a:p>
          <a:p>
            <a:pPr marL="457200" lvl="1" indent="0">
              <a:buNone/>
            </a:pPr>
            <a:r>
              <a:rPr lang="en-US" altLang="en-US" sz="2400" b="1" dirty="0"/>
              <a:t> </a:t>
            </a:r>
          </a:p>
          <a:p>
            <a:pPr eaLnBrk="1" hangingPunct="1"/>
            <a:r>
              <a:rPr lang="en-US" altLang="en-US" b="1" dirty="0" err="1"/>
              <a:t>Blockchain</a:t>
            </a:r>
            <a:r>
              <a:rPr lang="en-US" altLang="en-US" b="1" dirty="0"/>
              <a:t> and Crypto-currencies</a:t>
            </a:r>
          </a:p>
          <a:p>
            <a:pPr eaLnBrk="1" hangingPunct="1"/>
            <a:endParaRPr lang="en-US" altLang="en-US" b="1" dirty="0"/>
          </a:p>
          <a:p>
            <a:pPr eaLnBrk="1" hangingPunct="1"/>
            <a:r>
              <a:rPr lang="en-US" altLang="en-US" b="1" dirty="0"/>
              <a:t>Software-defined Radios</a:t>
            </a:r>
          </a:p>
          <a:p>
            <a:pPr eaLnBrk="1" hangingPunct="1"/>
            <a:endParaRPr lang="en-US" altLang="en-US" sz="2000" b="1" dirty="0"/>
          </a:p>
          <a:p>
            <a:pPr marL="457200" lvl="1" indent="0">
              <a:buNone/>
            </a:pPr>
            <a:endParaRPr lang="en-US" sz="2200" dirty="0"/>
          </a:p>
          <a:p>
            <a:pPr>
              <a:buClr>
                <a:srgbClr val="C00000"/>
              </a:buClr>
            </a:pPr>
            <a:endParaRPr lang="en-US" dirty="0"/>
          </a:p>
          <a:p>
            <a:endParaRPr lang="en-US" dirty="0"/>
          </a:p>
          <a:p>
            <a:endParaRPr lang="en-US" dirty="0"/>
          </a:p>
        </p:txBody>
      </p:sp>
      <p:sp>
        <p:nvSpPr>
          <p:cNvPr id="6" name="Date Placeholder 5"/>
          <p:cNvSpPr>
            <a:spLocks noGrp="1"/>
          </p:cNvSpPr>
          <p:nvPr>
            <p:ph type="dt" sz="half" idx="12"/>
          </p:nvPr>
        </p:nvSpPr>
        <p:spPr/>
        <p:txBody>
          <a:bodyPr/>
          <a:lstStyle/>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8279" y="5294341"/>
            <a:ext cx="1337307" cy="1337307"/>
          </a:xfrm>
          <a:prstGeom prst="rect">
            <a:avLst/>
          </a:prstGeom>
        </p:spPr>
      </p:pic>
      <p:pic>
        <p:nvPicPr>
          <p:cNvPr id="8" name="Picture 2" descr="C:\Users\staro\Downloads\GM_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6727" y="5458931"/>
            <a:ext cx="1057652" cy="105765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20696" y="1069891"/>
            <a:ext cx="3185583" cy="1644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8576" y="4446616"/>
            <a:ext cx="2695575"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91502" y="2762833"/>
            <a:ext cx="952498" cy="952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70836" y="2793551"/>
            <a:ext cx="862803" cy="862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descr="Image result for hashemi starobinsk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2562" y="3884801"/>
            <a:ext cx="1770238" cy="288798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8909" y="228600"/>
            <a:ext cx="1298448" cy="1298448"/>
          </a:xfrm>
          <a:prstGeom prst="rect">
            <a:avLst/>
          </a:prstGeom>
        </p:spPr>
      </p:pic>
    </p:spTree>
    <p:extLst>
      <p:ext uri="{BB962C8B-B14F-4D97-AF65-F5344CB8AC3E}">
        <p14:creationId xmlns:p14="http://schemas.microsoft.com/office/powerpoint/2010/main" val="274580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BU Secure Systems Lab, Prof. </a:t>
            </a:r>
            <a:r>
              <a:rPr lang="en-US" dirty="0" err="1"/>
              <a:t>Egele</a:t>
            </a:r>
            <a:endParaRPr lang="en-US" dirty="0"/>
          </a:p>
        </p:txBody>
      </p:sp>
      <p:grpSp>
        <p:nvGrpSpPr>
          <p:cNvPr id="5" name="Group 4"/>
          <p:cNvGrpSpPr/>
          <p:nvPr/>
        </p:nvGrpSpPr>
        <p:grpSpPr>
          <a:xfrm>
            <a:off x="471052" y="1066800"/>
            <a:ext cx="3431260" cy="5715000"/>
            <a:chOff x="419331" y="533400"/>
            <a:chExt cx="3431260" cy="5715000"/>
          </a:xfrm>
        </p:grpSpPr>
        <p:pic>
          <p:nvPicPr>
            <p:cNvPr id="6"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749" y="1066800"/>
              <a:ext cx="3200402" cy="2489490"/>
            </a:xfrm>
            <a:prstGeom prst="rect">
              <a:avLst/>
            </a:prstGeom>
          </p:spPr>
        </p:pic>
        <p:sp>
          <p:nvSpPr>
            <p:cNvPr id="7" name="TextBox 6"/>
            <p:cNvSpPr txBox="1"/>
            <p:nvPr/>
          </p:nvSpPr>
          <p:spPr>
            <a:xfrm>
              <a:off x="530408" y="533400"/>
              <a:ext cx="3209084" cy="646331"/>
            </a:xfrm>
            <a:prstGeom prst="rect">
              <a:avLst/>
            </a:prstGeom>
            <a:noFill/>
          </p:spPr>
          <p:txBody>
            <a:bodyPr wrap="none" rtlCol="0">
              <a:spAutoFit/>
            </a:bodyPr>
            <a:lstStyle/>
            <a:p>
              <a:pPr algn="ctr"/>
              <a:r>
                <a:rPr lang="en-US" dirty="0">
                  <a:solidFill>
                    <a:prstClr val="black"/>
                  </a:solidFill>
                  <a:latin typeface="Cambria" pitchFamily="18" charset="0"/>
                  <a:cs typeface="Calibri" pitchFamily="34" charset="0"/>
                </a:rPr>
                <a:t>The Internet of Things (</a:t>
              </a:r>
              <a:r>
                <a:rPr lang="en-US" dirty="0" err="1">
                  <a:solidFill>
                    <a:prstClr val="black"/>
                  </a:solidFill>
                  <a:latin typeface="Cambria" pitchFamily="18" charset="0"/>
                  <a:cs typeface="Calibri" pitchFamily="34" charset="0"/>
                </a:rPr>
                <a:t>IoT</a:t>
              </a:r>
              <a:r>
                <a:rPr lang="en-US" dirty="0">
                  <a:solidFill>
                    <a:prstClr val="black"/>
                  </a:solidFill>
                  <a:latin typeface="Cambria" pitchFamily="18" charset="0"/>
                  <a:cs typeface="Calibri" pitchFamily="34" charset="0"/>
                </a:rPr>
                <a:t>) is </a:t>
              </a:r>
              <a:br>
                <a:rPr lang="en-US" dirty="0">
                  <a:solidFill>
                    <a:prstClr val="black"/>
                  </a:solidFill>
                  <a:latin typeface="Cambria" pitchFamily="18" charset="0"/>
                  <a:cs typeface="Calibri" pitchFamily="34" charset="0"/>
                </a:rPr>
              </a:br>
              <a:r>
                <a:rPr lang="en-US" dirty="0">
                  <a:solidFill>
                    <a:prstClr val="black"/>
                  </a:solidFill>
                  <a:latin typeface="Cambria" pitchFamily="18" charset="0"/>
                  <a:cs typeface="Calibri" pitchFamily="34" charset="0"/>
                </a:rPr>
                <a:t>everywhere and insecure</a:t>
              </a:r>
            </a:p>
          </p:txBody>
        </p:sp>
        <p:grpSp>
          <p:nvGrpSpPr>
            <p:cNvPr id="8" name="Group 7"/>
            <p:cNvGrpSpPr/>
            <p:nvPr/>
          </p:nvGrpSpPr>
          <p:grpSpPr>
            <a:xfrm>
              <a:off x="917099" y="4272994"/>
              <a:ext cx="2435702" cy="1975406"/>
              <a:chOff x="534890" y="3953588"/>
              <a:chExt cx="2829533" cy="2294812"/>
            </a:xfrm>
          </p:grpSpPr>
          <p:grpSp>
            <p:nvGrpSpPr>
              <p:cNvPr id="10" name="Group 9"/>
              <p:cNvGrpSpPr/>
              <p:nvPr/>
            </p:nvGrpSpPr>
            <p:grpSpPr>
              <a:xfrm>
                <a:off x="2057400" y="4166087"/>
                <a:ext cx="1307023" cy="1869814"/>
                <a:chOff x="1872000" y="1124238"/>
                <a:chExt cx="5400000" cy="7725182"/>
              </a:xfrm>
            </p:grpSpPr>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5333" y="1124238"/>
                  <a:ext cx="5333334" cy="4609524"/>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72000" y="5697039"/>
                  <a:ext cx="5400000" cy="3152381"/>
                </a:xfrm>
                <a:prstGeom prst="rect">
                  <a:avLst/>
                </a:prstGeom>
              </p:spPr>
            </p:pic>
          </p:grpSp>
          <p:grpSp>
            <p:nvGrpSpPr>
              <p:cNvPr id="11" name="Group 10"/>
              <p:cNvGrpSpPr/>
              <p:nvPr/>
            </p:nvGrpSpPr>
            <p:grpSpPr>
              <a:xfrm>
                <a:off x="534890" y="3953588"/>
                <a:ext cx="1378377" cy="2294812"/>
                <a:chOff x="3339059" y="1676400"/>
                <a:chExt cx="2185492" cy="3638550"/>
              </a:xfrm>
            </p:grpSpPr>
            <p:pic>
              <p:nvPicPr>
                <p:cNvPr id="12"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17090" y="2180442"/>
                  <a:ext cx="1807461" cy="313450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36720">
                      <a:solidFill>
                        <a:srgbClr val="008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39059" y="1676400"/>
                  <a:ext cx="1413679" cy="313057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36720">
                      <a:solidFill>
                        <a:srgbClr val="008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sp>
          <p:nvSpPr>
            <p:cNvPr id="9" name="TextBox 8"/>
            <p:cNvSpPr txBox="1"/>
            <p:nvPr/>
          </p:nvSpPr>
          <p:spPr>
            <a:xfrm>
              <a:off x="419331" y="3576909"/>
              <a:ext cx="3431260" cy="646331"/>
            </a:xfrm>
            <a:prstGeom prst="rect">
              <a:avLst/>
            </a:prstGeom>
            <a:noFill/>
          </p:spPr>
          <p:txBody>
            <a:bodyPr wrap="none" rtlCol="0">
              <a:spAutoFit/>
            </a:bodyPr>
            <a:lstStyle/>
            <a:p>
              <a:pPr algn="ctr"/>
              <a:r>
                <a:rPr lang="en-US" dirty="0">
                  <a:solidFill>
                    <a:prstClr val="black"/>
                  </a:solidFill>
                  <a:latin typeface="Cambria" pitchFamily="18" charset="0"/>
                  <a:cs typeface="Calibri" pitchFamily="34" charset="0"/>
                </a:rPr>
                <a:t>Billions of mobile devices,</a:t>
              </a:r>
              <a:br>
                <a:rPr lang="en-US" dirty="0">
                  <a:solidFill>
                    <a:prstClr val="black"/>
                  </a:solidFill>
                  <a:latin typeface="Cambria" pitchFamily="18" charset="0"/>
                  <a:cs typeface="Calibri" pitchFamily="34" charset="0"/>
                </a:rPr>
              </a:br>
              <a:r>
                <a:rPr lang="en-US" dirty="0">
                  <a:solidFill>
                    <a:prstClr val="black"/>
                  </a:solidFill>
                  <a:latin typeface="Cambria" pitchFamily="18" charset="0"/>
                  <a:cs typeface="Calibri" pitchFamily="34" charset="0"/>
                </a:rPr>
                <a:t>millions of apps … trouble awaits</a:t>
              </a:r>
            </a:p>
          </p:txBody>
        </p:sp>
      </p:grpSp>
      <p:grpSp>
        <p:nvGrpSpPr>
          <p:cNvPr id="16" name="Group 15"/>
          <p:cNvGrpSpPr/>
          <p:nvPr/>
        </p:nvGrpSpPr>
        <p:grpSpPr>
          <a:xfrm>
            <a:off x="4523680" y="1066800"/>
            <a:ext cx="4113634" cy="5708619"/>
            <a:chOff x="4445900" y="533400"/>
            <a:chExt cx="4113634" cy="5708619"/>
          </a:xfrm>
        </p:grpSpPr>
        <p:pic>
          <p:nvPicPr>
            <p:cNvPr id="17" name="Picture 2"/>
            <p:cNvPicPr>
              <a:picLocks noChangeAspect="1" noChangeArrowheads="1"/>
            </p:cNvPicPr>
            <p:nvPr/>
          </p:nvPicPr>
          <p:blipFill>
            <a:blip r:embed="rId8" cstate="print">
              <a:clrChange>
                <a:clrFrom>
                  <a:srgbClr val="FBFBFB">
                    <a:alpha val="84706"/>
                  </a:srgbClr>
                </a:clrFrom>
                <a:clrTo>
                  <a:srgbClr val="FBFBFB">
                    <a:alpha val="0"/>
                  </a:srgbClr>
                </a:clrTo>
              </a:clrChange>
              <a:extLst>
                <a:ext uri="{28A0092B-C50C-407E-A947-70E740481C1C}">
                  <a14:useLocalDpi xmlns:a14="http://schemas.microsoft.com/office/drawing/2010/main" val="0"/>
                </a:ext>
              </a:extLst>
            </a:blip>
            <a:srcRect/>
            <a:stretch>
              <a:fillRect/>
            </a:stretch>
          </p:blipFill>
          <p:spPr bwMode="auto">
            <a:xfrm>
              <a:off x="4950326" y="4114800"/>
              <a:ext cx="3402614" cy="2127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Content Placeholder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24976" y="1182486"/>
              <a:ext cx="3672460" cy="2487168"/>
            </a:xfrm>
            <a:prstGeom prst="rect">
              <a:avLst/>
            </a:prstGeom>
          </p:spPr>
        </p:pic>
        <p:sp>
          <p:nvSpPr>
            <p:cNvPr id="19" name="TextBox 18"/>
            <p:cNvSpPr txBox="1"/>
            <p:nvPr/>
          </p:nvSpPr>
          <p:spPr>
            <a:xfrm>
              <a:off x="4445900" y="533400"/>
              <a:ext cx="4030655" cy="646331"/>
            </a:xfrm>
            <a:prstGeom prst="rect">
              <a:avLst/>
            </a:prstGeom>
            <a:noFill/>
          </p:spPr>
          <p:txBody>
            <a:bodyPr wrap="none" rtlCol="0">
              <a:spAutoFit/>
            </a:bodyPr>
            <a:lstStyle/>
            <a:p>
              <a:pPr algn="ctr"/>
              <a:r>
                <a:rPr lang="en-US" dirty="0">
                  <a:solidFill>
                    <a:prstClr val="black"/>
                  </a:solidFill>
                  <a:latin typeface="Cambria" pitchFamily="18" charset="0"/>
                  <a:cs typeface="Calibri" pitchFamily="34" charset="0"/>
                </a:rPr>
                <a:t>Sept. 21</a:t>
              </a:r>
              <a:r>
                <a:rPr lang="en-US" baseline="30000" dirty="0">
                  <a:solidFill>
                    <a:prstClr val="black"/>
                  </a:solidFill>
                  <a:latin typeface="Cambria" pitchFamily="18" charset="0"/>
                  <a:cs typeface="Calibri" pitchFamily="34" charset="0"/>
                </a:rPr>
                <a:t>st</a:t>
              </a:r>
              <a:r>
                <a:rPr lang="en-US" dirty="0">
                  <a:solidFill>
                    <a:prstClr val="black"/>
                  </a:solidFill>
                  <a:latin typeface="Cambria" pitchFamily="18" charset="0"/>
                  <a:cs typeface="Calibri" pitchFamily="34" charset="0"/>
                </a:rPr>
                <a:t>, 500,000 hacked </a:t>
              </a:r>
              <a:r>
                <a:rPr lang="en-US" dirty="0" err="1">
                  <a:solidFill>
                    <a:prstClr val="black"/>
                  </a:solidFill>
                  <a:latin typeface="Cambria" pitchFamily="18" charset="0"/>
                  <a:cs typeface="Calibri" pitchFamily="34" charset="0"/>
                </a:rPr>
                <a:t>IoT</a:t>
              </a:r>
              <a:r>
                <a:rPr lang="en-US" dirty="0">
                  <a:solidFill>
                    <a:prstClr val="black"/>
                  </a:solidFill>
                  <a:latin typeface="Cambria" pitchFamily="18" charset="0"/>
                  <a:cs typeface="Calibri" pitchFamily="34" charset="0"/>
                </a:rPr>
                <a:t> devices </a:t>
              </a:r>
              <a:br>
                <a:rPr lang="en-US" dirty="0">
                  <a:solidFill>
                    <a:prstClr val="black"/>
                  </a:solidFill>
                  <a:latin typeface="Cambria" pitchFamily="18" charset="0"/>
                  <a:cs typeface="Calibri" pitchFamily="34" charset="0"/>
                </a:rPr>
              </a:br>
              <a:r>
                <a:rPr lang="en-US" dirty="0">
                  <a:solidFill>
                    <a:prstClr val="black"/>
                  </a:solidFill>
                  <a:latin typeface="Cambria" pitchFamily="18" charset="0"/>
                  <a:cs typeface="Calibri" pitchFamily="34" charset="0"/>
                </a:rPr>
                <a:t>flood Twitter, </a:t>
              </a:r>
              <a:r>
                <a:rPr lang="en-US" dirty="0" err="1">
                  <a:solidFill>
                    <a:prstClr val="black"/>
                  </a:solidFill>
                  <a:latin typeface="Cambria" pitchFamily="18" charset="0"/>
                  <a:cs typeface="Calibri" pitchFamily="34" charset="0"/>
                </a:rPr>
                <a:t>Spotify</a:t>
              </a:r>
              <a:r>
                <a:rPr lang="en-US" dirty="0">
                  <a:solidFill>
                    <a:prstClr val="black"/>
                  </a:solidFill>
                  <a:latin typeface="Cambria" pitchFamily="18" charset="0"/>
                  <a:cs typeface="Calibri" pitchFamily="34" charset="0"/>
                </a:rPr>
                <a:t>, </a:t>
              </a:r>
              <a:r>
                <a:rPr lang="en-US" dirty="0" err="1">
                  <a:solidFill>
                    <a:prstClr val="black"/>
                  </a:solidFill>
                  <a:latin typeface="Cambria" pitchFamily="18" charset="0"/>
                  <a:cs typeface="Calibri" pitchFamily="34" charset="0"/>
                </a:rPr>
                <a:t>AirBnB</a:t>
              </a:r>
              <a:r>
                <a:rPr lang="en-US" dirty="0">
                  <a:solidFill>
                    <a:prstClr val="black"/>
                  </a:solidFill>
                  <a:latin typeface="Cambria" pitchFamily="18" charset="0"/>
                  <a:cs typeface="Calibri" pitchFamily="34" charset="0"/>
                </a:rPr>
                <a:t>, &amp; more</a:t>
              </a:r>
            </a:p>
          </p:txBody>
        </p:sp>
        <p:sp>
          <p:nvSpPr>
            <p:cNvPr id="20" name="TextBox 19"/>
            <p:cNvSpPr txBox="1"/>
            <p:nvPr/>
          </p:nvSpPr>
          <p:spPr>
            <a:xfrm>
              <a:off x="4950535" y="3576908"/>
              <a:ext cx="3021405" cy="646331"/>
            </a:xfrm>
            <a:prstGeom prst="rect">
              <a:avLst/>
            </a:prstGeom>
            <a:noFill/>
          </p:spPr>
          <p:txBody>
            <a:bodyPr wrap="none" rtlCol="0">
              <a:spAutoFit/>
            </a:bodyPr>
            <a:lstStyle/>
            <a:p>
              <a:pPr algn="ctr"/>
              <a:r>
                <a:rPr lang="en-US" dirty="0">
                  <a:solidFill>
                    <a:prstClr val="black"/>
                  </a:solidFill>
                  <a:latin typeface="Cambria" pitchFamily="18" charset="0"/>
                  <a:cs typeface="Calibri" pitchFamily="34" charset="0"/>
                </a:rPr>
                <a:t>Hackers have sophisticated </a:t>
              </a:r>
              <a:br>
                <a:rPr lang="en-US" dirty="0">
                  <a:solidFill>
                    <a:prstClr val="black"/>
                  </a:solidFill>
                  <a:latin typeface="Cambria" pitchFamily="18" charset="0"/>
                  <a:cs typeface="Calibri" pitchFamily="34" charset="0"/>
                </a:rPr>
              </a:br>
              <a:r>
                <a:rPr lang="en-US" dirty="0">
                  <a:solidFill>
                    <a:prstClr val="black"/>
                  </a:solidFill>
                  <a:latin typeface="Cambria" pitchFamily="18" charset="0"/>
                  <a:cs typeface="Calibri" pitchFamily="34" charset="0"/>
                </a:rPr>
                <a:t>business models too!</a:t>
              </a:r>
            </a:p>
          </p:txBody>
        </p:sp>
        <p:pic>
          <p:nvPicPr>
            <p:cNvPr id="21" name="Content Placeholder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69726" y="3669654"/>
              <a:ext cx="789808" cy="945092"/>
            </a:xfrm>
            <a:prstGeom prst="rect">
              <a:avLst/>
            </a:prstGeom>
          </p:spPr>
        </p:pic>
      </p:grpSp>
      <p:pic>
        <p:nvPicPr>
          <p:cNvPr id="25" name="Picture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905111" y="1639757"/>
            <a:ext cx="1298448" cy="1298448"/>
          </a:xfrm>
          <a:prstGeom prst="rect">
            <a:avLst/>
          </a:prstGeom>
        </p:spPr>
      </p:pic>
      <p:sp>
        <p:nvSpPr>
          <p:cNvPr id="4" name="Content Placeholder 3">
            <a:extLst>
              <a:ext uri="{FF2B5EF4-FFF2-40B4-BE49-F238E27FC236}">
                <a16:creationId xmlns:a16="http://schemas.microsoft.com/office/drawing/2014/main" id="{617F5766-D74D-AD40-840A-10DB50AB5AC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42713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14B24D-5F09-46F3-8445-2123180C1F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0570" y="1033041"/>
            <a:ext cx="1190476" cy="1190476"/>
          </a:xfrm>
          <a:prstGeom prst="rect">
            <a:avLst/>
          </a:prstGeom>
        </p:spPr>
      </p:pic>
      <p:pic>
        <p:nvPicPr>
          <p:cNvPr id="8" name="Picture 7">
            <a:extLst>
              <a:ext uri="{FF2B5EF4-FFF2-40B4-BE49-F238E27FC236}">
                <a16:creationId xmlns:a16="http://schemas.microsoft.com/office/drawing/2014/main" id="{E7156127-A3EF-48E4-A18D-1FC54454E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 y="1739323"/>
            <a:ext cx="2763736" cy="1689677"/>
          </a:xfrm>
          <a:prstGeom prst="rect">
            <a:avLst/>
          </a:prstGeom>
        </p:spPr>
      </p:pic>
      <p:sp>
        <p:nvSpPr>
          <p:cNvPr id="9" name="TextBox 8">
            <a:extLst>
              <a:ext uri="{FF2B5EF4-FFF2-40B4-BE49-F238E27FC236}">
                <a16:creationId xmlns:a16="http://schemas.microsoft.com/office/drawing/2014/main" id="{25829E03-A572-4454-8CE0-62A5A90E70A4}"/>
              </a:ext>
            </a:extLst>
          </p:cNvPr>
          <p:cNvSpPr txBox="1"/>
          <p:nvPr/>
        </p:nvSpPr>
        <p:spPr>
          <a:xfrm>
            <a:off x="1251239" y="3429000"/>
            <a:ext cx="901337" cy="323165"/>
          </a:xfrm>
          <a:prstGeom prst="rect">
            <a:avLst/>
          </a:prstGeom>
          <a:noFill/>
        </p:spPr>
        <p:txBody>
          <a:bodyPr wrap="square" rtlCol="0">
            <a:spAutoFit/>
          </a:bodyPr>
          <a:lstStyle/>
          <a:p>
            <a:r>
              <a:rPr lang="en-US" sz="1500" dirty="0"/>
              <a:t>Malware</a:t>
            </a:r>
          </a:p>
        </p:txBody>
      </p:sp>
      <p:pic>
        <p:nvPicPr>
          <p:cNvPr id="11" name="Picture 10">
            <a:extLst>
              <a:ext uri="{FF2B5EF4-FFF2-40B4-BE49-F238E27FC236}">
                <a16:creationId xmlns:a16="http://schemas.microsoft.com/office/drawing/2014/main" id="{0EAB0B9A-84D6-4B95-ABD9-ABF8CCC9BF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8511" y="3911962"/>
            <a:ext cx="3223057" cy="1335353"/>
          </a:xfrm>
          <a:prstGeom prst="rect">
            <a:avLst/>
          </a:prstGeom>
        </p:spPr>
      </p:pic>
      <p:pic>
        <p:nvPicPr>
          <p:cNvPr id="13" name="Picture 12">
            <a:extLst>
              <a:ext uri="{FF2B5EF4-FFF2-40B4-BE49-F238E27FC236}">
                <a16:creationId xmlns:a16="http://schemas.microsoft.com/office/drawing/2014/main" id="{A6A1367F-5E48-410B-B0B8-35B6A0AE60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4344" y="1739323"/>
            <a:ext cx="2671763" cy="1838325"/>
          </a:xfrm>
          <a:prstGeom prst="rect">
            <a:avLst/>
          </a:prstGeom>
        </p:spPr>
      </p:pic>
      <p:pic>
        <p:nvPicPr>
          <p:cNvPr id="15" name="Picture 14">
            <a:extLst>
              <a:ext uri="{FF2B5EF4-FFF2-40B4-BE49-F238E27FC236}">
                <a16:creationId xmlns:a16="http://schemas.microsoft.com/office/drawing/2014/main" id="{34BB3DBB-0EB9-4C13-B949-80821F205E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795" y="3853517"/>
            <a:ext cx="3668263" cy="1565243"/>
          </a:xfrm>
          <a:prstGeom prst="rect">
            <a:avLst/>
          </a:prstGeom>
        </p:spPr>
      </p:pic>
      <p:sp>
        <p:nvSpPr>
          <p:cNvPr id="16" name="TextBox 15">
            <a:extLst>
              <a:ext uri="{FF2B5EF4-FFF2-40B4-BE49-F238E27FC236}">
                <a16:creationId xmlns:a16="http://schemas.microsoft.com/office/drawing/2014/main" id="{47CBF845-361D-40F0-825D-2AA44C31C10F}"/>
              </a:ext>
            </a:extLst>
          </p:cNvPr>
          <p:cNvSpPr txBox="1"/>
          <p:nvPr/>
        </p:nvSpPr>
        <p:spPr>
          <a:xfrm>
            <a:off x="5467276" y="3369675"/>
            <a:ext cx="1135999" cy="323165"/>
          </a:xfrm>
          <a:prstGeom prst="rect">
            <a:avLst/>
          </a:prstGeom>
          <a:noFill/>
        </p:spPr>
        <p:txBody>
          <a:bodyPr wrap="square" rtlCol="0">
            <a:spAutoFit/>
          </a:bodyPr>
          <a:lstStyle/>
          <a:p>
            <a:r>
              <a:rPr lang="en-US" sz="1500" dirty="0"/>
              <a:t>Cybercrime</a:t>
            </a:r>
          </a:p>
        </p:txBody>
      </p:sp>
      <p:sp>
        <p:nvSpPr>
          <p:cNvPr id="17" name="TextBox 16">
            <a:extLst>
              <a:ext uri="{FF2B5EF4-FFF2-40B4-BE49-F238E27FC236}">
                <a16:creationId xmlns:a16="http://schemas.microsoft.com/office/drawing/2014/main" id="{65472FBE-3295-491D-A88C-7C96A7AF2391}"/>
              </a:ext>
            </a:extLst>
          </p:cNvPr>
          <p:cNvSpPr txBox="1"/>
          <p:nvPr/>
        </p:nvSpPr>
        <p:spPr>
          <a:xfrm>
            <a:off x="833697" y="5387048"/>
            <a:ext cx="2745526" cy="323165"/>
          </a:xfrm>
          <a:prstGeom prst="rect">
            <a:avLst/>
          </a:prstGeom>
          <a:noFill/>
        </p:spPr>
        <p:txBody>
          <a:bodyPr wrap="square" rtlCol="0">
            <a:spAutoFit/>
          </a:bodyPr>
          <a:lstStyle/>
          <a:p>
            <a:r>
              <a:rPr lang="en-US" sz="1500" dirty="0"/>
              <a:t>Predictive analytics for security</a:t>
            </a:r>
          </a:p>
        </p:txBody>
      </p:sp>
      <p:sp>
        <p:nvSpPr>
          <p:cNvPr id="18" name="TextBox 17">
            <a:extLst>
              <a:ext uri="{FF2B5EF4-FFF2-40B4-BE49-F238E27FC236}">
                <a16:creationId xmlns:a16="http://schemas.microsoft.com/office/drawing/2014/main" id="{12234538-11B1-4CC0-BB5D-61AB766B04DF}"/>
              </a:ext>
            </a:extLst>
          </p:cNvPr>
          <p:cNvSpPr txBox="1"/>
          <p:nvPr/>
        </p:nvSpPr>
        <p:spPr>
          <a:xfrm>
            <a:off x="5916893" y="5266093"/>
            <a:ext cx="1372763" cy="553998"/>
          </a:xfrm>
          <a:prstGeom prst="rect">
            <a:avLst/>
          </a:prstGeom>
          <a:noFill/>
        </p:spPr>
        <p:txBody>
          <a:bodyPr wrap="square" rtlCol="0">
            <a:spAutoFit/>
          </a:bodyPr>
          <a:lstStyle/>
          <a:p>
            <a:r>
              <a:rPr lang="en-US" sz="1500" dirty="0"/>
              <a:t>Disinformation</a:t>
            </a:r>
          </a:p>
        </p:txBody>
      </p:sp>
      <p:sp>
        <p:nvSpPr>
          <p:cNvPr id="12" name="Title 2">
            <a:extLst>
              <a:ext uri="{FF2B5EF4-FFF2-40B4-BE49-F238E27FC236}">
                <a16:creationId xmlns:a16="http://schemas.microsoft.com/office/drawing/2014/main" id="{6FC352D4-6A75-F145-BF35-812E89377AB8}"/>
              </a:ext>
            </a:extLst>
          </p:cNvPr>
          <p:cNvSpPr txBox="1">
            <a:spLocks/>
          </p:cNvSpPr>
          <p:nvPr/>
        </p:nvSpPr>
        <p:spPr>
          <a:xfrm>
            <a:off x="457200" y="152400"/>
            <a:ext cx="8229600" cy="1143000"/>
          </a:xfrm>
          <a:prstGeom prst="rect">
            <a:avLst/>
          </a:prstGeom>
        </p:spPr>
        <p:txBody>
          <a:bodyPr vert="horz" lIns="0" tIns="45720" rIns="0" bIns="45720" rtlCol="0" anchor="ctr">
            <a:normAutofit/>
          </a:bodyPr>
          <a:lstStyle>
            <a:lvl1pPr algn="ctr" defTabSz="457200" rtl="0" eaLnBrk="1" latinLnBrk="0" hangingPunct="1">
              <a:spcBef>
                <a:spcPct val="0"/>
              </a:spcBef>
              <a:buNone/>
              <a:defRPr sz="4400" b="1" i="0" kern="1200" spc="-50" normalizeH="0">
                <a:solidFill>
                  <a:schemeClr val="tx2"/>
                </a:solidFill>
                <a:latin typeface="+mj-lt"/>
                <a:ea typeface="+mj-ea"/>
                <a:cs typeface="Calibri"/>
              </a:defRPr>
            </a:lvl1pPr>
          </a:lstStyle>
          <a:p>
            <a:r>
              <a:rPr lang="en-US" dirty="0"/>
              <a:t>Data-Driven Security, Prof. </a:t>
            </a:r>
            <a:r>
              <a:rPr lang="en-US" dirty="0" err="1"/>
              <a:t>Stringhini</a:t>
            </a:r>
            <a:endParaRPr lang="en-US" dirty="0"/>
          </a:p>
        </p:txBody>
      </p:sp>
    </p:spTree>
    <p:extLst>
      <p:ext uri="{BB962C8B-B14F-4D97-AF65-F5344CB8AC3E}">
        <p14:creationId xmlns:p14="http://schemas.microsoft.com/office/powerpoint/2010/main" val="1343819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subTitle" idx="1"/>
          </p:nvPr>
        </p:nvSpPr>
        <p:spPr>
          <a:xfrm>
            <a:off x="1219200" y="847633"/>
            <a:ext cx="7048500" cy="1828800"/>
          </a:xfrm>
        </p:spPr>
        <p:txBody>
          <a:bodyPr/>
          <a:lstStyle/>
          <a:p>
            <a:r>
              <a:rPr lang="en-US" sz="3600" b="1" dirty="0">
                <a:solidFill>
                  <a:schemeClr val="bg1"/>
                </a:solidFill>
              </a:rPr>
              <a:t>W</a:t>
            </a:r>
            <a:r>
              <a:rPr lang="en-US" sz="3600" dirty="0"/>
              <a:t>ireless </a:t>
            </a:r>
            <a:r>
              <a:rPr lang="en-US" sz="3600" b="1" dirty="0">
                <a:solidFill>
                  <a:schemeClr val="bg1"/>
                </a:solidFill>
              </a:rPr>
              <a:t>I</a:t>
            </a:r>
            <a:r>
              <a:rPr lang="en-US" sz="3600" dirty="0"/>
              <a:t>ntegrated </a:t>
            </a:r>
            <a:r>
              <a:rPr lang="en-US" sz="3600" b="1" dirty="0">
                <a:solidFill>
                  <a:schemeClr val="bg1"/>
                </a:solidFill>
              </a:rPr>
              <a:t>S</a:t>
            </a:r>
            <a:r>
              <a:rPr lang="en-US" sz="3600" dirty="0"/>
              <a:t>ystems and </a:t>
            </a:r>
            <a:r>
              <a:rPr lang="en-US" sz="3600" b="1" dirty="0">
                <a:solidFill>
                  <a:schemeClr val="bg1"/>
                </a:solidFill>
              </a:rPr>
              <a:t>E</a:t>
            </a:r>
            <a:r>
              <a:rPr lang="en-US" sz="3600" dirty="0"/>
              <a:t>xtreme </a:t>
            </a:r>
            <a:r>
              <a:rPr lang="en-US" sz="3600" dirty="0">
                <a:solidFill>
                  <a:schemeClr val="bg1"/>
                </a:solidFill>
              </a:rPr>
              <a:t>Circuits Laboratory</a:t>
            </a:r>
          </a:p>
        </p:txBody>
      </p:sp>
      <p:pic>
        <p:nvPicPr>
          <p:cNvPr id="4" name="Picture 3">
            <a:extLst>
              <a:ext uri="{FF2B5EF4-FFF2-40B4-BE49-F238E27FC236}">
                <a16:creationId xmlns:a16="http://schemas.microsoft.com/office/drawing/2014/main" id="{F5D582A1-0CEB-CF45-BF43-2A0D78B68223}"/>
              </a:ext>
            </a:extLst>
          </p:cNvPr>
          <p:cNvPicPr/>
          <p:nvPr/>
        </p:nvPicPr>
        <p:blipFill rotWithShape="1">
          <a:blip r:embed="rId3"/>
          <a:srcRect t="10391" b="24350"/>
          <a:stretch/>
        </p:blipFill>
        <p:spPr bwMode="auto">
          <a:xfrm>
            <a:off x="3581400" y="2380707"/>
            <a:ext cx="1981200" cy="1976483"/>
          </a:xfrm>
          <a:prstGeom prst="rect">
            <a:avLst/>
          </a:prstGeom>
          <a:ln>
            <a:noFill/>
          </a:ln>
          <a:extLst>
            <a:ext uri="{53640926-AAD7-44D8-BBD7-CCE9431645EC}">
              <a14:shadowObscured xmlns:a14="http://schemas.microsoft.com/office/drawing/2010/main"/>
            </a:ext>
          </a:extLst>
        </p:spPr>
      </p:pic>
      <p:sp>
        <p:nvSpPr>
          <p:cNvPr id="3" name="Title 2">
            <a:extLst>
              <a:ext uri="{FF2B5EF4-FFF2-40B4-BE49-F238E27FC236}">
                <a16:creationId xmlns:a16="http://schemas.microsoft.com/office/drawing/2014/main" id="{B77A5978-E58B-8443-A64C-91F152E72104}"/>
              </a:ext>
            </a:extLst>
          </p:cNvPr>
          <p:cNvSpPr>
            <a:spLocks noGrp="1"/>
          </p:cNvSpPr>
          <p:nvPr>
            <p:ph type="ctrTitle"/>
          </p:nvPr>
        </p:nvSpPr>
        <p:spPr>
          <a:xfrm>
            <a:off x="685800" y="4362633"/>
            <a:ext cx="7772400" cy="1143000"/>
          </a:xfrm>
        </p:spPr>
        <p:txBody>
          <a:bodyPr/>
          <a:lstStyle/>
          <a:p>
            <a:r>
              <a:rPr lang="en-US" sz="2400" dirty="0"/>
              <a:t>Prof. </a:t>
            </a:r>
            <a:r>
              <a:rPr lang="en-US" sz="2400" dirty="0" err="1"/>
              <a:t>Rabia</a:t>
            </a:r>
            <a:r>
              <a:rPr lang="en-US" sz="2400" dirty="0"/>
              <a:t> </a:t>
            </a:r>
            <a:r>
              <a:rPr lang="en-US" sz="2400" dirty="0" err="1"/>
              <a:t>Tugce</a:t>
            </a:r>
            <a:r>
              <a:rPr lang="en-US" sz="2400" dirty="0"/>
              <a:t> </a:t>
            </a:r>
            <a:r>
              <a:rPr lang="en-US" sz="2400" dirty="0" err="1"/>
              <a:t>Yazicigil</a:t>
            </a:r>
            <a:endParaRPr lang="en-US" sz="2400" dirty="0"/>
          </a:p>
        </p:txBody>
      </p:sp>
    </p:spTree>
    <p:extLst>
      <p:ext uri="{BB962C8B-B14F-4D97-AF65-F5344CB8AC3E}">
        <p14:creationId xmlns:p14="http://schemas.microsoft.com/office/powerpoint/2010/main" val="1516368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8541685-A8CC-45E7-8BB7-CF63CCD32310}" type="slidenum">
              <a:rPr lang="en-US" altLang="en-US" smtClean="0"/>
              <a:pPr/>
              <a:t>15</a:t>
            </a:fld>
            <a:endParaRPr lang="en-US" altLang="en-US"/>
          </a:p>
        </p:txBody>
      </p:sp>
      <p:pic>
        <p:nvPicPr>
          <p:cNvPr id="6" name="Content Placeholder 3"/>
          <p:cNvPicPr>
            <a:picLocks/>
          </p:cNvPicPr>
          <p:nvPr/>
        </p:nvPicPr>
        <p:blipFill>
          <a:blip r:embed="rId3">
            <a:extLst>
              <a:ext uri="{28A0092B-C50C-407E-A947-70E740481C1C}">
                <a14:useLocalDpi xmlns:a14="http://schemas.microsoft.com/office/drawing/2010/main" val="0"/>
              </a:ext>
            </a:extLst>
          </a:blip>
          <a:stretch>
            <a:fillRect/>
          </a:stretch>
        </p:blipFill>
        <p:spPr>
          <a:xfrm>
            <a:off x="2000058" y="3792003"/>
            <a:ext cx="1981199" cy="1524000"/>
          </a:xfrm>
          <a:prstGeom prst="rect">
            <a:avLst/>
          </a:prstGeom>
        </p:spPr>
      </p:pic>
      <p:pic>
        <p:nvPicPr>
          <p:cNvPr id="7" name="Content Placeholder 5" descr="die_photo_v1.pdf"/>
          <p:cNvPicPr>
            <a:picLocks noChangeAspect="1"/>
          </p:cNvPicPr>
          <p:nvPr/>
        </p:nvPicPr>
        <p:blipFill rotWithShape="1">
          <a:blip r:embed="rId4">
            <a:extLst>
              <a:ext uri="{28A0092B-C50C-407E-A947-70E740481C1C}">
                <a14:useLocalDpi xmlns:a14="http://schemas.microsoft.com/office/drawing/2010/main" val="0"/>
              </a:ext>
            </a:extLst>
          </a:blip>
          <a:srcRect r="-896"/>
          <a:stretch/>
        </p:blipFill>
        <p:spPr bwMode="auto">
          <a:xfrm>
            <a:off x="459123" y="3792003"/>
            <a:ext cx="1522077" cy="1613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descr="QAIC_ISSCC_Fig7.tiff"/>
          <p:cNvPicPr>
            <a:picLocks noChangeAspect="1"/>
          </p:cNvPicPr>
          <p:nvPr/>
        </p:nvPicPr>
        <p:blipFill rotWithShape="1">
          <a:blip r:embed="rId5">
            <a:extLst>
              <a:ext uri="{28A0092B-C50C-407E-A947-70E740481C1C}">
                <a14:useLocalDpi xmlns:a14="http://schemas.microsoft.com/office/drawing/2010/main" val="0"/>
              </a:ext>
            </a:extLst>
          </a:blip>
          <a:srcRect l="7083" t="7739" r="3391" b="2744"/>
          <a:stretch/>
        </p:blipFill>
        <p:spPr>
          <a:xfrm>
            <a:off x="4838700" y="3708875"/>
            <a:ext cx="1579400" cy="1579215"/>
          </a:xfrm>
          <a:prstGeom prst="rect">
            <a:avLst/>
          </a:prstGeom>
        </p:spPr>
      </p:pic>
      <p:pic>
        <p:nvPicPr>
          <p:cNvPr id="9" name="Content Placeholder 6" descr="Fig7_Die_Photo.pdf"/>
          <p:cNvPicPr>
            <a:picLocks noChangeAspect="1"/>
          </p:cNvPicPr>
          <p:nvPr/>
        </p:nvPicPr>
        <p:blipFill rotWithShape="1">
          <a:blip r:embed="rId6">
            <a:extLst>
              <a:ext uri="{28A0092B-C50C-407E-A947-70E740481C1C}">
                <a14:useLocalDpi xmlns:a14="http://schemas.microsoft.com/office/drawing/2010/main" val="0"/>
              </a:ext>
            </a:extLst>
          </a:blip>
          <a:srcRect l="5880" t="6763" r="323"/>
          <a:stretch/>
        </p:blipFill>
        <p:spPr bwMode="auto">
          <a:xfrm>
            <a:off x="6549874" y="3744565"/>
            <a:ext cx="2135894" cy="1543526"/>
          </a:xfrm>
          <a:prstGeom prst="rect">
            <a:avLst/>
          </a:prstGeom>
          <a:noFill/>
          <a:ln w="9525">
            <a:noFill/>
            <a:miter lim="800000"/>
            <a:headEnd/>
            <a:tailEnd/>
          </a:ln>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53000" y="949036"/>
            <a:ext cx="3733800" cy="2353917"/>
          </a:xfrm>
          <a:prstGeom prst="rect">
            <a:avLst/>
          </a:prstGeom>
        </p:spPr>
      </p:pic>
      <p:pic>
        <p:nvPicPr>
          <p:cNvPr id="11" name="Content Placeholder 17"/>
          <p:cNvPicPr>
            <a:picLocks noChangeAspect="1"/>
          </p:cNvPicPr>
          <p:nvPr/>
        </p:nvPicPr>
        <p:blipFill>
          <a:blip r:embed="rId8">
            <a:extLst>
              <a:ext uri="{28A0092B-C50C-407E-A947-70E740481C1C}">
                <a14:useLocalDpi xmlns:a14="http://schemas.microsoft.com/office/drawing/2010/main" val="0"/>
              </a:ext>
            </a:extLst>
          </a:blip>
          <a:stretch>
            <a:fillRect/>
          </a:stretch>
        </p:blipFill>
        <p:spPr bwMode="auto">
          <a:xfrm>
            <a:off x="533400" y="990600"/>
            <a:ext cx="3389370" cy="270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6418100" y="3125145"/>
            <a:ext cx="1359634" cy="461665"/>
          </a:xfrm>
          <a:prstGeom prst="rect">
            <a:avLst/>
          </a:prstGeom>
          <a:noFill/>
        </p:spPr>
        <p:txBody>
          <a:bodyPr wrap="square" rtlCol="0">
            <a:spAutoFit/>
          </a:bodyPr>
          <a:lstStyle/>
          <a:p>
            <a:r>
              <a:rPr lang="en-US" i="1" dirty="0">
                <a:solidFill>
                  <a:srgbClr val="0432FF"/>
                </a:solidFill>
                <a:latin typeface="Arial" charset="0"/>
                <a:ea typeface="Arial" charset="0"/>
                <a:cs typeface="Arial" charset="0"/>
              </a:rPr>
              <a:t>m </a:t>
            </a:r>
            <a:r>
              <a:rPr lang="en-US" dirty="0">
                <a:solidFill>
                  <a:srgbClr val="0432FF"/>
                </a:solidFill>
                <a:latin typeface="Arial" charset="0"/>
                <a:ea typeface="Arial" charset="0"/>
                <a:cs typeface="Arial" charset="0"/>
              </a:rPr>
              <a:t>&lt; N</a:t>
            </a:r>
            <a:r>
              <a:rPr lang="en-US" baseline="-25000" dirty="0">
                <a:solidFill>
                  <a:srgbClr val="0432FF"/>
                </a:solidFill>
                <a:latin typeface="Arial" charset="0"/>
                <a:ea typeface="Arial" charset="0"/>
                <a:cs typeface="Arial" charset="0"/>
              </a:rPr>
              <a:t>0</a:t>
            </a:r>
          </a:p>
        </p:txBody>
      </p:sp>
      <p:sp>
        <p:nvSpPr>
          <p:cNvPr id="13" name="Rectangle 12"/>
          <p:cNvSpPr/>
          <p:nvPr/>
        </p:nvSpPr>
        <p:spPr>
          <a:xfrm>
            <a:off x="443345" y="5791384"/>
            <a:ext cx="8229600" cy="553998"/>
          </a:xfrm>
          <a:prstGeom prst="rect">
            <a:avLst/>
          </a:prstGeom>
        </p:spPr>
        <p:txBody>
          <a:bodyPr wrap="square">
            <a:spAutoFit/>
          </a:bodyPr>
          <a:lstStyle/>
          <a:p>
            <a:pPr marL="171450" indent="-171450">
              <a:buFont typeface="Arial" charset="0"/>
              <a:buChar char="•"/>
            </a:pPr>
            <a:r>
              <a:rPr lang="en-US" sz="1000" dirty="0">
                <a:solidFill>
                  <a:schemeClr val="tx2"/>
                </a:solidFill>
                <a:latin typeface="Arial" charset="0"/>
                <a:ea typeface="Arial" charset="0"/>
                <a:cs typeface="Arial" charset="0"/>
              </a:rPr>
              <a:t>R. T. </a:t>
            </a:r>
            <a:r>
              <a:rPr lang="en-US" sz="1000" dirty="0" err="1">
                <a:solidFill>
                  <a:schemeClr val="tx2"/>
                </a:solidFill>
                <a:latin typeface="Arial" charset="0"/>
                <a:ea typeface="Arial" charset="0"/>
                <a:cs typeface="Arial" charset="0"/>
              </a:rPr>
              <a:t>Yazicigil</a:t>
            </a:r>
            <a:r>
              <a:rPr lang="en-US" sz="1000" dirty="0">
                <a:solidFill>
                  <a:schemeClr val="tx2"/>
                </a:solidFill>
                <a:latin typeface="Arial" charset="0"/>
                <a:ea typeface="Arial" charset="0"/>
                <a:cs typeface="Arial" charset="0"/>
              </a:rPr>
              <a:t> et al., “Taking Compressive Sensing to the Hardware Level: Breaking Fundamental Radio-Frequency Hardware Trade-offs,” March 2019, IEEE Signal Processing Magazine.</a:t>
            </a:r>
          </a:p>
          <a:p>
            <a:pPr marL="171450" indent="-171450">
              <a:buFont typeface="Arial" charset="0"/>
              <a:buChar char="•"/>
            </a:pPr>
            <a:r>
              <a:rPr lang="en-US" sz="1000" dirty="0">
                <a:solidFill>
                  <a:schemeClr val="tx2"/>
                </a:solidFill>
                <a:latin typeface="Arial" charset="0"/>
                <a:ea typeface="Arial" charset="0"/>
                <a:cs typeface="Arial" charset="0"/>
              </a:rPr>
              <a:t>R. T. </a:t>
            </a:r>
            <a:r>
              <a:rPr lang="en-US" sz="1000" dirty="0" err="1">
                <a:solidFill>
                  <a:schemeClr val="tx2"/>
                </a:solidFill>
                <a:latin typeface="Arial" charset="0"/>
                <a:ea typeface="Arial" charset="0"/>
                <a:cs typeface="Arial" charset="0"/>
              </a:rPr>
              <a:t>Yazicigil</a:t>
            </a:r>
            <a:r>
              <a:rPr lang="en-US" sz="1000" dirty="0">
                <a:solidFill>
                  <a:schemeClr val="tx2"/>
                </a:solidFill>
                <a:latin typeface="Arial" charset="0"/>
                <a:ea typeface="Arial" charset="0"/>
                <a:cs typeface="Arial" charset="0"/>
              </a:rPr>
              <a:t> et al., “Ultra-Fast Bit-Level Frequency-Hopping Transmitter for Securing Low-Power Wireless Devices”, RFIC, June 2018.</a:t>
            </a:r>
            <a:endParaRPr lang="en-US" sz="1000" dirty="0">
              <a:solidFill>
                <a:schemeClr val="tx2"/>
              </a:solidFill>
              <a:effectLst/>
              <a:latin typeface="Arial" charset="0"/>
              <a:ea typeface="Arial" charset="0"/>
              <a:cs typeface="Arial" charset="0"/>
            </a:endParaRPr>
          </a:p>
        </p:txBody>
      </p:sp>
      <p:sp>
        <p:nvSpPr>
          <p:cNvPr id="15" name="Rectangle 14"/>
          <p:cNvSpPr/>
          <p:nvPr/>
        </p:nvSpPr>
        <p:spPr>
          <a:xfrm>
            <a:off x="533400" y="281107"/>
            <a:ext cx="3200400" cy="707886"/>
          </a:xfrm>
          <a:prstGeom prst="rect">
            <a:avLst/>
          </a:prstGeom>
        </p:spPr>
        <p:txBody>
          <a:bodyPr wrap="square">
            <a:spAutoFit/>
          </a:bodyPr>
          <a:lstStyle/>
          <a:p>
            <a:pPr>
              <a:defRPr/>
            </a:pPr>
            <a:r>
              <a:rPr lang="en-US" sz="2000" dirty="0">
                <a:solidFill>
                  <a:schemeClr val="tx2"/>
                </a:solidFill>
                <a:latin typeface="Arial" charset="0"/>
                <a:ea typeface="Arial" charset="0"/>
                <a:cs typeface="Arial" charset="0"/>
              </a:rPr>
              <a:t>Secure </a:t>
            </a:r>
          </a:p>
          <a:p>
            <a:pPr>
              <a:defRPr/>
            </a:pPr>
            <a:r>
              <a:rPr lang="en-US" sz="2000" dirty="0">
                <a:solidFill>
                  <a:schemeClr val="tx2"/>
                </a:solidFill>
                <a:latin typeface="Arial" charset="0"/>
                <a:ea typeface="Arial" charset="0"/>
                <a:cs typeface="Arial" charset="0"/>
              </a:rPr>
              <a:t>Wireless Communications</a:t>
            </a:r>
          </a:p>
        </p:txBody>
      </p:sp>
      <p:sp>
        <p:nvSpPr>
          <p:cNvPr id="16" name="Rectangle 15"/>
          <p:cNvSpPr/>
          <p:nvPr/>
        </p:nvSpPr>
        <p:spPr>
          <a:xfrm>
            <a:off x="5105400" y="281107"/>
            <a:ext cx="3352800" cy="707886"/>
          </a:xfrm>
          <a:prstGeom prst="rect">
            <a:avLst/>
          </a:prstGeom>
        </p:spPr>
        <p:txBody>
          <a:bodyPr wrap="square">
            <a:spAutoFit/>
          </a:bodyPr>
          <a:lstStyle/>
          <a:p>
            <a:pPr>
              <a:defRPr/>
            </a:pPr>
            <a:r>
              <a:rPr lang="en-US" sz="2000" dirty="0">
                <a:solidFill>
                  <a:schemeClr val="tx2"/>
                </a:solidFill>
                <a:latin typeface="Arial" charset="0"/>
                <a:ea typeface="Arial" charset="0"/>
                <a:cs typeface="Arial" charset="0"/>
              </a:rPr>
              <a:t>Spectrum-Aware </a:t>
            </a:r>
          </a:p>
          <a:p>
            <a:pPr>
              <a:defRPr/>
            </a:pPr>
            <a:r>
              <a:rPr lang="en-US" sz="2000" dirty="0">
                <a:solidFill>
                  <a:schemeClr val="tx2"/>
                </a:solidFill>
                <a:latin typeface="Arial" charset="0"/>
                <a:ea typeface="Arial" charset="0"/>
                <a:cs typeface="Arial" charset="0"/>
              </a:rPr>
              <a:t>Wireless Communications</a:t>
            </a:r>
          </a:p>
        </p:txBody>
      </p:sp>
      <p:sp>
        <p:nvSpPr>
          <p:cNvPr id="18" name="Rounded Rectangle 17"/>
          <p:cNvSpPr/>
          <p:nvPr/>
        </p:nvSpPr>
        <p:spPr>
          <a:xfrm>
            <a:off x="4572000" y="69272"/>
            <a:ext cx="4267200" cy="5551656"/>
          </a:xfrm>
          <a:prstGeom prst="roundRect">
            <a:avLst/>
          </a:prstGeom>
          <a:noFill/>
          <a:ln>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223451" y="69272"/>
            <a:ext cx="4267200" cy="5551656"/>
          </a:xfrm>
          <a:prstGeom prst="roundRect">
            <a:avLst/>
          </a:prstGeom>
          <a:noFill/>
          <a:ln>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3769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8541685-A8CC-45E7-8BB7-CF63CCD32310}" type="slidenum">
              <a:rPr lang="en-US" altLang="en-US" smtClean="0"/>
              <a:pPr/>
              <a:t>16</a:t>
            </a:fld>
            <a:endParaRPr lang="en-US" altLang="en-US"/>
          </a:p>
        </p:txBody>
      </p:sp>
      <p:sp>
        <p:nvSpPr>
          <p:cNvPr id="5" name="Rounded Rectangle 4"/>
          <p:cNvSpPr/>
          <p:nvPr/>
        </p:nvSpPr>
        <p:spPr>
          <a:xfrm>
            <a:off x="405618" y="457200"/>
            <a:ext cx="4001267" cy="2840577"/>
          </a:xfrm>
          <a:prstGeom prst="roundRect">
            <a:avLst/>
          </a:prstGeom>
          <a:noFill/>
          <a:ln>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4933566" y="464127"/>
            <a:ext cx="4001267" cy="2840577"/>
          </a:xfrm>
          <a:prstGeom prst="roundRect">
            <a:avLst/>
          </a:prstGeom>
          <a:noFill/>
          <a:ln>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2743200" y="3484023"/>
            <a:ext cx="4001267" cy="2840577"/>
          </a:xfrm>
          <a:prstGeom prst="roundRect">
            <a:avLst/>
          </a:prstGeom>
          <a:noFill/>
          <a:ln>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5826" y="2079355"/>
            <a:ext cx="1410916" cy="1126871"/>
          </a:xfrm>
          <a:prstGeom prst="rect">
            <a:avLst/>
          </a:prstGeom>
        </p:spPr>
      </p:pic>
      <p:pic>
        <p:nvPicPr>
          <p:cNvPr id="9" name="Content Placeholder 3"/>
          <p:cNvPicPr>
            <a:picLocks noChangeAspect="1"/>
          </p:cNvPicPr>
          <p:nvPr/>
        </p:nvPicPr>
        <p:blipFill rotWithShape="1">
          <a:blip r:embed="rId4">
            <a:extLst>
              <a:ext uri="{28A0092B-C50C-407E-A947-70E740481C1C}">
                <a14:useLocalDpi xmlns:a14="http://schemas.microsoft.com/office/drawing/2010/main" val="0"/>
              </a:ext>
            </a:extLst>
          </a:blip>
          <a:srcRect l="33969" t="69321" r="43870" b="6317"/>
          <a:stretch/>
        </p:blipFill>
        <p:spPr>
          <a:xfrm>
            <a:off x="2182049" y="878557"/>
            <a:ext cx="1694694" cy="1134681"/>
          </a:xfrm>
          <a:prstGeom prst="rect">
            <a:avLst/>
          </a:prstGeom>
        </p:spPr>
      </p:pic>
      <p:pic>
        <p:nvPicPr>
          <p:cNvPr id="10" name="Content Placeholder 3"/>
          <p:cNvPicPr>
            <a:picLocks noChangeAspect="1"/>
          </p:cNvPicPr>
          <p:nvPr/>
        </p:nvPicPr>
        <p:blipFill rotWithShape="1">
          <a:blip r:embed="rId4">
            <a:extLst>
              <a:ext uri="{28A0092B-C50C-407E-A947-70E740481C1C}">
                <a14:useLocalDpi xmlns:a14="http://schemas.microsoft.com/office/drawing/2010/main" val="0"/>
              </a:ext>
            </a:extLst>
          </a:blip>
          <a:srcRect l="35309" t="4937" r="46853" b="31583"/>
          <a:stretch/>
        </p:blipFill>
        <p:spPr>
          <a:xfrm>
            <a:off x="770893" y="1016598"/>
            <a:ext cx="980695" cy="2125513"/>
          </a:xfrm>
          <a:prstGeom prst="rect">
            <a:avLst/>
          </a:prstGeom>
        </p:spPr>
      </p:pic>
      <p:pic>
        <p:nvPicPr>
          <p:cNvPr id="12" name="Picture 11"/>
          <p:cNvPicPr>
            <a:picLocks noChangeAspect="1"/>
          </p:cNvPicPr>
          <p:nvPr/>
        </p:nvPicPr>
        <p:blipFill rotWithShape="1">
          <a:blip r:embed="rId5"/>
          <a:srcRect l="83265" t="56757" r="2889" b="20919"/>
          <a:stretch/>
        </p:blipFill>
        <p:spPr>
          <a:xfrm>
            <a:off x="7467600" y="1508595"/>
            <a:ext cx="1282161" cy="1345578"/>
          </a:xfrm>
          <a:prstGeom prst="rect">
            <a:avLst/>
          </a:prstGeom>
        </p:spPr>
      </p:pic>
      <p:sp>
        <p:nvSpPr>
          <p:cNvPr id="13" name="Rectangle 12"/>
          <p:cNvSpPr/>
          <p:nvPr/>
        </p:nvSpPr>
        <p:spPr>
          <a:xfrm>
            <a:off x="5125422" y="533948"/>
            <a:ext cx="2622834" cy="707886"/>
          </a:xfrm>
          <a:prstGeom prst="rect">
            <a:avLst/>
          </a:prstGeom>
        </p:spPr>
        <p:txBody>
          <a:bodyPr wrap="none">
            <a:spAutoFit/>
          </a:bodyPr>
          <a:lstStyle/>
          <a:p>
            <a:pPr>
              <a:defRPr/>
            </a:pPr>
            <a:r>
              <a:rPr lang="en-US" sz="2000" dirty="0">
                <a:solidFill>
                  <a:schemeClr val="tx2"/>
                </a:solidFill>
                <a:latin typeface="Arial" charset="0"/>
                <a:ea typeface="Arial" charset="0"/>
                <a:cs typeface="Arial" charset="0"/>
              </a:rPr>
              <a:t>Embedded </a:t>
            </a:r>
          </a:p>
          <a:p>
            <a:pPr>
              <a:defRPr/>
            </a:pPr>
            <a:r>
              <a:rPr lang="en-US" sz="2000" dirty="0">
                <a:solidFill>
                  <a:schemeClr val="tx2"/>
                </a:solidFill>
                <a:latin typeface="Arial" charset="0"/>
                <a:ea typeface="Arial" charset="0"/>
                <a:cs typeface="Arial" charset="0"/>
              </a:rPr>
              <a:t>Secure Drug Delivery</a:t>
            </a:r>
          </a:p>
        </p:txBody>
      </p:sp>
      <p:sp>
        <p:nvSpPr>
          <p:cNvPr id="14" name="TextBox 13"/>
          <p:cNvSpPr txBox="1"/>
          <p:nvPr/>
        </p:nvSpPr>
        <p:spPr>
          <a:xfrm>
            <a:off x="5108463" y="2880959"/>
            <a:ext cx="1106393" cy="246221"/>
          </a:xfrm>
          <a:prstGeom prst="rect">
            <a:avLst/>
          </a:prstGeom>
          <a:noFill/>
        </p:spPr>
        <p:txBody>
          <a:bodyPr wrap="none" rtlCol="0">
            <a:spAutoFit/>
          </a:bodyPr>
          <a:lstStyle/>
          <a:p>
            <a:r>
              <a:rPr lang="en-US" sz="1000">
                <a:latin typeface="Arial" charset="0"/>
                <a:ea typeface="Arial" charset="0"/>
                <a:cs typeface="Arial" charset="0"/>
              </a:rPr>
              <a:t>Source:DuoSkin</a:t>
            </a:r>
            <a:endParaRPr lang="en-US" sz="1000" dirty="0">
              <a:latin typeface="Arial" charset="0"/>
              <a:ea typeface="Arial" charset="0"/>
              <a:cs typeface="Arial" charset="0"/>
            </a:endParaRPr>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1836" y="1321683"/>
            <a:ext cx="2247605" cy="1610785"/>
          </a:xfrm>
          <a:prstGeom prst="rect">
            <a:avLst/>
          </a:prstGeom>
        </p:spPr>
      </p:pic>
      <p:sp>
        <p:nvSpPr>
          <p:cNvPr id="16" name="Rectangle 15"/>
          <p:cNvSpPr/>
          <p:nvPr/>
        </p:nvSpPr>
        <p:spPr>
          <a:xfrm>
            <a:off x="618303" y="478447"/>
            <a:ext cx="3695046" cy="400110"/>
          </a:xfrm>
          <a:prstGeom prst="rect">
            <a:avLst/>
          </a:prstGeom>
        </p:spPr>
        <p:txBody>
          <a:bodyPr wrap="square">
            <a:spAutoFit/>
          </a:bodyPr>
          <a:lstStyle/>
          <a:p>
            <a:pPr>
              <a:defRPr/>
            </a:pPr>
            <a:r>
              <a:rPr lang="en-US" sz="2000" dirty="0">
                <a:solidFill>
                  <a:schemeClr val="tx2"/>
                </a:solidFill>
                <a:latin typeface="Arial" charset="0"/>
                <a:ea typeface="Arial" charset="0"/>
                <a:cs typeface="Arial" charset="0"/>
              </a:rPr>
              <a:t>Secure Package-Less THz ID</a:t>
            </a:r>
          </a:p>
        </p:txBody>
      </p:sp>
      <p:sp>
        <p:nvSpPr>
          <p:cNvPr id="17" name="Rectangle 16"/>
          <p:cNvSpPr/>
          <p:nvPr/>
        </p:nvSpPr>
        <p:spPr>
          <a:xfrm>
            <a:off x="2904870" y="3544233"/>
            <a:ext cx="3719288" cy="707886"/>
          </a:xfrm>
          <a:prstGeom prst="rect">
            <a:avLst/>
          </a:prstGeom>
        </p:spPr>
        <p:txBody>
          <a:bodyPr wrap="none">
            <a:spAutoFit/>
          </a:bodyPr>
          <a:lstStyle/>
          <a:p>
            <a:pPr>
              <a:defRPr/>
            </a:pPr>
            <a:r>
              <a:rPr lang="en-US" sz="2000" dirty="0">
                <a:solidFill>
                  <a:schemeClr val="tx2"/>
                </a:solidFill>
                <a:latin typeface="Arial" charset="0"/>
                <a:ea typeface="Arial" charset="0"/>
                <a:cs typeface="Arial" charset="0"/>
              </a:rPr>
              <a:t>Ingestible Micro-Bio-Electronic </a:t>
            </a:r>
          </a:p>
          <a:p>
            <a:pPr>
              <a:defRPr/>
            </a:pPr>
            <a:r>
              <a:rPr lang="en-US" sz="2000" dirty="0">
                <a:solidFill>
                  <a:schemeClr val="tx2"/>
                </a:solidFill>
                <a:latin typeface="Arial" charset="0"/>
                <a:ea typeface="Arial" charset="0"/>
                <a:cs typeface="Arial" charset="0"/>
              </a:rPr>
              <a:t>Devices</a:t>
            </a:r>
          </a:p>
        </p:txBody>
      </p:sp>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26233" y="3982037"/>
            <a:ext cx="2235200" cy="2009302"/>
          </a:xfrm>
          <a:prstGeom prst="rect">
            <a:avLst/>
          </a:prstGeom>
        </p:spPr>
      </p:pic>
      <p:sp>
        <p:nvSpPr>
          <p:cNvPr id="21" name="Rectangle 20"/>
          <p:cNvSpPr/>
          <p:nvPr/>
        </p:nvSpPr>
        <p:spPr>
          <a:xfrm>
            <a:off x="3583414" y="5983660"/>
            <a:ext cx="2362200" cy="276999"/>
          </a:xfrm>
          <a:prstGeom prst="rect">
            <a:avLst/>
          </a:prstGeom>
        </p:spPr>
        <p:txBody>
          <a:bodyPr wrap="square">
            <a:spAutoFit/>
          </a:bodyPr>
          <a:lstStyle/>
          <a:p>
            <a:r>
              <a:rPr lang="en-US" sz="1200" dirty="0" err="1">
                <a:latin typeface="+mn-lt"/>
                <a:ea typeface="Arial" charset="0"/>
                <a:cs typeface="Arial" charset="0"/>
              </a:rPr>
              <a:t>Mimee</a:t>
            </a:r>
            <a:r>
              <a:rPr lang="en-US" sz="1200" dirty="0">
                <a:latin typeface="+mn-lt"/>
                <a:ea typeface="Arial" charset="0"/>
                <a:cs typeface="Arial" charset="0"/>
              </a:rPr>
              <a:t>, Nadeau, Science 2018</a:t>
            </a:r>
          </a:p>
        </p:txBody>
      </p:sp>
    </p:spTree>
    <p:extLst>
      <p:ext uri="{BB962C8B-B14F-4D97-AF65-F5344CB8AC3E}">
        <p14:creationId xmlns:p14="http://schemas.microsoft.com/office/powerpoint/2010/main" val="2029811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8541685-A8CC-45E7-8BB7-CF63CCD32310}" type="slidenum">
              <a:rPr lang="en-US" altLang="en-US" smtClean="0"/>
              <a:pPr/>
              <a:t>17</a:t>
            </a:fld>
            <a:endParaRPr lang="en-US" altLang="en-US"/>
          </a:p>
        </p:txBody>
      </p:sp>
      <p:sp>
        <p:nvSpPr>
          <p:cNvPr id="5" name="Rounded Rectangle 4"/>
          <p:cNvSpPr/>
          <p:nvPr/>
        </p:nvSpPr>
        <p:spPr>
          <a:xfrm>
            <a:off x="838200" y="198601"/>
            <a:ext cx="7213815" cy="6264275"/>
          </a:xfrm>
          <a:prstGeom prst="roundRect">
            <a:avLst/>
          </a:prstGeom>
          <a:noFill/>
          <a:ln>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99964B7-82D1-7F42-9EBD-0C8F102687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7084" y="1473900"/>
            <a:ext cx="5756046" cy="4905018"/>
          </a:xfrm>
          <a:prstGeom prst="rect">
            <a:avLst/>
          </a:prstGeom>
        </p:spPr>
      </p:pic>
      <p:sp>
        <p:nvSpPr>
          <p:cNvPr id="19" name="Rectangle 18">
            <a:extLst>
              <a:ext uri="{FF2B5EF4-FFF2-40B4-BE49-F238E27FC236}">
                <a16:creationId xmlns:a16="http://schemas.microsoft.com/office/drawing/2014/main" id="{FE5B0169-63E2-2247-825D-A5BA355322EB}"/>
              </a:ext>
            </a:extLst>
          </p:cNvPr>
          <p:cNvSpPr/>
          <p:nvPr/>
        </p:nvSpPr>
        <p:spPr>
          <a:xfrm>
            <a:off x="1460392" y="445390"/>
            <a:ext cx="6223215" cy="830997"/>
          </a:xfrm>
          <a:prstGeom prst="rect">
            <a:avLst/>
          </a:prstGeom>
        </p:spPr>
        <p:txBody>
          <a:bodyPr wrap="square">
            <a:spAutoFit/>
          </a:bodyPr>
          <a:lstStyle/>
          <a:p>
            <a:r>
              <a:rPr lang="en-US" sz="2400" dirty="0">
                <a:solidFill>
                  <a:schemeClr val="tx2"/>
                </a:solidFill>
                <a:latin typeface="Arial" charset="0"/>
                <a:ea typeface="Arial" charset="0"/>
                <a:cs typeface="Arial" charset="0"/>
              </a:rPr>
              <a:t>Extreme signal processing, </a:t>
            </a:r>
          </a:p>
          <a:p>
            <a:r>
              <a:rPr lang="en-US" sz="2400" dirty="0">
                <a:solidFill>
                  <a:schemeClr val="tx2"/>
                </a:solidFill>
                <a:latin typeface="Arial" charset="0"/>
                <a:ea typeface="Arial" charset="0"/>
                <a:cs typeface="Arial" charset="0"/>
              </a:rPr>
              <a:t>sensing &amp; communications inside living cells</a:t>
            </a:r>
          </a:p>
        </p:txBody>
      </p:sp>
    </p:spTree>
    <p:extLst>
      <p:ext uri="{BB962C8B-B14F-4D97-AF65-F5344CB8AC3E}">
        <p14:creationId xmlns:p14="http://schemas.microsoft.com/office/powerpoint/2010/main" val="3290602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quarter" idx="11"/>
          </p:nvPr>
        </p:nvPicPr>
        <p:blipFill rotWithShape="1">
          <a:blip r:embed="rId3">
            <a:extLst>
              <a:ext uri="{28A0092B-C50C-407E-A947-70E740481C1C}">
                <a14:useLocalDpi xmlns:a14="http://schemas.microsoft.com/office/drawing/2010/main" val="0"/>
              </a:ext>
            </a:extLst>
          </a:blip>
          <a:srcRect l="10826" t="16630" r="7112" b="454"/>
          <a:stretch/>
        </p:blipFill>
        <p:spPr>
          <a:xfrm>
            <a:off x="2801775" y="2242691"/>
            <a:ext cx="3045872" cy="2379076"/>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096" y="2403038"/>
            <a:ext cx="2503001" cy="2109411"/>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21333" b="27972"/>
          <a:stretch/>
        </p:blipFill>
        <p:spPr>
          <a:xfrm>
            <a:off x="6455366" y="123530"/>
            <a:ext cx="2448358" cy="1860328"/>
          </a:xfrm>
          <a:prstGeom prst="rect">
            <a:avLst/>
          </a:prstGeom>
        </p:spPr>
      </p:pic>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l="3081" t="12923" r="7483" b="34662"/>
          <a:stretch/>
        </p:blipFill>
        <p:spPr>
          <a:xfrm>
            <a:off x="6006325" y="2268206"/>
            <a:ext cx="3044539" cy="2379076"/>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8571" y="139481"/>
            <a:ext cx="5767754" cy="1848866"/>
          </a:xfrm>
          <a:prstGeom prst="rect">
            <a:avLst/>
          </a:prstGeom>
        </p:spPr>
      </p:pic>
      <p:pic>
        <p:nvPicPr>
          <p:cNvPr id="10" name="Picture 9"/>
          <p:cNvPicPr>
            <a:picLocks noChangeAspect="1"/>
          </p:cNvPicPr>
          <p:nvPr/>
        </p:nvPicPr>
        <p:blipFill rotWithShape="1">
          <a:blip r:embed="rId8">
            <a:extLst>
              <a:ext uri="{28A0092B-C50C-407E-A947-70E740481C1C}">
                <a14:useLocalDpi xmlns:a14="http://schemas.microsoft.com/office/drawing/2010/main" val="0"/>
              </a:ext>
            </a:extLst>
          </a:blip>
          <a:srcRect l="20203" r="24916"/>
          <a:stretch/>
        </p:blipFill>
        <p:spPr>
          <a:xfrm>
            <a:off x="7314530" y="4815597"/>
            <a:ext cx="1753785" cy="1888313"/>
          </a:xfrm>
          <a:prstGeom prst="rect">
            <a:avLst/>
          </a:prstGeom>
        </p:spPr>
      </p:pic>
      <p:pic>
        <p:nvPicPr>
          <p:cNvPr id="11" name="Picture 10"/>
          <p:cNvPicPr>
            <a:picLocks noChangeAspect="1"/>
          </p:cNvPicPr>
          <p:nvPr/>
        </p:nvPicPr>
        <p:blipFill rotWithShape="1">
          <a:blip r:embed="rId9">
            <a:extLst>
              <a:ext uri="{28A0092B-C50C-407E-A947-70E740481C1C}">
                <a14:useLocalDpi xmlns:a14="http://schemas.microsoft.com/office/drawing/2010/main" val="0"/>
              </a:ext>
            </a:extLst>
          </a:blip>
          <a:srcRect l="10123" t="9708" r="11294"/>
          <a:stretch/>
        </p:blipFill>
        <p:spPr>
          <a:xfrm>
            <a:off x="3333607" y="4905065"/>
            <a:ext cx="1579378" cy="1826059"/>
          </a:xfrm>
          <a:prstGeom prst="rect">
            <a:avLst/>
          </a:prstGeom>
        </p:spPr>
      </p:pic>
      <p:pic>
        <p:nvPicPr>
          <p:cNvPr id="12" name="Picture 11"/>
          <p:cNvPicPr>
            <a:picLocks noChangeAspect="1"/>
          </p:cNvPicPr>
          <p:nvPr/>
        </p:nvPicPr>
        <p:blipFill rotWithShape="1">
          <a:blip r:embed="rId10">
            <a:extLst>
              <a:ext uri="{28A0092B-C50C-407E-A947-70E740481C1C}">
                <a14:useLocalDpi xmlns:a14="http://schemas.microsoft.com/office/drawing/2010/main" val="0"/>
              </a:ext>
            </a:extLst>
          </a:blip>
          <a:srcRect l="20093" r="17877" b="29923"/>
          <a:stretch/>
        </p:blipFill>
        <p:spPr>
          <a:xfrm>
            <a:off x="1670087" y="4951170"/>
            <a:ext cx="1575581" cy="1779954"/>
          </a:xfrm>
          <a:prstGeom prst="rect">
            <a:avLst/>
          </a:prstGeom>
        </p:spPr>
      </p:pic>
      <p:pic>
        <p:nvPicPr>
          <p:cNvPr id="13" name="Picture 12"/>
          <p:cNvPicPr>
            <a:picLocks noChangeAspect="1"/>
          </p:cNvPicPr>
          <p:nvPr/>
        </p:nvPicPr>
        <p:blipFill rotWithShape="1">
          <a:blip r:embed="rId11">
            <a:extLst>
              <a:ext uri="{28A0092B-C50C-407E-A947-70E740481C1C}">
                <a14:useLocalDpi xmlns:a14="http://schemas.microsoft.com/office/drawing/2010/main" val="0"/>
              </a:ext>
            </a:extLst>
          </a:blip>
          <a:srcRect l="30371" t="24000" r="26640" b="37946"/>
          <a:stretch/>
        </p:blipFill>
        <p:spPr>
          <a:xfrm>
            <a:off x="5078115" y="4873450"/>
            <a:ext cx="2098635" cy="1857674"/>
          </a:xfrm>
          <a:prstGeom prst="rect">
            <a:avLst/>
          </a:prstGeom>
        </p:spPr>
      </p:pic>
      <p:pic>
        <p:nvPicPr>
          <p:cNvPr id="3" name="Picture 2">
            <a:extLst>
              <a:ext uri="{FF2B5EF4-FFF2-40B4-BE49-F238E27FC236}">
                <a16:creationId xmlns:a16="http://schemas.microsoft.com/office/drawing/2014/main" id="{51D7DC28-924C-0143-BC28-8A7190C3BA56}"/>
              </a:ext>
            </a:extLst>
          </p:cNvPr>
          <p:cNvPicPr>
            <a:picLocks noChangeAspect="1"/>
          </p:cNvPicPr>
          <p:nvPr/>
        </p:nvPicPr>
        <p:blipFill rotWithShape="1">
          <a:blip r:embed="rId12">
            <a:extLst>
              <a:ext uri="{28A0092B-C50C-407E-A947-70E740481C1C}">
                <a14:useLocalDpi xmlns:a14="http://schemas.microsoft.com/office/drawing/2010/main" val="0"/>
              </a:ext>
            </a:extLst>
          </a:blip>
          <a:srcRect l="18780" t="28929" r="24546" b="8415"/>
          <a:stretch/>
        </p:blipFill>
        <p:spPr>
          <a:xfrm>
            <a:off x="30491" y="4934840"/>
            <a:ext cx="1600200" cy="1769069"/>
          </a:xfrm>
          <a:prstGeom prst="rect">
            <a:avLst/>
          </a:prstGeom>
        </p:spPr>
      </p:pic>
    </p:spTree>
    <p:extLst>
      <p:ext uri="{BB962C8B-B14F-4D97-AF65-F5344CB8AC3E}">
        <p14:creationId xmlns:p14="http://schemas.microsoft.com/office/powerpoint/2010/main" val="21279125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QaEgROsvYJr9WlM1wRei0f"/>
</p:tagLst>
</file>

<file path=ppt/tags/tag2.xml><?xml version="1.0" encoding="utf-8"?>
<p:tagLst xmlns:a="http://schemas.openxmlformats.org/drawingml/2006/main" xmlns:r="http://schemas.openxmlformats.org/officeDocument/2006/relationships" xmlns:p="http://schemas.openxmlformats.org/presentationml/2006/main">
  <p:tag name="DVSHAPEID" val="Eo2HWuJV9V0smEon833pS8"/>
</p:tagLst>
</file>

<file path=ppt/tags/tag3.xml><?xml version="1.0" encoding="utf-8"?>
<p:tagLst xmlns:a="http://schemas.openxmlformats.org/drawingml/2006/main" xmlns:r="http://schemas.openxmlformats.org/officeDocument/2006/relationships" xmlns:p="http://schemas.openxmlformats.org/presentationml/2006/main">
  <p:tag name="DVSHAPEID" val="Gqvo4Ium2FZAvgeaSXL2Av"/>
</p:tagLst>
</file>

<file path=ppt/tags/tag4.xml><?xml version="1.0" encoding="utf-8"?>
<p:tagLst xmlns:a="http://schemas.openxmlformats.org/drawingml/2006/main" xmlns:r="http://schemas.openxmlformats.org/officeDocument/2006/relationships" xmlns:p="http://schemas.openxmlformats.org/presentationml/2006/main">
  <p:tag name="DVSHAPEID" val="8tY7C9JbeBmvHCbxp1qMTk"/>
</p:tagLst>
</file>

<file path=ppt/tags/tag5.xml><?xml version="1.0" encoding="utf-8"?>
<p:tagLst xmlns:a="http://schemas.openxmlformats.org/drawingml/2006/main" xmlns:r="http://schemas.openxmlformats.org/officeDocument/2006/relationships" xmlns:p="http://schemas.openxmlformats.org/presentationml/2006/main">
  <p:tag name="DVSHAPEID" val="tM879Xa5DQyah1pW5lDQqn"/>
</p:tagLst>
</file>

<file path=ppt/tags/tag6.xml><?xml version="1.0" encoding="utf-8"?>
<p:tagLst xmlns:a="http://schemas.openxmlformats.org/drawingml/2006/main" xmlns:r="http://schemas.openxmlformats.org/officeDocument/2006/relationships" xmlns:p="http://schemas.openxmlformats.org/presentationml/2006/main">
  <p:tag name="DVSHAPEID" val="dZyBZkxJBNCN0cZvZL09Xw"/>
</p:tagLst>
</file>

<file path=ppt/tags/tag7.xml><?xml version="1.0" encoding="utf-8"?>
<p:tagLst xmlns:a="http://schemas.openxmlformats.org/drawingml/2006/main" xmlns:r="http://schemas.openxmlformats.org/officeDocument/2006/relationships" xmlns:p="http://schemas.openxmlformats.org/presentationml/2006/main">
  <p:tag name="DVSHAPEID" val="Xxl98tW482U5y9yxXQxUeK"/>
</p:tagLst>
</file>

<file path=ppt/tags/tag8.xml><?xml version="1.0" encoding="utf-8"?>
<p:tagLst xmlns:a="http://schemas.openxmlformats.org/drawingml/2006/main" xmlns:r="http://schemas.openxmlformats.org/officeDocument/2006/relationships" xmlns:p="http://schemas.openxmlformats.org/presentationml/2006/main">
  <p:tag name="DVSHAPEID" val="yt1cXzmRPhqG21gPc4NxFz"/>
</p:tagLst>
</file>

<file path=ppt/tags/tag9.xml><?xml version="1.0" encoding="utf-8"?>
<p:tagLst xmlns:a="http://schemas.openxmlformats.org/drawingml/2006/main" xmlns:r="http://schemas.openxmlformats.org/officeDocument/2006/relationships" xmlns:p="http://schemas.openxmlformats.org/presentationml/2006/main">
  <p:tag name="DVSHAPEID" val="TUDQWsNaB3icYR7VvmIgcD"/>
</p:tagLst>
</file>

<file path=ppt/tags/tag10.xml><?xml version="1.0" encoding="utf-8"?>
<p:tagLst xmlns:a="http://schemas.openxmlformats.org/drawingml/2006/main" xmlns:r="http://schemas.openxmlformats.org/officeDocument/2006/relationships" xmlns:p="http://schemas.openxmlformats.org/presentationml/2006/main">
  <p:tag name="DVSHAPEID" val="ER6xg7Dt6H5Yz7z7DT3FGn"/>
</p:tagLst>
</file>

<file path=ppt/tags/tag11.xml><?xml version="1.0" encoding="utf-8"?>
<p:tagLst xmlns:a="http://schemas.openxmlformats.org/drawingml/2006/main" xmlns:r="http://schemas.openxmlformats.org/officeDocument/2006/relationships" xmlns:p="http://schemas.openxmlformats.org/presentationml/2006/main">
  <p:tag name="DVSHAPEID" val="oP2pIhzqOomffMJobGx7WB"/>
</p:tagLst>
</file>

<file path=ppt/tags/tag12.xml><?xml version="1.0" encoding="utf-8"?>
<p:tagLst xmlns:a="http://schemas.openxmlformats.org/drawingml/2006/main" xmlns:r="http://schemas.openxmlformats.org/officeDocument/2006/relationships" xmlns:p="http://schemas.openxmlformats.org/presentationml/2006/main">
  <p:tag name="DVSHAPEID" val="7Zh0mnJPcxXhtguRpmTGSG"/>
</p:tagLst>
</file>

<file path=ppt/tags/tag13.xml><?xml version="1.0" encoding="utf-8"?>
<p:tagLst xmlns:a="http://schemas.openxmlformats.org/drawingml/2006/main" xmlns:r="http://schemas.openxmlformats.org/officeDocument/2006/relationships" xmlns:p="http://schemas.openxmlformats.org/presentationml/2006/main">
  <p:tag name="DVSHAPEID" val="BkSMneHn7yrNI37IUbHZbP"/>
</p:tagLst>
</file>

<file path=ppt/tags/tag14.xml><?xml version="1.0" encoding="utf-8"?>
<p:tagLst xmlns:a="http://schemas.openxmlformats.org/drawingml/2006/main" xmlns:r="http://schemas.openxmlformats.org/officeDocument/2006/relationships" xmlns:p="http://schemas.openxmlformats.org/presentationml/2006/main">
  <p:tag name="DVSHAPEID" val="iYisUkgadgIqnX8zZu7Ppp"/>
</p:tagLst>
</file>

<file path=ppt/tags/tag15.xml><?xml version="1.0" encoding="utf-8"?>
<p:tagLst xmlns:a="http://schemas.openxmlformats.org/drawingml/2006/main" xmlns:r="http://schemas.openxmlformats.org/officeDocument/2006/relationships" xmlns:p="http://schemas.openxmlformats.org/presentationml/2006/main">
  <p:tag name="DVSHAPEID" val="PFyrKHrIYTvM1UtVkn7Xkb"/>
</p:tagLst>
</file>

<file path=ppt/tags/tag16.xml><?xml version="1.0" encoding="utf-8"?>
<p:tagLst xmlns:a="http://schemas.openxmlformats.org/drawingml/2006/main" xmlns:r="http://schemas.openxmlformats.org/officeDocument/2006/relationships" xmlns:p="http://schemas.openxmlformats.org/presentationml/2006/main">
  <p:tag name="DVSHAPEID" val="5iF9AlbcRmpT8DUszyJvhO"/>
</p:tagLst>
</file>

<file path=ppt/tags/tag17.xml><?xml version="1.0" encoding="utf-8"?>
<p:tagLst xmlns:a="http://schemas.openxmlformats.org/drawingml/2006/main" xmlns:r="http://schemas.openxmlformats.org/officeDocument/2006/relationships" xmlns:p="http://schemas.openxmlformats.org/presentationml/2006/main">
  <p:tag name="DVSHAPEID" val="VBWe54aJHs4EAfMB75wL18"/>
</p:tagLst>
</file>

<file path=ppt/tags/tag18.xml><?xml version="1.0" encoding="utf-8"?>
<p:tagLst xmlns:a="http://schemas.openxmlformats.org/drawingml/2006/main" xmlns:r="http://schemas.openxmlformats.org/officeDocument/2006/relationships" xmlns:p="http://schemas.openxmlformats.org/presentationml/2006/main">
  <p:tag name="DVSHAPEID" val="m8LQ0RNyeOUgm4dmg727FX"/>
</p:tagLst>
</file>

<file path=ppt/tags/tag19.xml><?xml version="1.0" encoding="utf-8"?>
<p:tagLst xmlns:a="http://schemas.openxmlformats.org/drawingml/2006/main" xmlns:r="http://schemas.openxmlformats.org/officeDocument/2006/relationships" xmlns:p="http://schemas.openxmlformats.org/presentationml/2006/main">
  <p:tag name="DVSHAPEID" val="Ot2EGYrDYvMNeOse3jW8eg"/>
</p:tagLst>
</file>

<file path=ppt/tags/tag20.xml><?xml version="1.0" encoding="utf-8"?>
<p:tagLst xmlns:a="http://schemas.openxmlformats.org/drawingml/2006/main" xmlns:r="http://schemas.openxmlformats.org/officeDocument/2006/relationships" xmlns:p="http://schemas.openxmlformats.org/presentationml/2006/main">
  <p:tag name="DVSHAPEID" val="KjTHnLPpJTtpjhOmaO7APo"/>
</p:tagLst>
</file>

<file path=ppt/tags/tag21.xml><?xml version="1.0" encoding="utf-8"?>
<p:tagLst xmlns:a="http://schemas.openxmlformats.org/drawingml/2006/main" xmlns:r="http://schemas.openxmlformats.org/officeDocument/2006/relationships" xmlns:p="http://schemas.openxmlformats.org/presentationml/2006/main">
  <p:tag name="DVSHAPEID" val="uzPoT13JbwJyJILYBGNzMS"/>
</p:tagLst>
</file>

<file path=ppt/tags/tag22.xml><?xml version="1.0" encoding="utf-8"?>
<p:tagLst xmlns:a="http://schemas.openxmlformats.org/drawingml/2006/main" xmlns:r="http://schemas.openxmlformats.org/officeDocument/2006/relationships" xmlns:p="http://schemas.openxmlformats.org/presentationml/2006/main">
  <p:tag name="DVSHAPEID" val="jPuaqH871DqlPjSYRNl0IW"/>
</p:tagLst>
</file>

<file path=ppt/tags/tag23.xml><?xml version="1.0" encoding="utf-8"?>
<p:tagLst xmlns:a="http://schemas.openxmlformats.org/drawingml/2006/main" xmlns:r="http://schemas.openxmlformats.org/officeDocument/2006/relationships" xmlns:p="http://schemas.openxmlformats.org/presentationml/2006/main">
  <p:tag name="DVSHAPEID" val="FLy5AbdqNgCBf0UJBmA3u6"/>
</p:tagLst>
</file>

<file path=ppt/tags/tag24.xml><?xml version="1.0" encoding="utf-8"?>
<p:tagLst xmlns:a="http://schemas.openxmlformats.org/drawingml/2006/main" xmlns:r="http://schemas.openxmlformats.org/officeDocument/2006/relationships" xmlns:p="http://schemas.openxmlformats.org/presentationml/2006/main">
  <p:tag name="DVSHAPEID" val="8nSs6CO0dMam9JBk6XUBQ9"/>
</p:tagLst>
</file>

<file path=ppt/tags/tag25.xml><?xml version="1.0" encoding="utf-8"?>
<p:tagLst xmlns:a="http://schemas.openxmlformats.org/drawingml/2006/main" xmlns:r="http://schemas.openxmlformats.org/officeDocument/2006/relationships" xmlns:p="http://schemas.openxmlformats.org/presentationml/2006/main">
  <p:tag name="DVSHAPEID" val="Je3R47cZpEszDac84BBM3Q"/>
</p:tagLst>
</file>

<file path=ppt/tags/tag26.xml><?xml version="1.0" encoding="utf-8"?>
<p:tagLst xmlns:a="http://schemas.openxmlformats.org/drawingml/2006/main" xmlns:r="http://schemas.openxmlformats.org/officeDocument/2006/relationships" xmlns:p="http://schemas.openxmlformats.org/presentationml/2006/main">
  <p:tag name="DVSHAPEID" val="rTRa7ggC9TgYEEpfxHOdmv"/>
</p:tagLst>
</file>

<file path=ppt/tags/tag27.xml><?xml version="1.0" encoding="utf-8"?>
<p:tagLst xmlns:a="http://schemas.openxmlformats.org/drawingml/2006/main" xmlns:r="http://schemas.openxmlformats.org/officeDocument/2006/relationships" xmlns:p="http://schemas.openxmlformats.org/presentationml/2006/main">
  <p:tag name="DVSHAPEID" val="Uz6r8XTiZ36SNaZT0VJNvz"/>
</p:tagLst>
</file>

<file path=ppt/tags/tag28.xml><?xml version="1.0" encoding="utf-8"?>
<p:tagLst xmlns:a="http://schemas.openxmlformats.org/drawingml/2006/main" xmlns:r="http://schemas.openxmlformats.org/officeDocument/2006/relationships" xmlns:p="http://schemas.openxmlformats.org/presentationml/2006/main">
  <p:tag name="DVSHAPEID" val="jFvyJO4UYPuVYh4G8iJQUc"/>
</p:tagLst>
</file>

<file path=ppt/tags/tag29.xml><?xml version="1.0" encoding="utf-8"?>
<p:tagLst xmlns:a="http://schemas.openxmlformats.org/drawingml/2006/main" xmlns:r="http://schemas.openxmlformats.org/officeDocument/2006/relationships" xmlns:p="http://schemas.openxmlformats.org/presentationml/2006/main">
  <p:tag name="DVSHAPEID" val="FaDbSJvOQYWtWxGbyfln2P"/>
</p:tagLst>
</file>

<file path=ppt/tags/tag30.xml><?xml version="1.0" encoding="utf-8"?>
<p:tagLst xmlns:a="http://schemas.openxmlformats.org/drawingml/2006/main" xmlns:r="http://schemas.openxmlformats.org/officeDocument/2006/relationships" xmlns:p="http://schemas.openxmlformats.org/presentationml/2006/main">
  <p:tag name="DVSHAPEID" val="XdmHq0BQ1hpzXQZzFl9NZa"/>
</p:tagLst>
</file>

<file path=ppt/tags/tag31.xml><?xml version="1.0" encoding="utf-8"?>
<p:tagLst xmlns:a="http://schemas.openxmlformats.org/drawingml/2006/main" xmlns:r="http://schemas.openxmlformats.org/officeDocument/2006/relationships" xmlns:p="http://schemas.openxmlformats.org/presentationml/2006/main">
  <p:tag name="DVSHAPEID" val="DT3wRDPQI7iQcqObivc0XF"/>
</p:tagLst>
</file>

<file path=ppt/tags/tag32.xml><?xml version="1.0" encoding="utf-8"?>
<p:tagLst xmlns:a="http://schemas.openxmlformats.org/drawingml/2006/main" xmlns:r="http://schemas.openxmlformats.org/officeDocument/2006/relationships" xmlns:p="http://schemas.openxmlformats.org/presentationml/2006/main">
  <p:tag name="DVSHAPEID" val="4mzPbYz0efPNzsEU8Y1bzh"/>
</p:tagLst>
</file>

<file path=ppt/tags/tag33.xml><?xml version="1.0" encoding="utf-8"?>
<p:tagLst xmlns:a="http://schemas.openxmlformats.org/drawingml/2006/main" xmlns:r="http://schemas.openxmlformats.org/officeDocument/2006/relationships" xmlns:p="http://schemas.openxmlformats.org/presentationml/2006/main">
  <p:tag name="DVSHAPEID" val="h7EzKt2EAZdYPGW2rQgHT3"/>
</p:tagLst>
</file>

<file path=ppt/tags/tag34.xml><?xml version="1.0" encoding="utf-8"?>
<p:tagLst xmlns:a="http://schemas.openxmlformats.org/drawingml/2006/main" xmlns:r="http://schemas.openxmlformats.org/officeDocument/2006/relationships" xmlns:p="http://schemas.openxmlformats.org/presentationml/2006/main">
  <p:tag name="DVSHAPEID" val="1oQmxoneZL6N5saCe5YAEQ"/>
</p:tagLst>
</file>

<file path=ppt/tags/tag35.xml><?xml version="1.0" encoding="utf-8"?>
<p:tagLst xmlns:a="http://schemas.openxmlformats.org/drawingml/2006/main" xmlns:r="http://schemas.openxmlformats.org/officeDocument/2006/relationships" xmlns:p="http://schemas.openxmlformats.org/presentationml/2006/main">
  <p:tag name="DVSHAPEID" val="ABDXY5xaURne6gJoWDgm0r"/>
</p:tagLst>
</file>

<file path=ppt/tags/tag36.xml><?xml version="1.0" encoding="utf-8"?>
<p:tagLst xmlns:a="http://schemas.openxmlformats.org/drawingml/2006/main" xmlns:r="http://schemas.openxmlformats.org/officeDocument/2006/relationships" xmlns:p="http://schemas.openxmlformats.org/presentationml/2006/main">
  <p:tag name="DVSHAPEID" val="S2BtRPCaIjobNfIzphGORe"/>
</p:tagLst>
</file>

<file path=ppt/tags/tag37.xml><?xml version="1.0" encoding="utf-8"?>
<p:tagLst xmlns:a="http://schemas.openxmlformats.org/drawingml/2006/main" xmlns:r="http://schemas.openxmlformats.org/officeDocument/2006/relationships" xmlns:p="http://schemas.openxmlformats.org/presentationml/2006/main">
  <p:tag name="DVSHAPEID" val="pRmUTP9kjiP9IBlueIyK93"/>
</p:tagLst>
</file>

<file path=ppt/tags/tag38.xml><?xml version="1.0" encoding="utf-8"?>
<p:tagLst xmlns:a="http://schemas.openxmlformats.org/drawingml/2006/main" xmlns:r="http://schemas.openxmlformats.org/officeDocument/2006/relationships" xmlns:p="http://schemas.openxmlformats.org/presentationml/2006/main">
  <p:tag name="DVSHAPEID" val="PVstFmeZFbADCK7WVM1n06"/>
</p:tagLst>
</file>

<file path=ppt/tags/tag39.xml><?xml version="1.0" encoding="utf-8"?>
<p:tagLst xmlns:a="http://schemas.openxmlformats.org/drawingml/2006/main" xmlns:r="http://schemas.openxmlformats.org/officeDocument/2006/relationships" xmlns:p="http://schemas.openxmlformats.org/presentationml/2006/main">
  <p:tag name="DVSHAPEID" val="lEw7eV3Yf65l1rspaM6kCE"/>
</p:tagLst>
</file>

<file path=ppt/tags/tag40.xml><?xml version="1.0" encoding="utf-8"?>
<p:tagLst xmlns:a="http://schemas.openxmlformats.org/drawingml/2006/main" xmlns:r="http://schemas.openxmlformats.org/officeDocument/2006/relationships" xmlns:p="http://schemas.openxmlformats.org/presentationml/2006/main">
  <p:tag name="DVSHAPEID" val="z4ZAniMMJL3JzNWx8jWGWt"/>
</p:tagLst>
</file>

<file path=ppt/tags/tag41.xml><?xml version="1.0" encoding="utf-8"?>
<p:tagLst xmlns:a="http://schemas.openxmlformats.org/drawingml/2006/main" xmlns:r="http://schemas.openxmlformats.org/officeDocument/2006/relationships" xmlns:p="http://schemas.openxmlformats.org/presentationml/2006/main">
  <p:tag name="DVSHAPEID" val="ygJGtwBehFtG5s8EyLctmk"/>
</p:tagLst>
</file>

<file path=ppt/tags/tag42.xml><?xml version="1.0" encoding="utf-8"?>
<p:tagLst xmlns:a="http://schemas.openxmlformats.org/drawingml/2006/main" xmlns:r="http://schemas.openxmlformats.org/officeDocument/2006/relationships" xmlns:p="http://schemas.openxmlformats.org/presentationml/2006/main">
  <p:tag name="DVSHAPEID" val="hhREtCENoVH5wIQHOgavto"/>
</p:tagLst>
</file>

<file path=ppt/tags/tag43.xml><?xml version="1.0" encoding="utf-8"?>
<p:tagLst xmlns:a="http://schemas.openxmlformats.org/drawingml/2006/main" xmlns:r="http://schemas.openxmlformats.org/officeDocument/2006/relationships" xmlns:p="http://schemas.openxmlformats.org/presentationml/2006/main">
  <p:tag name="DVSHAPEID" val="fTIuptKbut6eYrOP3ZAuhy"/>
</p:tagLst>
</file>

<file path=ppt/tags/tag44.xml><?xml version="1.0" encoding="utf-8"?>
<p:tagLst xmlns:a="http://schemas.openxmlformats.org/drawingml/2006/main" xmlns:r="http://schemas.openxmlformats.org/officeDocument/2006/relationships" xmlns:p="http://schemas.openxmlformats.org/presentationml/2006/main">
  <p:tag name="DVSHAPEID" val="YZVqNQWWiRQT1YWYca2dre"/>
</p:tagLst>
</file>

<file path=ppt/tags/tag45.xml><?xml version="1.0" encoding="utf-8"?>
<p:tagLst xmlns:a="http://schemas.openxmlformats.org/drawingml/2006/main" xmlns:r="http://schemas.openxmlformats.org/officeDocument/2006/relationships" xmlns:p="http://schemas.openxmlformats.org/presentationml/2006/main">
  <p:tag name="DVSHAPEID" val="YhJpSYcbVZ7HUIyZGTeyaf"/>
</p:tagLst>
</file>

<file path=ppt/tags/tag46.xml><?xml version="1.0" encoding="utf-8"?>
<p:tagLst xmlns:a="http://schemas.openxmlformats.org/drawingml/2006/main" xmlns:r="http://schemas.openxmlformats.org/officeDocument/2006/relationships" xmlns:p="http://schemas.openxmlformats.org/presentationml/2006/main">
  <p:tag name="DVSHAPEID" val="o5pQS4Mpr36K1EGnYXJ7WQ"/>
</p:tagLst>
</file>

<file path=ppt/tags/tag47.xml><?xml version="1.0" encoding="utf-8"?>
<p:tagLst xmlns:a="http://schemas.openxmlformats.org/drawingml/2006/main" xmlns:r="http://schemas.openxmlformats.org/officeDocument/2006/relationships" xmlns:p="http://schemas.openxmlformats.org/presentationml/2006/main">
  <p:tag name="DVSHAPEID" val="Mk4dpdt8ZS4JTEZ268ovx3"/>
</p:tagLst>
</file>

<file path=ppt/tags/tag48.xml><?xml version="1.0" encoding="utf-8"?>
<p:tagLst xmlns:a="http://schemas.openxmlformats.org/drawingml/2006/main" xmlns:r="http://schemas.openxmlformats.org/officeDocument/2006/relationships" xmlns:p="http://schemas.openxmlformats.org/presentationml/2006/main">
  <p:tag name="DVSHAPEID" val="A9HUjiVgO3ixj5MFEzWj4d"/>
</p:tagLst>
</file>

<file path=ppt/tags/tag49.xml><?xml version="1.0" encoding="utf-8"?>
<p:tagLst xmlns:a="http://schemas.openxmlformats.org/drawingml/2006/main" xmlns:r="http://schemas.openxmlformats.org/officeDocument/2006/relationships" xmlns:p="http://schemas.openxmlformats.org/presentationml/2006/main">
  <p:tag name="DVSHAPEID" val="GhL2oWRBIriIJUwvUadJ40"/>
</p:tagLst>
</file>

<file path=ppt/tags/tag50.xml><?xml version="1.0" encoding="utf-8"?>
<p:tagLst xmlns:a="http://schemas.openxmlformats.org/drawingml/2006/main" xmlns:r="http://schemas.openxmlformats.org/officeDocument/2006/relationships" xmlns:p="http://schemas.openxmlformats.org/presentationml/2006/main">
  <p:tag name="DVSHAPEID" val="rllUgrtPzeZmtp9hUZodlQ"/>
</p:tagLst>
</file>

<file path=ppt/tags/tag51.xml><?xml version="1.0" encoding="utf-8"?>
<p:tagLst xmlns:a="http://schemas.openxmlformats.org/drawingml/2006/main" xmlns:r="http://schemas.openxmlformats.org/officeDocument/2006/relationships" xmlns:p="http://schemas.openxmlformats.org/presentationml/2006/main">
  <p:tag name="DVSHAPEID" val="eAmR89EL5l9FQpGuGq7SR3"/>
</p:tagLst>
</file>

<file path=ppt/tags/tag52.xml><?xml version="1.0" encoding="utf-8"?>
<p:tagLst xmlns:a="http://schemas.openxmlformats.org/drawingml/2006/main" xmlns:r="http://schemas.openxmlformats.org/officeDocument/2006/relationships" xmlns:p="http://schemas.openxmlformats.org/presentationml/2006/main">
  <p:tag name="DVSHAPEID" val="Jmq6mDfekQFA6KxoijaO8D"/>
</p:tagLst>
</file>

<file path=ppt/tags/tag53.xml><?xml version="1.0" encoding="utf-8"?>
<p:tagLst xmlns:a="http://schemas.openxmlformats.org/drawingml/2006/main" xmlns:r="http://schemas.openxmlformats.org/officeDocument/2006/relationships" xmlns:p="http://schemas.openxmlformats.org/presentationml/2006/main">
  <p:tag name="DVSHAPEID" val="dNzJAqiX5sYaQ0q1N1vR0j"/>
</p:tagLst>
</file>

<file path=ppt/tags/tag54.xml><?xml version="1.0" encoding="utf-8"?>
<p:tagLst xmlns:a="http://schemas.openxmlformats.org/drawingml/2006/main" xmlns:r="http://schemas.openxmlformats.org/officeDocument/2006/relationships" xmlns:p="http://schemas.openxmlformats.org/presentationml/2006/main">
  <p:tag name="DVSHAPEID" val="0giWWh8NI3U59CxC3PVnKd"/>
</p:tagLst>
</file>

<file path=ppt/tags/tag55.xml><?xml version="1.0" encoding="utf-8"?>
<p:tagLst xmlns:a="http://schemas.openxmlformats.org/drawingml/2006/main" xmlns:r="http://schemas.openxmlformats.org/officeDocument/2006/relationships" xmlns:p="http://schemas.openxmlformats.org/presentationml/2006/main">
  <p:tag name="DVSHAPEID" val="BWTxXgw8ihDTNirDu1PiJV"/>
</p:tagLst>
</file>

<file path=ppt/tags/tag56.xml><?xml version="1.0" encoding="utf-8"?>
<p:tagLst xmlns:a="http://schemas.openxmlformats.org/drawingml/2006/main" xmlns:r="http://schemas.openxmlformats.org/officeDocument/2006/relationships" xmlns:p="http://schemas.openxmlformats.org/presentationml/2006/main">
  <p:tag name="DVSHAPEID" val="fLQOtaYFWDyNEm2okRhzLD"/>
</p:tagLst>
</file>

<file path=ppt/tags/tag57.xml><?xml version="1.0" encoding="utf-8"?>
<p:tagLst xmlns:a="http://schemas.openxmlformats.org/drawingml/2006/main" xmlns:r="http://schemas.openxmlformats.org/officeDocument/2006/relationships" xmlns:p="http://schemas.openxmlformats.org/presentationml/2006/main">
  <p:tag name="DVSHAPEID" val="rfPebplUxstGG8G9MlaCk0"/>
</p:tagLst>
</file>

<file path=ppt/tags/tag58.xml><?xml version="1.0" encoding="utf-8"?>
<p:tagLst xmlns:a="http://schemas.openxmlformats.org/drawingml/2006/main" xmlns:r="http://schemas.openxmlformats.org/officeDocument/2006/relationships" xmlns:p="http://schemas.openxmlformats.org/presentationml/2006/main">
  <p:tag name="DVSHAPEID" val="l0E4A5GY0a9CjBYfZzk255"/>
</p:tagLst>
</file>

<file path=ppt/tags/tag59.xml><?xml version="1.0" encoding="utf-8"?>
<p:tagLst xmlns:a="http://schemas.openxmlformats.org/drawingml/2006/main" xmlns:r="http://schemas.openxmlformats.org/officeDocument/2006/relationships" xmlns:p="http://schemas.openxmlformats.org/presentationml/2006/main">
  <p:tag name="DVSHAPEID" val="jYGUHa4Vo8jrTPA6Ofdzri"/>
</p:tagLst>
</file>

<file path=ppt/tags/tag60.xml><?xml version="1.0" encoding="utf-8"?>
<p:tagLst xmlns:a="http://schemas.openxmlformats.org/drawingml/2006/main" xmlns:r="http://schemas.openxmlformats.org/officeDocument/2006/relationships" xmlns:p="http://schemas.openxmlformats.org/presentationml/2006/main">
  <p:tag name="DVSHAPEID" val="w3O5axlBhiUfGFoGnvT5L1"/>
</p:tagLst>
</file>

<file path=ppt/tags/tag61.xml><?xml version="1.0" encoding="utf-8"?>
<p:tagLst xmlns:a="http://schemas.openxmlformats.org/drawingml/2006/main" xmlns:r="http://schemas.openxmlformats.org/officeDocument/2006/relationships" xmlns:p="http://schemas.openxmlformats.org/presentationml/2006/main">
  <p:tag name="DVSHAPEID" val="jSH9ETK5OwD1sC6C0wzNQ0"/>
</p:tagLst>
</file>

<file path=ppt/tags/tag62.xml><?xml version="1.0" encoding="utf-8"?>
<p:tagLst xmlns:a="http://schemas.openxmlformats.org/drawingml/2006/main" xmlns:r="http://schemas.openxmlformats.org/officeDocument/2006/relationships" xmlns:p="http://schemas.openxmlformats.org/presentationml/2006/main">
  <p:tag name="DVSHAPEID" val="wE9VI8RHFmxuKWn0TsQcto"/>
</p:tagLst>
</file>

<file path=ppt/tags/tag63.xml><?xml version="1.0" encoding="utf-8"?>
<p:tagLst xmlns:a="http://schemas.openxmlformats.org/drawingml/2006/main" xmlns:r="http://schemas.openxmlformats.org/officeDocument/2006/relationships" xmlns:p="http://schemas.openxmlformats.org/presentationml/2006/main">
  <p:tag name="DVSHAPEID" val="BFdLAKvmvXail30JaCd7Qh"/>
</p:tagLst>
</file>

<file path=ppt/tags/tag64.xml><?xml version="1.0" encoding="utf-8"?>
<p:tagLst xmlns:a="http://schemas.openxmlformats.org/drawingml/2006/main" xmlns:r="http://schemas.openxmlformats.org/officeDocument/2006/relationships" xmlns:p="http://schemas.openxmlformats.org/presentationml/2006/main">
  <p:tag name="DVSHAPEID" val="tXR9fZD7XEx72tHWx6cjRz"/>
</p:tagLst>
</file>

<file path=ppt/tags/tag65.xml><?xml version="1.0" encoding="utf-8"?>
<p:tagLst xmlns:a="http://schemas.openxmlformats.org/drawingml/2006/main" xmlns:r="http://schemas.openxmlformats.org/officeDocument/2006/relationships" xmlns:p="http://schemas.openxmlformats.org/presentationml/2006/main">
  <p:tag name="DVSHAPEID" val="ksAj0ahdYmykbgTqvvJoZw"/>
</p:tagLst>
</file>

<file path=ppt/theme/theme1.xml><?xml version="1.0" encoding="utf-8"?>
<a:theme xmlns:a="http://schemas.openxmlformats.org/drawingml/2006/main" name="template">
  <a:themeElements>
    <a:clrScheme name="DBrumley201205 1">
      <a:dk1>
        <a:srgbClr val="000000"/>
      </a:dk1>
      <a:lt1>
        <a:srgbClr val="FFFFFF"/>
      </a:lt1>
      <a:dk2>
        <a:srgbClr val="990000"/>
      </a:dk2>
      <a:lt2>
        <a:srgbClr val="E3E1E1"/>
      </a:lt2>
      <a:accent1>
        <a:srgbClr val="990000"/>
      </a:accent1>
      <a:accent2>
        <a:srgbClr val="E47932"/>
      </a:accent2>
      <a:accent3>
        <a:srgbClr val="00709E"/>
      </a:accent3>
      <a:accent4>
        <a:srgbClr val="595A5A"/>
      </a:accent4>
      <a:accent5>
        <a:srgbClr val="009446"/>
      </a:accent5>
      <a:accent6>
        <a:srgbClr val="936241"/>
      </a:accent6>
      <a:hlink>
        <a:srgbClr val="0000FF"/>
      </a:hlink>
      <a:folHlink>
        <a:srgbClr val="800080"/>
      </a:folHlink>
    </a:clrScheme>
    <a:fontScheme name="Office 2">
      <a:majorFont>
        <a:latin typeface="Calibri"/>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w="28575" cap="rnd" cmpd="sng">
          <a:noFill/>
          <a:prstDash val="solid"/>
          <a:miter lim="800000"/>
        </a:ln>
        <a:effectLst/>
      </a:spPr>
      <a:bodyPr wrap="square" lIns="0" tIns="0" rIns="0" bIns="0" rtlCol="0" anchor="ctr" anchorCtr="1">
        <a:noAutofit/>
      </a:bodyPr>
      <a:lstStyle>
        <a:defPPr algn="ctr">
          <a:defRPr sz="2400" dirty="0" smtClean="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28575" cap="rnd" cmpd="sng">
          <a:solidFill>
            <a:schemeClr val="tx1"/>
          </a:solidFill>
          <a:miter lim="800000"/>
          <a:headEnd type="none"/>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nchor="t" anchorCtr="0">
        <a:spAutoFit/>
      </a:bodyPr>
      <a:lstStyle>
        <a:defPPr>
          <a:defRPr sz="3200" dirty="0" smtClean="0"/>
        </a:defPPr>
      </a:lstStyle>
    </a:txDef>
  </a:objectDefaults>
  <a:extraClrSchemeLst/>
</a:theme>
</file>

<file path=ppt/theme/theme2.xml><?xml version="1.0" encoding="utf-8"?>
<a:theme xmlns:a="http://schemas.openxmlformats.org/drawingml/2006/main" name="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VPRtheme" id="{7C10A4DC-97CC-3847-B3CA-B0454B90AD2A}" vid="{4581B555-93F5-2249-87E5-68ECE7217435}"/>
    </a:ext>
  </a:extLst>
</a:theme>
</file>

<file path=ppt/theme/theme3.xml><?xml version="1.0" encoding="utf-8"?>
<a:theme xmlns:a="http://schemas.openxmlformats.org/drawingml/2006/main" name="1_VPR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Osaka" charset="0"/>
            <a:cs typeface="Osaka"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VPRtheme" id="{7C10A4DC-97CC-3847-B3CA-B0454B90AD2A}" vid="{4581B555-93F5-2249-87E5-68ECE7217435}"/>
    </a:ext>
  </a:extLst>
</a:theme>
</file>

<file path=ppt/theme/theme4.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charset="-128"/>
            <a:cs typeface="Osaka"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Osaka" charset="-128"/>
            <a:cs typeface="Osaka"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53570</TotalTime>
  <Words>1361</Words>
  <Application>Microsoft Macintosh PowerPoint</Application>
  <PresentationFormat>On-screen Show (4:3)</PresentationFormat>
  <Paragraphs>191</Paragraphs>
  <Slides>18</Slides>
  <Notes>15</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18</vt:i4>
      </vt:variant>
    </vt:vector>
  </HeadingPairs>
  <TitlesOfParts>
    <vt:vector size="30" baseType="lpstr">
      <vt:lpstr>ＭＳ Ｐゴシック</vt:lpstr>
      <vt:lpstr>Arial</vt:lpstr>
      <vt:lpstr>Calibri</vt:lpstr>
      <vt:lpstr>Cambria</vt:lpstr>
      <vt:lpstr>Garamond</vt:lpstr>
      <vt:lpstr>Osaka</vt:lpstr>
      <vt:lpstr>Times</vt:lpstr>
      <vt:lpstr>Wingdings</vt:lpstr>
      <vt:lpstr>template</vt:lpstr>
      <vt:lpstr>VPRtheme</vt:lpstr>
      <vt:lpstr>1_VPRtheme</vt:lpstr>
      <vt:lpstr>Blank Presentation</vt:lpstr>
      <vt:lpstr>Computer Engineering (CE) Research Areas &amp; Groups</vt:lpstr>
      <vt:lpstr>Integrated Circuits and Systems Group: Playing Field</vt:lpstr>
      <vt:lpstr>PowerPoint Presentation</vt:lpstr>
      <vt:lpstr>PowerPoint Presentation</vt:lpstr>
      <vt:lpstr>CAAD Lab – M. Herbordt, PI</vt:lpstr>
      <vt:lpstr>Performance and Energy Aware  Computing Laboratory – Prof. Ayse K. Coskun</vt:lpstr>
      <vt:lpstr>The Massachusetts Open Cloud (MOC)</vt:lpstr>
      <vt:lpstr>PowerPoint Presentation</vt:lpstr>
      <vt:lpstr>PowerPoint Presentation</vt:lpstr>
      <vt:lpstr>PowerPoint Presentation</vt:lpstr>
      <vt:lpstr>David Starobinski: Research Interests </vt:lpstr>
      <vt:lpstr>BU Secure Systems Lab, Prof. Egele</vt:lpstr>
      <vt:lpstr>PowerPoint Presentation</vt:lpstr>
      <vt:lpstr>Prof. Rabia Tugce Yazicigil</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1</dc:title>
  <dc:subject/>
  <dc:creator>manuel</dc:creator>
  <cp:keywords/>
  <dc:description/>
  <cp:lastModifiedBy>Weiss, Julie D</cp:lastModifiedBy>
  <cp:revision>5568</cp:revision>
  <dcterms:created xsi:type="dcterms:W3CDTF">2011-11-02T18:57:24Z</dcterms:created>
  <dcterms:modified xsi:type="dcterms:W3CDTF">2019-03-11T20:49:35Z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oogle.Documents.Tracking">
    <vt:lpwstr>false</vt:lpwstr>
  </property>
  <property fmtid="{D5CDD505-2E9C-101B-9397-08002B2CF9AE}" pid="3" name="Google.Documents.DocumentId">
    <vt:lpwstr>11L1CS3lWunNfTuci5gPLtht4ZjOn7gyfIKyZn-f7p20</vt:lpwstr>
  </property>
  <property fmtid="{D5CDD505-2E9C-101B-9397-08002B2CF9AE}" pid="4" name="Google.Documents.RevisionId">
    <vt:lpwstr>13701622749194124332</vt:lpwstr>
  </property>
  <property fmtid="{D5CDD505-2E9C-101B-9397-08002B2CF9AE}" pid="5" name="Google.Documents.PreviousRevisionId">
    <vt:lpwstr>17594234182614114890</vt:lpwstr>
  </property>
  <property fmtid="{D5CDD505-2E9C-101B-9397-08002B2CF9AE}" pid="6" name="Google.Documents.PluginVersion">
    <vt:lpwstr>2.0.2424.7283</vt:lpwstr>
  </property>
  <property fmtid="{D5CDD505-2E9C-101B-9397-08002B2CF9AE}" pid="7" name="Google.Documents.MergeIncapabilityFlags">
    <vt:i4>0</vt:i4>
  </property>
</Properties>
</file>