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1"/>
  </p:notesMasterIdLst>
  <p:handoutMasterIdLst>
    <p:handoutMasterId r:id="rId22"/>
  </p:handoutMasterIdLst>
  <p:sldIdLst>
    <p:sldId id="260" r:id="rId2"/>
    <p:sldId id="310" r:id="rId3"/>
    <p:sldId id="312" r:id="rId4"/>
    <p:sldId id="313" r:id="rId5"/>
    <p:sldId id="314" r:id="rId6"/>
    <p:sldId id="311" r:id="rId7"/>
    <p:sldId id="306" r:id="rId8"/>
    <p:sldId id="307" r:id="rId9"/>
    <p:sldId id="297" r:id="rId10"/>
    <p:sldId id="315" r:id="rId11"/>
    <p:sldId id="291" r:id="rId12"/>
    <p:sldId id="293" r:id="rId13"/>
    <p:sldId id="299" r:id="rId14"/>
    <p:sldId id="300" r:id="rId15"/>
    <p:sldId id="302" r:id="rId16"/>
    <p:sldId id="308" r:id="rId17"/>
    <p:sldId id="303" r:id="rId18"/>
    <p:sldId id="305" r:id="rId19"/>
    <p:sldId id="309" r:id="rId20"/>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Osaka" charset="-128"/>
        <a:cs typeface="+mn-cs"/>
      </a:defRPr>
    </a:lvl1pPr>
    <a:lvl2pPr marL="457200" algn="l" rtl="0" eaLnBrk="0" fontAlgn="base" hangingPunct="0">
      <a:spcBef>
        <a:spcPct val="0"/>
      </a:spcBef>
      <a:spcAft>
        <a:spcPct val="0"/>
      </a:spcAft>
      <a:defRPr sz="2400" kern="1200">
        <a:solidFill>
          <a:schemeClr val="tx1"/>
        </a:solidFill>
        <a:latin typeface="Times" charset="0"/>
        <a:ea typeface="Osaka" charset="-128"/>
        <a:cs typeface="+mn-cs"/>
      </a:defRPr>
    </a:lvl2pPr>
    <a:lvl3pPr marL="914400" algn="l" rtl="0" eaLnBrk="0" fontAlgn="base" hangingPunct="0">
      <a:spcBef>
        <a:spcPct val="0"/>
      </a:spcBef>
      <a:spcAft>
        <a:spcPct val="0"/>
      </a:spcAft>
      <a:defRPr sz="2400" kern="1200">
        <a:solidFill>
          <a:schemeClr val="tx1"/>
        </a:solidFill>
        <a:latin typeface="Times" charset="0"/>
        <a:ea typeface="Osaka" charset="-128"/>
        <a:cs typeface="+mn-cs"/>
      </a:defRPr>
    </a:lvl3pPr>
    <a:lvl4pPr marL="1371600" algn="l" rtl="0" eaLnBrk="0" fontAlgn="base" hangingPunct="0">
      <a:spcBef>
        <a:spcPct val="0"/>
      </a:spcBef>
      <a:spcAft>
        <a:spcPct val="0"/>
      </a:spcAft>
      <a:defRPr sz="2400" kern="1200">
        <a:solidFill>
          <a:schemeClr val="tx1"/>
        </a:solidFill>
        <a:latin typeface="Times" charset="0"/>
        <a:ea typeface="Osaka" charset="-128"/>
        <a:cs typeface="+mn-cs"/>
      </a:defRPr>
    </a:lvl4pPr>
    <a:lvl5pPr marL="1828800" algn="l" rtl="0" eaLnBrk="0" fontAlgn="base" hangingPunct="0">
      <a:spcBef>
        <a:spcPct val="0"/>
      </a:spcBef>
      <a:spcAft>
        <a:spcPct val="0"/>
      </a:spcAft>
      <a:defRPr sz="2400" kern="1200">
        <a:solidFill>
          <a:schemeClr val="tx1"/>
        </a:solidFill>
        <a:latin typeface="Times" charset="0"/>
        <a:ea typeface="Osaka" charset="-128"/>
        <a:cs typeface="+mn-cs"/>
      </a:defRPr>
    </a:lvl5pPr>
    <a:lvl6pPr marL="2286000" algn="l" defTabSz="914400" rtl="0" eaLnBrk="1" latinLnBrk="0" hangingPunct="1">
      <a:defRPr sz="2400" kern="1200">
        <a:solidFill>
          <a:schemeClr val="tx1"/>
        </a:solidFill>
        <a:latin typeface="Times" charset="0"/>
        <a:ea typeface="Osaka" charset="-128"/>
        <a:cs typeface="+mn-cs"/>
      </a:defRPr>
    </a:lvl6pPr>
    <a:lvl7pPr marL="2743200" algn="l" defTabSz="914400" rtl="0" eaLnBrk="1" latinLnBrk="0" hangingPunct="1">
      <a:defRPr sz="2400" kern="1200">
        <a:solidFill>
          <a:schemeClr val="tx1"/>
        </a:solidFill>
        <a:latin typeface="Times" charset="0"/>
        <a:ea typeface="Osaka" charset="-128"/>
        <a:cs typeface="+mn-cs"/>
      </a:defRPr>
    </a:lvl7pPr>
    <a:lvl8pPr marL="3200400" algn="l" defTabSz="914400" rtl="0" eaLnBrk="1" latinLnBrk="0" hangingPunct="1">
      <a:defRPr sz="2400" kern="1200">
        <a:solidFill>
          <a:schemeClr val="tx1"/>
        </a:solidFill>
        <a:latin typeface="Times" charset="0"/>
        <a:ea typeface="Osaka" charset="-128"/>
        <a:cs typeface="+mn-cs"/>
      </a:defRPr>
    </a:lvl8pPr>
    <a:lvl9pPr marL="3657600" algn="l" defTabSz="914400" rtl="0" eaLnBrk="1" latinLnBrk="0" hangingPunct="1">
      <a:defRPr sz="2400" kern="1200">
        <a:solidFill>
          <a:schemeClr val="tx1"/>
        </a:solidFill>
        <a:latin typeface="Times" charset="0"/>
        <a:ea typeface="Osaka"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99"/>
    <a:srgbClr val="FFFEA0"/>
    <a:srgbClr val="CC0000"/>
    <a:srgbClr val="A7DCF7"/>
    <a:srgbClr val="0099FF"/>
    <a:srgbClr val="4D4D4D"/>
    <a:srgbClr val="333333"/>
    <a:srgbClr val="2675B4"/>
    <a:srgbClr val="D9D9D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2" autoAdjust="0"/>
    <p:restoredTop sz="77097" autoAdjust="0"/>
  </p:normalViewPr>
  <p:slideViewPr>
    <p:cSldViewPr>
      <p:cViewPr varScale="1">
        <p:scale>
          <a:sx n="99" d="100"/>
          <a:sy n="99" d="100"/>
        </p:scale>
        <p:origin x="24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44" d="100"/>
          <a:sy n="144" d="100"/>
        </p:scale>
        <p:origin x="-232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8195" name="Rectangle 1027"/>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8196" name="Rectangle 1028"/>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8197" name="Rectangle 1029"/>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B8CC87A0-C838-48A8-8017-9AED637F53DD}" type="slidenum">
              <a:rPr lang="en-US"/>
              <a:pPr/>
              <a:t>‹#›</a:t>
            </a:fld>
            <a:endParaRPr lang="en-US"/>
          </a:p>
        </p:txBody>
      </p:sp>
    </p:spTree>
    <p:extLst>
      <p:ext uri="{BB962C8B-B14F-4D97-AF65-F5344CB8AC3E}">
        <p14:creationId xmlns:p14="http://schemas.microsoft.com/office/powerpoint/2010/main" val="2510832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1434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C7D3109E-5789-48C2-B2D9-33C03395C4A2}" type="slidenum">
              <a:rPr lang="en-US"/>
              <a:pPr/>
              <a:t>‹#›</a:t>
            </a:fld>
            <a:endParaRPr lang="en-US"/>
          </a:p>
        </p:txBody>
      </p:sp>
    </p:spTree>
    <p:extLst>
      <p:ext uri="{BB962C8B-B14F-4D97-AF65-F5344CB8AC3E}">
        <p14:creationId xmlns:p14="http://schemas.microsoft.com/office/powerpoint/2010/main" val="41552872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Osaka" charset="-128"/>
        <a:cs typeface="Osaka" charset="-128"/>
      </a:defRPr>
    </a:lvl1pPr>
    <a:lvl2pPr marL="457200" algn="l" rtl="0" eaLnBrk="0" fontAlgn="base" hangingPunct="0">
      <a:spcBef>
        <a:spcPct val="30000"/>
      </a:spcBef>
      <a:spcAft>
        <a:spcPct val="0"/>
      </a:spcAft>
      <a:defRPr sz="1200" kern="1200">
        <a:solidFill>
          <a:schemeClr val="tx1"/>
        </a:solidFill>
        <a:latin typeface="Times" charset="0"/>
        <a:ea typeface="Osaka" charset="-128"/>
        <a:cs typeface="Osaka" charset="-128"/>
      </a:defRPr>
    </a:lvl2pPr>
    <a:lvl3pPr marL="914400" algn="l" rtl="0" eaLnBrk="0" fontAlgn="base" hangingPunct="0">
      <a:spcBef>
        <a:spcPct val="30000"/>
      </a:spcBef>
      <a:spcAft>
        <a:spcPct val="0"/>
      </a:spcAft>
      <a:defRPr sz="1200" kern="1200">
        <a:solidFill>
          <a:schemeClr val="tx1"/>
        </a:solidFill>
        <a:latin typeface="Times" charset="0"/>
        <a:ea typeface="Osaka" charset="-128"/>
        <a:cs typeface="Osaka" charset="-128"/>
      </a:defRPr>
    </a:lvl3pPr>
    <a:lvl4pPr marL="1371600" algn="l" rtl="0" eaLnBrk="0" fontAlgn="base" hangingPunct="0">
      <a:spcBef>
        <a:spcPct val="30000"/>
      </a:spcBef>
      <a:spcAft>
        <a:spcPct val="0"/>
      </a:spcAft>
      <a:defRPr sz="1200" kern="1200">
        <a:solidFill>
          <a:schemeClr val="tx1"/>
        </a:solidFill>
        <a:latin typeface="Times" charset="0"/>
        <a:ea typeface="Osaka" charset="-128"/>
        <a:cs typeface="Osaka" charset="-128"/>
      </a:defRPr>
    </a:lvl4pPr>
    <a:lvl5pPr marL="1828800" algn="l" rtl="0" eaLnBrk="0" fontAlgn="base" hangingPunct="0">
      <a:spcBef>
        <a:spcPct val="30000"/>
      </a:spcBef>
      <a:spcAft>
        <a:spcPct val="0"/>
      </a:spcAft>
      <a:defRPr sz="1200" kern="1200">
        <a:solidFill>
          <a:schemeClr val="tx1"/>
        </a:solidFill>
        <a:latin typeface="Times" charset="0"/>
        <a:ea typeface="Osaka" charset="-128"/>
        <a:cs typeface="Osaka"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Osaka" charset="-128"/>
              </a:defRPr>
            </a:lvl1pPr>
            <a:lvl2pPr marL="38652428" indent="-38186541">
              <a:defRPr sz="2400">
                <a:solidFill>
                  <a:schemeClr val="tx1"/>
                </a:solidFill>
                <a:latin typeface="Times" charset="0"/>
                <a:ea typeface="Osaka" charset="-128"/>
              </a:defRPr>
            </a:lvl2pPr>
            <a:lvl3pPr>
              <a:defRPr sz="2400">
                <a:solidFill>
                  <a:schemeClr val="tx1"/>
                </a:solidFill>
                <a:latin typeface="Times" charset="0"/>
                <a:ea typeface="Osaka" charset="-128"/>
              </a:defRPr>
            </a:lvl3pPr>
            <a:lvl4pPr>
              <a:defRPr sz="2400">
                <a:solidFill>
                  <a:schemeClr val="tx1"/>
                </a:solidFill>
                <a:latin typeface="Times" charset="0"/>
                <a:ea typeface="Osaka" charset="-128"/>
              </a:defRPr>
            </a:lvl4pPr>
            <a:lvl5pPr>
              <a:defRPr sz="2400">
                <a:solidFill>
                  <a:schemeClr val="tx1"/>
                </a:solidFill>
                <a:latin typeface="Times" charset="0"/>
                <a:ea typeface="Osaka" charset="-128"/>
              </a:defRPr>
            </a:lvl5pPr>
            <a:lvl6pPr marL="465887" eaLnBrk="0" fontAlgn="base" hangingPunct="0">
              <a:spcBef>
                <a:spcPct val="0"/>
              </a:spcBef>
              <a:spcAft>
                <a:spcPct val="0"/>
              </a:spcAft>
              <a:defRPr sz="2400">
                <a:solidFill>
                  <a:schemeClr val="tx1"/>
                </a:solidFill>
                <a:latin typeface="Times" charset="0"/>
                <a:ea typeface="Osaka" charset="-128"/>
              </a:defRPr>
            </a:lvl6pPr>
            <a:lvl7pPr marL="931774" eaLnBrk="0" fontAlgn="base" hangingPunct="0">
              <a:spcBef>
                <a:spcPct val="0"/>
              </a:spcBef>
              <a:spcAft>
                <a:spcPct val="0"/>
              </a:spcAft>
              <a:defRPr sz="2400">
                <a:solidFill>
                  <a:schemeClr val="tx1"/>
                </a:solidFill>
                <a:latin typeface="Times" charset="0"/>
                <a:ea typeface="Osaka" charset="-128"/>
              </a:defRPr>
            </a:lvl7pPr>
            <a:lvl8pPr marL="1397660" eaLnBrk="0" fontAlgn="base" hangingPunct="0">
              <a:spcBef>
                <a:spcPct val="0"/>
              </a:spcBef>
              <a:spcAft>
                <a:spcPct val="0"/>
              </a:spcAft>
              <a:defRPr sz="2400">
                <a:solidFill>
                  <a:schemeClr val="tx1"/>
                </a:solidFill>
                <a:latin typeface="Times" charset="0"/>
                <a:ea typeface="Osaka" charset="-128"/>
              </a:defRPr>
            </a:lvl8pPr>
            <a:lvl9pPr marL="1863547" eaLnBrk="0" fontAlgn="base" hangingPunct="0">
              <a:spcBef>
                <a:spcPct val="0"/>
              </a:spcBef>
              <a:spcAft>
                <a:spcPct val="0"/>
              </a:spcAft>
              <a:defRPr sz="2400">
                <a:solidFill>
                  <a:schemeClr val="tx1"/>
                </a:solidFill>
                <a:latin typeface="Times" charset="0"/>
                <a:ea typeface="Osaka" charset="-128"/>
              </a:defRPr>
            </a:lvl9pPr>
          </a:lstStyle>
          <a:p>
            <a:fld id="{ABA9341F-F057-43DF-93C6-16E793556330}" type="slidenum">
              <a:rPr lang="en-US" sz="1200"/>
              <a:pPr/>
              <a:t>1</a:t>
            </a:fld>
            <a:endParaRPr lang="en-US" sz="12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kern="1200" dirty="0">
                <a:solidFill>
                  <a:schemeClr val="tx1"/>
                </a:solidFill>
                <a:latin typeface="Times" charset="0"/>
                <a:ea typeface="Osaka" charset="-128"/>
                <a:cs typeface="Osaka" charset="-128"/>
              </a:rPr>
              <a:t>Prof. Dal Negro works on theoretical and computational EM in </a:t>
            </a:r>
            <a:r>
              <a:rPr lang="en-US" sz="1200" kern="1200" dirty="0" err="1">
                <a:solidFill>
                  <a:schemeClr val="tx1"/>
                </a:solidFill>
                <a:latin typeface="Times" charset="0"/>
                <a:ea typeface="Osaka" charset="-128"/>
                <a:cs typeface="Osaka" charset="-128"/>
              </a:rPr>
              <a:t>nanophotonics</a:t>
            </a:r>
            <a:r>
              <a:rPr lang="en-US" sz="1200" kern="1200">
                <a:solidFill>
                  <a:schemeClr val="tx1"/>
                </a:solidFill>
                <a:latin typeface="Times" charset="0"/>
                <a:ea typeface="Osaka" charset="-128"/>
                <a:cs typeface="Osaka" charset="-128"/>
              </a:rPr>
              <a:t>, and nanofabrication.</a:t>
            </a:r>
          </a:p>
          <a:p>
            <a:pPr eaLnBrk="1" hangingPunct="1"/>
            <a:endParaRPr lang="en-US" sz="1200" kern="1200" dirty="0">
              <a:solidFill>
                <a:schemeClr val="tx1"/>
              </a:solidFill>
              <a:latin typeface="Times" charset="0"/>
              <a:ea typeface="Osaka" charset="-128"/>
              <a:cs typeface="Osaka" charset="-128"/>
            </a:endParaRPr>
          </a:p>
          <a:p>
            <a:pPr eaLnBrk="1" hangingPunct="1"/>
            <a:r>
              <a:rPr lang="en-US" sz="1200" kern="1200" dirty="0">
                <a:solidFill>
                  <a:schemeClr val="tx1"/>
                </a:solidFill>
                <a:latin typeface="Times" charset="0"/>
                <a:ea typeface="Osaka" charset="-128"/>
                <a:cs typeface="Osaka" charset="-128"/>
              </a:rPr>
              <a:t>Prof. </a:t>
            </a:r>
            <a:r>
              <a:rPr lang="en-US" sz="1200" kern="1200" dirty="0" err="1">
                <a:solidFill>
                  <a:schemeClr val="tx1"/>
                </a:solidFill>
                <a:latin typeface="Times" charset="0"/>
                <a:ea typeface="Osaka" charset="-128"/>
                <a:cs typeface="Osaka" charset="-128"/>
              </a:rPr>
              <a:t>Bigio</a:t>
            </a:r>
            <a:r>
              <a:rPr lang="en-US" sz="1200" kern="1200" dirty="0">
                <a:solidFill>
                  <a:schemeClr val="tx1"/>
                </a:solidFill>
                <a:latin typeface="Times" charset="0"/>
                <a:ea typeface="Osaka" charset="-128"/>
                <a:cs typeface="Osaka" charset="-128"/>
              </a:rPr>
              <a:t> develops optical spectroscopic and imaging technologies for biomedical applications, including detection of cancer and imaging of physiological dynamics, like neuronal activation patterns.</a:t>
            </a:r>
            <a:endParaRPr lang="en-US" dirty="0">
              <a:latin typeface="Arial" charset="0"/>
            </a:endParaRPr>
          </a:p>
        </p:txBody>
      </p:sp>
    </p:spTree>
    <p:extLst>
      <p:ext uri="{BB962C8B-B14F-4D97-AF65-F5344CB8AC3E}">
        <p14:creationId xmlns:p14="http://schemas.microsoft.com/office/powerpoint/2010/main" val="4102588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faculty</a:t>
            </a:r>
          </a:p>
        </p:txBody>
      </p:sp>
      <p:sp>
        <p:nvSpPr>
          <p:cNvPr id="4" name="Slide Number Placeholder 3"/>
          <p:cNvSpPr>
            <a:spLocks noGrp="1"/>
          </p:cNvSpPr>
          <p:nvPr>
            <p:ph type="sldNum" sz="quarter" idx="10"/>
          </p:nvPr>
        </p:nvSpPr>
        <p:spPr/>
        <p:txBody>
          <a:bodyPr/>
          <a:lstStyle/>
          <a:p>
            <a:fld id="{C7D3109E-5789-48C2-B2D9-33C03395C4A2}" type="slidenum">
              <a:rPr lang="en-US" smtClean="0"/>
              <a:pPr/>
              <a:t>2</a:t>
            </a:fld>
            <a:endParaRPr lang="en-US"/>
          </a:p>
        </p:txBody>
      </p:sp>
    </p:spTree>
    <p:extLst>
      <p:ext uri="{BB962C8B-B14F-4D97-AF65-F5344CB8AC3E}">
        <p14:creationId xmlns:p14="http://schemas.microsoft.com/office/powerpoint/2010/main" val="4271284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Photons, the fleeting particles of light, are the communicators of the universe. They let us still see the remnants of the Big Bang, and are instrumental in carrying the information load of the internet at blazing speeds. They are also our most sensitive fine-toothed probes in both space and time into the world around us, from radio astronomy to microscopic biological imaging and semiconductor chip fabrication. Integration of novel materials at nanoscales and of innovative design concepts into optoelectronic devices and optical systems enables photonic technologies that empower the next-generation of light sources, smart lighting detectors and sensors, </a:t>
            </a:r>
            <a:r>
              <a:rPr lang="en-US" dirty="0" err="1"/>
              <a:t>biodetection</a:t>
            </a:r>
            <a:r>
              <a:rPr lang="en-US" dirty="0"/>
              <a:t>, and on-chip communication. </a:t>
            </a:r>
          </a:p>
          <a:p>
            <a:endParaRPr lang="en-US" dirty="0"/>
          </a:p>
        </p:txBody>
      </p:sp>
      <p:sp>
        <p:nvSpPr>
          <p:cNvPr id="4" name="Slide Number Placeholder 3"/>
          <p:cNvSpPr>
            <a:spLocks noGrp="1"/>
          </p:cNvSpPr>
          <p:nvPr>
            <p:ph type="sldNum" sz="quarter" idx="10"/>
          </p:nvPr>
        </p:nvSpPr>
        <p:spPr/>
        <p:txBody>
          <a:bodyPr/>
          <a:lstStyle/>
          <a:p>
            <a:fld id="{C7D3109E-5789-48C2-B2D9-33C03395C4A2}" type="slidenum">
              <a:rPr lang="en-US" smtClean="0"/>
              <a:pPr/>
              <a:t>3</a:t>
            </a:fld>
            <a:endParaRPr lang="en-US"/>
          </a:p>
        </p:txBody>
      </p:sp>
    </p:spTree>
    <p:extLst>
      <p:ext uri="{BB962C8B-B14F-4D97-AF65-F5344CB8AC3E}">
        <p14:creationId xmlns:p14="http://schemas.microsoft.com/office/powerpoint/2010/main" val="351553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novel light-sensing modalities help us discover new biological phenomena, empower vision for driverless cars, and facilitate recognition of human activities without violating individuals’ privacy. Tomorrow’s technology will allow us to “see” through walls and measure heart-rate without contact. These advances are made possible by integrating novel sensing materials, optoelectronic devices and computational algorithms.</a:t>
            </a:r>
          </a:p>
        </p:txBody>
      </p:sp>
      <p:sp>
        <p:nvSpPr>
          <p:cNvPr id="4" name="Slide Number Placeholder 3"/>
          <p:cNvSpPr>
            <a:spLocks noGrp="1"/>
          </p:cNvSpPr>
          <p:nvPr>
            <p:ph type="sldNum" sz="quarter" idx="10"/>
          </p:nvPr>
        </p:nvSpPr>
        <p:spPr/>
        <p:txBody>
          <a:bodyPr/>
          <a:lstStyle/>
          <a:p>
            <a:fld id="{C7D3109E-5789-48C2-B2D9-33C03395C4A2}" type="slidenum">
              <a:rPr lang="en-US" smtClean="0"/>
              <a:pPr/>
              <a:t>4</a:t>
            </a:fld>
            <a:endParaRPr lang="en-US"/>
          </a:p>
        </p:txBody>
      </p:sp>
    </p:spTree>
    <p:extLst>
      <p:ext uri="{BB962C8B-B14F-4D97-AF65-F5344CB8AC3E}">
        <p14:creationId xmlns:p14="http://schemas.microsoft.com/office/powerpoint/2010/main" val="2786264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 deep understanding of and interaction with biological systems has evaded humanity for centuries, the modern tools and methods of Electrical and Computer Engineering (ECE) seem to be on the cusp of a breakthrough. Today’s Bio-ECE techniques strive to gain better insight into the human brain, design artificial neural systems inspired by modern neuroscience, develop new biomaterials and biosensors, and deliver smart healthcare.</a:t>
            </a:r>
          </a:p>
        </p:txBody>
      </p:sp>
      <p:sp>
        <p:nvSpPr>
          <p:cNvPr id="4" name="Slide Number Placeholder 3"/>
          <p:cNvSpPr>
            <a:spLocks noGrp="1"/>
          </p:cNvSpPr>
          <p:nvPr>
            <p:ph type="sldNum" sz="quarter" idx="10"/>
          </p:nvPr>
        </p:nvSpPr>
        <p:spPr/>
        <p:txBody>
          <a:bodyPr/>
          <a:lstStyle/>
          <a:p>
            <a:fld id="{C7D3109E-5789-48C2-B2D9-33C03395C4A2}" type="slidenum">
              <a:rPr lang="en-US" smtClean="0"/>
              <a:pPr/>
              <a:t>5</a:t>
            </a:fld>
            <a:endParaRPr lang="en-US"/>
          </a:p>
        </p:txBody>
      </p:sp>
    </p:spTree>
    <p:extLst>
      <p:ext uri="{BB962C8B-B14F-4D97-AF65-F5344CB8AC3E}">
        <p14:creationId xmlns:p14="http://schemas.microsoft.com/office/powerpoint/2010/main" val="290255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charset="0"/>
                <a:ea typeface="Osaka" charset="-128"/>
                <a:cs typeface="Osaka" charset="-128"/>
              </a:rPr>
              <a:t>Prof. </a:t>
            </a:r>
            <a:r>
              <a:rPr lang="en-US" sz="1200" kern="1200" dirty="0" err="1">
                <a:solidFill>
                  <a:schemeClr val="tx1"/>
                </a:solidFill>
                <a:latin typeface="Times" charset="0"/>
                <a:ea typeface="Osaka" charset="-128"/>
                <a:cs typeface="Osaka" charset="-128"/>
              </a:rPr>
              <a:t>Bigio</a:t>
            </a:r>
            <a:r>
              <a:rPr lang="en-US" sz="1200" kern="1200" dirty="0">
                <a:solidFill>
                  <a:schemeClr val="tx1"/>
                </a:solidFill>
                <a:latin typeface="Times" charset="0"/>
                <a:ea typeface="Osaka" charset="-128"/>
                <a:cs typeface="Osaka" charset="-128"/>
              </a:rPr>
              <a:t> develops optical spectroscopic and imaging technologies for biomedical applications, including detection of cancer and imaging of physiological dynamics, like neuronal activation patterns.</a:t>
            </a:r>
            <a:endParaRPr lang="en-US" dirty="0"/>
          </a:p>
        </p:txBody>
      </p:sp>
      <p:sp>
        <p:nvSpPr>
          <p:cNvPr id="4" name="Slide Number Placeholder 3"/>
          <p:cNvSpPr>
            <a:spLocks noGrp="1"/>
          </p:cNvSpPr>
          <p:nvPr>
            <p:ph type="sldNum" sz="quarter" idx="10"/>
          </p:nvPr>
        </p:nvSpPr>
        <p:spPr/>
        <p:txBody>
          <a:bodyPr/>
          <a:lstStyle/>
          <a:p>
            <a:fld id="{C7D3109E-5789-48C2-B2D9-33C03395C4A2}" type="slidenum">
              <a:rPr lang="en-US" smtClean="0"/>
              <a:pPr/>
              <a:t>7</a:t>
            </a:fld>
            <a:endParaRPr lang="en-US"/>
          </a:p>
        </p:txBody>
      </p:sp>
    </p:spTree>
    <p:extLst>
      <p:ext uri="{BB962C8B-B14F-4D97-AF65-F5344CB8AC3E}">
        <p14:creationId xmlns:p14="http://schemas.microsoft.com/office/powerpoint/2010/main" val="305896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Luca: </a:t>
            </a:r>
            <a:r>
              <a:rPr lang="en-US" sz="1200" kern="1200" dirty="0">
                <a:solidFill>
                  <a:schemeClr val="tx1"/>
                </a:solidFill>
                <a:effectLst/>
                <a:latin typeface="Times" charset="0"/>
                <a:ea typeface="Osaka" charset="-128"/>
                <a:cs typeface="Osaka" charset="-128"/>
              </a:rPr>
              <a:t>materials and device development for </a:t>
            </a:r>
            <a:r>
              <a:rPr lang="en-US" sz="1200" kern="1200" dirty="0" err="1">
                <a:solidFill>
                  <a:schemeClr val="tx1"/>
                </a:solidFill>
                <a:effectLst/>
                <a:latin typeface="Times" charset="0"/>
                <a:ea typeface="Osaka" charset="-128"/>
                <a:cs typeface="Osaka" charset="-128"/>
              </a:rPr>
              <a:t>plasmonics</a:t>
            </a:r>
            <a:r>
              <a:rPr lang="en-US" sz="1200" kern="1200" dirty="0">
                <a:solidFill>
                  <a:schemeClr val="tx1"/>
                </a:solidFill>
                <a:effectLst/>
                <a:latin typeface="Times" charset="0"/>
                <a:ea typeface="Osaka" charset="-128"/>
                <a:cs typeface="Osaka" charset="-128"/>
              </a:rPr>
              <a:t> and </a:t>
            </a:r>
            <a:r>
              <a:rPr lang="en-US" sz="1200" kern="1200" dirty="0" err="1">
                <a:solidFill>
                  <a:schemeClr val="tx1"/>
                </a:solidFill>
                <a:effectLst/>
                <a:latin typeface="Times" charset="0"/>
                <a:ea typeface="Osaka" charset="-128"/>
                <a:cs typeface="Osaka" charset="-128"/>
              </a:rPr>
              <a:t>polaritonics</a:t>
            </a:r>
            <a:r>
              <a:rPr lang="en-US" sz="1200" kern="1200" dirty="0">
                <a:solidFill>
                  <a:schemeClr val="tx1"/>
                </a:solidFill>
                <a:effectLst/>
                <a:latin typeface="Times" charset="0"/>
                <a:ea typeface="Osaka" charset="-128"/>
                <a:cs typeface="Osaka" charset="-128"/>
              </a:rPr>
              <a:t>, metamaterials and optics of complex media. Examples are random lasers, novel </a:t>
            </a:r>
            <a:r>
              <a:rPr lang="en-US" sz="1200" kern="1200" dirty="0" err="1">
                <a:solidFill>
                  <a:schemeClr val="tx1"/>
                </a:solidFill>
                <a:effectLst/>
                <a:latin typeface="Times" charset="0"/>
                <a:ea typeface="Osaka" charset="-128"/>
                <a:cs typeface="Osaka" charset="-128"/>
              </a:rPr>
              <a:t>plasmonic</a:t>
            </a:r>
            <a:r>
              <a:rPr lang="en-US" sz="1200" kern="1200" dirty="0">
                <a:solidFill>
                  <a:schemeClr val="tx1"/>
                </a:solidFill>
                <a:effectLst/>
                <a:latin typeface="Times" charset="0"/>
                <a:ea typeface="Osaka" charset="-128"/>
                <a:cs typeface="Osaka" charset="-128"/>
              </a:rPr>
              <a:t> materials, light localization in aperiodic photonic media, and fractional (anomalous) photon transport in metamaterials.  </a:t>
            </a:r>
            <a:endParaRPr lang="en-US" dirty="0"/>
          </a:p>
        </p:txBody>
      </p:sp>
      <p:sp>
        <p:nvSpPr>
          <p:cNvPr id="4" name="Slide Number Placeholder 3"/>
          <p:cNvSpPr>
            <a:spLocks noGrp="1"/>
          </p:cNvSpPr>
          <p:nvPr>
            <p:ph type="sldNum" sz="quarter" idx="10"/>
          </p:nvPr>
        </p:nvSpPr>
        <p:spPr/>
        <p:txBody>
          <a:bodyPr/>
          <a:lstStyle/>
          <a:p>
            <a:fld id="{C7D3109E-5789-48C2-B2D9-33C03395C4A2}" type="slidenum">
              <a:rPr lang="en-US" smtClean="0"/>
              <a:pPr/>
              <a:t>14</a:t>
            </a:fld>
            <a:endParaRPr lang="en-US"/>
          </a:p>
        </p:txBody>
      </p:sp>
    </p:spTree>
    <p:extLst>
      <p:ext uri="{BB962C8B-B14F-4D97-AF65-F5344CB8AC3E}">
        <p14:creationId xmlns:p14="http://schemas.microsoft.com/office/powerpoint/2010/main" val="35994052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w="9525">
            <a:noFill/>
            <a:miter lim="800000"/>
            <a:headEnd/>
            <a:tailEnd/>
          </a:ln>
          <a:effectLst/>
        </p:spPr>
        <p:txBody>
          <a:bodyPr wrap="none" anchor="ctr"/>
          <a:lstStyle/>
          <a:p>
            <a:endParaRPr lang="en-US"/>
          </a:p>
        </p:txBody>
      </p:sp>
      <p:sp>
        <p:nvSpPr>
          <p:cNvPr id="5" name="Rectangle 7"/>
          <p:cNvSpPr>
            <a:spLocks noChangeArrowheads="1"/>
          </p:cNvSpPr>
          <p:nvPr userDrawn="1"/>
        </p:nvSpPr>
        <p:spPr bwMode="auto">
          <a:xfrm>
            <a:off x="0" y="5638800"/>
            <a:ext cx="9144000" cy="1219200"/>
          </a:xfrm>
          <a:prstGeom prst="rect">
            <a:avLst/>
          </a:prstGeom>
          <a:solidFill>
            <a:schemeClr val="tx1"/>
          </a:solidFill>
          <a:ln w="9525">
            <a:noFill/>
            <a:miter lim="800000"/>
            <a:headEnd/>
            <a:tailEnd/>
          </a:ln>
          <a:effectLst/>
        </p:spPr>
        <p:txBody>
          <a:bodyPr wrap="none" anchor="ctr"/>
          <a:lstStyle/>
          <a:p>
            <a:endParaRPr lang="en-US"/>
          </a:p>
        </p:txBody>
      </p:sp>
      <p:sp>
        <p:nvSpPr>
          <p:cNvPr id="6" name="Line 10"/>
          <p:cNvSpPr>
            <a:spLocks noChangeShapeType="1"/>
          </p:cNvSpPr>
          <p:nvPr userDrawn="1"/>
        </p:nvSpPr>
        <p:spPr bwMode="auto">
          <a:xfrm>
            <a:off x="0" y="5638800"/>
            <a:ext cx="9144000" cy="0"/>
          </a:xfrm>
          <a:prstGeom prst="line">
            <a:avLst/>
          </a:prstGeom>
          <a:noFill/>
          <a:ln w="6350">
            <a:solidFill>
              <a:srgbClr val="4D4D4D"/>
            </a:solidFill>
            <a:round/>
            <a:headEnd/>
            <a:tailEnd/>
          </a:ln>
          <a:effectLst/>
        </p:spPr>
        <p:txBody>
          <a:bodyPr wrap="none" anchor="ctr"/>
          <a:lstStyle/>
          <a:p>
            <a:pPr>
              <a:defRPr/>
            </a:pPr>
            <a:endParaRPr lang="en-US"/>
          </a:p>
        </p:txBody>
      </p:sp>
      <p:pic>
        <p:nvPicPr>
          <p:cNvPr id="7" name="Picture 1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charset="2"/>
              <a:buNone/>
              <a:defRPr>
                <a:solidFill>
                  <a:srgbClr val="CCCCCC"/>
                </a:solidFill>
              </a:defRPr>
            </a:lvl1pPr>
          </a:lstStyle>
          <a:p>
            <a:r>
              <a:rPr lang="en-US"/>
              <a:t>Click to edit Master subtitle style</a:t>
            </a:r>
          </a:p>
        </p:txBody>
      </p:sp>
    </p:spTree>
    <p:extLst>
      <p:ext uri="{BB962C8B-B14F-4D97-AF65-F5344CB8AC3E}">
        <p14:creationId xmlns:p14="http://schemas.microsoft.com/office/powerpoint/2010/main" val="4245245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924800" cy="685800"/>
          </a:xfrm>
        </p:spPr>
        <p:txBody>
          <a:bodyPr/>
          <a:lstStyle/>
          <a:p>
            <a:r>
              <a:rPr lang="en-US"/>
              <a:t>Click to edit Master title style</a:t>
            </a:r>
          </a:p>
        </p:txBody>
      </p:sp>
      <p:sp>
        <p:nvSpPr>
          <p:cNvPr id="3" name="Content Placeholder 2"/>
          <p:cNvSpPr>
            <a:spLocks noGrp="1"/>
          </p:cNvSpPr>
          <p:nvPr>
            <p:ph idx="1"/>
          </p:nvPr>
        </p:nvSpPr>
        <p:spPr>
          <a:xfrm>
            <a:off x="609600" y="1219200"/>
            <a:ext cx="7924800" cy="4495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23A2801-F000-4E14-B22C-9622DEB47F6A}" type="datetime1">
              <a:rPr lang="en-US" smtClean="0"/>
              <a:t>3/11/19</a:t>
            </a:fld>
            <a:endParaRPr lang="en-US"/>
          </a:p>
        </p:txBody>
      </p:sp>
      <p:sp>
        <p:nvSpPr>
          <p:cNvPr id="8" name="Footer Placeholder 7"/>
          <p:cNvSpPr>
            <a:spLocks noGrp="1"/>
          </p:cNvSpPr>
          <p:nvPr>
            <p:ph type="ftr" sz="quarter" idx="11"/>
          </p:nvPr>
        </p:nvSpPr>
        <p:spPr/>
        <p:txBody>
          <a:bodyPr/>
          <a:lstStyle>
            <a:lvl1pPr>
              <a:defRPr/>
            </a:lvl1pPr>
          </a:lstStyle>
          <a:p>
            <a:r>
              <a:rPr lang="en-US" dirty="0"/>
              <a:t>ECE PhD Welcome: EP Research</a:t>
            </a:r>
          </a:p>
        </p:txBody>
      </p:sp>
      <p:sp>
        <p:nvSpPr>
          <p:cNvPr id="9" name="Slide Number Placeholder 8"/>
          <p:cNvSpPr>
            <a:spLocks noGrp="1"/>
          </p:cNvSpPr>
          <p:nvPr>
            <p:ph type="sldNum" sz="quarter" idx="12"/>
          </p:nvPr>
        </p:nvSpPr>
        <p:spPr/>
        <p:txBody>
          <a:bodyPr/>
          <a:lstStyle/>
          <a:p>
            <a:fld id="{F4D1CA32-0DA7-49E9-88E4-52F2BFD01D64}" type="slidenum">
              <a:rPr lang="en-US" smtClean="0"/>
              <a:pPr/>
              <a:t>‹#›</a:t>
            </a:fld>
            <a:endParaRPr lang="en-US"/>
          </a:p>
        </p:txBody>
      </p:sp>
    </p:spTree>
    <p:extLst>
      <p:ext uri="{BB962C8B-B14F-4D97-AF65-F5344CB8AC3E}">
        <p14:creationId xmlns:p14="http://schemas.microsoft.com/office/powerpoint/2010/main" val="201983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5" name="Rectangle 6"/>
          <p:cNvSpPr>
            <a:spLocks noGrp="1" noChangeArrowheads="1"/>
          </p:cNvSpPr>
          <p:nvPr>
            <p:ph type="sldNum" sz="quarter" idx="11"/>
          </p:nvPr>
        </p:nvSpPr>
        <p:spPr>
          <a:ln/>
        </p:spPr>
        <p:txBody>
          <a:bodyPr/>
          <a:lstStyle>
            <a:lvl1pPr>
              <a:defRPr/>
            </a:lvl1pPr>
          </a:lstStyle>
          <a:p>
            <a:fld id="{BC7F716A-27C9-4A6A-B9C3-07DD0411CEC6}" type="slidenum">
              <a:rPr lang="en-US"/>
              <a:pPr/>
              <a:t>‹#›</a:t>
            </a:fld>
            <a:endParaRPr lang="en-US"/>
          </a:p>
        </p:txBody>
      </p:sp>
      <p:sp>
        <p:nvSpPr>
          <p:cNvPr id="6" name="Rectangle 18"/>
          <p:cNvSpPr>
            <a:spLocks noGrp="1" noChangeArrowheads="1"/>
          </p:cNvSpPr>
          <p:nvPr>
            <p:ph type="dt" sz="half" idx="12"/>
          </p:nvPr>
        </p:nvSpPr>
        <p:spPr>
          <a:ln/>
        </p:spPr>
        <p:txBody>
          <a:bodyPr/>
          <a:lstStyle>
            <a:lvl1pPr>
              <a:defRPr/>
            </a:lvl1pPr>
          </a:lstStyle>
          <a:p>
            <a:fld id="{05B6A0EB-799B-4492-B017-60CA8D1BDF58}" type="datetime1">
              <a:rPr lang="en-US" smtClean="0"/>
              <a:t>3/11/19</a:t>
            </a:fld>
            <a:endParaRPr lang="en-US"/>
          </a:p>
        </p:txBody>
      </p:sp>
    </p:spTree>
    <p:extLst>
      <p:ext uri="{BB962C8B-B14F-4D97-AF65-F5344CB8AC3E}">
        <p14:creationId xmlns:p14="http://schemas.microsoft.com/office/powerpoint/2010/main" val="38623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6" name="Rectangle 6"/>
          <p:cNvSpPr>
            <a:spLocks noGrp="1" noChangeArrowheads="1"/>
          </p:cNvSpPr>
          <p:nvPr>
            <p:ph type="sldNum" sz="quarter" idx="11"/>
          </p:nvPr>
        </p:nvSpPr>
        <p:spPr>
          <a:ln/>
        </p:spPr>
        <p:txBody>
          <a:bodyPr/>
          <a:lstStyle>
            <a:lvl1pPr>
              <a:defRPr/>
            </a:lvl1pPr>
          </a:lstStyle>
          <a:p>
            <a:fld id="{B1487E33-E3FD-40D5-91A6-954ACBFB1449}" type="slidenum">
              <a:rPr lang="en-US"/>
              <a:pPr/>
              <a:t>‹#›</a:t>
            </a:fld>
            <a:endParaRPr lang="en-US"/>
          </a:p>
        </p:txBody>
      </p:sp>
      <p:sp>
        <p:nvSpPr>
          <p:cNvPr id="7" name="Rectangle 18"/>
          <p:cNvSpPr>
            <a:spLocks noGrp="1" noChangeArrowheads="1"/>
          </p:cNvSpPr>
          <p:nvPr>
            <p:ph type="dt" sz="half" idx="12"/>
          </p:nvPr>
        </p:nvSpPr>
        <p:spPr>
          <a:ln/>
        </p:spPr>
        <p:txBody>
          <a:bodyPr/>
          <a:lstStyle>
            <a:lvl1pPr>
              <a:defRPr/>
            </a:lvl1pPr>
          </a:lstStyle>
          <a:p>
            <a:fld id="{716E3095-0285-41D9-8C61-A25430AF974D}" type="datetime1">
              <a:rPr lang="en-US" smtClean="0"/>
              <a:t>3/11/19</a:t>
            </a:fld>
            <a:endParaRPr lang="en-US"/>
          </a:p>
        </p:txBody>
      </p:sp>
    </p:spTree>
    <p:extLst>
      <p:ext uri="{BB962C8B-B14F-4D97-AF65-F5344CB8AC3E}">
        <p14:creationId xmlns:p14="http://schemas.microsoft.com/office/powerpoint/2010/main" val="1941051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8" name="Rectangle 6"/>
          <p:cNvSpPr>
            <a:spLocks noGrp="1" noChangeArrowheads="1"/>
          </p:cNvSpPr>
          <p:nvPr>
            <p:ph type="sldNum" sz="quarter" idx="11"/>
          </p:nvPr>
        </p:nvSpPr>
        <p:spPr>
          <a:ln/>
        </p:spPr>
        <p:txBody>
          <a:bodyPr/>
          <a:lstStyle>
            <a:lvl1pPr>
              <a:defRPr/>
            </a:lvl1pPr>
          </a:lstStyle>
          <a:p>
            <a:fld id="{2F883631-D810-43A4-9203-E84A1C3D4CD6}" type="slidenum">
              <a:rPr lang="en-US"/>
              <a:pPr/>
              <a:t>‹#›</a:t>
            </a:fld>
            <a:endParaRPr lang="en-US"/>
          </a:p>
        </p:txBody>
      </p:sp>
      <p:sp>
        <p:nvSpPr>
          <p:cNvPr id="9" name="Rectangle 18"/>
          <p:cNvSpPr>
            <a:spLocks noGrp="1" noChangeArrowheads="1"/>
          </p:cNvSpPr>
          <p:nvPr>
            <p:ph type="dt" sz="half" idx="12"/>
          </p:nvPr>
        </p:nvSpPr>
        <p:spPr>
          <a:ln/>
        </p:spPr>
        <p:txBody>
          <a:bodyPr/>
          <a:lstStyle>
            <a:lvl1pPr>
              <a:defRPr/>
            </a:lvl1pPr>
          </a:lstStyle>
          <a:p>
            <a:fld id="{A535093C-4B31-4826-BF16-237B0AC2038B}" type="datetime1">
              <a:rPr lang="en-US" smtClean="0"/>
              <a:t>3/11/19</a:t>
            </a:fld>
            <a:endParaRPr lang="en-US"/>
          </a:p>
        </p:txBody>
      </p:sp>
    </p:spTree>
    <p:extLst>
      <p:ext uri="{BB962C8B-B14F-4D97-AF65-F5344CB8AC3E}">
        <p14:creationId xmlns:p14="http://schemas.microsoft.com/office/powerpoint/2010/main" val="321779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4" name="Rectangle 6"/>
          <p:cNvSpPr>
            <a:spLocks noGrp="1" noChangeArrowheads="1"/>
          </p:cNvSpPr>
          <p:nvPr>
            <p:ph type="sldNum" sz="quarter" idx="11"/>
          </p:nvPr>
        </p:nvSpPr>
        <p:spPr>
          <a:ln/>
        </p:spPr>
        <p:txBody>
          <a:bodyPr/>
          <a:lstStyle>
            <a:lvl1pPr>
              <a:defRPr/>
            </a:lvl1pPr>
          </a:lstStyle>
          <a:p>
            <a:fld id="{7DEC71D1-746D-4743-A41B-12C6BCEE7616}" type="slidenum">
              <a:rPr lang="en-US"/>
              <a:pPr/>
              <a:t>‹#›</a:t>
            </a:fld>
            <a:endParaRPr lang="en-US"/>
          </a:p>
        </p:txBody>
      </p:sp>
      <p:sp>
        <p:nvSpPr>
          <p:cNvPr id="5" name="Rectangle 18"/>
          <p:cNvSpPr>
            <a:spLocks noGrp="1" noChangeArrowheads="1"/>
          </p:cNvSpPr>
          <p:nvPr>
            <p:ph type="dt" sz="half" idx="12"/>
          </p:nvPr>
        </p:nvSpPr>
        <p:spPr>
          <a:ln/>
        </p:spPr>
        <p:txBody>
          <a:bodyPr/>
          <a:lstStyle>
            <a:lvl1pPr>
              <a:defRPr/>
            </a:lvl1pPr>
          </a:lstStyle>
          <a:p>
            <a:fld id="{220343C1-0938-4489-9829-366DCF845C50}" type="datetime1">
              <a:rPr lang="en-US" smtClean="0"/>
              <a:t>3/11/19</a:t>
            </a:fld>
            <a:endParaRPr lang="en-US"/>
          </a:p>
        </p:txBody>
      </p:sp>
    </p:spTree>
    <p:extLst>
      <p:ext uri="{BB962C8B-B14F-4D97-AF65-F5344CB8AC3E}">
        <p14:creationId xmlns:p14="http://schemas.microsoft.com/office/powerpoint/2010/main" val="1159982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3" name="Rectangle 6"/>
          <p:cNvSpPr>
            <a:spLocks noGrp="1" noChangeArrowheads="1"/>
          </p:cNvSpPr>
          <p:nvPr>
            <p:ph type="sldNum" sz="quarter" idx="11"/>
          </p:nvPr>
        </p:nvSpPr>
        <p:spPr>
          <a:ln/>
        </p:spPr>
        <p:txBody>
          <a:bodyPr/>
          <a:lstStyle>
            <a:lvl1pPr>
              <a:defRPr/>
            </a:lvl1pPr>
          </a:lstStyle>
          <a:p>
            <a:fld id="{F7056A25-3C73-41FB-8582-5D0CC9816008}" type="slidenum">
              <a:rPr lang="en-US"/>
              <a:pPr/>
              <a:t>‹#›</a:t>
            </a:fld>
            <a:endParaRPr lang="en-US"/>
          </a:p>
        </p:txBody>
      </p:sp>
      <p:sp>
        <p:nvSpPr>
          <p:cNvPr id="4" name="Rectangle 18"/>
          <p:cNvSpPr>
            <a:spLocks noGrp="1" noChangeArrowheads="1"/>
          </p:cNvSpPr>
          <p:nvPr>
            <p:ph type="dt" sz="half" idx="12"/>
          </p:nvPr>
        </p:nvSpPr>
        <p:spPr>
          <a:ln/>
        </p:spPr>
        <p:txBody>
          <a:bodyPr/>
          <a:lstStyle>
            <a:lvl1pPr>
              <a:defRPr/>
            </a:lvl1pPr>
          </a:lstStyle>
          <a:p>
            <a:fld id="{DAC41C25-4347-4A75-91DC-199854BCB133}" type="datetime1">
              <a:rPr lang="en-US" smtClean="0"/>
              <a:t>3/11/19</a:t>
            </a:fld>
            <a:endParaRPr lang="en-US"/>
          </a:p>
        </p:txBody>
      </p:sp>
    </p:spTree>
    <p:extLst>
      <p:ext uri="{BB962C8B-B14F-4D97-AF65-F5344CB8AC3E}">
        <p14:creationId xmlns:p14="http://schemas.microsoft.com/office/powerpoint/2010/main" val="126919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6" name="Rectangle 6"/>
          <p:cNvSpPr>
            <a:spLocks noGrp="1" noChangeArrowheads="1"/>
          </p:cNvSpPr>
          <p:nvPr>
            <p:ph type="sldNum" sz="quarter" idx="11"/>
          </p:nvPr>
        </p:nvSpPr>
        <p:spPr>
          <a:ln/>
        </p:spPr>
        <p:txBody>
          <a:bodyPr/>
          <a:lstStyle>
            <a:lvl1pPr>
              <a:defRPr/>
            </a:lvl1pPr>
          </a:lstStyle>
          <a:p>
            <a:fld id="{6B537098-F8BC-4AE6-B7E3-D1AE5EBDE808}" type="slidenum">
              <a:rPr lang="en-US"/>
              <a:pPr/>
              <a:t>‹#›</a:t>
            </a:fld>
            <a:endParaRPr lang="en-US"/>
          </a:p>
        </p:txBody>
      </p:sp>
      <p:sp>
        <p:nvSpPr>
          <p:cNvPr id="7" name="Rectangle 18"/>
          <p:cNvSpPr>
            <a:spLocks noGrp="1" noChangeArrowheads="1"/>
          </p:cNvSpPr>
          <p:nvPr>
            <p:ph type="dt" sz="half" idx="12"/>
          </p:nvPr>
        </p:nvSpPr>
        <p:spPr>
          <a:ln/>
        </p:spPr>
        <p:txBody>
          <a:bodyPr/>
          <a:lstStyle>
            <a:lvl1pPr>
              <a:defRPr/>
            </a:lvl1pPr>
          </a:lstStyle>
          <a:p>
            <a:fld id="{AE00A224-E75F-4D3A-8272-E3E7BBFA39CF}" type="datetime1">
              <a:rPr lang="en-US" smtClean="0"/>
              <a:t>3/11/19</a:t>
            </a:fld>
            <a:endParaRPr lang="en-US"/>
          </a:p>
        </p:txBody>
      </p:sp>
    </p:spTree>
    <p:extLst>
      <p:ext uri="{BB962C8B-B14F-4D97-AF65-F5344CB8AC3E}">
        <p14:creationId xmlns:p14="http://schemas.microsoft.com/office/powerpoint/2010/main" val="314219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6" name="Rectangle 6"/>
          <p:cNvSpPr>
            <a:spLocks noGrp="1" noChangeArrowheads="1"/>
          </p:cNvSpPr>
          <p:nvPr>
            <p:ph type="sldNum" sz="quarter" idx="11"/>
          </p:nvPr>
        </p:nvSpPr>
        <p:spPr>
          <a:ln/>
        </p:spPr>
        <p:txBody>
          <a:bodyPr/>
          <a:lstStyle>
            <a:lvl1pPr>
              <a:defRPr/>
            </a:lvl1pPr>
          </a:lstStyle>
          <a:p>
            <a:fld id="{A56A2753-5E03-46EA-ADA7-6BD5E7530252}" type="slidenum">
              <a:rPr lang="en-US"/>
              <a:pPr/>
              <a:t>‹#›</a:t>
            </a:fld>
            <a:endParaRPr lang="en-US"/>
          </a:p>
        </p:txBody>
      </p:sp>
      <p:sp>
        <p:nvSpPr>
          <p:cNvPr id="7" name="Rectangle 18"/>
          <p:cNvSpPr>
            <a:spLocks noGrp="1" noChangeArrowheads="1"/>
          </p:cNvSpPr>
          <p:nvPr>
            <p:ph type="dt" sz="half" idx="12"/>
          </p:nvPr>
        </p:nvSpPr>
        <p:spPr>
          <a:ln/>
        </p:spPr>
        <p:txBody>
          <a:bodyPr/>
          <a:lstStyle>
            <a:lvl1pPr>
              <a:defRPr/>
            </a:lvl1pPr>
          </a:lstStyle>
          <a:p>
            <a:fld id="{FB412966-8F7E-470D-BB78-6164E83A0851}" type="datetime1">
              <a:rPr lang="en-US" smtClean="0"/>
              <a:t>3/11/19</a:t>
            </a:fld>
            <a:endParaRPr lang="en-US"/>
          </a:p>
        </p:txBody>
      </p:sp>
    </p:spTree>
    <p:extLst>
      <p:ext uri="{BB962C8B-B14F-4D97-AF65-F5344CB8AC3E}">
        <p14:creationId xmlns:p14="http://schemas.microsoft.com/office/powerpoint/2010/main" val="1228916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5" name="Rectangle 6"/>
          <p:cNvSpPr>
            <a:spLocks noGrp="1" noChangeArrowheads="1"/>
          </p:cNvSpPr>
          <p:nvPr>
            <p:ph type="sldNum" sz="quarter" idx="11"/>
          </p:nvPr>
        </p:nvSpPr>
        <p:spPr>
          <a:ln/>
        </p:spPr>
        <p:txBody>
          <a:bodyPr/>
          <a:lstStyle>
            <a:lvl1pPr>
              <a:defRPr/>
            </a:lvl1pPr>
          </a:lstStyle>
          <a:p>
            <a:fld id="{066490A8-7544-4177-90CC-AC8AC876C661}" type="slidenum">
              <a:rPr lang="en-US"/>
              <a:pPr/>
              <a:t>‹#›</a:t>
            </a:fld>
            <a:endParaRPr lang="en-US"/>
          </a:p>
        </p:txBody>
      </p:sp>
      <p:sp>
        <p:nvSpPr>
          <p:cNvPr id="6" name="Rectangle 18"/>
          <p:cNvSpPr>
            <a:spLocks noGrp="1" noChangeArrowheads="1"/>
          </p:cNvSpPr>
          <p:nvPr>
            <p:ph type="dt" sz="half" idx="12"/>
          </p:nvPr>
        </p:nvSpPr>
        <p:spPr>
          <a:ln/>
        </p:spPr>
        <p:txBody>
          <a:bodyPr/>
          <a:lstStyle>
            <a:lvl1pPr>
              <a:defRPr/>
            </a:lvl1pPr>
          </a:lstStyle>
          <a:p>
            <a:fld id="{E24A9638-C072-460F-A4F9-80F0744B0772}" type="datetime1">
              <a:rPr lang="en-US" smtClean="0"/>
              <a:t>3/11/19</a:t>
            </a:fld>
            <a:endParaRPr lang="en-US"/>
          </a:p>
        </p:txBody>
      </p:sp>
    </p:spTree>
    <p:extLst>
      <p:ext uri="{BB962C8B-B14F-4D97-AF65-F5344CB8AC3E}">
        <p14:creationId xmlns:p14="http://schemas.microsoft.com/office/powerpoint/2010/main" val="1520385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r>
              <a:rPr lang="en-US" dirty="0"/>
              <a:t>ECE PhD Welcome: EP Research</a:t>
            </a:r>
          </a:p>
        </p:txBody>
      </p:sp>
      <p:sp>
        <p:nvSpPr>
          <p:cNvPr id="5" name="Rectangle 6"/>
          <p:cNvSpPr>
            <a:spLocks noGrp="1" noChangeArrowheads="1"/>
          </p:cNvSpPr>
          <p:nvPr>
            <p:ph type="sldNum" sz="quarter" idx="11"/>
          </p:nvPr>
        </p:nvSpPr>
        <p:spPr>
          <a:ln/>
        </p:spPr>
        <p:txBody>
          <a:bodyPr/>
          <a:lstStyle>
            <a:lvl1pPr>
              <a:defRPr/>
            </a:lvl1pPr>
          </a:lstStyle>
          <a:p>
            <a:fld id="{C7B6F83C-0528-40DB-9AEA-3F9581A84DE7}" type="slidenum">
              <a:rPr lang="en-US"/>
              <a:pPr/>
              <a:t>‹#›</a:t>
            </a:fld>
            <a:endParaRPr lang="en-US"/>
          </a:p>
        </p:txBody>
      </p:sp>
      <p:sp>
        <p:nvSpPr>
          <p:cNvPr id="6" name="Rectangle 18"/>
          <p:cNvSpPr>
            <a:spLocks noGrp="1" noChangeArrowheads="1"/>
          </p:cNvSpPr>
          <p:nvPr>
            <p:ph type="dt" sz="half" idx="12"/>
          </p:nvPr>
        </p:nvSpPr>
        <p:spPr>
          <a:ln/>
        </p:spPr>
        <p:txBody>
          <a:bodyPr/>
          <a:lstStyle>
            <a:lvl1pPr>
              <a:defRPr/>
            </a:lvl1pPr>
          </a:lstStyle>
          <a:p>
            <a:fld id="{A290B330-0CF5-47E0-A838-7CDF635FE08C}" type="datetime1">
              <a:rPr lang="en-US" smtClean="0"/>
              <a:t>3/11/19</a:t>
            </a:fld>
            <a:endParaRPr lang="en-US"/>
          </a:p>
        </p:txBody>
      </p:sp>
    </p:spTree>
    <p:extLst>
      <p:ext uri="{BB962C8B-B14F-4D97-AF65-F5344CB8AC3E}">
        <p14:creationId xmlns:p14="http://schemas.microsoft.com/office/powerpoint/2010/main" val="1009698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lstStyle/>
          <a:p>
            <a:endParaRPr lang="en-US"/>
          </a:p>
        </p:txBody>
      </p:sp>
      <p:sp>
        <p:nvSpPr>
          <p:cNvPr id="1027" name="Rectangle 2"/>
          <p:cNvSpPr>
            <a:spLocks noGrp="1" noChangeArrowheads="1"/>
          </p:cNvSpPr>
          <p:nvPr>
            <p:ph type="title"/>
          </p:nvPr>
        </p:nvSpPr>
        <p:spPr bwMode="auto">
          <a:xfrm>
            <a:off x="609600" y="762000"/>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defRPr>
            </a:lvl1pPr>
          </a:lstStyle>
          <a:p>
            <a:r>
              <a:rPr lang="en-US"/>
              <a:t>RPC Presentation</a:t>
            </a:r>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F4D1CA32-0DA7-49E9-88E4-52F2BFD01D64}" type="slidenum">
              <a:rPr lang="en-US"/>
              <a:pPr/>
              <a:t>‹#›</a:t>
            </a:fld>
            <a:endParaRPr lang="en-US"/>
          </a:p>
        </p:txBody>
      </p:sp>
      <p:sp>
        <p:nvSpPr>
          <p:cNvPr id="1036" name="Text Box 12"/>
          <p:cNvSpPr txBox="1">
            <a:spLocks noChangeArrowheads="1"/>
          </p:cNvSpPr>
          <p:nvPr userDrawn="1"/>
        </p:nvSpPr>
        <p:spPr bwMode="auto">
          <a:xfrm>
            <a:off x="609600" y="1524000"/>
            <a:ext cx="7924800" cy="274638"/>
          </a:xfrm>
          <a:prstGeom prst="rect">
            <a:avLst/>
          </a:prstGeom>
          <a:noFill/>
          <a:ln w="9525">
            <a:noFill/>
            <a:miter lim="800000"/>
            <a:headEnd/>
            <a:tailEnd/>
          </a:ln>
          <a:effectLst/>
        </p:spPr>
        <p:txBody>
          <a:bodyPr>
            <a:spAutoFit/>
          </a:bodyPr>
          <a:lstStyle>
            <a:lvl1pPr>
              <a:defRPr sz="2400">
                <a:solidFill>
                  <a:schemeClr val="tx1"/>
                </a:solidFill>
                <a:latin typeface="Times" charset="0"/>
                <a:ea typeface="Osaka" charset="-128"/>
              </a:defRPr>
            </a:lvl1pPr>
            <a:lvl2pPr marL="37931725" indent="-37474525">
              <a:defRPr sz="2400">
                <a:solidFill>
                  <a:schemeClr val="tx1"/>
                </a:solidFill>
                <a:latin typeface="Times" charset="0"/>
                <a:ea typeface="Osaka" charset="-128"/>
              </a:defRPr>
            </a:lvl2pPr>
            <a:lvl3pPr>
              <a:defRPr sz="2400">
                <a:solidFill>
                  <a:schemeClr val="tx1"/>
                </a:solidFill>
                <a:latin typeface="Times" charset="0"/>
                <a:ea typeface="Osaka" charset="-128"/>
              </a:defRPr>
            </a:lvl3pPr>
            <a:lvl4pPr>
              <a:defRPr sz="2400">
                <a:solidFill>
                  <a:schemeClr val="tx1"/>
                </a:solidFill>
                <a:latin typeface="Times" charset="0"/>
                <a:ea typeface="Osaka" charset="-128"/>
              </a:defRPr>
            </a:lvl4pPr>
            <a:lvl5pPr>
              <a:defRPr sz="2400">
                <a:solidFill>
                  <a:schemeClr val="tx1"/>
                </a:solidFill>
                <a:latin typeface="Times" charset="0"/>
                <a:ea typeface="Osaka" charset="-128"/>
              </a:defRPr>
            </a:lvl5pPr>
            <a:lvl6pPr marL="457200" eaLnBrk="0" fontAlgn="base" hangingPunct="0">
              <a:spcBef>
                <a:spcPct val="0"/>
              </a:spcBef>
              <a:spcAft>
                <a:spcPct val="0"/>
              </a:spcAft>
              <a:defRPr sz="2400">
                <a:solidFill>
                  <a:schemeClr val="tx1"/>
                </a:solidFill>
                <a:latin typeface="Times" charset="0"/>
                <a:ea typeface="Osaka" charset="-128"/>
              </a:defRPr>
            </a:lvl6pPr>
            <a:lvl7pPr marL="914400" eaLnBrk="0" fontAlgn="base" hangingPunct="0">
              <a:spcBef>
                <a:spcPct val="0"/>
              </a:spcBef>
              <a:spcAft>
                <a:spcPct val="0"/>
              </a:spcAft>
              <a:defRPr sz="2400">
                <a:solidFill>
                  <a:schemeClr val="tx1"/>
                </a:solidFill>
                <a:latin typeface="Times" charset="0"/>
                <a:ea typeface="Osaka" charset="-128"/>
              </a:defRPr>
            </a:lvl7pPr>
            <a:lvl8pPr marL="1371600" eaLnBrk="0" fontAlgn="base" hangingPunct="0">
              <a:spcBef>
                <a:spcPct val="0"/>
              </a:spcBef>
              <a:spcAft>
                <a:spcPct val="0"/>
              </a:spcAft>
              <a:defRPr sz="2400">
                <a:solidFill>
                  <a:schemeClr val="tx1"/>
                </a:solidFill>
                <a:latin typeface="Times" charset="0"/>
                <a:ea typeface="Osaka" charset="-128"/>
              </a:defRPr>
            </a:lvl8pPr>
            <a:lvl9pPr marL="1828800" eaLnBrk="0" fontAlgn="base" hangingPunct="0">
              <a:spcBef>
                <a:spcPct val="0"/>
              </a:spcBef>
              <a:spcAft>
                <a:spcPct val="0"/>
              </a:spcAft>
              <a:defRPr sz="2400">
                <a:solidFill>
                  <a:schemeClr val="tx1"/>
                </a:solidFill>
                <a:latin typeface="Times" charset="0"/>
                <a:ea typeface="Osaka" charset="-128"/>
              </a:defRPr>
            </a:lvl9pPr>
          </a:lstStyle>
          <a:p>
            <a:pPr>
              <a:spcBef>
                <a:spcPct val="50000"/>
              </a:spcBef>
            </a:pPr>
            <a:r>
              <a:rPr lang="en-US" sz="1200" b="1">
                <a:solidFill>
                  <a:schemeClr val="bg1"/>
                </a:solidFill>
                <a:latin typeface="Arial" charset="0"/>
              </a:rPr>
              <a:t>Boston University</a:t>
            </a:r>
            <a:r>
              <a:rPr lang="en-US" sz="1200">
                <a:solidFill>
                  <a:schemeClr val="bg1"/>
                </a:solidFill>
                <a:latin typeface="Arial"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Arial" charset="0"/>
              </a:defRPr>
            </a:lvl1pPr>
          </a:lstStyle>
          <a:p>
            <a:fld id="{C23A2801-F000-4E14-B22C-9622DEB47F6A}" type="datetime1">
              <a:rPr lang="en-US" smtClean="0"/>
              <a:t>3/11/19</a:t>
            </a:fld>
            <a:endParaRPr lang="en-US"/>
          </a:p>
        </p:txBody>
      </p:sp>
      <p:pic>
        <p:nvPicPr>
          <p:cNvPr id="1033" name="Picture 16" descr="ece_sub_sig.png"/>
          <p:cNvPicPr>
            <a:picLocks noChangeAspect="1"/>
          </p:cNvPicPr>
          <p:nvPr userDrawn="1"/>
        </p:nvPicPr>
        <p:blipFill>
          <a:blip r:embed="rId13">
            <a:extLst>
              <a:ext uri="{28A0092B-C50C-407E-A947-70E740481C1C}">
                <a14:useLocalDpi xmlns:a14="http://schemas.microsoft.com/office/drawing/2010/main"/>
              </a:ext>
            </a:extLst>
          </a:blip>
          <a:srcRect/>
          <a:stretch>
            <a:fillRect/>
          </a:stretch>
        </p:blipFill>
        <p:spPr bwMode="auto">
          <a:xfrm>
            <a:off x="609600" y="6096000"/>
            <a:ext cx="53641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charset="0"/>
          <a:ea typeface="Osaka" charset="-128"/>
          <a:cs typeface="Osaka" charset="-128"/>
        </a:defRPr>
      </a:lvl2pPr>
      <a:lvl3pPr algn="l" rtl="0" eaLnBrk="0" fontAlgn="base" hangingPunct="0">
        <a:spcBef>
          <a:spcPct val="0"/>
        </a:spcBef>
        <a:spcAft>
          <a:spcPct val="0"/>
        </a:spcAft>
        <a:defRPr sz="3600">
          <a:solidFill>
            <a:schemeClr val="tx1"/>
          </a:solidFill>
          <a:latin typeface="Arial" charset="0"/>
          <a:ea typeface="Osaka" charset="-128"/>
          <a:cs typeface="Osaka" charset="-128"/>
        </a:defRPr>
      </a:lvl3pPr>
      <a:lvl4pPr algn="l" rtl="0" eaLnBrk="0" fontAlgn="base" hangingPunct="0">
        <a:spcBef>
          <a:spcPct val="0"/>
        </a:spcBef>
        <a:spcAft>
          <a:spcPct val="0"/>
        </a:spcAft>
        <a:defRPr sz="3600">
          <a:solidFill>
            <a:schemeClr val="tx1"/>
          </a:solidFill>
          <a:latin typeface="Arial" charset="0"/>
          <a:ea typeface="Osaka" charset="-128"/>
          <a:cs typeface="Osaka" charset="-128"/>
        </a:defRPr>
      </a:lvl4pPr>
      <a:lvl5pPr algn="l" rtl="0" eaLnBrk="0" fontAlgn="base" hangingPunct="0">
        <a:spcBef>
          <a:spcPct val="0"/>
        </a:spcBef>
        <a:spcAft>
          <a:spcPct val="0"/>
        </a:spcAft>
        <a:defRPr sz="3600">
          <a:solidFill>
            <a:schemeClr val="tx1"/>
          </a:solidFill>
          <a:latin typeface="Arial" charset="0"/>
          <a:ea typeface="Osaka" charset="-128"/>
          <a:cs typeface="Osaka" charset="-128"/>
        </a:defRPr>
      </a:lvl5pPr>
      <a:lvl6pPr marL="457200" algn="l" rtl="0" fontAlgn="base">
        <a:spcBef>
          <a:spcPct val="0"/>
        </a:spcBef>
        <a:spcAft>
          <a:spcPct val="0"/>
        </a:spcAft>
        <a:defRPr sz="3600">
          <a:solidFill>
            <a:schemeClr val="tx1"/>
          </a:solidFill>
          <a:latin typeface="Arial" charset="0"/>
          <a:ea typeface="Osaka" charset="-128"/>
          <a:cs typeface="Osaka" charset="-128"/>
        </a:defRPr>
      </a:lvl6pPr>
      <a:lvl7pPr marL="914400" algn="l" rtl="0" fontAlgn="base">
        <a:spcBef>
          <a:spcPct val="0"/>
        </a:spcBef>
        <a:spcAft>
          <a:spcPct val="0"/>
        </a:spcAft>
        <a:defRPr sz="3600">
          <a:solidFill>
            <a:schemeClr val="tx1"/>
          </a:solidFill>
          <a:latin typeface="Arial" charset="0"/>
          <a:ea typeface="Osaka" charset="-128"/>
          <a:cs typeface="Osaka" charset="-128"/>
        </a:defRPr>
      </a:lvl7pPr>
      <a:lvl8pPr marL="1371600" algn="l" rtl="0" fontAlgn="base">
        <a:spcBef>
          <a:spcPct val="0"/>
        </a:spcBef>
        <a:spcAft>
          <a:spcPct val="0"/>
        </a:spcAft>
        <a:defRPr sz="3600">
          <a:solidFill>
            <a:schemeClr val="tx1"/>
          </a:solidFill>
          <a:latin typeface="Arial" charset="0"/>
          <a:ea typeface="Osaka" charset="-128"/>
          <a:cs typeface="Osaka" charset="-128"/>
        </a:defRPr>
      </a:lvl8pPr>
      <a:lvl9pPr marL="1828800" algn="l" rtl="0" fontAlgn="base">
        <a:spcBef>
          <a:spcPct val="0"/>
        </a:spcBef>
        <a:spcAft>
          <a:spcPct val="0"/>
        </a:spcAft>
        <a:defRPr sz="3600">
          <a:solidFill>
            <a:schemeClr val="tx1"/>
          </a:solidFill>
          <a:latin typeface="Arial" charset="0"/>
          <a:ea typeface="Osaka" charset="-128"/>
          <a:cs typeface="Osaka" charset="-128"/>
        </a:defRPr>
      </a:lvl9pPr>
    </p:titleStyle>
    <p:bodyStyle>
      <a:lvl1pPr marL="342900" indent="-342900" algn="l" rtl="0" eaLnBrk="0" fontAlgn="base" hangingPunct="0">
        <a:spcBef>
          <a:spcPct val="20000"/>
        </a:spcBef>
        <a:spcAft>
          <a:spcPct val="0"/>
        </a:spcAft>
        <a:buClr>
          <a:srgbClr val="2675B4"/>
        </a:buClr>
        <a:buFont typeface="Wingdings"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charset="2"/>
        <a:buChar char="§"/>
        <a:defRPr>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charset="2"/>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charset="2"/>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charset="2"/>
        <a:buChar char="§"/>
        <a:defRPr>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tiff"/><Relationship Id="rId13" Type="http://schemas.openxmlformats.org/officeDocument/2006/relationships/image" Target="../media/image13.tiff"/><Relationship Id="rId18" Type="http://schemas.openxmlformats.org/officeDocument/2006/relationships/image" Target="../media/image18.tiff"/><Relationship Id="rId26" Type="http://schemas.microsoft.com/office/2007/relationships/hdphoto" Target="../media/hdphoto1.wdp"/><Relationship Id="rId3" Type="http://schemas.openxmlformats.org/officeDocument/2006/relationships/image" Target="../media/image3.tiff"/><Relationship Id="rId21" Type="http://schemas.openxmlformats.org/officeDocument/2006/relationships/image" Target="../media/image21.tiff"/><Relationship Id="rId7" Type="http://schemas.openxmlformats.org/officeDocument/2006/relationships/image" Target="../media/image7.tiff"/><Relationship Id="rId12" Type="http://schemas.openxmlformats.org/officeDocument/2006/relationships/image" Target="../media/image12.tiff"/><Relationship Id="rId17" Type="http://schemas.openxmlformats.org/officeDocument/2006/relationships/image" Target="../media/image17.tiff"/><Relationship Id="rId25" Type="http://schemas.openxmlformats.org/officeDocument/2006/relationships/image" Target="../media/image25.jpeg"/><Relationship Id="rId2" Type="http://schemas.openxmlformats.org/officeDocument/2006/relationships/notesSlide" Target="../notesSlides/notesSlide2.xml"/><Relationship Id="rId16" Type="http://schemas.openxmlformats.org/officeDocument/2006/relationships/image" Target="../media/image16.tiff"/><Relationship Id="rId20" Type="http://schemas.openxmlformats.org/officeDocument/2006/relationships/image" Target="../media/image20.tiff"/><Relationship Id="rId1" Type="http://schemas.openxmlformats.org/officeDocument/2006/relationships/slideLayout" Target="../slideLayouts/slideLayout6.xml"/><Relationship Id="rId6" Type="http://schemas.openxmlformats.org/officeDocument/2006/relationships/image" Target="../media/image6.tiff"/><Relationship Id="rId11" Type="http://schemas.openxmlformats.org/officeDocument/2006/relationships/image" Target="../media/image11.tiff"/><Relationship Id="rId24" Type="http://schemas.openxmlformats.org/officeDocument/2006/relationships/image" Target="../media/image24.png"/><Relationship Id="rId5" Type="http://schemas.openxmlformats.org/officeDocument/2006/relationships/image" Target="../media/image5.tiff"/><Relationship Id="rId15" Type="http://schemas.openxmlformats.org/officeDocument/2006/relationships/image" Target="../media/image15.tiff"/><Relationship Id="rId23" Type="http://schemas.openxmlformats.org/officeDocument/2006/relationships/image" Target="../media/image23.jpeg"/><Relationship Id="rId28" Type="http://schemas.openxmlformats.org/officeDocument/2006/relationships/image" Target="../media/image27.png"/><Relationship Id="rId10" Type="http://schemas.openxmlformats.org/officeDocument/2006/relationships/image" Target="../media/image10.tiff"/><Relationship Id="rId19" Type="http://schemas.openxmlformats.org/officeDocument/2006/relationships/image" Target="../media/image19.tiff"/><Relationship Id="rId4" Type="http://schemas.openxmlformats.org/officeDocument/2006/relationships/image" Target="../media/image4.tiff"/><Relationship Id="rId9" Type="http://schemas.openxmlformats.org/officeDocument/2006/relationships/image" Target="../media/image9.tiff"/><Relationship Id="rId14" Type="http://schemas.openxmlformats.org/officeDocument/2006/relationships/image" Target="../media/image14.tiff"/><Relationship Id="rId22" Type="http://schemas.openxmlformats.org/officeDocument/2006/relationships/image" Target="../media/image22.tiff"/><Relationship Id="rId27" Type="http://schemas.openxmlformats.org/officeDocument/2006/relationships/image" Target="../media/image26.tiff"/></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1.tiff"/><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7.tiff"/><Relationship Id="rId5" Type="http://schemas.openxmlformats.org/officeDocument/2006/relationships/image" Target="../media/image17.tiff"/><Relationship Id="rId10" Type="http://schemas.openxmlformats.org/officeDocument/2006/relationships/image" Target="../media/image36.png"/><Relationship Id="rId4" Type="http://schemas.openxmlformats.org/officeDocument/2006/relationships/image" Target="../media/image16.tiff"/><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tiff"/><Relationship Id="rId2" Type="http://schemas.openxmlformats.org/officeDocument/2006/relationships/image" Target="../media/image39.tiff"/><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tiff"/><Relationship Id="rId4" Type="http://schemas.openxmlformats.org/officeDocument/2006/relationships/image" Target="../media/image41.tiff"/><Relationship Id="rId9"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7.tiff"/><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10.tiff"/><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11.tiff"/><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52.jpeg"/></Relationships>
</file>

<file path=ppt/slides/_rels/slide1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emf"/><Relationship Id="rId3" Type="http://schemas.openxmlformats.org/officeDocument/2006/relationships/image" Target="../media/image11.tiff"/><Relationship Id="rId7" Type="http://schemas.openxmlformats.org/officeDocument/2006/relationships/image" Target="../media/image57.tiff"/><Relationship Id="rId12" Type="http://schemas.openxmlformats.org/officeDocument/2006/relationships/image" Target="../media/image62.png"/><Relationship Id="rId2" Type="http://schemas.openxmlformats.org/officeDocument/2006/relationships/image" Target="../media/image20.tiff"/><Relationship Id="rId1" Type="http://schemas.openxmlformats.org/officeDocument/2006/relationships/slideLayout" Target="../slideLayouts/slideLayout7.xml"/><Relationship Id="rId6" Type="http://schemas.openxmlformats.org/officeDocument/2006/relationships/image" Target="../media/image17.tiff"/><Relationship Id="rId11" Type="http://schemas.openxmlformats.org/officeDocument/2006/relationships/image" Target="../media/image61.png"/><Relationship Id="rId5" Type="http://schemas.openxmlformats.org/officeDocument/2006/relationships/image" Target="../media/image16.tiff"/><Relationship Id="rId10" Type="http://schemas.openxmlformats.org/officeDocument/2006/relationships/image" Target="../media/image60.png"/><Relationship Id="rId4" Type="http://schemas.openxmlformats.org/officeDocument/2006/relationships/image" Target="../media/image15.tiff"/><Relationship Id="rId9" Type="http://schemas.openxmlformats.org/officeDocument/2006/relationships/image" Target="../media/image59.png"/></Relationships>
</file>

<file path=ppt/slides/_rels/slide11.xml.rels><?xml version="1.0" encoding="UTF-8" standalone="yes"?>
<Relationships xmlns="http://schemas.openxmlformats.org/package/2006/relationships"><Relationship Id="rId8" Type="http://schemas.openxmlformats.org/officeDocument/2006/relationships/image" Target="../media/image67.tiff"/><Relationship Id="rId3" Type="http://schemas.openxmlformats.org/officeDocument/2006/relationships/image" Target="../media/image6.tiff"/><Relationship Id="rId7" Type="http://schemas.openxmlformats.org/officeDocument/2006/relationships/image" Target="../media/image66.jpeg"/><Relationship Id="rId2" Type="http://schemas.openxmlformats.org/officeDocument/2006/relationships/image" Target="../media/image19.tiff"/><Relationship Id="rId1" Type="http://schemas.openxmlformats.org/officeDocument/2006/relationships/slideLayout" Target="../slideLayouts/slideLayout7.xml"/><Relationship Id="rId6" Type="http://schemas.openxmlformats.org/officeDocument/2006/relationships/image" Target="../media/image65.tiff"/><Relationship Id="rId11" Type="http://schemas.openxmlformats.org/officeDocument/2006/relationships/image" Target="../media/image70.tiff"/><Relationship Id="rId5" Type="http://schemas.openxmlformats.org/officeDocument/2006/relationships/image" Target="../media/image64.tiff"/><Relationship Id="rId10" Type="http://schemas.openxmlformats.org/officeDocument/2006/relationships/image" Target="../media/image69.tiff"/><Relationship Id="rId4" Type="http://schemas.openxmlformats.org/officeDocument/2006/relationships/image" Target="../media/image14.tiff"/><Relationship Id="rId9" Type="http://schemas.openxmlformats.org/officeDocument/2006/relationships/image" Target="../media/image68.tiff"/></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7.tiff"/><Relationship Id="rId7" Type="http://schemas.openxmlformats.org/officeDocument/2006/relationships/image" Target="../media/image73.png"/><Relationship Id="rId2" Type="http://schemas.openxmlformats.org/officeDocument/2006/relationships/image" Target="../media/image5.tiff"/><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emf"/><Relationship Id="rId4" Type="http://schemas.openxmlformats.org/officeDocument/2006/relationships/image" Target="../media/image18.tiff"/></Relationships>
</file>

<file path=ppt/slides/_rels/slide1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8.tiff"/><Relationship Id="rId2" Type="http://schemas.openxmlformats.org/officeDocument/2006/relationships/image" Target="../media/image9.tiff"/><Relationship Id="rId1" Type="http://schemas.openxmlformats.org/officeDocument/2006/relationships/slideLayout" Target="../slideLayouts/slideLayout7.xml"/><Relationship Id="rId6" Type="http://schemas.openxmlformats.org/officeDocument/2006/relationships/image" Target="../media/image77.jpeg"/><Relationship Id="rId11" Type="http://schemas.openxmlformats.org/officeDocument/2006/relationships/image" Target="../media/image81.tiff"/><Relationship Id="rId5" Type="http://schemas.openxmlformats.org/officeDocument/2006/relationships/image" Target="../media/image76.jpeg"/><Relationship Id="rId10" Type="http://schemas.openxmlformats.org/officeDocument/2006/relationships/image" Target="../media/image80.jpeg"/><Relationship Id="rId4" Type="http://schemas.openxmlformats.org/officeDocument/2006/relationships/image" Target="../media/image75.gif"/><Relationship Id="rId9" Type="http://schemas.openxmlformats.org/officeDocument/2006/relationships/image" Target="../media/image79.png"/></Relationships>
</file>

<file path=ppt/slides/_rels/slide1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8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image" Target="../media/image84.png"/><Relationship Id="rId10" Type="http://schemas.openxmlformats.org/officeDocument/2006/relationships/image" Target="../media/image20.tiff"/><Relationship Id="rId4" Type="http://schemas.openxmlformats.org/officeDocument/2006/relationships/image" Target="../media/image83.jpeg"/><Relationship Id="rId9" Type="http://schemas.openxmlformats.org/officeDocument/2006/relationships/image" Target="../media/image15.tiff"/></Relationships>
</file>

<file path=ppt/slides/_rels/slide15.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0.tiff"/><Relationship Id="rId7" Type="http://schemas.openxmlformats.org/officeDocument/2006/relationships/image" Target="../media/image10.tiff"/><Relationship Id="rId2" Type="http://schemas.openxmlformats.org/officeDocument/2006/relationships/image" Target="../media/image13.tiff"/><Relationship Id="rId1" Type="http://schemas.openxmlformats.org/officeDocument/2006/relationships/slideLayout" Target="../slideLayouts/slideLayout7.xml"/><Relationship Id="rId6" Type="http://schemas.openxmlformats.org/officeDocument/2006/relationships/image" Target="../media/image9.tiff"/><Relationship Id="rId5" Type="http://schemas.openxmlformats.org/officeDocument/2006/relationships/image" Target="../media/image92.png"/><Relationship Id="rId10" Type="http://schemas.openxmlformats.org/officeDocument/2006/relationships/image" Target="../media/image94.tiff"/><Relationship Id="rId4" Type="http://schemas.openxmlformats.org/officeDocument/2006/relationships/image" Target="../media/image91.tiff"/><Relationship Id="rId9"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4.tiff"/><Relationship Id="rId1" Type="http://schemas.openxmlformats.org/officeDocument/2006/relationships/slideLayout" Target="../slideLayouts/slideLayout7.xml"/><Relationship Id="rId5" Type="http://schemas.openxmlformats.org/officeDocument/2006/relationships/image" Target="../media/image26.tiff"/><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96.tiff"/><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93.jpeg"/><Relationship Id="rId4" Type="http://schemas.openxmlformats.org/officeDocument/2006/relationships/image" Target="../media/image97.tiff"/></Relationships>
</file>

<file path=ppt/slides/_rels/slide1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hyperlink" Target="http://www.bu.edu/neurophotonics/" TargetMode="External"/><Relationship Id="rId7" Type="http://schemas.openxmlformats.org/officeDocument/2006/relationships/image" Target="../media/image10.tiff"/><Relationship Id="rId12" Type="http://schemas.openxmlformats.org/officeDocument/2006/relationships/hyperlink" Target="http://www.bu.edu/nano-bu/" TargetMode="External"/><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99.tiff"/><Relationship Id="rId11" Type="http://schemas.openxmlformats.org/officeDocument/2006/relationships/image" Target="../media/image102.emf"/><Relationship Id="rId5" Type="http://schemas.openxmlformats.org/officeDocument/2006/relationships/image" Target="../media/image16.tiff"/><Relationship Id="rId10" Type="http://schemas.openxmlformats.org/officeDocument/2006/relationships/image" Target="../media/image63.emf"/><Relationship Id="rId4" Type="http://schemas.openxmlformats.org/officeDocument/2006/relationships/image" Target="../media/image11.tiff"/><Relationship Id="rId9" Type="http://schemas.openxmlformats.org/officeDocument/2006/relationships/image" Target="../media/image101.tiff"/></Relationships>
</file>

<file path=ppt/slides/_rels/slide19.xml.rels><?xml version="1.0" encoding="UTF-8" standalone="yes"?>
<Relationships xmlns="http://schemas.openxmlformats.org/package/2006/relationships"><Relationship Id="rId8" Type="http://schemas.openxmlformats.org/officeDocument/2006/relationships/image" Target="../media/image105.tiff"/><Relationship Id="rId3" Type="http://schemas.openxmlformats.org/officeDocument/2006/relationships/slideLayout" Target="../slideLayouts/slideLayout7.xml"/><Relationship Id="rId7" Type="http://schemas.openxmlformats.org/officeDocument/2006/relationships/image" Target="../media/image2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tiff"/><Relationship Id="rId5" Type="http://schemas.openxmlformats.org/officeDocument/2006/relationships/image" Target="../media/image104.png"/><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609600" y="0"/>
            <a:ext cx="5105400" cy="304800"/>
          </a:xfrm>
        </p:spPr>
        <p:txBody>
          <a:bodyPr/>
          <a:lstStyle>
            <a:lvl1pPr>
              <a:defRPr sz="2400">
                <a:solidFill>
                  <a:schemeClr val="tx1"/>
                </a:solidFill>
                <a:latin typeface="Times" charset="0"/>
                <a:ea typeface="Osaka" charset="-128"/>
              </a:defRPr>
            </a:lvl1pPr>
            <a:lvl2pPr marL="37931725" indent="-37474525">
              <a:defRPr sz="2400">
                <a:solidFill>
                  <a:schemeClr val="tx1"/>
                </a:solidFill>
                <a:latin typeface="Times" charset="0"/>
                <a:ea typeface="Osaka" charset="-128"/>
              </a:defRPr>
            </a:lvl2pPr>
            <a:lvl3pPr>
              <a:defRPr sz="2400">
                <a:solidFill>
                  <a:schemeClr val="tx1"/>
                </a:solidFill>
                <a:latin typeface="Times" charset="0"/>
                <a:ea typeface="Osaka" charset="-128"/>
              </a:defRPr>
            </a:lvl3pPr>
            <a:lvl4pPr>
              <a:defRPr sz="2400">
                <a:solidFill>
                  <a:schemeClr val="tx1"/>
                </a:solidFill>
                <a:latin typeface="Times" charset="0"/>
                <a:ea typeface="Osaka" charset="-128"/>
              </a:defRPr>
            </a:lvl4pPr>
            <a:lvl5pPr>
              <a:defRPr sz="2400">
                <a:solidFill>
                  <a:schemeClr val="tx1"/>
                </a:solidFill>
                <a:latin typeface="Times" charset="0"/>
                <a:ea typeface="Osaka" charset="-128"/>
              </a:defRPr>
            </a:lvl5pPr>
            <a:lvl6pPr marL="457200" eaLnBrk="0" fontAlgn="base" hangingPunct="0">
              <a:spcBef>
                <a:spcPct val="0"/>
              </a:spcBef>
              <a:spcAft>
                <a:spcPct val="0"/>
              </a:spcAft>
              <a:defRPr sz="2400">
                <a:solidFill>
                  <a:schemeClr val="tx1"/>
                </a:solidFill>
                <a:latin typeface="Times" charset="0"/>
                <a:ea typeface="Osaka" charset="-128"/>
              </a:defRPr>
            </a:lvl6pPr>
            <a:lvl7pPr marL="914400" eaLnBrk="0" fontAlgn="base" hangingPunct="0">
              <a:spcBef>
                <a:spcPct val="0"/>
              </a:spcBef>
              <a:spcAft>
                <a:spcPct val="0"/>
              </a:spcAft>
              <a:defRPr sz="2400">
                <a:solidFill>
                  <a:schemeClr val="tx1"/>
                </a:solidFill>
                <a:latin typeface="Times" charset="0"/>
                <a:ea typeface="Osaka" charset="-128"/>
              </a:defRPr>
            </a:lvl7pPr>
            <a:lvl8pPr marL="1371600" eaLnBrk="0" fontAlgn="base" hangingPunct="0">
              <a:spcBef>
                <a:spcPct val="0"/>
              </a:spcBef>
              <a:spcAft>
                <a:spcPct val="0"/>
              </a:spcAft>
              <a:defRPr sz="2400">
                <a:solidFill>
                  <a:schemeClr val="tx1"/>
                </a:solidFill>
                <a:latin typeface="Times" charset="0"/>
                <a:ea typeface="Osaka" charset="-128"/>
              </a:defRPr>
            </a:lvl8pPr>
            <a:lvl9pPr marL="1828800" eaLnBrk="0" fontAlgn="base" hangingPunct="0">
              <a:spcBef>
                <a:spcPct val="0"/>
              </a:spcBef>
              <a:spcAft>
                <a:spcPct val="0"/>
              </a:spcAft>
              <a:defRPr sz="2400">
                <a:solidFill>
                  <a:schemeClr val="tx1"/>
                </a:solidFill>
                <a:latin typeface="Times" charset="0"/>
                <a:ea typeface="Osaka" charset="-128"/>
              </a:defRPr>
            </a:lvl9pPr>
          </a:lstStyle>
          <a:p>
            <a:r>
              <a:rPr lang="en-US" sz="1200" dirty="0">
                <a:solidFill>
                  <a:schemeClr val="bg1"/>
                </a:solidFill>
                <a:latin typeface="Arial" charset="0"/>
              </a:rPr>
              <a:t>ECE PhD Welcome</a:t>
            </a:r>
          </a:p>
        </p:txBody>
      </p:sp>
      <p:sp>
        <p:nvSpPr>
          <p:cNvPr id="5" name="Slide Number Placeholder 4"/>
          <p:cNvSpPr>
            <a:spLocks noGrp="1"/>
          </p:cNvSpPr>
          <p:nvPr>
            <p:ph type="sldNum" sz="quarter" idx="12"/>
          </p:nvPr>
        </p:nvSpPr>
        <p:spPr>
          <a:xfrm>
            <a:off x="7086600" y="5903913"/>
            <a:ext cx="1447800" cy="685800"/>
          </a:xfrm>
        </p:spPr>
        <p:txBody>
          <a:bodyPr/>
          <a:lstStyle>
            <a:lvl1pPr>
              <a:defRPr sz="2400">
                <a:solidFill>
                  <a:schemeClr val="tx1"/>
                </a:solidFill>
                <a:latin typeface="Times" charset="0"/>
                <a:ea typeface="Osaka" charset="-128"/>
              </a:defRPr>
            </a:lvl1pPr>
            <a:lvl2pPr marL="37931725" indent="-37474525">
              <a:defRPr sz="2400">
                <a:solidFill>
                  <a:schemeClr val="tx1"/>
                </a:solidFill>
                <a:latin typeface="Times" charset="0"/>
                <a:ea typeface="Osaka" charset="-128"/>
              </a:defRPr>
            </a:lvl2pPr>
            <a:lvl3pPr>
              <a:defRPr sz="2400">
                <a:solidFill>
                  <a:schemeClr val="tx1"/>
                </a:solidFill>
                <a:latin typeface="Times" charset="0"/>
                <a:ea typeface="Osaka" charset="-128"/>
              </a:defRPr>
            </a:lvl3pPr>
            <a:lvl4pPr>
              <a:defRPr sz="2400">
                <a:solidFill>
                  <a:schemeClr val="tx1"/>
                </a:solidFill>
                <a:latin typeface="Times" charset="0"/>
                <a:ea typeface="Osaka" charset="-128"/>
              </a:defRPr>
            </a:lvl4pPr>
            <a:lvl5pPr>
              <a:defRPr sz="2400">
                <a:solidFill>
                  <a:schemeClr val="tx1"/>
                </a:solidFill>
                <a:latin typeface="Times" charset="0"/>
                <a:ea typeface="Osaka" charset="-128"/>
              </a:defRPr>
            </a:lvl5pPr>
            <a:lvl6pPr marL="457200" eaLnBrk="0" fontAlgn="base" hangingPunct="0">
              <a:spcBef>
                <a:spcPct val="0"/>
              </a:spcBef>
              <a:spcAft>
                <a:spcPct val="0"/>
              </a:spcAft>
              <a:defRPr sz="2400">
                <a:solidFill>
                  <a:schemeClr val="tx1"/>
                </a:solidFill>
                <a:latin typeface="Times" charset="0"/>
                <a:ea typeface="Osaka" charset="-128"/>
              </a:defRPr>
            </a:lvl6pPr>
            <a:lvl7pPr marL="914400" eaLnBrk="0" fontAlgn="base" hangingPunct="0">
              <a:spcBef>
                <a:spcPct val="0"/>
              </a:spcBef>
              <a:spcAft>
                <a:spcPct val="0"/>
              </a:spcAft>
              <a:defRPr sz="2400">
                <a:solidFill>
                  <a:schemeClr val="tx1"/>
                </a:solidFill>
                <a:latin typeface="Times" charset="0"/>
                <a:ea typeface="Osaka" charset="-128"/>
              </a:defRPr>
            </a:lvl7pPr>
            <a:lvl8pPr marL="1371600" eaLnBrk="0" fontAlgn="base" hangingPunct="0">
              <a:spcBef>
                <a:spcPct val="0"/>
              </a:spcBef>
              <a:spcAft>
                <a:spcPct val="0"/>
              </a:spcAft>
              <a:defRPr sz="2400">
                <a:solidFill>
                  <a:schemeClr val="tx1"/>
                </a:solidFill>
                <a:latin typeface="Times" charset="0"/>
                <a:ea typeface="Osaka" charset="-128"/>
              </a:defRPr>
            </a:lvl8pPr>
            <a:lvl9pPr marL="1828800" eaLnBrk="0" fontAlgn="base" hangingPunct="0">
              <a:spcBef>
                <a:spcPct val="0"/>
              </a:spcBef>
              <a:spcAft>
                <a:spcPct val="0"/>
              </a:spcAft>
              <a:defRPr sz="2400">
                <a:solidFill>
                  <a:schemeClr val="tx1"/>
                </a:solidFill>
                <a:latin typeface="Times" charset="0"/>
                <a:ea typeface="Osaka" charset="-128"/>
              </a:defRPr>
            </a:lvl9pPr>
          </a:lstStyle>
          <a:p>
            <a:fld id="{207604BB-58BD-4967-A2B2-A2CF94E8F1A0}" type="slidenum">
              <a:rPr lang="en-US" sz="4000">
                <a:solidFill>
                  <a:srgbClr val="D9D9D9"/>
                </a:solidFill>
                <a:latin typeface="Arial" charset="0"/>
              </a:rPr>
              <a:pPr/>
              <a:t>1</a:t>
            </a:fld>
            <a:endParaRPr lang="en-US" sz="4000" dirty="0">
              <a:solidFill>
                <a:srgbClr val="D9D9D9"/>
              </a:solidFill>
              <a:latin typeface="Arial" charset="0"/>
            </a:endParaRPr>
          </a:p>
        </p:txBody>
      </p:sp>
      <p:sp>
        <p:nvSpPr>
          <p:cNvPr id="6" name="Date Placeholder 5"/>
          <p:cNvSpPr>
            <a:spLocks noGrp="1"/>
          </p:cNvSpPr>
          <p:nvPr>
            <p:ph type="dt" sz="quarter" idx="10"/>
          </p:nvPr>
        </p:nvSpPr>
        <p:spPr>
          <a:xfrm>
            <a:off x="6629400" y="0"/>
            <a:ext cx="1905000" cy="304800"/>
          </a:xfrm>
        </p:spPr>
        <p:txBody>
          <a:bodyPr/>
          <a:lstStyle>
            <a:lvl1pPr>
              <a:defRPr sz="2400">
                <a:solidFill>
                  <a:schemeClr val="tx1"/>
                </a:solidFill>
                <a:latin typeface="Times" charset="0"/>
                <a:ea typeface="Osaka" charset="-128"/>
              </a:defRPr>
            </a:lvl1pPr>
            <a:lvl2pPr marL="37931725" indent="-37474525">
              <a:defRPr sz="2400">
                <a:solidFill>
                  <a:schemeClr val="tx1"/>
                </a:solidFill>
                <a:latin typeface="Times" charset="0"/>
                <a:ea typeface="Osaka" charset="-128"/>
              </a:defRPr>
            </a:lvl2pPr>
            <a:lvl3pPr>
              <a:defRPr sz="2400">
                <a:solidFill>
                  <a:schemeClr val="tx1"/>
                </a:solidFill>
                <a:latin typeface="Times" charset="0"/>
                <a:ea typeface="Osaka" charset="-128"/>
              </a:defRPr>
            </a:lvl3pPr>
            <a:lvl4pPr>
              <a:defRPr sz="2400">
                <a:solidFill>
                  <a:schemeClr val="tx1"/>
                </a:solidFill>
                <a:latin typeface="Times" charset="0"/>
                <a:ea typeface="Osaka" charset="-128"/>
              </a:defRPr>
            </a:lvl4pPr>
            <a:lvl5pPr>
              <a:defRPr sz="2400">
                <a:solidFill>
                  <a:schemeClr val="tx1"/>
                </a:solidFill>
                <a:latin typeface="Times" charset="0"/>
                <a:ea typeface="Osaka" charset="-128"/>
              </a:defRPr>
            </a:lvl5pPr>
            <a:lvl6pPr marL="457200" eaLnBrk="0" fontAlgn="base" hangingPunct="0">
              <a:spcBef>
                <a:spcPct val="0"/>
              </a:spcBef>
              <a:spcAft>
                <a:spcPct val="0"/>
              </a:spcAft>
              <a:defRPr sz="2400">
                <a:solidFill>
                  <a:schemeClr val="tx1"/>
                </a:solidFill>
                <a:latin typeface="Times" charset="0"/>
                <a:ea typeface="Osaka" charset="-128"/>
              </a:defRPr>
            </a:lvl6pPr>
            <a:lvl7pPr marL="914400" eaLnBrk="0" fontAlgn="base" hangingPunct="0">
              <a:spcBef>
                <a:spcPct val="0"/>
              </a:spcBef>
              <a:spcAft>
                <a:spcPct val="0"/>
              </a:spcAft>
              <a:defRPr sz="2400">
                <a:solidFill>
                  <a:schemeClr val="tx1"/>
                </a:solidFill>
                <a:latin typeface="Times" charset="0"/>
                <a:ea typeface="Osaka" charset="-128"/>
              </a:defRPr>
            </a:lvl7pPr>
            <a:lvl8pPr marL="1371600" eaLnBrk="0" fontAlgn="base" hangingPunct="0">
              <a:spcBef>
                <a:spcPct val="0"/>
              </a:spcBef>
              <a:spcAft>
                <a:spcPct val="0"/>
              </a:spcAft>
              <a:defRPr sz="2400">
                <a:solidFill>
                  <a:schemeClr val="tx1"/>
                </a:solidFill>
                <a:latin typeface="Times" charset="0"/>
                <a:ea typeface="Osaka" charset="-128"/>
              </a:defRPr>
            </a:lvl8pPr>
            <a:lvl9pPr marL="1828800" eaLnBrk="0" fontAlgn="base" hangingPunct="0">
              <a:spcBef>
                <a:spcPct val="0"/>
              </a:spcBef>
              <a:spcAft>
                <a:spcPct val="0"/>
              </a:spcAft>
              <a:defRPr sz="2400">
                <a:solidFill>
                  <a:schemeClr val="tx1"/>
                </a:solidFill>
                <a:latin typeface="Times" charset="0"/>
                <a:ea typeface="Osaka" charset="-128"/>
              </a:defRPr>
            </a:lvl9pPr>
          </a:lstStyle>
          <a:p>
            <a:fld id="{0B897278-B36B-43A1-B8D1-92FC469920CB}" type="datetime1">
              <a:rPr lang="en-US" sz="1200" smtClean="0">
                <a:solidFill>
                  <a:srgbClr val="808080"/>
                </a:solidFill>
                <a:latin typeface="Arial" charset="0"/>
              </a:rPr>
              <a:t>3/11/19</a:t>
            </a:fld>
            <a:endParaRPr lang="en-US" sz="1200">
              <a:solidFill>
                <a:srgbClr val="808080"/>
              </a:solidFill>
              <a:latin typeface="Arial" charset="0"/>
            </a:endParaRPr>
          </a:p>
        </p:txBody>
      </p:sp>
      <p:sp>
        <p:nvSpPr>
          <p:cNvPr id="17413" name="Rectangle 2"/>
          <p:cNvSpPr>
            <a:spLocks noGrp="1" noChangeArrowheads="1"/>
          </p:cNvSpPr>
          <p:nvPr>
            <p:ph type="title"/>
          </p:nvPr>
        </p:nvSpPr>
        <p:spPr>
          <a:xfrm>
            <a:off x="990600" y="2971800"/>
            <a:ext cx="7162800" cy="685800"/>
          </a:xfrm>
        </p:spPr>
        <p:txBody>
          <a:bodyPr/>
          <a:lstStyle/>
          <a:p>
            <a:pPr algn="ctr" eaLnBrk="1" hangingPunct="1"/>
            <a:r>
              <a:rPr lang="en-US" b="1" dirty="0"/>
              <a:t>Electro-Physics Research</a:t>
            </a:r>
          </a:p>
        </p:txBody>
      </p:sp>
    </p:spTree>
    <p:extLst>
      <p:ext uri="{BB962C8B-B14F-4D97-AF65-F5344CB8AC3E}">
        <p14:creationId xmlns:p14="http://schemas.microsoft.com/office/powerpoint/2010/main" val="2488207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16222" y="2536123"/>
            <a:ext cx="1076493" cy="1092199"/>
          </a:xfrm>
          <a:prstGeom prst="rect">
            <a:avLst/>
          </a:prstGeom>
        </p:spPr>
      </p:pic>
      <p:sp>
        <p:nvSpPr>
          <p:cNvPr id="2" name="Title 1"/>
          <p:cNvSpPr>
            <a:spLocks noGrp="1"/>
          </p:cNvSpPr>
          <p:nvPr>
            <p:ph type="title"/>
          </p:nvPr>
        </p:nvSpPr>
        <p:spPr>
          <a:xfrm>
            <a:off x="-55817" y="242355"/>
            <a:ext cx="9199817" cy="685800"/>
          </a:xfrm>
        </p:spPr>
        <p:txBody>
          <a:bodyPr/>
          <a:lstStyle/>
          <a:p>
            <a:pPr algn="ctr"/>
            <a:r>
              <a:rPr lang="en-US" b="1" dirty="0"/>
              <a:t>EP Faculty</a:t>
            </a:r>
          </a:p>
        </p:txBody>
      </p:sp>
      <p:sp>
        <p:nvSpPr>
          <p:cNvPr id="3" name="Footer Placeholder 2"/>
          <p:cNvSpPr>
            <a:spLocks noGrp="1"/>
          </p:cNvSpPr>
          <p:nvPr>
            <p:ph type="ftr" sz="quarter" idx="10"/>
          </p:nvPr>
        </p:nvSpPr>
        <p:spPr/>
        <p:txBody>
          <a:bodyPr/>
          <a:lstStyle/>
          <a:p>
            <a:r>
              <a:rPr lang="en-US" dirty="0"/>
              <a:t>ECE PhD Welcome: EP Research</a:t>
            </a:r>
          </a:p>
        </p:txBody>
      </p:sp>
      <p:sp>
        <p:nvSpPr>
          <p:cNvPr id="4" name="Slide Number Placeholder 3"/>
          <p:cNvSpPr>
            <a:spLocks noGrp="1"/>
          </p:cNvSpPr>
          <p:nvPr>
            <p:ph type="sldNum" sz="quarter" idx="11"/>
          </p:nvPr>
        </p:nvSpPr>
        <p:spPr/>
        <p:txBody>
          <a:bodyPr/>
          <a:lstStyle/>
          <a:p>
            <a:fld id="{7DEC71D1-746D-4743-A41B-12C6BCEE7616}" type="slidenum">
              <a:rPr lang="en-US" smtClean="0"/>
              <a:pPr/>
              <a:t>2</a:t>
            </a:fld>
            <a:endParaRPr lang="en-US" dirty="0"/>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456" y="854390"/>
            <a:ext cx="1092200" cy="1092200"/>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61349" y="2528354"/>
            <a:ext cx="1096781" cy="1092199"/>
          </a:xfrm>
          <a:prstGeom prst="rect">
            <a:avLst/>
          </a:prstGeom>
        </p:spPr>
      </p:pic>
      <p:pic>
        <p:nvPicPr>
          <p:cNvPr id="10" name="Picture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33734" y="868680"/>
            <a:ext cx="1096781" cy="1075474"/>
          </a:xfrm>
          <a:prstGeom prst="rect">
            <a:avLst/>
          </a:prstGeom>
        </p:spPr>
      </p:pic>
      <p:pic>
        <p:nvPicPr>
          <p:cNvPr id="11" name="Picture 10"/>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861" y="2530358"/>
            <a:ext cx="1087618" cy="1092199"/>
          </a:xfrm>
          <a:prstGeom prst="rect">
            <a:avLst/>
          </a:prstGeom>
        </p:spPr>
      </p:pic>
      <p:pic>
        <p:nvPicPr>
          <p:cNvPr id="12" name="Picture 1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223517" y="2530357"/>
            <a:ext cx="1087618" cy="1092200"/>
          </a:xfrm>
          <a:prstGeom prst="rect">
            <a:avLst/>
          </a:prstGeom>
        </p:spPr>
      </p:pic>
      <p:pic>
        <p:nvPicPr>
          <p:cNvPr id="13" name="Picture 1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702844" y="854390"/>
            <a:ext cx="1096782" cy="1069170"/>
          </a:xfrm>
          <a:prstGeom prst="rect">
            <a:avLst/>
          </a:prstGeom>
        </p:spPr>
      </p:pic>
      <p:pic>
        <p:nvPicPr>
          <p:cNvPr id="14" name="Picture 1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2717" y="4113877"/>
            <a:ext cx="1096782" cy="1054880"/>
          </a:xfrm>
          <a:prstGeom prst="rect">
            <a:avLst/>
          </a:prstGeom>
        </p:spPr>
      </p:pic>
      <p:pic>
        <p:nvPicPr>
          <p:cNvPr id="15" name="Picture 14"/>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749807" y="4064479"/>
            <a:ext cx="1076494" cy="1081087"/>
          </a:xfrm>
          <a:prstGeom prst="rect">
            <a:avLst/>
          </a:prstGeom>
        </p:spPr>
      </p:pic>
      <p:pic>
        <p:nvPicPr>
          <p:cNvPr id="16" name="Picture 15"/>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758411" y="2530356"/>
            <a:ext cx="1069751" cy="1092201"/>
          </a:xfrm>
          <a:prstGeom prst="rect">
            <a:avLst/>
          </a:prstGeom>
        </p:spPr>
      </p:pic>
      <p:pic>
        <p:nvPicPr>
          <p:cNvPr id="17" name="Picture 16"/>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412292" y="4058923"/>
            <a:ext cx="1053665" cy="1092616"/>
          </a:xfrm>
          <a:prstGeom prst="rect">
            <a:avLst/>
          </a:prstGeom>
        </p:spPr>
      </p:pic>
      <p:pic>
        <p:nvPicPr>
          <p:cNvPr id="18" name="Picture 17"/>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262623" y="4076556"/>
            <a:ext cx="1071461" cy="1092201"/>
          </a:xfrm>
          <a:prstGeom prst="rect">
            <a:avLst/>
          </a:prstGeom>
        </p:spPr>
      </p:pic>
      <p:pic>
        <p:nvPicPr>
          <p:cNvPr id="19" name="Picture 18"/>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895933" y="851955"/>
            <a:ext cx="1096782" cy="1071606"/>
          </a:xfrm>
          <a:prstGeom prst="rect">
            <a:avLst/>
          </a:prstGeom>
        </p:spPr>
      </p:pic>
      <p:pic>
        <p:nvPicPr>
          <p:cNvPr id="20" name="Picture 19"/>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3577162" y="4058923"/>
            <a:ext cx="1076493" cy="1092201"/>
          </a:xfrm>
          <a:prstGeom prst="rect">
            <a:avLst/>
          </a:prstGeom>
        </p:spPr>
      </p:pic>
      <p:pic>
        <p:nvPicPr>
          <p:cNvPr id="21" name="Picture 20"/>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3590393" y="2530356"/>
            <a:ext cx="1076493" cy="1092201"/>
          </a:xfrm>
          <a:prstGeom prst="rect">
            <a:avLst/>
          </a:prstGeom>
        </p:spPr>
      </p:pic>
      <p:pic>
        <p:nvPicPr>
          <p:cNvPr id="22" name="Picture 21"/>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2410827" y="2530358"/>
            <a:ext cx="1072988" cy="1092200"/>
          </a:xfrm>
          <a:prstGeom prst="rect">
            <a:avLst/>
          </a:prstGeom>
        </p:spPr>
      </p:pic>
      <p:sp>
        <p:nvSpPr>
          <p:cNvPr id="25" name="TextBox 24"/>
          <p:cNvSpPr txBox="1"/>
          <p:nvPr/>
        </p:nvSpPr>
        <p:spPr>
          <a:xfrm>
            <a:off x="-50089" y="1967734"/>
            <a:ext cx="1153847" cy="338554"/>
          </a:xfrm>
          <a:prstGeom prst="rect">
            <a:avLst/>
          </a:prstGeom>
          <a:noFill/>
        </p:spPr>
        <p:txBody>
          <a:bodyPr wrap="square" rtlCol="0">
            <a:spAutoFit/>
          </a:bodyPr>
          <a:lstStyle/>
          <a:p>
            <a:r>
              <a:rPr lang="en-US" sz="1600" dirty="0">
                <a:latin typeface="Arial" charset="0"/>
                <a:ea typeface="Arial" charset="0"/>
                <a:cs typeface="Arial" charset="0"/>
              </a:rPr>
              <a:t>Bellotti</a:t>
            </a:r>
          </a:p>
        </p:txBody>
      </p:sp>
      <p:sp>
        <p:nvSpPr>
          <p:cNvPr id="26" name="TextBox 25"/>
          <p:cNvSpPr txBox="1"/>
          <p:nvPr/>
        </p:nvSpPr>
        <p:spPr>
          <a:xfrm>
            <a:off x="1143000" y="1967734"/>
            <a:ext cx="1153847" cy="338554"/>
          </a:xfrm>
          <a:prstGeom prst="rect">
            <a:avLst/>
          </a:prstGeom>
          <a:noFill/>
        </p:spPr>
        <p:txBody>
          <a:bodyPr wrap="square" rtlCol="0">
            <a:spAutoFit/>
          </a:bodyPr>
          <a:lstStyle/>
          <a:p>
            <a:r>
              <a:rPr lang="en-US" sz="1600">
                <a:latin typeface="Arial" charset="0"/>
                <a:ea typeface="Arial" charset="0"/>
                <a:cs typeface="Arial" charset="0"/>
              </a:rPr>
              <a:t>Bishop</a:t>
            </a:r>
            <a:endParaRPr lang="en-US" sz="1600" dirty="0">
              <a:latin typeface="Arial" charset="0"/>
              <a:ea typeface="Arial" charset="0"/>
              <a:cs typeface="Arial" charset="0"/>
            </a:endParaRPr>
          </a:p>
        </p:txBody>
      </p:sp>
      <p:sp>
        <p:nvSpPr>
          <p:cNvPr id="27" name="TextBox 26"/>
          <p:cNvSpPr txBox="1"/>
          <p:nvPr/>
        </p:nvSpPr>
        <p:spPr>
          <a:xfrm>
            <a:off x="2312111" y="1967734"/>
            <a:ext cx="1153847" cy="338554"/>
          </a:xfrm>
          <a:prstGeom prst="rect">
            <a:avLst/>
          </a:prstGeom>
          <a:noFill/>
        </p:spPr>
        <p:txBody>
          <a:bodyPr wrap="square" rtlCol="0">
            <a:spAutoFit/>
          </a:bodyPr>
          <a:lstStyle/>
          <a:p>
            <a:r>
              <a:rPr lang="en-US" sz="1600" dirty="0">
                <a:latin typeface="Arial" charset="0"/>
                <a:ea typeface="Arial" charset="0"/>
                <a:cs typeface="Arial" charset="0"/>
              </a:rPr>
              <a:t>Dal Negro</a:t>
            </a:r>
          </a:p>
        </p:txBody>
      </p:sp>
      <p:sp>
        <p:nvSpPr>
          <p:cNvPr id="28" name="TextBox 27"/>
          <p:cNvSpPr txBox="1"/>
          <p:nvPr/>
        </p:nvSpPr>
        <p:spPr>
          <a:xfrm>
            <a:off x="3505200" y="1967734"/>
            <a:ext cx="1153847" cy="338554"/>
          </a:xfrm>
          <a:prstGeom prst="rect">
            <a:avLst/>
          </a:prstGeom>
          <a:noFill/>
        </p:spPr>
        <p:txBody>
          <a:bodyPr wrap="square" rtlCol="0">
            <a:spAutoFit/>
          </a:bodyPr>
          <a:lstStyle/>
          <a:p>
            <a:r>
              <a:rPr lang="en-US" sz="1600" dirty="0" err="1">
                <a:latin typeface="Arial" charset="0"/>
                <a:ea typeface="Arial" charset="0"/>
                <a:cs typeface="Arial" charset="0"/>
              </a:rPr>
              <a:t>Kotiuga</a:t>
            </a:r>
            <a:endParaRPr lang="en-US" sz="1600" dirty="0">
              <a:latin typeface="Arial" charset="0"/>
              <a:ea typeface="Arial" charset="0"/>
              <a:cs typeface="Arial" charset="0"/>
            </a:endParaRPr>
          </a:p>
        </p:txBody>
      </p:sp>
      <p:sp>
        <p:nvSpPr>
          <p:cNvPr id="29" name="TextBox 28"/>
          <p:cNvSpPr txBox="1"/>
          <p:nvPr/>
        </p:nvSpPr>
        <p:spPr>
          <a:xfrm>
            <a:off x="4674311" y="1967734"/>
            <a:ext cx="1153847" cy="338554"/>
          </a:xfrm>
          <a:prstGeom prst="rect">
            <a:avLst/>
          </a:prstGeom>
          <a:noFill/>
        </p:spPr>
        <p:txBody>
          <a:bodyPr wrap="square" rtlCol="0">
            <a:spAutoFit/>
          </a:bodyPr>
          <a:lstStyle/>
          <a:p>
            <a:r>
              <a:rPr lang="en-US" sz="1600">
                <a:latin typeface="Arial" charset="0"/>
                <a:ea typeface="Arial" charset="0"/>
                <a:cs typeface="Arial" charset="0"/>
              </a:rPr>
              <a:t>Popovic</a:t>
            </a:r>
            <a:endParaRPr lang="en-US" sz="1600" dirty="0">
              <a:latin typeface="Arial" charset="0"/>
              <a:ea typeface="Arial" charset="0"/>
              <a:cs typeface="Arial" charset="0"/>
            </a:endParaRPr>
          </a:p>
        </p:txBody>
      </p:sp>
      <p:sp>
        <p:nvSpPr>
          <p:cNvPr id="30" name="TextBox 29"/>
          <p:cNvSpPr txBox="1"/>
          <p:nvPr/>
        </p:nvSpPr>
        <p:spPr>
          <a:xfrm>
            <a:off x="5867400" y="1967734"/>
            <a:ext cx="1153847" cy="338554"/>
          </a:xfrm>
          <a:prstGeom prst="rect">
            <a:avLst/>
          </a:prstGeom>
          <a:noFill/>
        </p:spPr>
        <p:txBody>
          <a:bodyPr wrap="square" rtlCol="0">
            <a:spAutoFit/>
          </a:bodyPr>
          <a:lstStyle/>
          <a:p>
            <a:r>
              <a:rPr lang="en-US" sz="1600" dirty="0">
                <a:latin typeface="Arial" charset="0"/>
                <a:ea typeface="Arial" charset="0"/>
                <a:cs typeface="Arial" charset="0"/>
              </a:rPr>
              <a:t>Swan</a:t>
            </a:r>
          </a:p>
        </p:txBody>
      </p:sp>
      <p:sp>
        <p:nvSpPr>
          <p:cNvPr id="31" name="TextBox 30"/>
          <p:cNvSpPr txBox="1"/>
          <p:nvPr/>
        </p:nvSpPr>
        <p:spPr>
          <a:xfrm>
            <a:off x="-22642" y="3620553"/>
            <a:ext cx="1153847" cy="338554"/>
          </a:xfrm>
          <a:prstGeom prst="rect">
            <a:avLst/>
          </a:prstGeom>
          <a:noFill/>
        </p:spPr>
        <p:txBody>
          <a:bodyPr wrap="square" rtlCol="0">
            <a:spAutoFit/>
          </a:bodyPr>
          <a:lstStyle/>
          <a:p>
            <a:r>
              <a:rPr lang="en-US" sz="1600" dirty="0">
                <a:latin typeface="Arial" charset="0"/>
                <a:ea typeface="Arial" charset="0"/>
                <a:cs typeface="Arial" charset="0"/>
              </a:rPr>
              <a:t>Lee</a:t>
            </a:r>
          </a:p>
        </p:txBody>
      </p:sp>
      <p:sp>
        <p:nvSpPr>
          <p:cNvPr id="32" name="TextBox 31"/>
          <p:cNvSpPr txBox="1"/>
          <p:nvPr/>
        </p:nvSpPr>
        <p:spPr>
          <a:xfrm>
            <a:off x="1170447" y="3620553"/>
            <a:ext cx="1153847" cy="338554"/>
          </a:xfrm>
          <a:prstGeom prst="rect">
            <a:avLst/>
          </a:prstGeom>
          <a:noFill/>
        </p:spPr>
        <p:txBody>
          <a:bodyPr wrap="square" rtlCol="0">
            <a:spAutoFit/>
          </a:bodyPr>
          <a:lstStyle/>
          <a:p>
            <a:r>
              <a:rPr lang="en-US" sz="1600" dirty="0" err="1">
                <a:latin typeface="Arial" charset="0"/>
                <a:ea typeface="Arial" charset="0"/>
                <a:cs typeface="Arial" charset="0"/>
              </a:rPr>
              <a:t>Paiella</a:t>
            </a:r>
            <a:endParaRPr lang="en-US" sz="1600" dirty="0">
              <a:latin typeface="Arial" charset="0"/>
              <a:ea typeface="Arial" charset="0"/>
              <a:cs typeface="Arial" charset="0"/>
            </a:endParaRPr>
          </a:p>
        </p:txBody>
      </p:sp>
      <p:sp>
        <p:nvSpPr>
          <p:cNvPr id="33" name="TextBox 32"/>
          <p:cNvSpPr txBox="1"/>
          <p:nvPr/>
        </p:nvSpPr>
        <p:spPr>
          <a:xfrm>
            <a:off x="2339558" y="3620553"/>
            <a:ext cx="1153847" cy="338554"/>
          </a:xfrm>
          <a:prstGeom prst="rect">
            <a:avLst/>
          </a:prstGeom>
          <a:noFill/>
        </p:spPr>
        <p:txBody>
          <a:bodyPr wrap="square" rtlCol="0">
            <a:spAutoFit/>
          </a:bodyPr>
          <a:lstStyle/>
          <a:p>
            <a:r>
              <a:rPr lang="en-US" sz="1600" dirty="0" err="1">
                <a:latin typeface="Arial" charset="0"/>
                <a:ea typeface="Arial" charset="0"/>
                <a:cs typeface="Arial" charset="0"/>
              </a:rPr>
              <a:t>Mazumder</a:t>
            </a:r>
            <a:endParaRPr lang="en-US" sz="1600" dirty="0">
              <a:latin typeface="Arial" charset="0"/>
              <a:ea typeface="Arial" charset="0"/>
              <a:cs typeface="Arial" charset="0"/>
            </a:endParaRPr>
          </a:p>
        </p:txBody>
      </p:sp>
      <p:sp>
        <p:nvSpPr>
          <p:cNvPr id="34" name="TextBox 33"/>
          <p:cNvSpPr txBox="1"/>
          <p:nvPr/>
        </p:nvSpPr>
        <p:spPr>
          <a:xfrm>
            <a:off x="3532647" y="3620553"/>
            <a:ext cx="1153847" cy="338554"/>
          </a:xfrm>
          <a:prstGeom prst="rect">
            <a:avLst/>
          </a:prstGeom>
          <a:noFill/>
        </p:spPr>
        <p:txBody>
          <a:bodyPr wrap="square" rtlCol="0">
            <a:spAutoFit/>
          </a:bodyPr>
          <a:lstStyle/>
          <a:p>
            <a:r>
              <a:rPr lang="en-US" sz="1600" dirty="0" err="1">
                <a:latin typeface="Arial" charset="0"/>
                <a:ea typeface="Arial" charset="0"/>
                <a:cs typeface="Arial" charset="0"/>
              </a:rPr>
              <a:t>Unlu</a:t>
            </a:r>
            <a:endParaRPr lang="en-US" sz="1600" dirty="0">
              <a:latin typeface="Arial" charset="0"/>
              <a:ea typeface="Arial" charset="0"/>
              <a:cs typeface="Arial" charset="0"/>
            </a:endParaRPr>
          </a:p>
        </p:txBody>
      </p:sp>
      <p:sp>
        <p:nvSpPr>
          <p:cNvPr id="35" name="TextBox 34"/>
          <p:cNvSpPr txBox="1"/>
          <p:nvPr/>
        </p:nvSpPr>
        <p:spPr>
          <a:xfrm>
            <a:off x="4701758" y="3620553"/>
            <a:ext cx="1153847" cy="338554"/>
          </a:xfrm>
          <a:prstGeom prst="rect">
            <a:avLst/>
          </a:prstGeom>
          <a:noFill/>
        </p:spPr>
        <p:txBody>
          <a:bodyPr wrap="square" rtlCol="0">
            <a:spAutoFit/>
          </a:bodyPr>
          <a:lstStyle/>
          <a:p>
            <a:r>
              <a:rPr lang="en-US" sz="1600" dirty="0" err="1">
                <a:latin typeface="Arial" charset="0"/>
                <a:ea typeface="Arial" charset="0"/>
                <a:cs typeface="Arial" charset="0"/>
              </a:rPr>
              <a:t>Semeter</a:t>
            </a:r>
            <a:endParaRPr lang="en-US" sz="1600" dirty="0">
              <a:latin typeface="Arial" charset="0"/>
              <a:ea typeface="Arial" charset="0"/>
              <a:cs typeface="Arial" charset="0"/>
            </a:endParaRPr>
          </a:p>
        </p:txBody>
      </p:sp>
      <p:sp>
        <p:nvSpPr>
          <p:cNvPr id="36" name="TextBox 35"/>
          <p:cNvSpPr txBox="1"/>
          <p:nvPr/>
        </p:nvSpPr>
        <p:spPr>
          <a:xfrm>
            <a:off x="5867400" y="3620553"/>
            <a:ext cx="1153847" cy="338554"/>
          </a:xfrm>
          <a:prstGeom prst="rect">
            <a:avLst/>
          </a:prstGeom>
          <a:noFill/>
        </p:spPr>
        <p:txBody>
          <a:bodyPr wrap="square" rtlCol="0">
            <a:spAutoFit/>
          </a:bodyPr>
          <a:lstStyle/>
          <a:p>
            <a:r>
              <a:rPr lang="en-US" sz="1600">
                <a:latin typeface="Arial" charset="0"/>
                <a:ea typeface="Arial" charset="0"/>
                <a:cs typeface="Arial" charset="0"/>
              </a:rPr>
              <a:t>Pavlidis</a:t>
            </a:r>
            <a:endParaRPr lang="en-US" sz="1600" dirty="0">
              <a:latin typeface="Arial" charset="0"/>
              <a:ea typeface="Arial" charset="0"/>
              <a:cs typeface="Arial" charset="0"/>
            </a:endParaRPr>
          </a:p>
        </p:txBody>
      </p:sp>
      <p:sp>
        <p:nvSpPr>
          <p:cNvPr id="37" name="TextBox 36"/>
          <p:cNvSpPr txBox="1"/>
          <p:nvPr/>
        </p:nvSpPr>
        <p:spPr>
          <a:xfrm>
            <a:off x="-38294" y="5132758"/>
            <a:ext cx="1638494" cy="338554"/>
          </a:xfrm>
          <a:prstGeom prst="rect">
            <a:avLst/>
          </a:prstGeom>
          <a:noFill/>
        </p:spPr>
        <p:txBody>
          <a:bodyPr wrap="square" rtlCol="0">
            <a:spAutoFit/>
          </a:bodyPr>
          <a:lstStyle/>
          <a:p>
            <a:r>
              <a:rPr lang="en-US" sz="1600">
                <a:latin typeface="Arial" charset="0"/>
                <a:ea typeface="Arial" charset="0"/>
                <a:cs typeface="Arial" charset="0"/>
              </a:rPr>
              <a:t>Ramachandran</a:t>
            </a:r>
            <a:endParaRPr lang="en-US" sz="1600" dirty="0">
              <a:latin typeface="Arial" charset="0"/>
              <a:ea typeface="Arial" charset="0"/>
              <a:cs typeface="Arial" charset="0"/>
            </a:endParaRPr>
          </a:p>
        </p:txBody>
      </p:sp>
      <p:sp>
        <p:nvSpPr>
          <p:cNvPr id="38" name="TextBox 37"/>
          <p:cNvSpPr txBox="1"/>
          <p:nvPr/>
        </p:nvSpPr>
        <p:spPr>
          <a:xfrm>
            <a:off x="1219200" y="5327604"/>
            <a:ext cx="1288073" cy="338554"/>
          </a:xfrm>
          <a:prstGeom prst="rect">
            <a:avLst/>
          </a:prstGeom>
          <a:noFill/>
        </p:spPr>
        <p:txBody>
          <a:bodyPr wrap="square" rtlCol="0">
            <a:spAutoFit/>
          </a:bodyPr>
          <a:lstStyle/>
          <a:p>
            <a:r>
              <a:rPr lang="en-US" sz="1600">
                <a:latin typeface="Arial" charset="0"/>
                <a:ea typeface="Arial" charset="0"/>
                <a:cs typeface="Arial" charset="0"/>
              </a:rPr>
              <a:t>Sharifzadeh</a:t>
            </a:r>
            <a:endParaRPr lang="en-US" sz="1600" dirty="0">
              <a:latin typeface="Arial" charset="0"/>
              <a:ea typeface="Arial" charset="0"/>
              <a:cs typeface="Arial" charset="0"/>
            </a:endParaRPr>
          </a:p>
        </p:txBody>
      </p:sp>
      <p:sp>
        <p:nvSpPr>
          <p:cNvPr id="39" name="TextBox 38"/>
          <p:cNvSpPr txBox="1"/>
          <p:nvPr/>
        </p:nvSpPr>
        <p:spPr>
          <a:xfrm>
            <a:off x="2362200" y="5175204"/>
            <a:ext cx="1153847" cy="338554"/>
          </a:xfrm>
          <a:prstGeom prst="rect">
            <a:avLst/>
          </a:prstGeom>
          <a:noFill/>
        </p:spPr>
        <p:txBody>
          <a:bodyPr wrap="square" rtlCol="0">
            <a:spAutoFit/>
          </a:bodyPr>
          <a:lstStyle/>
          <a:p>
            <a:r>
              <a:rPr lang="en-US" sz="1600" dirty="0" err="1">
                <a:latin typeface="Arial" charset="0"/>
                <a:ea typeface="Arial" charset="0"/>
                <a:cs typeface="Arial" charset="0"/>
              </a:rPr>
              <a:t>Sergienko</a:t>
            </a:r>
            <a:endParaRPr lang="en-US" sz="1600" dirty="0">
              <a:latin typeface="Arial" charset="0"/>
              <a:ea typeface="Arial" charset="0"/>
              <a:cs typeface="Arial" charset="0"/>
            </a:endParaRPr>
          </a:p>
        </p:txBody>
      </p:sp>
      <p:sp>
        <p:nvSpPr>
          <p:cNvPr id="40" name="TextBox 39"/>
          <p:cNvSpPr txBox="1"/>
          <p:nvPr/>
        </p:nvSpPr>
        <p:spPr>
          <a:xfrm>
            <a:off x="3555289" y="5175204"/>
            <a:ext cx="1153847" cy="338554"/>
          </a:xfrm>
          <a:prstGeom prst="rect">
            <a:avLst/>
          </a:prstGeom>
          <a:noFill/>
        </p:spPr>
        <p:txBody>
          <a:bodyPr wrap="square" rtlCol="0">
            <a:spAutoFit/>
          </a:bodyPr>
          <a:lstStyle/>
          <a:p>
            <a:r>
              <a:rPr lang="en-US" sz="1600" dirty="0">
                <a:latin typeface="Arial" charset="0"/>
                <a:ea typeface="Arial" charset="0"/>
                <a:cs typeface="Arial" charset="0"/>
              </a:rPr>
              <a:t>Tian</a:t>
            </a:r>
          </a:p>
        </p:txBody>
      </p:sp>
      <p:sp>
        <p:nvSpPr>
          <p:cNvPr id="41" name="TextBox 40"/>
          <p:cNvSpPr txBox="1"/>
          <p:nvPr/>
        </p:nvSpPr>
        <p:spPr>
          <a:xfrm>
            <a:off x="4724400" y="5175204"/>
            <a:ext cx="1153847" cy="338554"/>
          </a:xfrm>
          <a:prstGeom prst="rect">
            <a:avLst/>
          </a:prstGeom>
          <a:noFill/>
        </p:spPr>
        <p:txBody>
          <a:bodyPr wrap="square" rtlCol="0">
            <a:spAutoFit/>
          </a:bodyPr>
          <a:lstStyle/>
          <a:p>
            <a:r>
              <a:rPr lang="en-US" sz="1600" dirty="0">
                <a:latin typeface="Arial" charset="0"/>
                <a:ea typeface="Arial" charset="0"/>
                <a:cs typeface="Arial" charset="0"/>
              </a:rPr>
              <a:t>Sander</a:t>
            </a:r>
          </a:p>
        </p:txBody>
      </p:sp>
      <p:sp>
        <p:nvSpPr>
          <p:cNvPr id="42" name="TextBox 41"/>
          <p:cNvSpPr txBox="1"/>
          <p:nvPr/>
        </p:nvSpPr>
        <p:spPr>
          <a:xfrm>
            <a:off x="5932753" y="5175204"/>
            <a:ext cx="1153847" cy="338554"/>
          </a:xfrm>
          <a:prstGeom prst="rect">
            <a:avLst/>
          </a:prstGeom>
          <a:noFill/>
        </p:spPr>
        <p:txBody>
          <a:bodyPr wrap="square" rtlCol="0">
            <a:spAutoFit/>
          </a:bodyPr>
          <a:lstStyle/>
          <a:p>
            <a:r>
              <a:rPr lang="en-US" sz="1600" dirty="0" err="1">
                <a:latin typeface="Arial" charset="0"/>
                <a:ea typeface="Arial" charset="0"/>
                <a:cs typeface="Arial" charset="0"/>
              </a:rPr>
              <a:t>Bigio</a:t>
            </a:r>
            <a:endParaRPr lang="en-US" sz="1600" dirty="0">
              <a:latin typeface="Arial" charset="0"/>
              <a:ea typeface="Arial" charset="0"/>
              <a:cs typeface="Arial" charset="0"/>
            </a:endParaRPr>
          </a:p>
        </p:txBody>
      </p:sp>
      <p:sp>
        <p:nvSpPr>
          <p:cNvPr id="43" name="TextBox 42"/>
          <p:cNvSpPr txBox="1"/>
          <p:nvPr/>
        </p:nvSpPr>
        <p:spPr>
          <a:xfrm>
            <a:off x="7017258" y="3620553"/>
            <a:ext cx="1293316" cy="338554"/>
          </a:xfrm>
          <a:prstGeom prst="rect">
            <a:avLst/>
          </a:prstGeom>
          <a:noFill/>
        </p:spPr>
        <p:txBody>
          <a:bodyPr wrap="square" rtlCol="0">
            <a:spAutoFit/>
          </a:bodyPr>
          <a:lstStyle/>
          <a:p>
            <a:r>
              <a:rPr lang="en-US" sz="1600">
                <a:latin typeface="Arial" charset="0"/>
                <a:ea typeface="Arial" charset="0"/>
                <a:cs typeface="Arial" charset="0"/>
              </a:rPr>
              <a:t>Horenstein</a:t>
            </a:r>
            <a:endParaRPr lang="en-US" sz="1600" dirty="0">
              <a:latin typeface="Arial" charset="0"/>
              <a:ea typeface="Arial" charset="0"/>
              <a:cs typeface="Arial" charset="0"/>
            </a:endParaRPr>
          </a:p>
        </p:txBody>
      </p:sp>
      <p:pic>
        <p:nvPicPr>
          <p:cNvPr id="44" name="Picture 43"/>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0414" y="854390"/>
            <a:ext cx="1092200" cy="1092200"/>
          </a:xfrm>
          <a:prstGeom prst="rect">
            <a:avLst/>
          </a:prstGeom>
        </p:spPr>
      </p:pic>
      <p:pic>
        <p:nvPicPr>
          <p:cNvPr id="45" name="Picture 44"/>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354152" y="851954"/>
            <a:ext cx="1092200" cy="1092200"/>
          </a:xfrm>
          <a:prstGeom prst="rect">
            <a:avLst/>
          </a:prstGeom>
        </p:spPr>
      </p:pic>
      <p:pic>
        <p:nvPicPr>
          <p:cNvPr id="46" name="Picture 45"/>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5961697" y="4042328"/>
            <a:ext cx="1081488" cy="1081488"/>
          </a:xfrm>
          <a:prstGeom prst="rect">
            <a:avLst/>
          </a:prstGeom>
        </p:spPr>
      </p:pic>
      <p:sp>
        <p:nvSpPr>
          <p:cNvPr id="47" name="TextBox 46"/>
          <p:cNvSpPr txBox="1"/>
          <p:nvPr/>
        </p:nvSpPr>
        <p:spPr>
          <a:xfrm>
            <a:off x="7234576" y="5164378"/>
            <a:ext cx="1153847" cy="338554"/>
          </a:xfrm>
          <a:prstGeom prst="rect">
            <a:avLst/>
          </a:prstGeom>
          <a:noFill/>
        </p:spPr>
        <p:txBody>
          <a:bodyPr wrap="square" rtlCol="0">
            <a:spAutoFit/>
          </a:bodyPr>
          <a:lstStyle/>
          <a:p>
            <a:r>
              <a:rPr lang="en-US" sz="1600" dirty="0">
                <a:latin typeface="Arial" charset="0"/>
                <a:ea typeface="Arial" charset="0"/>
                <a:cs typeface="Arial" charset="0"/>
              </a:rPr>
              <a:t>Cheng</a:t>
            </a:r>
          </a:p>
        </p:txBody>
      </p:sp>
      <p:pic>
        <p:nvPicPr>
          <p:cNvPr id="48" name="Picture 47"/>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7146536" y="4038600"/>
            <a:ext cx="942397" cy="1085216"/>
          </a:xfrm>
          <a:prstGeom prst="rect">
            <a:avLst/>
          </a:prstGeom>
        </p:spPr>
      </p:pic>
      <p:pic>
        <p:nvPicPr>
          <p:cNvPr id="6" name="Picture 5"/>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7054316" y="851955"/>
            <a:ext cx="1109931" cy="1064392"/>
          </a:xfrm>
          <a:prstGeom prst="rect">
            <a:avLst/>
          </a:prstGeom>
        </p:spPr>
      </p:pic>
      <p:sp>
        <p:nvSpPr>
          <p:cNvPr id="49" name="TextBox 48"/>
          <p:cNvSpPr txBox="1"/>
          <p:nvPr/>
        </p:nvSpPr>
        <p:spPr>
          <a:xfrm>
            <a:off x="7010400" y="1967734"/>
            <a:ext cx="1153847" cy="338554"/>
          </a:xfrm>
          <a:prstGeom prst="rect">
            <a:avLst/>
          </a:prstGeom>
          <a:noFill/>
        </p:spPr>
        <p:txBody>
          <a:bodyPr wrap="square" rtlCol="0">
            <a:spAutoFit/>
          </a:bodyPr>
          <a:lstStyle/>
          <a:p>
            <a:r>
              <a:rPr lang="en-US" sz="1600" dirty="0" err="1">
                <a:latin typeface="Arial" charset="0"/>
                <a:ea typeface="Arial" charset="0"/>
                <a:cs typeface="Arial" charset="0"/>
              </a:rPr>
              <a:t>Bifano</a:t>
            </a:r>
            <a:endParaRPr lang="en-US" sz="1600" dirty="0">
              <a:latin typeface="Arial" charset="0"/>
              <a:ea typeface="Arial" charset="0"/>
              <a:cs typeface="Arial" charset="0"/>
            </a:endParaRPr>
          </a:p>
        </p:txBody>
      </p:sp>
      <p:pic>
        <p:nvPicPr>
          <p:cNvPr id="50" name="Picture 2" descr="yang"/>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8244421" y="838200"/>
            <a:ext cx="917102" cy="1078147"/>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8210850" y="1956909"/>
            <a:ext cx="647100"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Yang</a:t>
            </a:r>
          </a:p>
        </p:txBody>
      </p:sp>
      <p:pic>
        <p:nvPicPr>
          <p:cNvPr id="24" name="Picture 23"/>
          <p:cNvPicPr>
            <a:picLocks noChangeAspect="1"/>
          </p:cNvPicPr>
          <p:nvPr/>
        </p:nvPicPr>
        <p:blipFill rotWithShape="1">
          <a:blip r:embed="rId25" cstate="screen">
            <a:extLst>
              <a:ext uri="{BEBA8EAE-BF5A-486C-A8C5-ECC9F3942E4B}">
                <a14:imgProps xmlns:a14="http://schemas.microsoft.com/office/drawing/2010/main">
                  <a14:imgLayer r:embed="rId26">
                    <a14:imgEffect>
                      <a14:brightnessContrast bright="40000"/>
                    </a14:imgEffect>
                  </a14:imgLayer>
                </a14:imgProps>
              </a:ext>
              <a:ext uri="{28A0092B-C50C-407E-A947-70E740481C1C}">
                <a14:useLocalDpi xmlns:a14="http://schemas.microsoft.com/office/drawing/2010/main"/>
              </a:ext>
            </a:extLst>
          </a:blip>
          <a:srcRect/>
          <a:stretch/>
        </p:blipFill>
        <p:spPr>
          <a:xfrm>
            <a:off x="8238776" y="2542295"/>
            <a:ext cx="905224" cy="1076483"/>
          </a:xfrm>
          <a:prstGeom prst="rect">
            <a:avLst/>
          </a:prstGeom>
        </p:spPr>
      </p:pic>
      <p:sp>
        <p:nvSpPr>
          <p:cNvPr id="52" name="TextBox 51"/>
          <p:cNvSpPr txBox="1"/>
          <p:nvPr/>
        </p:nvSpPr>
        <p:spPr>
          <a:xfrm>
            <a:off x="8210850" y="3637600"/>
            <a:ext cx="970137" cy="338554"/>
          </a:xfrm>
          <a:prstGeom prst="rect">
            <a:avLst/>
          </a:prstGeom>
          <a:noFill/>
        </p:spPr>
        <p:txBody>
          <a:bodyPr wrap="none" rtlCol="0">
            <a:spAutoFit/>
          </a:bodyPr>
          <a:lstStyle/>
          <a:p>
            <a:r>
              <a:rPr lang="en-US" sz="1600" dirty="0" err="1">
                <a:latin typeface="Helvetica" panose="020B0604020202020204" pitchFamily="34" charset="0"/>
                <a:cs typeface="Helvetica" panose="020B0604020202020204" pitchFamily="34" charset="0"/>
              </a:rPr>
              <a:t>Sushkov</a:t>
            </a:r>
            <a:endParaRPr lang="en-US" sz="1600" dirty="0">
              <a:latin typeface="Helvetica" panose="020B0604020202020204" pitchFamily="34" charset="0"/>
              <a:cs typeface="Helvetica" panose="020B0604020202020204" pitchFamily="34" charset="0"/>
            </a:endParaRPr>
          </a:p>
        </p:txBody>
      </p:sp>
      <p:sp>
        <p:nvSpPr>
          <p:cNvPr id="53" name="TextBox 52"/>
          <p:cNvSpPr txBox="1"/>
          <p:nvPr/>
        </p:nvSpPr>
        <p:spPr>
          <a:xfrm>
            <a:off x="467084" y="860677"/>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54" name="TextBox 53"/>
          <p:cNvSpPr txBox="1"/>
          <p:nvPr/>
        </p:nvSpPr>
        <p:spPr>
          <a:xfrm>
            <a:off x="5134727" y="860677"/>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55" name="TextBox 54"/>
          <p:cNvSpPr txBox="1"/>
          <p:nvPr/>
        </p:nvSpPr>
        <p:spPr>
          <a:xfrm>
            <a:off x="6383903" y="4038600"/>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56" name="TextBox 55"/>
          <p:cNvSpPr txBox="1"/>
          <p:nvPr/>
        </p:nvSpPr>
        <p:spPr>
          <a:xfrm>
            <a:off x="7432508" y="4045823"/>
            <a:ext cx="656425" cy="169277"/>
          </a:xfrm>
          <a:prstGeom prst="rect">
            <a:avLst/>
          </a:prstGeom>
          <a:solidFill>
            <a:srgbClr val="C00000"/>
          </a:solidFill>
        </p:spPr>
        <p:txBody>
          <a:bodyPr wrap="square" lIns="0" tIns="0" rIns="0" bIns="0" rtlCol="0">
            <a:spAutoFit/>
          </a:bodyPr>
          <a:lstStyle/>
          <a:p>
            <a:pPr algn="ctr"/>
            <a:r>
              <a:rPr lang="en-US" sz="1100" b="1" dirty="0">
                <a:solidFill>
                  <a:schemeClr val="bg1"/>
                </a:solidFill>
                <a:latin typeface="Arial" charset="0"/>
                <a:ea typeface="Arial" charset="0"/>
                <a:cs typeface="Arial" charset="0"/>
              </a:rPr>
              <a:t>HIRING</a:t>
            </a:r>
          </a:p>
        </p:txBody>
      </p:sp>
      <p:sp>
        <p:nvSpPr>
          <p:cNvPr id="60" name="TextBox 59"/>
          <p:cNvSpPr txBox="1"/>
          <p:nvPr/>
        </p:nvSpPr>
        <p:spPr>
          <a:xfrm>
            <a:off x="514176" y="4123238"/>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62" name="TextBox 61"/>
          <p:cNvSpPr txBox="1"/>
          <p:nvPr/>
        </p:nvSpPr>
        <p:spPr>
          <a:xfrm>
            <a:off x="5162286" y="2540295"/>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65" name="TextBox 64"/>
          <p:cNvSpPr txBox="1"/>
          <p:nvPr/>
        </p:nvSpPr>
        <p:spPr>
          <a:xfrm>
            <a:off x="4010461" y="4055346"/>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66" name="TextBox 65"/>
          <p:cNvSpPr txBox="1"/>
          <p:nvPr/>
        </p:nvSpPr>
        <p:spPr>
          <a:xfrm>
            <a:off x="8487575" y="838200"/>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sp>
        <p:nvSpPr>
          <p:cNvPr id="67" name="TextBox 66"/>
          <p:cNvSpPr txBox="1"/>
          <p:nvPr/>
        </p:nvSpPr>
        <p:spPr>
          <a:xfrm>
            <a:off x="3997230" y="2530868"/>
            <a:ext cx="656425" cy="169277"/>
          </a:xfrm>
          <a:prstGeom prst="rect">
            <a:avLst/>
          </a:prstGeom>
          <a:solidFill>
            <a:srgbClr val="C00000"/>
          </a:solidFill>
        </p:spPr>
        <p:txBody>
          <a:bodyPr wrap="square" lIns="0" tIns="0" rIns="0" bIns="0" rtlCol="0">
            <a:spAutoFit/>
          </a:bodyPr>
          <a:lstStyle/>
          <a:p>
            <a:pPr algn="ctr"/>
            <a:r>
              <a:rPr lang="en-US" sz="1100" b="1" dirty="0">
                <a:solidFill>
                  <a:schemeClr val="bg1"/>
                </a:solidFill>
                <a:latin typeface="Arial" charset="0"/>
                <a:ea typeface="Arial" charset="0"/>
                <a:cs typeface="Arial" charset="0"/>
              </a:rPr>
              <a:t>HIRING</a:t>
            </a:r>
          </a:p>
        </p:txBody>
      </p:sp>
      <p:sp>
        <p:nvSpPr>
          <p:cNvPr id="68" name="TextBox 67"/>
          <p:cNvSpPr txBox="1"/>
          <p:nvPr/>
        </p:nvSpPr>
        <p:spPr>
          <a:xfrm>
            <a:off x="5171304" y="4053553"/>
            <a:ext cx="656425" cy="169277"/>
          </a:xfrm>
          <a:prstGeom prst="rect">
            <a:avLst/>
          </a:prstGeom>
          <a:solidFill>
            <a:srgbClr val="C00000"/>
          </a:solidFill>
        </p:spPr>
        <p:txBody>
          <a:bodyPr wrap="square" lIns="0" tIns="0" rIns="0" bIns="0" rtlCol="0">
            <a:spAutoFit/>
          </a:bodyPr>
          <a:lstStyle/>
          <a:p>
            <a:pPr algn="ctr"/>
            <a:r>
              <a:rPr lang="en-US" sz="1100" b="1" dirty="0">
                <a:solidFill>
                  <a:schemeClr val="bg1"/>
                </a:solidFill>
                <a:latin typeface="Arial" charset="0"/>
                <a:ea typeface="Arial" charset="0"/>
                <a:cs typeface="Arial" charset="0"/>
              </a:rPr>
              <a:t>HIRING</a:t>
            </a:r>
          </a:p>
        </p:txBody>
      </p:sp>
      <p:sp>
        <p:nvSpPr>
          <p:cNvPr id="70" name="TextBox 69"/>
          <p:cNvSpPr txBox="1"/>
          <p:nvPr/>
        </p:nvSpPr>
        <p:spPr>
          <a:xfrm>
            <a:off x="2775389" y="838200"/>
            <a:ext cx="656425" cy="169277"/>
          </a:xfrm>
          <a:prstGeom prst="rect">
            <a:avLst/>
          </a:prstGeom>
          <a:solidFill>
            <a:srgbClr val="C00000"/>
          </a:solidFill>
        </p:spPr>
        <p:txBody>
          <a:bodyPr wrap="square" lIns="0" tIns="0" rIns="0" bIns="0" rtlCol="0">
            <a:spAutoFit/>
          </a:bodyPr>
          <a:lstStyle/>
          <a:p>
            <a:pPr algn="ctr"/>
            <a:r>
              <a:rPr lang="en-US" sz="1100" b="1">
                <a:solidFill>
                  <a:schemeClr val="bg1"/>
                </a:solidFill>
                <a:latin typeface="Arial" charset="0"/>
                <a:ea typeface="Arial" charset="0"/>
                <a:cs typeface="Arial" charset="0"/>
              </a:rPr>
              <a:t>HIRING</a:t>
            </a:r>
            <a:endParaRPr lang="en-US" sz="1100" b="1" dirty="0">
              <a:solidFill>
                <a:schemeClr val="bg1"/>
              </a:solidFill>
              <a:latin typeface="Arial" charset="0"/>
              <a:ea typeface="Arial" charset="0"/>
              <a:cs typeface="Arial" charset="0"/>
            </a:endParaRPr>
          </a:p>
        </p:txBody>
      </p:sp>
      <p:pic>
        <p:nvPicPr>
          <p:cNvPr id="69" name="Picture 68"/>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8238776" y="4039306"/>
            <a:ext cx="911646" cy="1089609"/>
          </a:xfrm>
          <a:prstGeom prst="rect">
            <a:avLst/>
          </a:prstGeom>
        </p:spPr>
      </p:pic>
      <p:sp>
        <p:nvSpPr>
          <p:cNvPr id="71" name="TextBox 70"/>
          <p:cNvSpPr txBox="1"/>
          <p:nvPr/>
        </p:nvSpPr>
        <p:spPr>
          <a:xfrm>
            <a:off x="8238776" y="5164378"/>
            <a:ext cx="1153847" cy="338554"/>
          </a:xfrm>
          <a:prstGeom prst="rect">
            <a:avLst/>
          </a:prstGeom>
          <a:noFill/>
        </p:spPr>
        <p:txBody>
          <a:bodyPr wrap="square" rtlCol="0">
            <a:spAutoFit/>
          </a:bodyPr>
          <a:lstStyle/>
          <a:p>
            <a:r>
              <a:rPr lang="en-US" sz="1600" dirty="0">
                <a:latin typeface="Arial" charset="0"/>
                <a:ea typeface="Arial" charset="0"/>
                <a:cs typeface="Arial" charset="0"/>
              </a:rPr>
              <a:t>Zhang</a:t>
            </a:r>
          </a:p>
        </p:txBody>
      </p:sp>
      <p:pic>
        <p:nvPicPr>
          <p:cNvPr id="8" name="Picture 7"/>
          <p:cNvPicPr>
            <a:picLocks noChangeAspect="1"/>
          </p:cNvPicPr>
          <p:nvPr/>
        </p:nvPicPr>
        <p:blipFill>
          <a:blip r:embed="rId28"/>
          <a:stretch>
            <a:fillRect/>
          </a:stretch>
        </p:blipFill>
        <p:spPr>
          <a:xfrm>
            <a:off x="7174762" y="5515961"/>
            <a:ext cx="885944" cy="1113439"/>
          </a:xfrm>
          <a:prstGeom prst="rect">
            <a:avLst/>
          </a:prstGeom>
        </p:spPr>
      </p:pic>
      <p:sp>
        <p:nvSpPr>
          <p:cNvPr id="73" name="TextBox 72"/>
          <p:cNvSpPr txBox="1"/>
          <p:nvPr/>
        </p:nvSpPr>
        <p:spPr>
          <a:xfrm>
            <a:off x="7234576" y="6598040"/>
            <a:ext cx="1153847" cy="338554"/>
          </a:xfrm>
          <a:prstGeom prst="rect">
            <a:avLst/>
          </a:prstGeom>
          <a:noFill/>
        </p:spPr>
        <p:txBody>
          <a:bodyPr wrap="square" rtlCol="0">
            <a:spAutoFit/>
          </a:bodyPr>
          <a:lstStyle/>
          <a:p>
            <a:r>
              <a:rPr lang="en-US" sz="1600" dirty="0">
                <a:latin typeface="Arial" charset="0"/>
                <a:ea typeface="Arial" charset="0"/>
                <a:cs typeface="Arial" charset="0"/>
              </a:rPr>
              <a:t>Mertz</a:t>
            </a:r>
          </a:p>
        </p:txBody>
      </p:sp>
      <p:sp>
        <p:nvSpPr>
          <p:cNvPr id="77" name="TextBox 76"/>
          <p:cNvSpPr txBox="1"/>
          <p:nvPr/>
        </p:nvSpPr>
        <p:spPr>
          <a:xfrm>
            <a:off x="7404281" y="5493535"/>
            <a:ext cx="656425" cy="169277"/>
          </a:xfrm>
          <a:prstGeom prst="rect">
            <a:avLst/>
          </a:prstGeom>
          <a:solidFill>
            <a:srgbClr val="C00000"/>
          </a:solidFill>
        </p:spPr>
        <p:txBody>
          <a:bodyPr wrap="square" lIns="0" tIns="0" rIns="0" bIns="0" rtlCol="0">
            <a:spAutoFit/>
          </a:bodyPr>
          <a:lstStyle/>
          <a:p>
            <a:pPr algn="ctr"/>
            <a:r>
              <a:rPr lang="en-US" sz="1100" b="1" dirty="0">
                <a:solidFill>
                  <a:schemeClr val="bg1"/>
                </a:solidFill>
                <a:latin typeface="Arial" charset="0"/>
                <a:ea typeface="Arial" charset="0"/>
                <a:cs typeface="Arial" charset="0"/>
              </a:rPr>
              <a:t>HIRING</a:t>
            </a:r>
          </a:p>
        </p:txBody>
      </p:sp>
    </p:spTree>
    <p:extLst>
      <p:ext uri="{BB962C8B-B14F-4D97-AF65-F5344CB8AC3E}">
        <p14:creationId xmlns:p14="http://schemas.microsoft.com/office/powerpoint/2010/main" val="1347669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500" y="152400"/>
            <a:ext cx="7924800" cy="685800"/>
          </a:xfrm>
        </p:spPr>
        <p:txBody>
          <a:bodyPr/>
          <a:lstStyle/>
          <a:p>
            <a:r>
              <a:rPr lang="en-US" dirty="0"/>
              <a:t>Research Areas in EP</a:t>
            </a:r>
          </a:p>
        </p:txBody>
      </p:sp>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3</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806003"/>
            <a:ext cx="5797375" cy="2413158"/>
          </a:xfrm>
          <a:prstGeom prst="rect">
            <a:avLst/>
          </a:prstGeom>
        </p:spPr>
      </p:pic>
      <p:sp>
        <p:nvSpPr>
          <p:cNvPr id="9" name="Rectangle 8"/>
          <p:cNvSpPr/>
          <p:nvPr/>
        </p:nvSpPr>
        <p:spPr>
          <a:xfrm>
            <a:off x="307887" y="3330430"/>
            <a:ext cx="8534400" cy="2462213"/>
          </a:xfrm>
          <a:prstGeom prst="rect">
            <a:avLst/>
          </a:prstGeom>
        </p:spPr>
        <p:txBody>
          <a:bodyPr wrap="square">
            <a:spAutoFit/>
          </a:bodyPr>
          <a:lstStyle/>
          <a:p>
            <a:pPr marL="342900" indent="-342900">
              <a:buFont typeface="Arial" panose="020B0604020202020204" pitchFamily="34" charset="0"/>
              <a:buChar char="•"/>
            </a:pPr>
            <a:r>
              <a:rPr lang="en-US" sz="2200" dirty="0">
                <a:latin typeface="+mj-lt"/>
              </a:rPr>
              <a:t>Photons are the most sensitive fine-toothed probes into the world around us, from radio astronomy to microscopic biological imaging and semiconductor chip fabrication.</a:t>
            </a:r>
          </a:p>
          <a:p>
            <a:pPr marL="342900" indent="-342900">
              <a:buFont typeface="Arial" panose="020B0604020202020204" pitchFamily="34" charset="0"/>
              <a:buChar char="•"/>
            </a:pPr>
            <a:r>
              <a:rPr lang="en-US" sz="2200" dirty="0">
                <a:latin typeface="+mj-lt"/>
              </a:rPr>
              <a:t>Integration of novel materials at nanoscales and of innovative design concepts empower the next-generation of light sources, smart lighting detectors and sensors, </a:t>
            </a:r>
            <a:r>
              <a:rPr lang="en-US" sz="2200" dirty="0" err="1">
                <a:latin typeface="+mj-lt"/>
              </a:rPr>
              <a:t>biodetection</a:t>
            </a:r>
            <a:r>
              <a:rPr lang="en-US" sz="2200" dirty="0">
                <a:latin typeface="+mj-lt"/>
              </a:rPr>
              <a:t>, and on-chip communication. </a:t>
            </a:r>
          </a:p>
        </p:txBody>
      </p:sp>
    </p:spTree>
    <p:extLst>
      <p:ext uri="{BB962C8B-B14F-4D97-AF65-F5344CB8AC3E}">
        <p14:creationId xmlns:p14="http://schemas.microsoft.com/office/powerpoint/2010/main" val="2595058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500" y="152400"/>
            <a:ext cx="7924800" cy="685800"/>
          </a:xfrm>
        </p:spPr>
        <p:txBody>
          <a:bodyPr/>
          <a:lstStyle/>
          <a:p>
            <a:r>
              <a:rPr lang="en-US" dirty="0"/>
              <a:t>Research Areas in EP</a:t>
            </a:r>
          </a:p>
        </p:txBody>
      </p:sp>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4</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pic>
        <p:nvPicPr>
          <p:cNvPr id="7" name="Picture 6"/>
          <p:cNvPicPr>
            <a:picLocks noChangeAspect="1"/>
          </p:cNvPicPr>
          <p:nvPr/>
        </p:nvPicPr>
        <p:blipFill>
          <a:blip r:embed="rId3"/>
          <a:stretch>
            <a:fillRect/>
          </a:stretch>
        </p:blipFill>
        <p:spPr>
          <a:xfrm>
            <a:off x="1870430" y="863927"/>
            <a:ext cx="5555540" cy="2312494"/>
          </a:xfrm>
          <a:prstGeom prst="rect">
            <a:avLst/>
          </a:prstGeom>
        </p:spPr>
      </p:pic>
      <p:sp>
        <p:nvSpPr>
          <p:cNvPr id="9" name="Rectangle 8"/>
          <p:cNvSpPr/>
          <p:nvPr/>
        </p:nvSpPr>
        <p:spPr>
          <a:xfrm>
            <a:off x="381000" y="3383124"/>
            <a:ext cx="8382000" cy="3170099"/>
          </a:xfrm>
          <a:prstGeom prst="rect">
            <a:avLst/>
          </a:prstGeom>
        </p:spPr>
        <p:txBody>
          <a:bodyPr wrap="square">
            <a:spAutoFit/>
          </a:bodyPr>
          <a:lstStyle/>
          <a:p>
            <a:pPr marL="342900" indent="-342900">
              <a:buFont typeface="Arial" panose="020B0604020202020204" pitchFamily="34" charset="0"/>
              <a:buChar char="•"/>
            </a:pPr>
            <a:r>
              <a:rPr lang="en-US" sz="2200" dirty="0">
                <a:latin typeface="+mj-lt"/>
              </a:rPr>
              <a:t>Today’s novel light-sensing modalities help us discover new biological phenomena, empower vision for driverless cars, and facilitate recognition of human activities without violating individuals’ privacy.</a:t>
            </a:r>
          </a:p>
          <a:p>
            <a:pPr marL="342900" indent="-342900">
              <a:buFont typeface="Arial" panose="020B0604020202020204" pitchFamily="34" charset="0"/>
              <a:buChar char="•"/>
            </a:pPr>
            <a:r>
              <a:rPr lang="en-US" sz="2200" dirty="0">
                <a:latin typeface="+mj-lt"/>
              </a:rPr>
              <a:t>Tomorrow’s technology will allow us to “see” through walls and measure heart-rate without contact. </a:t>
            </a:r>
          </a:p>
          <a:p>
            <a:pPr marL="342900" indent="-342900">
              <a:buFont typeface="Arial" panose="020B0604020202020204" pitchFamily="34" charset="0"/>
              <a:buChar char="•"/>
            </a:pPr>
            <a:r>
              <a:rPr lang="en-US" sz="2200" dirty="0">
                <a:latin typeface="+mj-lt"/>
              </a:rPr>
              <a:t>Integration of novel sensing materials, optoelectronic devices and computational algorithms.</a:t>
            </a:r>
          </a:p>
          <a:p>
            <a:endParaRPr lang="en-US" dirty="0"/>
          </a:p>
        </p:txBody>
      </p:sp>
    </p:spTree>
    <p:extLst>
      <p:ext uri="{BB962C8B-B14F-4D97-AF65-F5344CB8AC3E}">
        <p14:creationId xmlns:p14="http://schemas.microsoft.com/office/powerpoint/2010/main" val="1757712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500" y="152400"/>
            <a:ext cx="7924800" cy="685800"/>
          </a:xfrm>
        </p:spPr>
        <p:txBody>
          <a:bodyPr/>
          <a:lstStyle/>
          <a:p>
            <a:r>
              <a:rPr lang="en-US" dirty="0"/>
              <a:t>Research Areas in EP</a:t>
            </a:r>
          </a:p>
        </p:txBody>
      </p:sp>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5</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pic>
        <p:nvPicPr>
          <p:cNvPr id="8" name="Picture 7"/>
          <p:cNvPicPr>
            <a:picLocks noChangeAspect="1"/>
          </p:cNvPicPr>
          <p:nvPr/>
        </p:nvPicPr>
        <p:blipFill>
          <a:blip r:embed="rId3"/>
          <a:stretch>
            <a:fillRect/>
          </a:stretch>
        </p:blipFill>
        <p:spPr>
          <a:xfrm>
            <a:off x="1828800" y="990600"/>
            <a:ext cx="5746413" cy="2391945"/>
          </a:xfrm>
          <a:prstGeom prst="rect">
            <a:avLst/>
          </a:prstGeom>
        </p:spPr>
      </p:pic>
      <p:sp>
        <p:nvSpPr>
          <p:cNvPr id="9" name="Rectangle 8"/>
          <p:cNvSpPr/>
          <p:nvPr/>
        </p:nvSpPr>
        <p:spPr>
          <a:xfrm>
            <a:off x="447761" y="3581400"/>
            <a:ext cx="8382000" cy="2123658"/>
          </a:xfrm>
          <a:prstGeom prst="rect">
            <a:avLst/>
          </a:prstGeom>
        </p:spPr>
        <p:txBody>
          <a:bodyPr wrap="square">
            <a:spAutoFit/>
          </a:bodyPr>
          <a:lstStyle/>
          <a:p>
            <a:pPr marL="342900" indent="-342900">
              <a:buFont typeface="Arial" panose="020B0604020202020204" pitchFamily="34" charset="0"/>
              <a:buChar char="•"/>
            </a:pPr>
            <a:r>
              <a:rPr lang="en-US" sz="2200" dirty="0">
                <a:latin typeface="+mj-lt"/>
              </a:rPr>
              <a:t>Gain a deep understanding of and interaction with biological systems that has evaded humanity for centuries</a:t>
            </a:r>
          </a:p>
          <a:p>
            <a:pPr marL="342900" indent="-342900">
              <a:buFont typeface="Arial" panose="020B0604020202020204" pitchFamily="34" charset="0"/>
              <a:buChar char="•"/>
            </a:pPr>
            <a:r>
              <a:rPr lang="en-US" sz="2200" dirty="0">
                <a:latin typeface="+mj-lt"/>
              </a:rPr>
              <a:t>Better insight into the human brain, design of artificial neural systems inspired by modern neuroscience, development of new biomaterials and biosensors, and delivery of smart healthcare.</a:t>
            </a:r>
          </a:p>
        </p:txBody>
      </p:sp>
    </p:spTree>
    <p:extLst>
      <p:ext uri="{BB962C8B-B14F-4D97-AF65-F5344CB8AC3E}">
        <p14:creationId xmlns:p14="http://schemas.microsoft.com/office/powerpoint/2010/main" val="3963230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6</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6" name="Oval 5"/>
          <p:cNvSpPr/>
          <p:nvPr/>
        </p:nvSpPr>
        <p:spPr bwMode="auto">
          <a:xfrm>
            <a:off x="-14288" y="1750515"/>
            <a:ext cx="22098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Bio-Photonics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8" name="Oval 7"/>
          <p:cNvSpPr/>
          <p:nvPr/>
        </p:nvSpPr>
        <p:spPr bwMode="auto">
          <a:xfrm>
            <a:off x="1104900" y="1005086"/>
            <a:ext cx="25146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Computational</a:t>
            </a:r>
            <a:r>
              <a:rPr kumimoji="0" lang="en-US" sz="1800" b="1" i="0" u="none" strike="noStrike" cap="none" normalizeH="0">
                <a:ln>
                  <a:noFill/>
                </a:ln>
                <a:solidFill>
                  <a:schemeClr val="tx1"/>
                </a:solidFill>
                <a:effectLst/>
                <a:latin typeface="Arial" charset="0"/>
                <a:ea typeface="Arial" charset="0"/>
                <a:cs typeface="Arial" charset="0"/>
              </a:rPr>
              <a:t> Electro-Physics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9" name="Oval 8"/>
          <p:cNvSpPr/>
          <p:nvPr/>
        </p:nvSpPr>
        <p:spPr bwMode="auto">
          <a:xfrm>
            <a:off x="2867023" y="398860"/>
            <a:ext cx="39624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r>
              <a:rPr lang="en-US" sz="1800" b="1" dirty="0">
                <a:latin typeface="Arial" charset="0"/>
                <a:ea typeface="Arial" charset="0"/>
                <a:cs typeface="Arial" charset="0"/>
              </a:rPr>
              <a:t>Applied electromagnetics and energy</a:t>
            </a:r>
          </a:p>
        </p:txBody>
      </p:sp>
      <p:sp>
        <p:nvSpPr>
          <p:cNvPr id="10" name="Oval 9"/>
          <p:cNvSpPr/>
          <p:nvPr/>
        </p:nvSpPr>
        <p:spPr bwMode="auto">
          <a:xfrm>
            <a:off x="6642702" y="2775781"/>
            <a:ext cx="260985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Fiber and guided wave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1" name="Oval 10"/>
          <p:cNvSpPr/>
          <p:nvPr/>
        </p:nvSpPr>
        <p:spPr bwMode="auto">
          <a:xfrm>
            <a:off x="197643" y="4580684"/>
            <a:ext cx="4429125"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Imaging, sensing, microscopy &amp; spectroscopy</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2" name="Oval 11"/>
          <p:cNvSpPr/>
          <p:nvPr/>
        </p:nvSpPr>
        <p:spPr bwMode="auto">
          <a:xfrm>
            <a:off x="6323719" y="3766305"/>
            <a:ext cx="2838451"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Integrated </a:t>
            </a:r>
            <a:r>
              <a:rPr lang="en-US" sz="1800" b="1">
                <a:latin typeface="Arial" charset="0"/>
                <a:ea typeface="Arial" charset="0"/>
                <a:cs typeface="Arial" charset="0"/>
              </a:rPr>
              <a:t>and silicon 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3" name="Oval 12"/>
          <p:cNvSpPr/>
          <p:nvPr/>
        </p:nvSpPr>
        <p:spPr bwMode="auto">
          <a:xfrm>
            <a:off x="6412188" y="1019173"/>
            <a:ext cx="15240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a:latin typeface="Arial" charset="0"/>
                <a:ea typeface="Arial" charset="0"/>
                <a:cs typeface="Arial" charset="0"/>
              </a:rPr>
              <a:t>Lasers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4" name="Oval 13"/>
          <p:cNvSpPr/>
          <p:nvPr/>
        </p:nvSpPr>
        <p:spPr bwMode="auto">
          <a:xfrm>
            <a:off x="2688429" y="5376827"/>
            <a:ext cx="4319587"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err="1">
                <a:latin typeface="Arial" charset="0"/>
                <a:ea typeface="Arial" charset="0"/>
                <a:cs typeface="Arial" charset="0"/>
              </a:rPr>
              <a:t>Nanophotonics</a:t>
            </a:r>
            <a:r>
              <a:rPr lang="en-US" sz="1800" b="1" dirty="0">
                <a:latin typeface="Arial" charset="0"/>
                <a:ea typeface="Arial" charset="0"/>
                <a:cs typeface="Arial" charset="0"/>
              </a:rPr>
              <a:t>, </a:t>
            </a:r>
            <a:r>
              <a:rPr lang="en-US" sz="1800" b="1" dirty="0" err="1">
                <a:latin typeface="Arial" charset="0"/>
                <a:ea typeface="Arial" charset="0"/>
                <a:cs typeface="Arial" charset="0"/>
              </a:rPr>
              <a:t>plasmonics</a:t>
            </a:r>
            <a:r>
              <a:rPr lang="en-US" sz="1800" b="1" dirty="0">
                <a:latin typeface="Arial" charset="0"/>
                <a:ea typeface="Arial" charset="0"/>
                <a:cs typeface="Arial" charset="0"/>
              </a:rPr>
              <a:t> and metamaterials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5" name="Oval 14"/>
          <p:cNvSpPr/>
          <p:nvPr/>
        </p:nvSpPr>
        <p:spPr bwMode="auto">
          <a:xfrm>
            <a:off x="6392465" y="1875233"/>
            <a:ext cx="2836069"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Nonlinear </a:t>
            </a:r>
            <a:r>
              <a:rPr lang="en-US" sz="1800" b="1">
                <a:latin typeface="Arial" charset="0"/>
                <a:ea typeface="Arial" charset="0"/>
                <a:cs typeface="Arial" charset="0"/>
              </a:rPr>
              <a:t>and ultrafast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6" name="Oval 15"/>
          <p:cNvSpPr/>
          <p:nvPr/>
        </p:nvSpPr>
        <p:spPr bwMode="auto">
          <a:xfrm>
            <a:off x="5023194" y="4580684"/>
            <a:ext cx="3157538"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Optoelectronic materials </a:t>
            </a:r>
            <a:r>
              <a:rPr lang="en-US" sz="1800" b="1">
                <a:latin typeface="Arial" charset="0"/>
                <a:ea typeface="Arial" charset="0"/>
                <a:cs typeface="Arial" charset="0"/>
              </a:rPr>
              <a:t>&amp; devices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7" name="Oval 16"/>
          <p:cNvSpPr/>
          <p:nvPr/>
        </p:nvSpPr>
        <p:spPr bwMode="auto">
          <a:xfrm>
            <a:off x="225027" y="3626030"/>
            <a:ext cx="1731169"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a:latin typeface="Arial" charset="0"/>
                <a:ea typeface="Arial" charset="0"/>
                <a:cs typeface="Arial" charset="0"/>
              </a:rPr>
              <a:t>Quantum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8" name="Oval 17"/>
          <p:cNvSpPr/>
          <p:nvPr/>
        </p:nvSpPr>
        <p:spPr bwMode="auto">
          <a:xfrm>
            <a:off x="0" y="2735606"/>
            <a:ext cx="2412206"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Space science &amp; technology</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3162300" y="2312703"/>
            <a:ext cx="2713682" cy="1834602"/>
          </a:xfrm>
          <a:prstGeom prst="rect">
            <a:avLst/>
          </a:prstGeom>
        </p:spPr>
      </p:pic>
      <p:cxnSp>
        <p:nvCxnSpPr>
          <p:cNvPr id="19" name="Straight Connector 18"/>
          <p:cNvCxnSpPr/>
          <p:nvPr/>
        </p:nvCxnSpPr>
        <p:spPr bwMode="auto">
          <a:xfrm>
            <a:off x="2971800" y="1781173"/>
            <a:ext cx="647700" cy="53153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a:stCxn id="9" idx="4"/>
          </p:cNvCxnSpPr>
          <p:nvPr/>
        </p:nvCxnSpPr>
        <p:spPr bwMode="auto">
          <a:xfrm>
            <a:off x="4848223" y="1160860"/>
            <a:ext cx="102395" cy="10953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flipH="1">
            <a:off x="5715000" y="1767086"/>
            <a:ext cx="697188" cy="51738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flipH="1">
            <a:off x="5875982" y="2536783"/>
            <a:ext cx="677465" cy="21745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a:stCxn id="10" idx="2"/>
          </p:cNvCxnSpPr>
          <p:nvPr/>
        </p:nvCxnSpPr>
        <p:spPr bwMode="auto">
          <a:xfrm flipH="1" flipV="1">
            <a:off x="5875983" y="3154948"/>
            <a:ext cx="766719" cy="183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flipH="1" flipV="1">
            <a:off x="5875984" y="3722122"/>
            <a:ext cx="516481" cy="24288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flipH="1" flipV="1">
            <a:off x="5439994" y="4203269"/>
            <a:ext cx="275006" cy="37741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flipV="1">
            <a:off x="4848222" y="4235937"/>
            <a:ext cx="0" cy="106321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flipV="1">
            <a:off x="3619500" y="4279474"/>
            <a:ext cx="190500" cy="3012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flipV="1">
            <a:off x="2084814" y="3766305"/>
            <a:ext cx="985445" cy="12223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flipV="1">
            <a:off x="2504247" y="3051650"/>
            <a:ext cx="602032" cy="387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2362200" y="2243938"/>
            <a:ext cx="754080" cy="2111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609900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7</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6" name="Oval 5"/>
          <p:cNvSpPr/>
          <p:nvPr/>
        </p:nvSpPr>
        <p:spPr bwMode="auto">
          <a:xfrm>
            <a:off x="-14288" y="1750515"/>
            <a:ext cx="22098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Bio-Photonics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5038" y="3039207"/>
            <a:ext cx="1081488" cy="1081488"/>
          </a:xfrm>
          <a:prstGeom prst="rect">
            <a:avLst/>
          </a:prstGeom>
        </p:spPr>
      </p:pic>
      <p:pic>
        <p:nvPicPr>
          <p:cNvPr id="20" name="Picture 1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46163" y="3271385"/>
            <a:ext cx="1076493" cy="1092201"/>
          </a:xfrm>
          <a:prstGeom prst="rect">
            <a:avLst/>
          </a:prstGeom>
        </p:spPr>
      </p:pic>
      <p:pic>
        <p:nvPicPr>
          <p:cNvPr id="21" name="Picture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43200" y="1148262"/>
            <a:ext cx="1076493" cy="1092201"/>
          </a:xfrm>
          <a:prstGeom prst="rect">
            <a:avLst/>
          </a:prstGeom>
        </p:spPr>
      </p:pic>
      <p:sp>
        <p:nvSpPr>
          <p:cNvPr id="22" name="TextBox 21"/>
          <p:cNvSpPr txBox="1"/>
          <p:nvPr/>
        </p:nvSpPr>
        <p:spPr>
          <a:xfrm>
            <a:off x="2685454" y="2238459"/>
            <a:ext cx="1153847" cy="338554"/>
          </a:xfrm>
          <a:prstGeom prst="rect">
            <a:avLst/>
          </a:prstGeom>
          <a:noFill/>
        </p:spPr>
        <p:txBody>
          <a:bodyPr wrap="square" rtlCol="0">
            <a:spAutoFit/>
          </a:bodyPr>
          <a:lstStyle/>
          <a:p>
            <a:r>
              <a:rPr lang="en-US" sz="1600" dirty="0" err="1">
                <a:latin typeface="Arial" charset="0"/>
                <a:ea typeface="Arial" charset="0"/>
                <a:cs typeface="Arial" charset="0"/>
              </a:rPr>
              <a:t>Unlu</a:t>
            </a:r>
            <a:endParaRPr lang="en-US" sz="1600" dirty="0">
              <a:latin typeface="Arial" charset="0"/>
              <a:ea typeface="Arial" charset="0"/>
              <a:cs typeface="Arial" charset="0"/>
            </a:endParaRPr>
          </a:p>
        </p:txBody>
      </p:sp>
      <p:sp>
        <p:nvSpPr>
          <p:cNvPr id="23" name="TextBox 22"/>
          <p:cNvSpPr txBox="1"/>
          <p:nvPr/>
        </p:nvSpPr>
        <p:spPr>
          <a:xfrm>
            <a:off x="3358500" y="4374896"/>
            <a:ext cx="1153847" cy="338554"/>
          </a:xfrm>
          <a:prstGeom prst="rect">
            <a:avLst/>
          </a:prstGeom>
          <a:noFill/>
        </p:spPr>
        <p:txBody>
          <a:bodyPr wrap="square" rtlCol="0">
            <a:spAutoFit/>
          </a:bodyPr>
          <a:lstStyle/>
          <a:p>
            <a:r>
              <a:rPr lang="en-US" sz="1600" dirty="0">
                <a:latin typeface="Arial" charset="0"/>
                <a:ea typeface="Arial" charset="0"/>
                <a:cs typeface="Arial" charset="0"/>
              </a:rPr>
              <a:t>Tian</a:t>
            </a:r>
          </a:p>
        </p:txBody>
      </p:sp>
      <p:sp>
        <p:nvSpPr>
          <p:cNvPr id="24" name="TextBox 23"/>
          <p:cNvSpPr txBox="1"/>
          <p:nvPr/>
        </p:nvSpPr>
        <p:spPr>
          <a:xfrm>
            <a:off x="6236094" y="4172083"/>
            <a:ext cx="1153847" cy="338554"/>
          </a:xfrm>
          <a:prstGeom prst="rect">
            <a:avLst/>
          </a:prstGeom>
          <a:noFill/>
        </p:spPr>
        <p:txBody>
          <a:bodyPr wrap="square" rtlCol="0">
            <a:spAutoFit/>
          </a:bodyPr>
          <a:lstStyle/>
          <a:p>
            <a:r>
              <a:rPr lang="en-US" sz="1600" dirty="0" err="1">
                <a:latin typeface="Arial" charset="0"/>
                <a:ea typeface="Arial" charset="0"/>
                <a:cs typeface="Arial" charset="0"/>
              </a:rPr>
              <a:t>Bigio</a:t>
            </a:r>
            <a:endParaRPr lang="en-US" sz="1600" dirty="0">
              <a:latin typeface="Arial" charset="0"/>
              <a:ea typeface="Arial" charset="0"/>
              <a:cs typeface="Arial" charset="0"/>
            </a:endParaRPr>
          </a:p>
        </p:txBody>
      </p:sp>
      <p:sp>
        <p:nvSpPr>
          <p:cNvPr id="2" name="Rectangle 1"/>
          <p:cNvSpPr/>
          <p:nvPr/>
        </p:nvSpPr>
        <p:spPr>
          <a:xfrm>
            <a:off x="6208031" y="4780202"/>
            <a:ext cx="3164569" cy="1569660"/>
          </a:xfrm>
          <a:prstGeom prst="rect">
            <a:avLst/>
          </a:prstGeom>
        </p:spPr>
        <p:txBody>
          <a:bodyPr wrap="square">
            <a:spAutoFit/>
          </a:bodyPr>
          <a:lstStyle/>
          <a:p>
            <a:r>
              <a:rPr lang="en-US" dirty="0">
                <a:solidFill>
                  <a:srgbClr val="1A1A1A"/>
                </a:solidFill>
                <a:latin typeface="Helvetica" charset="0"/>
              </a:rPr>
              <a:t>Optical </a:t>
            </a:r>
            <a:r>
              <a:rPr lang="en-US">
                <a:solidFill>
                  <a:srgbClr val="1A1A1A"/>
                </a:solidFill>
                <a:latin typeface="Helvetica" charset="0"/>
              </a:rPr>
              <a:t>cancer detection, neuron </a:t>
            </a:r>
            <a:r>
              <a:rPr lang="en-US" dirty="0">
                <a:solidFill>
                  <a:srgbClr val="1A1A1A"/>
                </a:solidFill>
                <a:latin typeface="Helvetica" charset="0"/>
              </a:rPr>
              <a:t>activation, and tissue profiling</a:t>
            </a:r>
            <a:endParaRPr lang="en-US" dirty="0"/>
          </a:p>
        </p:txBody>
      </p:sp>
      <p:sp>
        <p:nvSpPr>
          <p:cNvPr id="26" name="Rectangle 25"/>
          <p:cNvSpPr/>
          <p:nvPr/>
        </p:nvSpPr>
        <p:spPr>
          <a:xfrm>
            <a:off x="2514600" y="312003"/>
            <a:ext cx="4191000" cy="830997"/>
          </a:xfrm>
          <a:prstGeom prst="rect">
            <a:avLst/>
          </a:prstGeom>
        </p:spPr>
        <p:txBody>
          <a:bodyPr wrap="square">
            <a:spAutoFit/>
          </a:bodyPr>
          <a:lstStyle/>
          <a:p>
            <a:r>
              <a:rPr lang="en-US" dirty="0">
                <a:solidFill>
                  <a:srgbClr val="1A1A1A"/>
                </a:solidFill>
                <a:latin typeface="Helvetica" charset="0"/>
              </a:rPr>
              <a:t>Optical detection of individual viral pathogens </a:t>
            </a:r>
            <a:endParaRPr lang="en-US" dirty="0"/>
          </a:p>
        </p:txBody>
      </p:sp>
      <p:pic>
        <p:nvPicPr>
          <p:cNvPr id="27" name="Picture 26" descr="14-8091-UNLUCONNOR-002_WEB_READY.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67656" y="436715"/>
            <a:ext cx="2187244" cy="1458162"/>
          </a:xfrm>
          <a:prstGeom prst="rect">
            <a:avLst/>
          </a:prstGeom>
        </p:spPr>
      </p:pic>
      <p:grpSp>
        <p:nvGrpSpPr>
          <p:cNvPr id="28" name="Group 27"/>
          <p:cNvGrpSpPr/>
          <p:nvPr/>
        </p:nvGrpSpPr>
        <p:grpSpPr>
          <a:xfrm>
            <a:off x="4080209" y="1126191"/>
            <a:ext cx="3216499" cy="1450822"/>
            <a:chOff x="3875459" y="3912852"/>
            <a:chExt cx="5268541" cy="2787760"/>
          </a:xfrm>
        </p:grpSpPr>
        <p:pic>
          <p:nvPicPr>
            <p:cNvPr id="29" name="Picture 28" descr="Screen Shot 2014-10-12 at 8.11.38 PM.pn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75459" y="3912852"/>
              <a:ext cx="3878066" cy="2787760"/>
            </a:xfrm>
            <a:prstGeom prst="rect">
              <a:avLst/>
            </a:prstGeom>
          </p:spPr>
        </p:pic>
        <p:pic>
          <p:nvPicPr>
            <p:cNvPr id="30" name="Picture 29" descr="Screen Shot 2014-10-12 at 8.11.51 PM.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7353" y="5058764"/>
              <a:ext cx="5246647" cy="712720"/>
            </a:xfrm>
            <a:prstGeom prst="rect">
              <a:avLst/>
            </a:prstGeom>
          </p:spPr>
        </p:pic>
        <p:pic>
          <p:nvPicPr>
            <p:cNvPr id="31" name="Picture 30" descr="Screen Shot 2014-10-12 at 8.14.01 PM.pn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929845" y="5698788"/>
              <a:ext cx="1510772" cy="585774"/>
            </a:xfrm>
            <a:prstGeom prst="rect">
              <a:avLst/>
            </a:prstGeom>
          </p:spPr>
        </p:pic>
      </p:grpSp>
      <p:pic>
        <p:nvPicPr>
          <p:cNvPr id="32" name="Picture 31" descr="Untitl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54356" y="1952290"/>
            <a:ext cx="4037392" cy="1343714"/>
          </a:xfrm>
          <a:prstGeom prst="rect">
            <a:avLst/>
          </a:prstGeom>
        </p:spPr>
      </p:pic>
      <p:pic>
        <p:nvPicPr>
          <p:cNvPr id="7" name="Picture 6"/>
          <p:cNvPicPr>
            <a:picLocks noChangeAspect="1"/>
          </p:cNvPicPr>
          <p:nvPr/>
        </p:nvPicPr>
        <p:blipFill>
          <a:blip r:embed="rId11"/>
          <a:stretch>
            <a:fillRect/>
          </a:stretch>
        </p:blipFill>
        <p:spPr>
          <a:xfrm>
            <a:off x="7593077" y="3025390"/>
            <a:ext cx="1272940" cy="1674921"/>
          </a:xfrm>
          <a:prstGeom prst="rect">
            <a:avLst/>
          </a:prstGeom>
        </p:spPr>
      </p:pic>
      <p:pic>
        <p:nvPicPr>
          <p:cNvPr id="33" name="Picture 32"/>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3553" y="3039207"/>
            <a:ext cx="3096375" cy="2156805"/>
          </a:xfrm>
          <a:prstGeom prst="rect">
            <a:avLst/>
          </a:prstGeom>
        </p:spPr>
      </p:pic>
      <p:sp>
        <p:nvSpPr>
          <p:cNvPr id="25" name="Rectangle 24"/>
          <p:cNvSpPr/>
          <p:nvPr/>
        </p:nvSpPr>
        <p:spPr>
          <a:xfrm>
            <a:off x="2950247" y="4642459"/>
            <a:ext cx="3124200" cy="830997"/>
          </a:xfrm>
          <a:prstGeom prst="rect">
            <a:avLst/>
          </a:prstGeom>
        </p:spPr>
        <p:txBody>
          <a:bodyPr wrap="square">
            <a:spAutoFit/>
          </a:bodyPr>
          <a:lstStyle/>
          <a:p>
            <a:r>
              <a:rPr lang="en-US" dirty="0">
                <a:solidFill>
                  <a:srgbClr val="1A1A1A"/>
                </a:solidFill>
                <a:latin typeface="Helvetica" charset="0"/>
              </a:rPr>
              <a:t>Computational imaging</a:t>
            </a:r>
            <a:endParaRPr lang="en-US" dirty="0"/>
          </a:p>
        </p:txBody>
      </p:sp>
    </p:spTree>
    <p:extLst>
      <p:ext uri="{BB962C8B-B14F-4D97-AF65-F5344CB8AC3E}">
        <p14:creationId xmlns:p14="http://schemas.microsoft.com/office/powerpoint/2010/main" val="116312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 grpId="0"/>
      <p:bldP spid="26"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8</a:t>
            </a:fld>
            <a:endParaRPr lang="en-US"/>
          </a:p>
        </p:txBody>
      </p:sp>
      <p:sp>
        <p:nvSpPr>
          <p:cNvPr id="6" name="Oval 5"/>
          <p:cNvSpPr/>
          <p:nvPr/>
        </p:nvSpPr>
        <p:spPr bwMode="auto">
          <a:xfrm>
            <a:off x="-14288" y="1750515"/>
            <a:ext cx="22098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Bio-Photonics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34" name="Rectangle 33"/>
          <p:cNvSpPr/>
          <p:nvPr/>
        </p:nvSpPr>
        <p:spPr bwMode="auto">
          <a:xfrm>
            <a:off x="425212" y="3516722"/>
            <a:ext cx="6073909" cy="17060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charset="-128"/>
              <a:cs typeface="Osaka" charset="-128"/>
            </a:endParaRPr>
          </a:p>
        </p:txBody>
      </p:sp>
      <p:sp>
        <p:nvSpPr>
          <p:cNvPr id="35" name="TextBox 34"/>
          <p:cNvSpPr txBox="1"/>
          <p:nvPr/>
        </p:nvSpPr>
        <p:spPr>
          <a:xfrm>
            <a:off x="868798" y="4836253"/>
            <a:ext cx="1153847" cy="338554"/>
          </a:xfrm>
          <a:prstGeom prst="rect">
            <a:avLst/>
          </a:prstGeom>
          <a:noFill/>
        </p:spPr>
        <p:txBody>
          <a:bodyPr wrap="square" rtlCol="0">
            <a:spAutoFit/>
          </a:bodyPr>
          <a:lstStyle/>
          <a:p>
            <a:r>
              <a:rPr lang="en-US" sz="1600">
                <a:latin typeface="Arial" charset="0"/>
                <a:ea typeface="Arial" charset="0"/>
                <a:cs typeface="Arial" charset="0"/>
              </a:rPr>
              <a:t>Cheng</a:t>
            </a:r>
            <a:endParaRPr lang="en-US" sz="1600" dirty="0">
              <a:latin typeface="Arial" charset="0"/>
              <a:ea typeface="Arial" charset="0"/>
              <a:cs typeface="Arial" charset="0"/>
            </a:endParaRPr>
          </a:p>
        </p:txBody>
      </p:sp>
      <p:pic>
        <p:nvPicPr>
          <p:cNvPr id="36" name="Picture 3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772" y="3678664"/>
            <a:ext cx="885025" cy="1180033"/>
          </a:xfrm>
          <a:prstGeom prst="rect">
            <a:avLst/>
          </a:prstGeom>
        </p:spPr>
      </p:pic>
      <p:sp>
        <p:nvSpPr>
          <p:cNvPr id="37" name="Rectangle 36"/>
          <p:cNvSpPr/>
          <p:nvPr/>
        </p:nvSpPr>
        <p:spPr>
          <a:xfrm>
            <a:off x="2128115" y="4974879"/>
            <a:ext cx="4735393" cy="1138773"/>
          </a:xfrm>
          <a:prstGeom prst="rect">
            <a:avLst/>
          </a:prstGeom>
        </p:spPr>
        <p:txBody>
          <a:bodyPr wrap="square">
            <a:spAutoFit/>
          </a:bodyPr>
          <a:lstStyle/>
          <a:p>
            <a:r>
              <a:rPr lang="en-US" dirty="0">
                <a:solidFill>
                  <a:prstClr val="black"/>
                </a:solidFill>
                <a:latin typeface="Helvetica" charset="0"/>
                <a:ea typeface="Helvetica" charset="0"/>
                <a:cs typeface="Helvetica" charset="0"/>
              </a:rPr>
              <a:t>Label-free molecular spectroscopic imaging</a:t>
            </a:r>
          </a:p>
          <a:p>
            <a:r>
              <a:rPr lang="en-US" sz="2000" dirty="0">
                <a:solidFill>
                  <a:prstClr val="black"/>
                </a:solidFill>
                <a:latin typeface="Helvetica" charset="0"/>
                <a:ea typeface="Helvetica" charset="0"/>
                <a:cs typeface="Helvetica" charset="0"/>
              </a:rPr>
              <a:t>(</a:t>
            </a:r>
            <a:r>
              <a:rPr lang="en-US" sz="2000" dirty="0">
                <a:latin typeface="Helvetica" charset="0"/>
                <a:ea typeface="Helvetica" charset="0"/>
                <a:cs typeface="Helvetica" charset="0"/>
              </a:rPr>
              <a:t>from Maxwell’s equations to clinic)</a:t>
            </a:r>
            <a:endParaRPr lang="en-US" dirty="0">
              <a:solidFill>
                <a:prstClr val="black"/>
              </a:solidFill>
              <a:latin typeface="Helvetica" charset="0"/>
              <a:ea typeface="Helvetica" charset="0"/>
              <a:cs typeface="Helvetica" charset="0"/>
            </a:endParaRPr>
          </a:p>
        </p:txBody>
      </p:sp>
      <p:pic>
        <p:nvPicPr>
          <p:cNvPr id="38" name="Picture 3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9720" y="4457324"/>
            <a:ext cx="2253280" cy="1918219"/>
          </a:xfrm>
          <a:prstGeom prst="rect">
            <a:avLst/>
          </a:prstGeom>
        </p:spPr>
      </p:pic>
      <p:pic>
        <p:nvPicPr>
          <p:cNvPr id="39" name="Picture 3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0966" y="3337893"/>
            <a:ext cx="1443416" cy="1327757"/>
          </a:xfrm>
          <a:prstGeom prst="rect">
            <a:avLst/>
          </a:prstGeom>
        </p:spPr>
      </p:pic>
      <p:pic>
        <p:nvPicPr>
          <p:cNvPr id="40" name="Picture 3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6037" y="3048000"/>
            <a:ext cx="3694330" cy="1957530"/>
          </a:xfrm>
          <a:prstGeom prst="rect">
            <a:avLst/>
          </a:prstGeom>
        </p:spPr>
      </p:pic>
      <p:pic>
        <p:nvPicPr>
          <p:cNvPr id="41" name="Picture 2" descr="ya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38400" y="806224"/>
            <a:ext cx="1069495" cy="1257300"/>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423160" y="2215924"/>
            <a:ext cx="647100"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Yang</a:t>
            </a:r>
          </a:p>
        </p:txBody>
      </p:sp>
      <p:pic>
        <p:nvPicPr>
          <p:cNvPr id="43" name="Picture 42"/>
          <p:cNvPicPr/>
          <p:nvPr/>
        </p:nvPicPr>
        <p:blipFill rotWithShape="1">
          <a:blip r:embed="rId7" cstate="screen">
            <a:extLst>
              <a:ext uri="{28A0092B-C50C-407E-A947-70E740481C1C}">
                <a14:useLocalDpi xmlns:a14="http://schemas.microsoft.com/office/drawing/2010/main"/>
              </a:ext>
            </a:extLst>
          </a:blip>
          <a:srcRect r="20666" b="48001"/>
          <a:stretch/>
        </p:blipFill>
        <p:spPr>
          <a:xfrm rot="16200000">
            <a:off x="4132722" y="1258751"/>
            <a:ext cx="1344930" cy="1343025"/>
          </a:xfrm>
          <a:prstGeom prst="ellipse">
            <a:avLst/>
          </a:prstGeom>
          <a:effectLst>
            <a:outerShdw blurRad="50800" dist="50800" dir="2700000" algn="ctr" rotWithShape="0">
              <a:srgbClr val="000000">
                <a:alpha val="40000"/>
              </a:srgbClr>
            </a:outerShdw>
          </a:effectLst>
        </p:spPr>
      </p:pic>
      <p:sp>
        <p:nvSpPr>
          <p:cNvPr id="46" name="TextBox 45"/>
          <p:cNvSpPr txBox="1"/>
          <p:nvPr/>
        </p:nvSpPr>
        <p:spPr>
          <a:xfrm>
            <a:off x="3807024" y="433572"/>
            <a:ext cx="5336975" cy="830997"/>
          </a:xfrm>
          <a:prstGeom prst="rect">
            <a:avLst/>
          </a:prstGeom>
          <a:noFill/>
        </p:spPr>
        <p:txBody>
          <a:bodyPr wrap="square" rtlCol="0">
            <a:spAutoFit/>
          </a:bodyPr>
          <a:lstStyle/>
          <a:p>
            <a:r>
              <a:rPr lang="en-US">
                <a:latin typeface="Helvetica" panose="020B0604020202020204" pitchFamily="34" charset="0"/>
                <a:cs typeface="Helvetica" panose="020B0604020202020204" pitchFamily="34" charset="0"/>
              </a:rPr>
              <a:t>Active </a:t>
            </a:r>
            <a:r>
              <a:rPr lang="en-US" dirty="0" err="1">
                <a:latin typeface="Helvetica" panose="020B0604020202020204" pitchFamily="34" charset="0"/>
                <a:cs typeface="Helvetica" panose="020B0604020202020204" pitchFamily="34" charset="0"/>
              </a:rPr>
              <a:t>nano</a:t>
            </a:r>
            <a:r>
              <a:rPr lang="en-US" dirty="0">
                <a:latin typeface="Helvetica" panose="020B0604020202020204" pitchFamily="34" charset="0"/>
                <a:cs typeface="Helvetica" panose="020B0604020202020204" pitchFamily="34" charset="0"/>
              </a:rPr>
              <a:t>-biomaterial modulating neuronal activities </a:t>
            </a:r>
          </a:p>
        </p:txBody>
      </p:sp>
      <p:pic>
        <p:nvPicPr>
          <p:cNvPr id="2" name="Picture 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37776" y="1211320"/>
            <a:ext cx="1466484" cy="1483340"/>
          </a:xfrm>
          <a:prstGeom prst="rect">
            <a:avLst/>
          </a:prstGeom>
        </p:spPr>
      </p:pic>
      <p:pic>
        <p:nvPicPr>
          <p:cNvPr id="5" name="Picture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33957" y="1344920"/>
            <a:ext cx="1510218" cy="1280918"/>
          </a:xfrm>
          <a:prstGeom prst="rect">
            <a:avLst/>
          </a:prstGeom>
        </p:spPr>
      </p:pic>
    </p:spTree>
    <p:extLst>
      <p:ext uri="{BB962C8B-B14F-4D97-AF65-F5344CB8AC3E}">
        <p14:creationId xmlns:p14="http://schemas.microsoft.com/office/powerpoint/2010/main" val="90463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7" grpId="0"/>
      <p:bldP spid="42"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9</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3" name="Oval 12"/>
          <p:cNvSpPr/>
          <p:nvPr/>
        </p:nvSpPr>
        <p:spPr bwMode="auto">
          <a:xfrm>
            <a:off x="7429188" y="1899266"/>
            <a:ext cx="15240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a:latin typeface="Arial" charset="0"/>
                <a:ea typeface="Arial" charset="0"/>
                <a:cs typeface="Arial" charset="0"/>
              </a:rPr>
              <a:t>Lasers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0" name="Oval 9"/>
          <p:cNvSpPr/>
          <p:nvPr/>
        </p:nvSpPr>
        <p:spPr bwMode="auto">
          <a:xfrm>
            <a:off x="6124263" y="1024762"/>
            <a:ext cx="260985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Fiber and guided wave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20" name="Picture 1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7020" y="382818"/>
            <a:ext cx="1096782" cy="1054880"/>
          </a:xfrm>
          <a:prstGeom prst="rect">
            <a:avLst/>
          </a:prstGeom>
        </p:spPr>
      </p:pic>
      <p:sp>
        <p:nvSpPr>
          <p:cNvPr id="21" name="TextBox 20"/>
          <p:cNvSpPr txBox="1"/>
          <p:nvPr/>
        </p:nvSpPr>
        <p:spPr>
          <a:xfrm>
            <a:off x="-192" y="1456005"/>
            <a:ext cx="1638494" cy="338554"/>
          </a:xfrm>
          <a:prstGeom prst="rect">
            <a:avLst/>
          </a:prstGeom>
          <a:noFill/>
        </p:spPr>
        <p:txBody>
          <a:bodyPr wrap="square" rtlCol="0">
            <a:spAutoFit/>
          </a:bodyPr>
          <a:lstStyle/>
          <a:p>
            <a:r>
              <a:rPr lang="en-US" sz="1600" dirty="0">
                <a:latin typeface="Arial" charset="0"/>
                <a:ea typeface="Arial" charset="0"/>
                <a:cs typeface="Arial" charset="0"/>
              </a:rPr>
              <a:t>Ramachandran</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54616" y="1336924"/>
            <a:ext cx="1391557" cy="1391557"/>
          </a:xfrm>
          <a:prstGeom prst="rect">
            <a:avLst/>
          </a:prstGeom>
        </p:spPr>
      </p:pic>
      <p:pic>
        <p:nvPicPr>
          <p:cNvPr id="23" name="Picture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0153" y="1296886"/>
            <a:ext cx="1202206" cy="1578169"/>
          </a:xfrm>
          <a:prstGeom prst="rect">
            <a:avLst/>
          </a:prstGeom>
        </p:spPr>
      </p:pic>
      <p:sp>
        <p:nvSpPr>
          <p:cNvPr id="24" name="Rectangle 23"/>
          <p:cNvSpPr/>
          <p:nvPr/>
        </p:nvSpPr>
        <p:spPr>
          <a:xfrm>
            <a:off x="1420306" y="401614"/>
            <a:ext cx="5185903" cy="830997"/>
          </a:xfrm>
          <a:prstGeom prst="rect">
            <a:avLst/>
          </a:prstGeom>
        </p:spPr>
        <p:txBody>
          <a:bodyPr wrap="square">
            <a:spAutoFit/>
          </a:bodyPr>
          <a:lstStyle/>
          <a:p>
            <a:r>
              <a:rPr lang="en-US" dirty="0">
                <a:solidFill>
                  <a:srgbClr val="1A1A1A"/>
                </a:solidFill>
                <a:latin typeface="Helvetica" charset="0"/>
              </a:rPr>
              <a:t>Nanostructured optical fiber and nonlinear optics</a:t>
            </a:r>
            <a:endParaRPr lang="en-US" dirty="0"/>
          </a:p>
        </p:txBody>
      </p:sp>
      <p:sp>
        <p:nvSpPr>
          <p:cNvPr id="25" name="Oval 24"/>
          <p:cNvSpPr/>
          <p:nvPr/>
        </p:nvSpPr>
        <p:spPr bwMode="auto">
          <a:xfrm>
            <a:off x="6279044" y="2748804"/>
            <a:ext cx="2836069"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Nonlinear and ultrafast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26" name="Picture 2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7020" y="3581119"/>
            <a:ext cx="1076494" cy="1081087"/>
          </a:xfrm>
          <a:prstGeom prst="rect">
            <a:avLst/>
          </a:prstGeom>
        </p:spPr>
      </p:pic>
      <p:sp>
        <p:nvSpPr>
          <p:cNvPr id="27" name="TextBox 26"/>
          <p:cNvSpPr txBox="1"/>
          <p:nvPr/>
        </p:nvSpPr>
        <p:spPr>
          <a:xfrm>
            <a:off x="271613" y="4691844"/>
            <a:ext cx="1153847" cy="338554"/>
          </a:xfrm>
          <a:prstGeom prst="rect">
            <a:avLst/>
          </a:prstGeom>
          <a:noFill/>
        </p:spPr>
        <p:txBody>
          <a:bodyPr wrap="square" rtlCol="0">
            <a:spAutoFit/>
          </a:bodyPr>
          <a:lstStyle/>
          <a:p>
            <a:r>
              <a:rPr lang="en-US" sz="1600" dirty="0">
                <a:latin typeface="Arial" charset="0"/>
                <a:ea typeface="Arial" charset="0"/>
                <a:cs typeface="Arial" charset="0"/>
              </a:rPr>
              <a:t>Sander</a:t>
            </a:r>
          </a:p>
        </p:txBody>
      </p:sp>
      <p:pic>
        <p:nvPicPr>
          <p:cNvPr id="28" name="Picture 27"/>
          <p:cNvPicPr>
            <a:picLocks noChangeAspect="1"/>
          </p:cNvPicPr>
          <p:nvPr/>
        </p:nvPicPr>
        <p:blipFill>
          <a:blip r:embed="rId6"/>
          <a:stretch>
            <a:fillRect/>
          </a:stretch>
        </p:blipFill>
        <p:spPr>
          <a:xfrm>
            <a:off x="297020" y="5162725"/>
            <a:ext cx="3718293" cy="1482376"/>
          </a:xfrm>
          <a:prstGeom prst="rect">
            <a:avLst/>
          </a:prstGeom>
        </p:spPr>
      </p:pic>
      <p:sp>
        <p:nvSpPr>
          <p:cNvPr id="29" name="Rectangle 28"/>
          <p:cNvSpPr/>
          <p:nvPr/>
        </p:nvSpPr>
        <p:spPr>
          <a:xfrm>
            <a:off x="1458406" y="3715074"/>
            <a:ext cx="6264492" cy="830997"/>
          </a:xfrm>
          <a:prstGeom prst="rect">
            <a:avLst/>
          </a:prstGeom>
        </p:spPr>
        <p:txBody>
          <a:bodyPr wrap="square">
            <a:spAutoFit/>
          </a:bodyPr>
          <a:lstStyle/>
          <a:p>
            <a:r>
              <a:rPr lang="en-US" dirty="0">
                <a:solidFill>
                  <a:srgbClr val="1A1A1A"/>
                </a:solidFill>
                <a:latin typeface="Helvetica" charset="0"/>
              </a:rPr>
              <a:t>Ultrafast lasers, laser-matter interaction, imaging &amp; spectroscopy, nerve stimulation</a:t>
            </a:r>
            <a:endParaRPr lang="en-US" dirty="0"/>
          </a:p>
        </p:txBody>
      </p:sp>
      <p:pic>
        <p:nvPicPr>
          <p:cNvPr id="30" name="Picture 29"/>
          <p:cNvPicPr>
            <a:picLocks noChangeAspect="1"/>
          </p:cNvPicPr>
          <p:nvPr/>
        </p:nvPicPr>
        <p:blipFill>
          <a:blip r:embed="rId7"/>
          <a:stretch>
            <a:fillRect/>
          </a:stretch>
        </p:blipFill>
        <p:spPr>
          <a:xfrm>
            <a:off x="6867525" y="5360265"/>
            <a:ext cx="2276475" cy="1532529"/>
          </a:xfrm>
          <a:prstGeom prst="rect">
            <a:avLst/>
          </a:prstGeom>
        </p:spPr>
      </p:pic>
      <p:pic>
        <p:nvPicPr>
          <p:cNvPr id="19" name="Picture 13" descr="Bandgap Edges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957458" y="1871678"/>
            <a:ext cx="11525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66" descr="Description: Lm8qwp1spiral_T19h_12m_24"/>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38792" y="1641918"/>
            <a:ext cx="1282342" cy="116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 31"/>
          <p:cNvGrpSpPr/>
          <p:nvPr/>
        </p:nvGrpSpPr>
        <p:grpSpPr bwMode="auto">
          <a:xfrm>
            <a:off x="3007124" y="2661266"/>
            <a:ext cx="1766939" cy="887038"/>
            <a:chOff x="-2099582" y="1843188"/>
            <a:chExt cx="3439174" cy="1726091"/>
          </a:xfrm>
          <a:effectLst>
            <a:glow rad="101600">
              <a:schemeClr val="accent4">
                <a:satMod val="175000"/>
                <a:alpha val="40000"/>
              </a:schemeClr>
            </a:glow>
          </a:effectLst>
        </p:grpSpPr>
        <p:pic>
          <p:nvPicPr>
            <p:cNvPr id="33" name="Picture 25"/>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2099388" y="1843188"/>
              <a:ext cx="3438980" cy="727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Lst>
          </p:spPr>
        </p:pic>
        <p:pic>
          <p:nvPicPr>
            <p:cNvPr id="34" name="Picture 33"/>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2099582" y="2570948"/>
              <a:ext cx="3438980" cy="998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Lst>
          </p:spPr>
        </p:pic>
      </p:grpSp>
      <p:sp>
        <p:nvSpPr>
          <p:cNvPr id="35" name="Oval 34"/>
          <p:cNvSpPr/>
          <p:nvPr/>
        </p:nvSpPr>
        <p:spPr bwMode="auto">
          <a:xfrm>
            <a:off x="6934200" y="3528836"/>
            <a:ext cx="22098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ea typeface="Arial" charset="0"/>
                <a:cs typeface="Arial" charset="0"/>
              </a:rPr>
              <a:t>Bio-Photonics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36" name="Picture 35"/>
          <p:cNvPicPr>
            <a:picLocks noChangeAspect="1"/>
          </p:cNvPicPr>
          <p:nvPr/>
        </p:nvPicPr>
        <p:blipFill>
          <a:blip r:embed="rId12"/>
          <a:stretch>
            <a:fillRect/>
          </a:stretch>
        </p:blipFill>
        <p:spPr>
          <a:xfrm>
            <a:off x="4013257" y="4858993"/>
            <a:ext cx="2463465" cy="1868565"/>
          </a:xfrm>
          <a:prstGeom prst="rect">
            <a:avLst/>
          </a:prstGeom>
        </p:spPr>
      </p:pic>
      <p:pic>
        <p:nvPicPr>
          <p:cNvPr id="37" name="Picture 36" descr="Sander_Analyst_Cover.pdf - Adobe Acrobat Pro DC"/>
          <p:cNvPicPr>
            <a:picLocks noChangeAspect="1"/>
          </p:cNvPicPr>
          <p:nvPr/>
        </p:nvPicPr>
        <p:blipFill rotWithShape="1">
          <a:blip r:embed="rId13" cstate="print">
            <a:extLst>
              <a:ext uri="{28A0092B-C50C-407E-A947-70E740481C1C}">
                <a14:useLocalDpi xmlns:a14="http://schemas.microsoft.com/office/drawing/2010/main" val="0"/>
              </a:ext>
            </a:extLst>
          </a:blip>
          <a:srcRect l="24411" t="11748" r="39853"/>
          <a:stretch/>
        </p:blipFill>
        <p:spPr>
          <a:xfrm>
            <a:off x="6093605" y="4437126"/>
            <a:ext cx="880230" cy="1178374"/>
          </a:xfrm>
          <a:prstGeom prst="rect">
            <a:avLst/>
          </a:prstGeom>
        </p:spPr>
      </p:pic>
    </p:spTree>
    <p:extLst>
      <p:ext uri="{BB962C8B-B14F-4D97-AF65-F5344CB8AC3E}">
        <p14:creationId xmlns:p14="http://schemas.microsoft.com/office/powerpoint/2010/main" val="155619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7"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DEC71D1-746D-4743-A41B-12C6BCEE7616}" type="slidenum">
              <a:rPr lang="en-US" smtClean="0"/>
              <a:pPr/>
              <a:t>10</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20" name="Oval 19"/>
          <p:cNvSpPr/>
          <p:nvPr/>
        </p:nvSpPr>
        <p:spPr bwMode="auto">
          <a:xfrm>
            <a:off x="155617" y="3401055"/>
            <a:ext cx="4429125"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Imaging, sensing, microscopy &amp; spectroscopy</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21" name="Picture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69227" y="4605837"/>
            <a:ext cx="1092200" cy="1092200"/>
          </a:xfrm>
          <a:prstGeom prst="rect">
            <a:avLst/>
          </a:prstGeom>
        </p:spPr>
      </p:pic>
      <p:pic>
        <p:nvPicPr>
          <p:cNvPr id="22" name="Picture 2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97733" y="4605837"/>
            <a:ext cx="1076494" cy="1081087"/>
          </a:xfrm>
          <a:prstGeom prst="rect">
            <a:avLst/>
          </a:prstGeom>
        </p:spPr>
      </p:pic>
      <p:pic>
        <p:nvPicPr>
          <p:cNvPr id="23" name="Picture 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8333" y="4626431"/>
            <a:ext cx="1096782" cy="1071606"/>
          </a:xfrm>
          <a:prstGeom prst="rect">
            <a:avLst/>
          </a:prstGeom>
        </p:spPr>
      </p:pic>
      <p:pic>
        <p:nvPicPr>
          <p:cNvPr id="24" name="Picture 2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80670" y="4650009"/>
            <a:ext cx="1076493" cy="1092201"/>
          </a:xfrm>
          <a:prstGeom prst="rect">
            <a:avLst/>
          </a:prstGeom>
        </p:spPr>
      </p:pic>
      <p:pic>
        <p:nvPicPr>
          <p:cNvPr id="25" name="Picture 2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55189" y="4629416"/>
            <a:ext cx="1076493" cy="1092201"/>
          </a:xfrm>
          <a:prstGeom prst="rect">
            <a:avLst/>
          </a:prstGeom>
        </p:spPr>
      </p:pic>
      <p:sp>
        <p:nvSpPr>
          <p:cNvPr id="26" name="TextBox 25"/>
          <p:cNvSpPr txBox="1"/>
          <p:nvPr/>
        </p:nvSpPr>
        <p:spPr>
          <a:xfrm>
            <a:off x="1927186" y="5721617"/>
            <a:ext cx="1153847" cy="338554"/>
          </a:xfrm>
          <a:prstGeom prst="rect">
            <a:avLst/>
          </a:prstGeom>
          <a:noFill/>
        </p:spPr>
        <p:txBody>
          <a:bodyPr wrap="square" rtlCol="0">
            <a:spAutoFit/>
          </a:bodyPr>
          <a:lstStyle/>
          <a:p>
            <a:r>
              <a:rPr lang="en-US" sz="1600" dirty="0">
                <a:latin typeface="Arial" charset="0"/>
                <a:ea typeface="Arial" charset="0"/>
                <a:cs typeface="Arial" charset="0"/>
              </a:rPr>
              <a:t>Dal Negro</a:t>
            </a:r>
          </a:p>
        </p:txBody>
      </p:sp>
      <p:sp>
        <p:nvSpPr>
          <p:cNvPr id="27" name="TextBox 26"/>
          <p:cNvSpPr txBox="1"/>
          <p:nvPr/>
        </p:nvSpPr>
        <p:spPr>
          <a:xfrm>
            <a:off x="4619800" y="5742210"/>
            <a:ext cx="1153847" cy="338554"/>
          </a:xfrm>
          <a:prstGeom prst="rect">
            <a:avLst/>
          </a:prstGeom>
          <a:noFill/>
        </p:spPr>
        <p:txBody>
          <a:bodyPr wrap="square" rtlCol="0">
            <a:spAutoFit/>
          </a:bodyPr>
          <a:lstStyle/>
          <a:p>
            <a:r>
              <a:rPr lang="en-US" sz="1600" dirty="0">
                <a:latin typeface="Arial" charset="0"/>
                <a:ea typeface="Arial" charset="0"/>
                <a:cs typeface="Arial" charset="0"/>
              </a:rPr>
              <a:t>Swan</a:t>
            </a:r>
          </a:p>
        </p:txBody>
      </p:sp>
      <p:sp>
        <p:nvSpPr>
          <p:cNvPr id="28" name="TextBox 27"/>
          <p:cNvSpPr txBox="1"/>
          <p:nvPr/>
        </p:nvSpPr>
        <p:spPr>
          <a:xfrm>
            <a:off x="5897443" y="5719613"/>
            <a:ext cx="1153847" cy="338554"/>
          </a:xfrm>
          <a:prstGeom prst="rect">
            <a:avLst/>
          </a:prstGeom>
          <a:noFill/>
        </p:spPr>
        <p:txBody>
          <a:bodyPr wrap="square" rtlCol="0">
            <a:spAutoFit/>
          </a:bodyPr>
          <a:lstStyle/>
          <a:p>
            <a:r>
              <a:rPr lang="en-US" sz="1600" dirty="0" err="1">
                <a:latin typeface="Arial" charset="0"/>
                <a:ea typeface="Arial" charset="0"/>
                <a:cs typeface="Arial" charset="0"/>
              </a:rPr>
              <a:t>Unlu</a:t>
            </a:r>
            <a:endParaRPr lang="en-US" sz="1600" dirty="0">
              <a:latin typeface="Arial" charset="0"/>
              <a:ea typeface="Arial" charset="0"/>
              <a:cs typeface="Arial" charset="0"/>
            </a:endParaRPr>
          </a:p>
        </p:txBody>
      </p:sp>
      <p:sp>
        <p:nvSpPr>
          <p:cNvPr id="29" name="TextBox 28"/>
          <p:cNvSpPr txBox="1"/>
          <p:nvPr/>
        </p:nvSpPr>
        <p:spPr>
          <a:xfrm>
            <a:off x="7258797" y="5766290"/>
            <a:ext cx="1153847" cy="338554"/>
          </a:xfrm>
          <a:prstGeom prst="rect">
            <a:avLst/>
          </a:prstGeom>
          <a:noFill/>
        </p:spPr>
        <p:txBody>
          <a:bodyPr wrap="square" rtlCol="0">
            <a:spAutoFit/>
          </a:bodyPr>
          <a:lstStyle/>
          <a:p>
            <a:r>
              <a:rPr lang="en-US" sz="1600" dirty="0">
                <a:latin typeface="Arial" charset="0"/>
                <a:ea typeface="Arial" charset="0"/>
                <a:cs typeface="Arial" charset="0"/>
              </a:rPr>
              <a:t>Tian</a:t>
            </a:r>
          </a:p>
        </p:txBody>
      </p:sp>
      <p:sp>
        <p:nvSpPr>
          <p:cNvPr id="30" name="TextBox 29"/>
          <p:cNvSpPr txBox="1"/>
          <p:nvPr/>
        </p:nvSpPr>
        <p:spPr>
          <a:xfrm>
            <a:off x="3254369" y="5649194"/>
            <a:ext cx="1153847" cy="338554"/>
          </a:xfrm>
          <a:prstGeom prst="rect">
            <a:avLst/>
          </a:prstGeom>
          <a:noFill/>
        </p:spPr>
        <p:txBody>
          <a:bodyPr wrap="square" rtlCol="0">
            <a:spAutoFit/>
          </a:bodyPr>
          <a:lstStyle/>
          <a:p>
            <a:r>
              <a:rPr lang="en-US" sz="1600" dirty="0">
                <a:latin typeface="Arial" charset="0"/>
                <a:ea typeface="Arial" charset="0"/>
                <a:cs typeface="Arial" charset="0"/>
              </a:rPr>
              <a:t>Sander</a:t>
            </a:r>
          </a:p>
        </p:txBody>
      </p:sp>
      <p:sp>
        <p:nvSpPr>
          <p:cNvPr id="17" name="TextBox 16"/>
          <p:cNvSpPr txBox="1"/>
          <p:nvPr/>
        </p:nvSpPr>
        <p:spPr>
          <a:xfrm>
            <a:off x="711537" y="5782106"/>
            <a:ext cx="1153847" cy="338554"/>
          </a:xfrm>
          <a:prstGeom prst="rect">
            <a:avLst/>
          </a:prstGeom>
          <a:noFill/>
        </p:spPr>
        <p:txBody>
          <a:bodyPr wrap="square" rtlCol="0">
            <a:spAutoFit/>
          </a:bodyPr>
          <a:lstStyle/>
          <a:p>
            <a:r>
              <a:rPr lang="en-US" sz="1600">
                <a:latin typeface="Arial" charset="0"/>
                <a:ea typeface="Arial" charset="0"/>
                <a:cs typeface="Arial" charset="0"/>
              </a:rPr>
              <a:t>Cheng</a:t>
            </a:r>
            <a:endParaRPr lang="en-US" sz="1600" dirty="0">
              <a:latin typeface="Arial" charset="0"/>
              <a:ea typeface="Arial" charset="0"/>
              <a:cs typeface="Arial" charset="0"/>
            </a:endParaRPr>
          </a:p>
        </p:txBody>
      </p:sp>
      <p:pic>
        <p:nvPicPr>
          <p:cNvPr id="18" name="Picture 1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4912" y="4526867"/>
            <a:ext cx="926405" cy="1235207"/>
          </a:xfrm>
          <a:prstGeom prst="rect">
            <a:avLst/>
          </a:prstGeom>
        </p:spPr>
      </p:pic>
      <p:pic>
        <p:nvPicPr>
          <p:cNvPr id="19" name="Picture 18"/>
          <p:cNvPicPr>
            <a:picLocks noChangeAspect="1"/>
          </p:cNvPicPr>
          <p:nvPr/>
        </p:nvPicPr>
        <p:blipFill>
          <a:blip r:embed="rId8"/>
          <a:stretch>
            <a:fillRect/>
          </a:stretch>
        </p:blipFill>
        <p:spPr>
          <a:xfrm>
            <a:off x="4533994" y="1964424"/>
            <a:ext cx="1331684" cy="1331684"/>
          </a:xfrm>
          <a:prstGeom prst="rect">
            <a:avLst/>
          </a:prstGeom>
        </p:spPr>
      </p:pic>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99640" y="512049"/>
            <a:ext cx="1303176" cy="1303176"/>
          </a:xfrm>
          <a:prstGeom prst="rect">
            <a:avLst/>
          </a:prstGeom>
        </p:spPr>
      </p:pic>
      <p:pic>
        <p:nvPicPr>
          <p:cNvPr id="32" name="Picture 31"/>
          <p:cNvPicPr>
            <a:picLocks noChangeAspect="1"/>
          </p:cNvPicPr>
          <p:nvPr/>
        </p:nvPicPr>
        <p:blipFill>
          <a:blip r:embed="rId10"/>
          <a:stretch>
            <a:fillRect/>
          </a:stretch>
        </p:blipFill>
        <p:spPr>
          <a:xfrm>
            <a:off x="6305914" y="2029643"/>
            <a:ext cx="1196902" cy="1201246"/>
          </a:xfrm>
          <a:prstGeom prst="rect">
            <a:avLst/>
          </a:prstGeom>
        </p:spPr>
      </p:pic>
      <p:pic>
        <p:nvPicPr>
          <p:cNvPr id="33" name="Picture 32"/>
          <p:cNvPicPr>
            <a:picLocks noChangeAspect="1"/>
          </p:cNvPicPr>
          <p:nvPr/>
        </p:nvPicPr>
        <p:blipFill rotWithShape="1">
          <a:blip r:embed="rId11"/>
          <a:srcRect t="7287"/>
          <a:stretch/>
        </p:blipFill>
        <p:spPr>
          <a:xfrm>
            <a:off x="2624892" y="532122"/>
            <a:ext cx="1168370" cy="1538988"/>
          </a:xfrm>
          <a:prstGeom prst="rect">
            <a:avLst/>
          </a:prstGeom>
        </p:spPr>
      </p:pic>
      <p:pic>
        <p:nvPicPr>
          <p:cNvPr id="34" name="Picture 33"/>
          <p:cNvPicPr>
            <a:picLocks noChangeAspect="1"/>
          </p:cNvPicPr>
          <p:nvPr/>
        </p:nvPicPr>
        <p:blipFill>
          <a:blip r:embed="rId12"/>
          <a:stretch>
            <a:fillRect/>
          </a:stretch>
        </p:blipFill>
        <p:spPr>
          <a:xfrm>
            <a:off x="4363443" y="512049"/>
            <a:ext cx="1266016" cy="1289987"/>
          </a:xfrm>
          <a:prstGeom prst="rect">
            <a:avLst/>
          </a:prstGeom>
        </p:spPr>
      </p:pic>
      <p:pic>
        <p:nvPicPr>
          <p:cNvPr id="35" name="Picture 34"/>
          <p:cNvPicPr>
            <a:picLocks noChangeAspect="1"/>
          </p:cNvPicPr>
          <p:nvPr/>
        </p:nvPicPr>
        <p:blipFill>
          <a:blip r:embed="rId13"/>
          <a:stretch>
            <a:fillRect/>
          </a:stretch>
        </p:blipFill>
        <p:spPr>
          <a:xfrm>
            <a:off x="908615" y="640515"/>
            <a:ext cx="909719" cy="1125724"/>
          </a:xfrm>
          <a:prstGeom prst="rect">
            <a:avLst/>
          </a:prstGeom>
        </p:spPr>
      </p:pic>
      <p:sp>
        <p:nvSpPr>
          <p:cNvPr id="36" name="TextBox 35"/>
          <p:cNvSpPr txBox="1"/>
          <p:nvPr/>
        </p:nvSpPr>
        <p:spPr>
          <a:xfrm>
            <a:off x="530841" y="2330791"/>
            <a:ext cx="3864139" cy="707886"/>
          </a:xfrm>
          <a:prstGeom prst="rect">
            <a:avLst/>
          </a:prstGeom>
          <a:noFill/>
        </p:spPr>
        <p:txBody>
          <a:bodyPr wrap="square" rtlCol="0">
            <a:spAutoFit/>
          </a:bodyPr>
          <a:lstStyle/>
          <a:p>
            <a:r>
              <a:rPr lang="en-US" sz="2000" dirty="0">
                <a:latin typeface="+mj-lt"/>
              </a:rPr>
              <a:t>Development of novel optical microscopy techniques</a:t>
            </a:r>
          </a:p>
        </p:txBody>
      </p:sp>
      <p:sp>
        <p:nvSpPr>
          <p:cNvPr id="37" name="TextBox 36"/>
          <p:cNvSpPr txBox="1"/>
          <p:nvPr/>
        </p:nvSpPr>
        <p:spPr>
          <a:xfrm>
            <a:off x="851470" y="1758744"/>
            <a:ext cx="1011836" cy="338554"/>
          </a:xfrm>
          <a:prstGeom prst="rect">
            <a:avLst/>
          </a:prstGeom>
          <a:noFill/>
        </p:spPr>
        <p:txBody>
          <a:bodyPr wrap="square" rtlCol="0">
            <a:spAutoFit/>
          </a:bodyPr>
          <a:lstStyle/>
          <a:p>
            <a:pPr algn="ctr"/>
            <a:r>
              <a:rPr lang="en-US" sz="1600" dirty="0">
                <a:latin typeface="+mj-lt"/>
              </a:rPr>
              <a:t>Mertz</a:t>
            </a:r>
          </a:p>
        </p:txBody>
      </p:sp>
    </p:spTree>
    <p:extLst>
      <p:ext uri="{BB962C8B-B14F-4D97-AF65-F5344CB8AC3E}">
        <p14:creationId xmlns:p14="http://schemas.microsoft.com/office/powerpoint/2010/main" val="1546001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11</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8" name="Oval 7"/>
          <p:cNvSpPr/>
          <p:nvPr/>
        </p:nvSpPr>
        <p:spPr bwMode="auto">
          <a:xfrm>
            <a:off x="1104900" y="1005086"/>
            <a:ext cx="25146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Arial" charset="0"/>
                <a:cs typeface="Arial" charset="0"/>
              </a:rPr>
              <a:t>Computational</a:t>
            </a:r>
            <a:r>
              <a:rPr kumimoji="0" lang="en-US" sz="1800" b="1" i="0" u="none" strike="noStrike" cap="none" normalizeH="0" dirty="0">
                <a:ln>
                  <a:noFill/>
                </a:ln>
                <a:solidFill>
                  <a:schemeClr val="tx1"/>
                </a:solidFill>
                <a:effectLst/>
                <a:latin typeface="Arial" charset="0"/>
                <a:ea typeface="Arial" charset="0"/>
                <a:cs typeface="Arial" charset="0"/>
              </a:rPr>
              <a:t> Electro-Physics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19" name="Picture 1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40520" y="3129148"/>
            <a:ext cx="1092200" cy="1092200"/>
          </a:xfrm>
          <a:prstGeom prst="rect">
            <a:avLst/>
          </a:prstGeom>
        </p:spPr>
      </p:pic>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71971" y="3145874"/>
            <a:ext cx="1096781" cy="1075474"/>
          </a:xfrm>
          <a:prstGeom prst="rect">
            <a:avLst/>
          </a:prstGeom>
        </p:spPr>
      </p:pic>
      <p:pic>
        <p:nvPicPr>
          <p:cNvPr id="23" name="Picture 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39407" y="304800"/>
            <a:ext cx="1071461" cy="1092201"/>
          </a:xfrm>
          <a:prstGeom prst="rect">
            <a:avLst/>
          </a:prstGeom>
        </p:spPr>
      </p:pic>
      <p:sp>
        <p:nvSpPr>
          <p:cNvPr id="25" name="TextBox 24"/>
          <p:cNvSpPr txBox="1"/>
          <p:nvPr/>
        </p:nvSpPr>
        <p:spPr>
          <a:xfrm>
            <a:off x="4360017" y="4242492"/>
            <a:ext cx="1153847" cy="338554"/>
          </a:xfrm>
          <a:prstGeom prst="rect">
            <a:avLst/>
          </a:prstGeom>
          <a:noFill/>
        </p:spPr>
        <p:txBody>
          <a:bodyPr wrap="square" rtlCol="0">
            <a:spAutoFit/>
          </a:bodyPr>
          <a:lstStyle/>
          <a:p>
            <a:r>
              <a:rPr lang="en-US" sz="1600" dirty="0">
                <a:latin typeface="Arial" charset="0"/>
                <a:ea typeface="Arial" charset="0"/>
                <a:cs typeface="Arial" charset="0"/>
              </a:rPr>
              <a:t>Bellotti</a:t>
            </a:r>
          </a:p>
        </p:txBody>
      </p:sp>
      <p:sp>
        <p:nvSpPr>
          <p:cNvPr id="27" name="TextBox 26"/>
          <p:cNvSpPr txBox="1"/>
          <p:nvPr/>
        </p:nvSpPr>
        <p:spPr>
          <a:xfrm>
            <a:off x="7843437" y="4244928"/>
            <a:ext cx="1153847" cy="338554"/>
          </a:xfrm>
          <a:prstGeom prst="rect">
            <a:avLst/>
          </a:prstGeom>
          <a:noFill/>
        </p:spPr>
        <p:txBody>
          <a:bodyPr wrap="square" rtlCol="0">
            <a:spAutoFit/>
          </a:bodyPr>
          <a:lstStyle/>
          <a:p>
            <a:r>
              <a:rPr lang="en-US" sz="1600" dirty="0" err="1">
                <a:latin typeface="Arial" charset="0"/>
                <a:ea typeface="Arial" charset="0"/>
                <a:cs typeface="Arial" charset="0"/>
              </a:rPr>
              <a:t>Kotiuga</a:t>
            </a:r>
            <a:endParaRPr lang="en-US" sz="1600" dirty="0">
              <a:latin typeface="Arial" charset="0"/>
              <a:ea typeface="Arial" charset="0"/>
              <a:cs typeface="Arial" charset="0"/>
            </a:endParaRPr>
          </a:p>
        </p:txBody>
      </p:sp>
      <p:sp>
        <p:nvSpPr>
          <p:cNvPr id="29" name="TextBox 28"/>
          <p:cNvSpPr txBox="1"/>
          <p:nvPr/>
        </p:nvSpPr>
        <p:spPr>
          <a:xfrm>
            <a:off x="3895984" y="1403448"/>
            <a:ext cx="1288073" cy="338554"/>
          </a:xfrm>
          <a:prstGeom prst="rect">
            <a:avLst/>
          </a:prstGeom>
          <a:noFill/>
        </p:spPr>
        <p:txBody>
          <a:bodyPr wrap="square" rtlCol="0">
            <a:spAutoFit/>
          </a:bodyPr>
          <a:lstStyle/>
          <a:p>
            <a:r>
              <a:rPr lang="en-US" sz="1600">
                <a:latin typeface="Arial" charset="0"/>
                <a:ea typeface="Arial" charset="0"/>
                <a:cs typeface="Arial" charset="0"/>
              </a:rPr>
              <a:t>Sharifzadeh</a:t>
            </a:r>
            <a:endParaRPr lang="en-US" sz="1600" dirty="0">
              <a:latin typeface="Arial" charset="0"/>
              <a:ea typeface="Arial" charset="0"/>
              <a:cs typeface="Arial" charset="0"/>
            </a:endParaRPr>
          </a:p>
        </p:txBody>
      </p:sp>
      <p:grpSp>
        <p:nvGrpSpPr>
          <p:cNvPr id="32" name="Group 31"/>
          <p:cNvGrpSpPr/>
          <p:nvPr/>
        </p:nvGrpSpPr>
        <p:grpSpPr>
          <a:xfrm>
            <a:off x="5482297" y="4877630"/>
            <a:ext cx="3457385" cy="1672728"/>
            <a:chOff x="4485504" y="4605629"/>
            <a:chExt cx="3777159" cy="1827438"/>
          </a:xfrm>
        </p:grpSpPr>
        <p:pic>
          <p:nvPicPr>
            <p:cNvPr id="20" name="Picture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7545" y="4619916"/>
              <a:ext cx="1092200" cy="1092200"/>
            </a:xfrm>
            <a:prstGeom prst="rect">
              <a:avLst/>
            </a:prstGeom>
          </p:spPr>
        </p:pic>
        <p:pic>
          <p:nvPicPr>
            <p:cNvPr id="22" name="Picture 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37349" y="4605629"/>
              <a:ext cx="1096782" cy="1069170"/>
            </a:xfrm>
            <a:prstGeom prst="rect">
              <a:avLst/>
            </a:prstGeom>
          </p:spPr>
        </p:pic>
        <p:pic>
          <p:nvPicPr>
            <p:cNvPr id="24" name="Picture 2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859134" y="4629441"/>
              <a:ext cx="1076493" cy="1092201"/>
            </a:xfrm>
            <a:prstGeom prst="rect">
              <a:avLst/>
            </a:prstGeom>
          </p:spPr>
        </p:pic>
        <p:sp>
          <p:nvSpPr>
            <p:cNvPr id="26" name="TextBox 25"/>
            <p:cNvSpPr txBox="1"/>
            <p:nvPr/>
          </p:nvSpPr>
          <p:spPr>
            <a:xfrm>
              <a:off x="4485504" y="5735696"/>
              <a:ext cx="1153847" cy="697371"/>
            </a:xfrm>
            <a:prstGeom prst="rect">
              <a:avLst/>
            </a:prstGeom>
            <a:noFill/>
          </p:spPr>
          <p:txBody>
            <a:bodyPr wrap="square" rtlCol="0">
              <a:spAutoFit/>
            </a:bodyPr>
            <a:lstStyle/>
            <a:p>
              <a:r>
                <a:rPr lang="en-US" sz="1200" dirty="0">
                  <a:latin typeface="Arial" charset="0"/>
                  <a:ea typeface="Arial" charset="0"/>
                  <a:cs typeface="Arial" charset="0"/>
                </a:rPr>
                <a:t>Dal Negro</a:t>
              </a:r>
            </a:p>
          </p:txBody>
        </p:sp>
        <p:sp>
          <p:nvSpPr>
            <p:cNvPr id="28" name="TextBox 27"/>
            <p:cNvSpPr txBox="1"/>
            <p:nvPr/>
          </p:nvSpPr>
          <p:spPr>
            <a:xfrm>
              <a:off x="7108816" y="5718972"/>
              <a:ext cx="1153847" cy="418422"/>
            </a:xfrm>
            <a:prstGeom prst="rect">
              <a:avLst/>
            </a:prstGeom>
            <a:noFill/>
          </p:spPr>
          <p:txBody>
            <a:bodyPr wrap="square" rtlCol="0">
              <a:spAutoFit/>
            </a:bodyPr>
            <a:lstStyle/>
            <a:p>
              <a:r>
                <a:rPr lang="en-US" sz="1200">
                  <a:latin typeface="Arial" charset="0"/>
                  <a:ea typeface="Arial" charset="0"/>
                  <a:cs typeface="Arial" charset="0"/>
                </a:rPr>
                <a:t>Popovic</a:t>
              </a:r>
              <a:endParaRPr lang="en-US" sz="1200" dirty="0">
                <a:latin typeface="Arial" charset="0"/>
                <a:ea typeface="Arial" charset="0"/>
                <a:cs typeface="Arial" charset="0"/>
              </a:endParaRPr>
            </a:p>
          </p:txBody>
        </p:sp>
        <p:sp>
          <p:nvSpPr>
            <p:cNvPr id="30" name="TextBox 29"/>
            <p:cNvSpPr txBox="1"/>
            <p:nvPr/>
          </p:nvSpPr>
          <p:spPr>
            <a:xfrm>
              <a:off x="5837261" y="5745721"/>
              <a:ext cx="1153847" cy="418422"/>
            </a:xfrm>
            <a:prstGeom prst="rect">
              <a:avLst/>
            </a:prstGeom>
            <a:noFill/>
          </p:spPr>
          <p:txBody>
            <a:bodyPr wrap="square" rtlCol="0">
              <a:spAutoFit/>
            </a:bodyPr>
            <a:lstStyle/>
            <a:p>
              <a:r>
                <a:rPr lang="en-US" sz="1200" dirty="0">
                  <a:latin typeface="Arial" charset="0"/>
                  <a:ea typeface="Arial" charset="0"/>
                  <a:cs typeface="Arial" charset="0"/>
                </a:rPr>
                <a:t>Tian</a:t>
              </a:r>
            </a:p>
          </p:txBody>
        </p:sp>
      </p:grpSp>
      <p:pic>
        <p:nvPicPr>
          <p:cNvPr id="7" name="Picture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55482" y="344111"/>
            <a:ext cx="1279374" cy="1274257"/>
          </a:xfrm>
          <a:prstGeom prst="rect">
            <a:avLst/>
          </a:prstGeom>
        </p:spPr>
      </p:pic>
      <p:sp>
        <p:nvSpPr>
          <p:cNvPr id="31" name="Rectangle 30"/>
          <p:cNvSpPr/>
          <p:nvPr/>
        </p:nvSpPr>
        <p:spPr>
          <a:xfrm>
            <a:off x="3867409" y="2090474"/>
            <a:ext cx="4743191" cy="830997"/>
          </a:xfrm>
          <a:prstGeom prst="rect">
            <a:avLst/>
          </a:prstGeom>
        </p:spPr>
        <p:txBody>
          <a:bodyPr wrap="square">
            <a:spAutoFit/>
          </a:bodyPr>
          <a:lstStyle/>
          <a:p>
            <a:r>
              <a:rPr lang="en-US" dirty="0">
                <a:solidFill>
                  <a:srgbClr val="1A1A1A"/>
                </a:solidFill>
                <a:latin typeface="Helvetica" charset="0"/>
              </a:rPr>
              <a:t>Computational materials science of optoelectronic materials</a:t>
            </a:r>
            <a:endParaRPr lang="en-US" dirty="0"/>
          </a:p>
        </p:txBody>
      </p:sp>
      <p:pic>
        <p:nvPicPr>
          <p:cNvPr id="33" name="Picture 3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463444" y="320411"/>
            <a:ext cx="2680556" cy="1835150"/>
          </a:xfrm>
          <a:prstGeom prst="rect">
            <a:avLst/>
          </a:prstGeom>
        </p:spPr>
      </p:pic>
      <p:sp>
        <p:nvSpPr>
          <p:cNvPr id="34" name="Rectangle 33"/>
          <p:cNvSpPr/>
          <p:nvPr/>
        </p:nvSpPr>
        <p:spPr>
          <a:xfrm>
            <a:off x="131892" y="5068153"/>
            <a:ext cx="3807516" cy="461665"/>
          </a:xfrm>
          <a:prstGeom prst="rect">
            <a:avLst/>
          </a:prstGeom>
        </p:spPr>
        <p:txBody>
          <a:bodyPr wrap="square">
            <a:spAutoFit/>
          </a:bodyPr>
          <a:lstStyle/>
          <a:p>
            <a:r>
              <a:rPr lang="en-US">
                <a:solidFill>
                  <a:srgbClr val="1A1A1A"/>
                </a:solidFill>
                <a:latin typeface="Helvetica" charset="0"/>
              </a:rPr>
              <a:t>Computational electronics</a:t>
            </a:r>
            <a:endParaRPr lang="en-US" dirty="0"/>
          </a:p>
        </p:txBody>
      </p:sp>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9634" y="3027360"/>
            <a:ext cx="2292566" cy="1870079"/>
          </a:xfrm>
          <a:prstGeom prst="rect">
            <a:avLst/>
          </a:prstGeom>
        </p:spPr>
      </p:pic>
      <p:pic>
        <p:nvPicPr>
          <p:cNvPr id="36" name="Picture 3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69177" y="2998730"/>
            <a:ext cx="1426807" cy="1769241"/>
          </a:xfrm>
          <a:prstGeom prst="rect">
            <a:avLst/>
          </a:prstGeom>
        </p:spPr>
      </p:pic>
      <p:sp>
        <p:nvSpPr>
          <p:cNvPr id="37" name="Rectangle 36"/>
          <p:cNvSpPr/>
          <p:nvPr/>
        </p:nvSpPr>
        <p:spPr>
          <a:xfrm>
            <a:off x="6272923" y="3260662"/>
            <a:ext cx="2224658" cy="1200329"/>
          </a:xfrm>
          <a:prstGeom prst="rect">
            <a:avLst/>
          </a:prstGeom>
        </p:spPr>
        <p:txBody>
          <a:bodyPr wrap="square">
            <a:spAutoFit/>
          </a:bodyPr>
          <a:lstStyle/>
          <a:p>
            <a:r>
              <a:rPr lang="en-US" dirty="0">
                <a:solidFill>
                  <a:srgbClr val="1A1A1A"/>
                </a:solidFill>
                <a:latin typeface="Helvetica" charset="0"/>
              </a:rPr>
              <a:t>Numerical methods,</a:t>
            </a:r>
          </a:p>
          <a:p>
            <a:r>
              <a:rPr lang="en-US" dirty="0">
                <a:solidFill>
                  <a:srgbClr val="1A1A1A"/>
                </a:solidFill>
                <a:latin typeface="Helvetica" charset="0"/>
              </a:rPr>
              <a:t>magnetics</a:t>
            </a:r>
            <a:endParaRPr lang="en-US" dirty="0"/>
          </a:p>
        </p:txBody>
      </p:sp>
    </p:spTree>
    <p:extLst>
      <p:ext uri="{BB962C8B-B14F-4D97-AF65-F5344CB8AC3E}">
        <p14:creationId xmlns:p14="http://schemas.microsoft.com/office/powerpoint/2010/main" val="207683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4"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12</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9" name="Oval 8"/>
          <p:cNvSpPr/>
          <p:nvPr/>
        </p:nvSpPr>
        <p:spPr bwMode="auto">
          <a:xfrm>
            <a:off x="2867023" y="398860"/>
            <a:ext cx="3962400"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Arial" charset="0"/>
                <a:cs typeface="Arial" charset="0"/>
              </a:rPr>
              <a:t>Applied</a:t>
            </a:r>
            <a:r>
              <a:rPr kumimoji="0" lang="en-US" sz="1800" b="1" i="0" u="none" strike="noStrike" cap="none" normalizeH="0" dirty="0">
                <a:ln>
                  <a:noFill/>
                </a:ln>
                <a:solidFill>
                  <a:schemeClr val="tx1"/>
                </a:solidFill>
                <a:effectLst/>
                <a:latin typeface="Arial" charset="0"/>
                <a:ea typeface="Arial" charset="0"/>
                <a:cs typeface="Arial" charset="0"/>
              </a:rPr>
              <a:t> </a:t>
            </a:r>
            <a:r>
              <a:rPr kumimoji="0" lang="en-US" sz="1800" b="1" i="0" u="none" strike="noStrike" cap="none" normalizeH="0" baseline="0" dirty="0">
                <a:ln>
                  <a:noFill/>
                </a:ln>
                <a:solidFill>
                  <a:schemeClr val="tx1"/>
                </a:solidFill>
                <a:effectLst/>
                <a:latin typeface="Arial" charset="0"/>
                <a:ea typeface="Arial" charset="0"/>
                <a:cs typeface="Arial" charset="0"/>
              </a:rPr>
              <a:t>electromagnetics and energy</a:t>
            </a:r>
          </a:p>
        </p:txBody>
      </p:sp>
      <p:pic>
        <p:nvPicPr>
          <p:cNvPr id="20" name="Picture 1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78210" y="1204699"/>
            <a:ext cx="1096781" cy="1092199"/>
          </a:xfrm>
          <a:prstGeom prst="rect">
            <a:avLst/>
          </a:prstGeom>
        </p:spPr>
      </p:pic>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409" y="4119082"/>
            <a:ext cx="1087618" cy="1092199"/>
          </a:xfrm>
          <a:prstGeom prst="rect">
            <a:avLst/>
          </a:prstGeom>
        </p:spPr>
      </p:pic>
      <p:pic>
        <p:nvPicPr>
          <p:cNvPr id="22" name="Picture 2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8687" y="1248931"/>
            <a:ext cx="1072988" cy="1092200"/>
          </a:xfrm>
          <a:prstGeom prst="rect">
            <a:avLst/>
          </a:prstGeom>
        </p:spPr>
      </p:pic>
      <p:sp>
        <p:nvSpPr>
          <p:cNvPr id="23" name="TextBox 22"/>
          <p:cNvSpPr txBox="1"/>
          <p:nvPr/>
        </p:nvSpPr>
        <p:spPr>
          <a:xfrm>
            <a:off x="-36094" y="5209277"/>
            <a:ext cx="1153847" cy="338554"/>
          </a:xfrm>
          <a:prstGeom prst="rect">
            <a:avLst/>
          </a:prstGeom>
          <a:noFill/>
        </p:spPr>
        <p:txBody>
          <a:bodyPr wrap="square" rtlCol="0">
            <a:spAutoFit/>
          </a:bodyPr>
          <a:lstStyle/>
          <a:p>
            <a:r>
              <a:rPr lang="en-US" sz="1600" dirty="0">
                <a:latin typeface="Arial" charset="0"/>
                <a:ea typeface="Arial" charset="0"/>
                <a:cs typeface="Arial" charset="0"/>
              </a:rPr>
              <a:t>Lee</a:t>
            </a:r>
          </a:p>
        </p:txBody>
      </p:sp>
      <p:sp>
        <p:nvSpPr>
          <p:cNvPr id="24" name="TextBox 23"/>
          <p:cNvSpPr txBox="1"/>
          <p:nvPr/>
        </p:nvSpPr>
        <p:spPr>
          <a:xfrm>
            <a:off x="6537418" y="2339126"/>
            <a:ext cx="1153847" cy="338554"/>
          </a:xfrm>
          <a:prstGeom prst="rect">
            <a:avLst/>
          </a:prstGeom>
          <a:noFill/>
        </p:spPr>
        <p:txBody>
          <a:bodyPr wrap="square" rtlCol="0">
            <a:spAutoFit/>
          </a:bodyPr>
          <a:lstStyle/>
          <a:p>
            <a:r>
              <a:rPr lang="en-US" sz="1600" dirty="0" err="1">
                <a:latin typeface="Arial" charset="0"/>
                <a:ea typeface="Arial" charset="0"/>
                <a:cs typeface="Arial" charset="0"/>
              </a:rPr>
              <a:t>Mazumder</a:t>
            </a:r>
            <a:endParaRPr lang="en-US" sz="1600" dirty="0">
              <a:latin typeface="Arial" charset="0"/>
              <a:ea typeface="Arial" charset="0"/>
              <a:cs typeface="Arial" charset="0"/>
            </a:endParaRPr>
          </a:p>
        </p:txBody>
      </p:sp>
      <p:sp>
        <p:nvSpPr>
          <p:cNvPr id="25" name="TextBox 24"/>
          <p:cNvSpPr txBox="1"/>
          <p:nvPr/>
        </p:nvSpPr>
        <p:spPr>
          <a:xfrm>
            <a:off x="7834119" y="2296898"/>
            <a:ext cx="1293316" cy="338554"/>
          </a:xfrm>
          <a:prstGeom prst="rect">
            <a:avLst/>
          </a:prstGeom>
          <a:noFill/>
        </p:spPr>
        <p:txBody>
          <a:bodyPr wrap="square" rtlCol="0">
            <a:spAutoFit/>
          </a:bodyPr>
          <a:lstStyle/>
          <a:p>
            <a:r>
              <a:rPr lang="en-US" sz="1600">
                <a:latin typeface="Arial" charset="0"/>
                <a:ea typeface="Arial" charset="0"/>
                <a:cs typeface="Arial" charset="0"/>
              </a:rPr>
              <a:t>Horenstein</a:t>
            </a:r>
            <a:endParaRPr lang="en-US" sz="1600" dirty="0">
              <a:latin typeface="Arial" charset="0"/>
              <a:ea typeface="Arial" charset="0"/>
              <a:cs typeface="Arial" charset="0"/>
            </a:endParaRPr>
          </a:p>
        </p:txBody>
      </p:sp>
      <p:pic>
        <p:nvPicPr>
          <p:cNvPr id="26" name="Picture 25"/>
          <p:cNvPicPr>
            <a:picLocks noChangeAspect="1"/>
          </p:cNvPicPr>
          <p:nvPr/>
        </p:nvPicPr>
        <p:blipFill rotWithShape="1">
          <a:blip r:embed="rId5" cstate="screen">
            <a:extLst>
              <a:ext uri="{28A0092B-C50C-407E-A947-70E740481C1C}">
                <a14:useLocalDpi xmlns:a14="http://schemas.microsoft.com/office/drawing/2010/main"/>
              </a:ext>
            </a:extLst>
          </a:blip>
          <a:srcRect l="10834" t="22222" r="8333"/>
          <a:stretch/>
        </p:blipFill>
        <p:spPr>
          <a:xfrm>
            <a:off x="1331110" y="3654041"/>
            <a:ext cx="2326490" cy="1678911"/>
          </a:xfrm>
          <a:prstGeom prst="rect">
            <a:avLst/>
          </a:prstGeom>
        </p:spPr>
      </p:pic>
      <p:sp>
        <p:nvSpPr>
          <p:cNvPr id="27" name="Rectangle 26"/>
          <p:cNvSpPr/>
          <p:nvPr/>
        </p:nvSpPr>
        <p:spPr>
          <a:xfrm>
            <a:off x="967406" y="5286786"/>
            <a:ext cx="5185903" cy="830997"/>
          </a:xfrm>
          <a:prstGeom prst="rect">
            <a:avLst/>
          </a:prstGeom>
        </p:spPr>
        <p:txBody>
          <a:bodyPr wrap="square">
            <a:spAutoFit/>
          </a:bodyPr>
          <a:lstStyle/>
          <a:p>
            <a:r>
              <a:rPr lang="en-US" dirty="0">
                <a:solidFill>
                  <a:srgbClr val="1A1A1A"/>
                </a:solidFill>
                <a:latin typeface="Helvetica" charset="0"/>
              </a:rPr>
              <a:t>Electromagnetic Wave Propagation Injection Experiments in Puerto Rico</a:t>
            </a:r>
            <a:endParaRPr lang="en-US" dirty="0"/>
          </a:p>
        </p:txBody>
      </p:sp>
      <p:pic>
        <p:nvPicPr>
          <p:cNvPr id="2" name="Picture 1"/>
          <p:cNvPicPr>
            <a:picLocks noChangeAspect="1"/>
          </p:cNvPicPr>
          <p:nvPr/>
        </p:nvPicPr>
        <p:blipFill>
          <a:blip r:embed="rId6"/>
          <a:stretch>
            <a:fillRect/>
          </a:stretch>
        </p:blipFill>
        <p:spPr>
          <a:xfrm>
            <a:off x="5715000" y="2878634"/>
            <a:ext cx="3479800" cy="2514600"/>
          </a:xfrm>
          <a:prstGeom prst="rect">
            <a:avLst/>
          </a:prstGeom>
        </p:spPr>
      </p:pic>
      <p:sp>
        <p:nvSpPr>
          <p:cNvPr id="28" name="Rectangle 27"/>
          <p:cNvSpPr/>
          <p:nvPr/>
        </p:nvSpPr>
        <p:spPr>
          <a:xfrm>
            <a:off x="6330223" y="5382786"/>
            <a:ext cx="2702903" cy="830997"/>
          </a:xfrm>
          <a:prstGeom prst="rect">
            <a:avLst/>
          </a:prstGeom>
        </p:spPr>
        <p:txBody>
          <a:bodyPr wrap="square">
            <a:spAutoFit/>
          </a:bodyPr>
          <a:lstStyle/>
          <a:p>
            <a:r>
              <a:rPr lang="en-US" dirty="0">
                <a:solidFill>
                  <a:srgbClr val="1A1A1A"/>
                </a:solidFill>
                <a:latin typeface="Helvetica" charset="0"/>
              </a:rPr>
              <a:t>Sustainable solar </a:t>
            </a:r>
            <a:r>
              <a:rPr lang="en-US">
                <a:solidFill>
                  <a:srgbClr val="1A1A1A"/>
                </a:solidFill>
                <a:latin typeface="Helvetica" charset="0"/>
              </a:rPr>
              <a:t>energy conversion</a:t>
            </a:r>
            <a:endParaRPr lang="en-US" dirty="0"/>
          </a:p>
        </p:txBody>
      </p:sp>
      <p:pic>
        <p:nvPicPr>
          <p:cNvPr id="17" name="Picture 6" descr="C:\Users\Zenith Arthas\Documents\A_Research\Results\SEM\2012\10212012\Gr17-3c.bmp"/>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371600" y="658342"/>
            <a:ext cx="1800060" cy="1780058"/>
          </a:xfrm>
          <a:prstGeom prst="ellipse">
            <a:avLst/>
          </a:prstGeom>
          <a:noFill/>
          <a:effectLst>
            <a:outerShdw blurRad="50800" dist="38100" dir="2700000" algn="ctr"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 y="2409485"/>
            <a:ext cx="5572147" cy="1200329"/>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Nanowire architectures for photonics and solar energy application</a:t>
            </a:r>
          </a:p>
          <a:p>
            <a:endParaRPr lang="en-US" dirty="0"/>
          </a:p>
        </p:txBody>
      </p:sp>
      <p:pic>
        <p:nvPicPr>
          <p:cNvPr id="29" name="Picture 2" descr="ya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61615" y="644703"/>
            <a:ext cx="1069495" cy="12573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246375" y="1871246"/>
            <a:ext cx="647100"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Yang</a:t>
            </a:r>
          </a:p>
        </p:txBody>
      </p:sp>
    </p:spTree>
    <p:extLst>
      <p:ext uri="{BB962C8B-B14F-4D97-AF65-F5344CB8AC3E}">
        <p14:creationId xmlns:p14="http://schemas.microsoft.com/office/powerpoint/2010/main" val="106511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28" grpId="0"/>
      <p:bldP spid="2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13</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2" name="Oval 11"/>
          <p:cNvSpPr/>
          <p:nvPr/>
        </p:nvSpPr>
        <p:spPr bwMode="auto">
          <a:xfrm>
            <a:off x="6323719" y="3766305"/>
            <a:ext cx="2838451"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Integrated </a:t>
            </a:r>
            <a:r>
              <a:rPr lang="en-US" sz="1800" b="1">
                <a:latin typeface="Arial" charset="0"/>
                <a:ea typeface="Arial" charset="0"/>
                <a:cs typeface="Arial" charset="0"/>
              </a:rPr>
              <a:t>and silicon photonics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6" name="Oval 15"/>
          <p:cNvSpPr/>
          <p:nvPr/>
        </p:nvSpPr>
        <p:spPr bwMode="auto">
          <a:xfrm>
            <a:off x="5023194" y="4580684"/>
            <a:ext cx="3157538"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Optoelectronic materials </a:t>
            </a:r>
            <a:r>
              <a:rPr lang="en-US" sz="1800" b="1">
                <a:latin typeface="Arial" charset="0"/>
                <a:ea typeface="Arial" charset="0"/>
                <a:cs typeface="Arial" charset="0"/>
              </a:rPr>
              <a:t>&amp; devices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5" name="Oval 14"/>
          <p:cNvSpPr/>
          <p:nvPr/>
        </p:nvSpPr>
        <p:spPr bwMode="auto">
          <a:xfrm>
            <a:off x="6604240" y="2891801"/>
            <a:ext cx="2836069"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Nonlinear and ultrafast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20" name="Picture 1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460" y="457200"/>
            <a:ext cx="1096782" cy="1069170"/>
          </a:xfrm>
          <a:prstGeom prst="rect">
            <a:avLst/>
          </a:prstGeom>
        </p:spPr>
      </p:pic>
      <p:sp>
        <p:nvSpPr>
          <p:cNvPr id="21" name="TextBox 20"/>
          <p:cNvSpPr txBox="1"/>
          <p:nvPr/>
        </p:nvSpPr>
        <p:spPr>
          <a:xfrm>
            <a:off x="123927" y="1570544"/>
            <a:ext cx="1153847" cy="338554"/>
          </a:xfrm>
          <a:prstGeom prst="rect">
            <a:avLst/>
          </a:prstGeom>
          <a:noFill/>
        </p:spPr>
        <p:txBody>
          <a:bodyPr wrap="square" rtlCol="0">
            <a:spAutoFit/>
          </a:bodyPr>
          <a:lstStyle/>
          <a:p>
            <a:r>
              <a:rPr lang="en-US" sz="1600">
                <a:latin typeface="Arial" charset="0"/>
                <a:ea typeface="Arial" charset="0"/>
                <a:cs typeface="Arial" charset="0"/>
              </a:rPr>
              <a:t>Popovic</a:t>
            </a:r>
            <a:endParaRPr lang="en-US" sz="1600" dirty="0">
              <a:latin typeface="Arial" charset="0"/>
              <a:ea typeface="Arial" charset="0"/>
              <a:cs typeface="Arial" charset="0"/>
            </a:endParaRPr>
          </a:p>
        </p:txBody>
      </p:sp>
      <p:grpSp>
        <p:nvGrpSpPr>
          <p:cNvPr id="2" name="Group 1"/>
          <p:cNvGrpSpPr/>
          <p:nvPr/>
        </p:nvGrpSpPr>
        <p:grpSpPr>
          <a:xfrm>
            <a:off x="2988995" y="357179"/>
            <a:ext cx="4267200" cy="1879172"/>
            <a:chOff x="1447800" y="332496"/>
            <a:chExt cx="5752166" cy="2533115"/>
          </a:xfrm>
        </p:grpSpPr>
        <p:pic>
          <p:nvPicPr>
            <p:cNvPr id="22" name="Picture 21" descr="fig_v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7800" y="332496"/>
              <a:ext cx="5752166" cy="2533115"/>
            </a:xfrm>
            <a:prstGeom prst="rect">
              <a:avLst/>
            </a:prstGeom>
          </p:spPr>
        </p:pic>
        <p:pic>
          <p:nvPicPr>
            <p:cNvPr id="23" name="Picture 4" descr="C:\Users\JeffShainline\Documents\aBeta4\calculations\fdtd3d\workingDir\EOS16\diskSpokes\1180nm\80nmThick\diskSpokes_rOut=5.00um_wRing=1200nm_wBus=320nm_gap=1500.000nm_hSi0.080nm_single_EOS16\hz01.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a:off x="3733894" y="1173776"/>
              <a:ext cx="1069033" cy="555573"/>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24" name="Picture 2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79545" y="457200"/>
            <a:ext cx="1317618" cy="1667493"/>
          </a:xfrm>
          <a:prstGeom prst="rect">
            <a:avLst/>
          </a:prstGeom>
        </p:spPr>
      </p:pic>
      <p:pic>
        <p:nvPicPr>
          <p:cNvPr id="25" name="Picture 24" descr="Nature_2015Dec24_cover.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21595" y="5426087"/>
            <a:ext cx="1100679" cy="1482951"/>
          </a:xfrm>
          <a:prstGeom prst="rect">
            <a:avLst/>
          </a:prstGeom>
        </p:spPr>
      </p:pic>
      <p:sp>
        <p:nvSpPr>
          <p:cNvPr id="26" name="Rectangle 25"/>
          <p:cNvSpPr/>
          <p:nvPr/>
        </p:nvSpPr>
        <p:spPr>
          <a:xfrm>
            <a:off x="0" y="2288730"/>
            <a:ext cx="9144000" cy="830997"/>
          </a:xfrm>
          <a:prstGeom prst="rect">
            <a:avLst/>
          </a:prstGeom>
        </p:spPr>
        <p:txBody>
          <a:bodyPr wrap="square">
            <a:spAutoFit/>
          </a:bodyPr>
          <a:lstStyle/>
          <a:p>
            <a:r>
              <a:rPr lang="en-US" dirty="0">
                <a:solidFill>
                  <a:srgbClr val="1A1A1A"/>
                </a:solidFill>
                <a:latin typeface="Helvetica" charset="0"/>
              </a:rPr>
              <a:t>Silicon photonics</a:t>
            </a:r>
            <a:r>
              <a:rPr lang="en-US" dirty="0"/>
              <a:t>; </a:t>
            </a:r>
            <a:r>
              <a:rPr lang="en-US" dirty="0">
                <a:solidFill>
                  <a:srgbClr val="1A1A1A"/>
                </a:solidFill>
                <a:latin typeface="Helvetica" charset="0"/>
              </a:rPr>
              <a:t>photonic/acoustic/mechanical devices &amp; systems on chip</a:t>
            </a:r>
            <a:endParaRPr lang="en-US" dirty="0"/>
          </a:p>
        </p:txBody>
      </p:sp>
      <p:pic>
        <p:nvPicPr>
          <p:cNvPr id="27" name="Picture 2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2460" y="3600450"/>
            <a:ext cx="1087618" cy="1092200"/>
          </a:xfrm>
          <a:prstGeom prst="rect">
            <a:avLst/>
          </a:prstGeom>
        </p:spPr>
      </p:pic>
      <p:sp>
        <p:nvSpPr>
          <p:cNvPr id="28" name="TextBox 27"/>
          <p:cNvSpPr txBox="1"/>
          <p:nvPr/>
        </p:nvSpPr>
        <p:spPr>
          <a:xfrm>
            <a:off x="99390" y="4690646"/>
            <a:ext cx="1153847" cy="338554"/>
          </a:xfrm>
          <a:prstGeom prst="rect">
            <a:avLst/>
          </a:prstGeom>
          <a:noFill/>
        </p:spPr>
        <p:txBody>
          <a:bodyPr wrap="square" rtlCol="0">
            <a:spAutoFit/>
          </a:bodyPr>
          <a:lstStyle/>
          <a:p>
            <a:r>
              <a:rPr lang="en-US" sz="1600" dirty="0" err="1">
                <a:latin typeface="Arial" charset="0"/>
                <a:ea typeface="Arial" charset="0"/>
                <a:cs typeface="Arial" charset="0"/>
              </a:rPr>
              <a:t>Paiella</a:t>
            </a:r>
            <a:endParaRPr lang="en-US" sz="1600" dirty="0">
              <a:latin typeface="Arial" charset="0"/>
              <a:ea typeface="Arial" charset="0"/>
              <a:cs typeface="Arial" charset="0"/>
            </a:endParaRPr>
          </a:p>
        </p:txBody>
      </p:sp>
      <p:pic>
        <p:nvPicPr>
          <p:cNvPr id="7" name="Picture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70790" y="3464423"/>
            <a:ext cx="2272810" cy="1100892"/>
          </a:xfrm>
          <a:prstGeom prst="rect">
            <a:avLst/>
          </a:prstGeom>
        </p:spPr>
      </p:pic>
      <p:sp>
        <p:nvSpPr>
          <p:cNvPr id="29" name="Rectangle 28"/>
          <p:cNvSpPr/>
          <p:nvPr/>
        </p:nvSpPr>
        <p:spPr>
          <a:xfrm>
            <a:off x="0" y="5112603"/>
            <a:ext cx="6934200" cy="830997"/>
          </a:xfrm>
          <a:prstGeom prst="rect">
            <a:avLst/>
          </a:prstGeom>
        </p:spPr>
        <p:txBody>
          <a:bodyPr wrap="square">
            <a:spAutoFit/>
          </a:bodyPr>
          <a:lstStyle/>
          <a:p>
            <a:r>
              <a:rPr lang="en-US" dirty="0">
                <a:solidFill>
                  <a:srgbClr val="1A1A1A"/>
                </a:solidFill>
                <a:latin typeface="Helvetica" charset="0"/>
              </a:rPr>
              <a:t>THz photonics, </a:t>
            </a:r>
            <a:r>
              <a:rPr lang="en-US" dirty="0" err="1">
                <a:solidFill>
                  <a:srgbClr val="1A1A1A"/>
                </a:solidFill>
                <a:latin typeface="Helvetica" charset="0"/>
              </a:rPr>
              <a:t>plasmon</a:t>
            </a:r>
            <a:r>
              <a:rPr lang="en-US" dirty="0">
                <a:solidFill>
                  <a:srgbClr val="1A1A1A"/>
                </a:solidFill>
                <a:latin typeface="Helvetica" charset="0"/>
              </a:rPr>
              <a:t>-enhanced optoelectronics, Group-IV semiconductor lasers</a:t>
            </a:r>
            <a:endParaRPr lang="en-US" dirty="0"/>
          </a:p>
        </p:txBody>
      </p:sp>
      <p:pic>
        <p:nvPicPr>
          <p:cNvPr id="30" name="Picture 2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75138" y="3396365"/>
            <a:ext cx="2173751" cy="1764039"/>
          </a:xfrm>
          <a:prstGeom prst="rect">
            <a:avLst/>
          </a:prstGeom>
        </p:spPr>
      </p:pic>
      <p:pic>
        <p:nvPicPr>
          <p:cNvPr id="6" name="Picture 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429639" y="426166"/>
            <a:ext cx="1698527" cy="1698527"/>
          </a:xfrm>
          <a:prstGeom prst="rect">
            <a:avLst/>
          </a:prstGeom>
        </p:spPr>
      </p:pic>
      <p:pic>
        <p:nvPicPr>
          <p:cNvPr id="8" name="Picture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707810">
            <a:off x="7905848" y="5272903"/>
            <a:ext cx="1181139" cy="1565010"/>
          </a:xfrm>
          <a:prstGeom prst="rect">
            <a:avLst/>
          </a:prstGeom>
        </p:spPr>
      </p:pic>
    </p:spTree>
    <p:extLst>
      <p:ext uri="{BB962C8B-B14F-4D97-AF65-F5344CB8AC3E}">
        <p14:creationId xmlns:p14="http://schemas.microsoft.com/office/powerpoint/2010/main" val="64439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14</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4" name="Oval 13"/>
          <p:cNvSpPr/>
          <p:nvPr/>
        </p:nvSpPr>
        <p:spPr bwMode="auto">
          <a:xfrm>
            <a:off x="2559844" y="5349488"/>
            <a:ext cx="4319587"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err="1">
                <a:latin typeface="Arial" charset="0"/>
                <a:ea typeface="Arial" charset="0"/>
                <a:cs typeface="Arial" charset="0"/>
              </a:rPr>
              <a:t>Nanophotonics</a:t>
            </a:r>
            <a:r>
              <a:rPr lang="en-US" sz="1800" b="1" dirty="0">
                <a:latin typeface="Arial" charset="0"/>
                <a:ea typeface="Arial" charset="0"/>
                <a:cs typeface="Arial" charset="0"/>
              </a:rPr>
              <a:t>, </a:t>
            </a:r>
            <a:r>
              <a:rPr lang="en-US" sz="1800" b="1" dirty="0" err="1">
                <a:latin typeface="Arial" charset="0"/>
                <a:ea typeface="Arial" charset="0"/>
                <a:cs typeface="Arial" charset="0"/>
              </a:rPr>
              <a:t>plasmonics</a:t>
            </a:r>
            <a:r>
              <a:rPr lang="en-US" sz="1800" b="1" dirty="0">
                <a:latin typeface="Arial" charset="0"/>
                <a:ea typeface="Arial" charset="0"/>
                <a:cs typeface="Arial" charset="0"/>
              </a:rPr>
              <a:t> and metamaterials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6" name="Oval 15"/>
          <p:cNvSpPr/>
          <p:nvPr/>
        </p:nvSpPr>
        <p:spPr bwMode="auto">
          <a:xfrm>
            <a:off x="5300662" y="4643370"/>
            <a:ext cx="3157538"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Optoelectronic materials &amp; devices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21" name="TextBox 20"/>
          <p:cNvSpPr txBox="1"/>
          <p:nvPr/>
        </p:nvSpPr>
        <p:spPr>
          <a:xfrm>
            <a:off x="1565859" y="932379"/>
            <a:ext cx="1153847" cy="338554"/>
          </a:xfrm>
          <a:prstGeom prst="rect">
            <a:avLst/>
          </a:prstGeom>
          <a:noFill/>
        </p:spPr>
        <p:txBody>
          <a:bodyPr wrap="square" rtlCol="0">
            <a:spAutoFit/>
          </a:bodyPr>
          <a:lstStyle/>
          <a:p>
            <a:r>
              <a:rPr lang="en-US" sz="1600" dirty="0">
                <a:latin typeface="Arial" charset="0"/>
                <a:ea typeface="Arial" charset="0"/>
                <a:cs typeface="Arial" charset="0"/>
              </a:rPr>
              <a:t>Swan</a:t>
            </a:r>
          </a:p>
        </p:txBody>
      </p:sp>
      <p:pic>
        <p:nvPicPr>
          <p:cNvPr id="32" name="pasted-image.png"/>
          <p:cNvPicPr/>
          <p:nvPr/>
        </p:nvPicPr>
        <p:blipFill>
          <a:blip r:embed="rId3" cstate="screen">
            <a:extLst>
              <a:ext uri="{28A0092B-C50C-407E-A947-70E740481C1C}">
                <a14:useLocalDpi xmlns:a14="http://schemas.microsoft.com/office/drawing/2010/main"/>
              </a:ext>
            </a:extLst>
          </a:blip>
          <a:stretch>
            <a:fillRect/>
          </a:stretch>
        </p:blipFill>
        <p:spPr>
          <a:xfrm>
            <a:off x="3969167" y="942016"/>
            <a:ext cx="1315202" cy="1112334"/>
          </a:xfrm>
          <a:prstGeom prst="rect">
            <a:avLst/>
          </a:prstGeom>
          <a:ln w="12700" cap="flat">
            <a:noFill/>
            <a:miter lim="400000"/>
          </a:ln>
          <a:effectLst/>
        </p:spPr>
      </p:pic>
      <p:sp>
        <p:nvSpPr>
          <p:cNvPr id="33" name="TextBox 32"/>
          <p:cNvSpPr txBox="1"/>
          <p:nvPr/>
        </p:nvSpPr>
        <p:spPr>
          <a:xfrm>
            <a:off x="4287935" y="1963688"/>
            <a:ext cx="639919" cy="338554"/>
          </a:xfrm>
          <a:prstGeom prst="rect">
            <a:avLst/>
          </a:prstGeom>
          <a:noFill/>
        </p:spPr>
        <p:txBody>
          <a:bodyPr wrap="none" rtlCol="0">
            <a:spAutoFit/>
          </a:bodyPr>
          <a:lstStyle/>
          <a:p>
            <a:r>
              <a:rPr lang="en-US" sz="1600" dirty="0"/>
              <a:t>h-BN</a:t>
            </a:r>
          </a:p>
        </p:txBody>
      </p:sp>
      <p:pic>
        <p:nvPicPr>
          <p:cNvPr id="34" name="Picture 2" descr="http://cdn.zmescience.com/wp-content/uploads/2012/07/graphene.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96749" y="1053358"/>
            <a:ext cx="1214164" cy="8333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Molybdenite-3D-balls.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98663" y="992886"/>
            <a:ext cx="1454247" cy="94790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2963038" y="1928425"/>
            <a:ext cx="660758" cy="338554"/>
          </a:xfrm>
          <a:prstGeom prst="rect">
            <a:avLst/>
          </a:prstGeom>
          <a:noFill/>
        </p:spPr>
        <p:txBody>
          <a:bodyPr wrap="none" rtlCol="0">
            <a:spAutoFit/>
          </a:bodyPr>
          <a:lstStyle/>
          <a:p>
            <a:r>
              <a:rPr lang="en-US" sz="1600" dirty="0"/>
              <a:t>MoS</a:t>
            </a:r>
            <a:r>
              <a:rPr lang="en-US" sz="1100" dirty="0"/>
              <a:t>2</a:t>
            </a:r>
            <a:endParaRPr lang="en-US" sz="1600" dirty="0"/>
          </a:p>
        </p:txBody>
      </p:sp>
      <p:sp>
        <p:nvSpPr>
          <p:cNvPr id="37" name="TextBox 36"/>
          <p:cNvSpPr txBox="1"/>
          <p:nvPr/>
        </p:nvSpPr>
        <p:spPr>
          <a:xfrm>
            <a:off x="1501370" y="1929957"/>
            <a:ext cx="938077" cy="338554"/>
          </a:xfrm>
          <a:prstGeom prst="rect">
            <a:avLst/>
          </a:prstGeom>
          <a:noFill/>
        </p:spPr>
        <p:txBody>
          <a:bodyPr wrap="none" rtlCol="0">
            <a:spAutoFit/>
          </a:bodyPr>
          <a:lstStyle/>
          <a:p>
            <a:r>
              <a:rPr lang="en-US" sz="1600" dirty="0"/>
              <a:t>graphene</a:t>
            </a:r>
          </a:p>
        </p:txBody>
      </p:sp>
      <p:grpSp>
        <p:nvGrpSpPr>
          <p:cNvPr id="47" name="Group 46"/>
          <p:cNvGrpSpPr>
            <a:grpSpLocks noChangeAspect="1"/>
          </p:cNvGrpSpPr>
          <p:nvPr/>
        </p:nvGrpSpPr>
        <p:grpSpPr>
          <a:xfrm>
            <a:off x="5214757" y="931291"/>
            <a:ext cx="4007310" cy="1212210"/>
            <a:chOff x="335788" y="1535294"/>
            <a:chExt cx="12295599" cy="3719417"/>
          </a:xfrm>
        </p:grpSpPr>
        <p:pic>
          <p:nvPicPr>
            <p:cNvPr id="52" name="MEMS_OverviewSimpl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788" y="1535294"/>
              <a:ext cx="2851041" cy="3719417"/>
            </a:xfrm>
            <a:prstGeom prst="rect">
              <a:avLst/>
            </a:prstGeom>
            <a:ln w="12700">
              <a:miter lim="400000"/>
            </a:ln>
          </p:spPr>
        </p:pic>
        <p:pic>
          <p:nvPicPr>
            <p:cNvPr id="53" name="RamanMap.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9065877" y="1535294"/>
              <a:ext cx="3565510" cy="3719417"/>
            </a:xfrm>
            <a:prstGeom prst="rect">
              <a:avLst/>
            </a:prstGeom>
            <a:ln w="12700">
              <a:miter lim="400000"/>
            </a:ln>
          </p:spPr>
        </p:pic>
        <p:pic>
          <p:nvPicPr>
            <p:cNvPr id="54" name="PreCut_FlakeTilt3.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09537" y="1535294"/>
              <a:ext cx="4038900" cy="3719417"/>
            </a:xfrm>
            <a:prstGeom prst="rect">
              <a:avLst/>
            </a:prstGeom>
            <a:ln w="12700">
              <a:miter lim="400000"/>
            </a:ln>
          </p:spPr>
        </p:pic>
        <p:sp>
          <p:nvSpPr>
            <p:cNvPr id="55" name="Shape 71"/>
            <p:cNvSpPr>
              <a:spLocks noChangeAspect="1"/>
            </p:cNvSpPr>
            <p:nvPr/>
          </p:nvSpPr>
          <p:spPr>
            <a:xfrm>
              <a:off x="1420107" y="2504889"/>
              <a:ext cx="682403" cy="539206"/>
            </a:xfrm>
            <a:prstGeom prst="rect">
              <a:avLst/>
            </a:prstGeom>
            <a:ln w="38100">
              <a:solidFill>
                <a:srgbClr val="FF2600"/>
              </a:solidFill>
              <a:miter lim="400000"/>
            </a:ln>
          </p:spPr>
          <p:txBody>
            <a:bodyPr lIns="0" tIns="0" rIns="0" bIns="0" anchor="ctr"/>
            <a:lstStyle/>
            <a:p>
              <a:pPr lvl="0">
                <a:defRPr sz="2400">
                  <a:solidFill>
                    <a:srgbClr val="FFFFFF"/>
                  </a:solidFill>
                </a:defRPr>
              </a:pPr>
              <a:endParaRPr sz="1600"/>
            </a:p>
          </p:txBody>
        </p:sp>
        <p:sp>
          <p:nvSpPr>
            <p:cNvPr id="56" name="Shape 72"/>
            <p:cNvSpPr>
              <a:spLocks noChangeAspect="1"/>
            </p:cNvSpPr>
            <p:nvPr/>
          </p:nvSpPr>
          <p:spPr>
            <a:xfrm>
              <a:off x="4492912" y="2178530"/>
              <a:ext cx="2558269" cy="2140572"/>
            </a:xfrm>
            <a:custGeom>
              <a:avLst/>
              <a:gdLst/>
              <a:ahLst/>
              <a:cxnLst>
                <a:cxn ang="0">
                  <a:pos x="wd2" y="hd2"/>
                </a:cxn>
                <a:cxn ang="5400000">
                  <a:pos x="wd2" y="hd2"/>
                </a:cxn>
                <a:cxn ang="10800000">
                  <a:pos x="wd2" y="hd2"/>
                </a:cxn>
                <a:cxn ang="16200000">
                  <a:pos x="wd2" y="hd2"/>
                </a:cxn>
              </a:cxnLst>
              <a:rect l="0" t="0" r="r" b="b"/>
              <a:pathLst>
                <a:path w="21600" h="21600" extrusionOk="0">
                  <a:moveTo>
                    <a:pt x="0" y="10663"/>
                  </a:moveTo>
                  <a:lnTo>
                    <a:pt x="12311" y="0"/>
                  </a:lnTo>
                  <a:lnTo>
                    <a:pt x="21600" y="10945"/>
                  </a:lnTo>
                  <a:lnTo>
                    <a:pt x="9484" y="21600"/>
                  </a:lnTo>
                  <a:lnTo>
                    <a:pt x="0" y="10663"/>
                  </a:lnTo>
                  <a:close/>
                </a:path>
              </a:pathLst>
            </a:custGeom>
            <a:ln w="38100">
              <a:solidFill>
                <a:srgbClr val="FF2600"/>
              </a:solidFill>
              <a:miter lim="400000"/>
            </a:ln>
          </p:spPr>
          <p:txBody>
            <a:bodyPr lIns="0" tIns="0" rIns="0" bIns="0" anchor="ctr"/>
            <a:lstStyle/>
            <a:p>
              <a:pPr lvl="0">
                <a:defRPr sz="2400"/>
              </a:pPr>
              <a:endParaRPr sz="1600"/>
            </a:p>
          </p:txBody>
        </p:sp>
        <p:sp>
          <p:nvSpPr>
            <p:cNvPr id="57" name="Shape 73"/>
            <p:cNvSpPr>
              <a:spLocks noChangeAspect="1"/>
            </p:cNvSpPr>
            <p:nvPr/>
          </p:nvSpPr>
          <p:spPr>
            <a:xfrm flipV="1">
              <a:off x="1405196" y="1547287"/>
              <a:ext cx="2700164" cy="926547"/>
            </a:xfrm>
            <a:prstGeom prst="line">
              <a:avLst/>
            </a:prstGeom>
            <a:ln w="38100">
              <a:solidFill>
                <a:srgbClr val="FF2600"/>
              </a:solidFill>
              <a:miter lim="400000"/>
            </a:ln>
          </p:spPr>
          <p:txBody>
            <a:bodyPr lIns="0" tIns="0" rIns="0" bIns="0" anchor="ctr"/>
            <a:lstStyle/>
            <a:p>
              <a:pPr lvl="0">
                <a:defRPr sz="2400"/>
              </a:pPr>
              <a:endParaRPr sz="1600"/>
            </a:p>
          </p:txBody>
        </p:sp>
        <p:sp>
          <p:nvSpPr>
            <p:cNvPr id="58" name="Shape 74"/>
            <p:cNvSpPr>
              <a:spLocks noChangeAspect="1"/>
            </p:cNvSpPr>
            <p:nvPr/>
          </p:nvSpPr>
          <p:spPr>
            <a:xfrm>
              <a:off x="1407241" y="3045125"/>
              <a:ext cx="2696074" cy="2147555"/>
            </a:xfrm>
            <a:prstGeom prst="line">
              <a:avLst/>
            </a:prstGeom>
            <a:ln w="38100">
              <a:solidFill>
                <a:srgbClr val="FF2600"/>
              </a:solidFill>
              <a:miter lim="400000"/>
            </a:ln>
          </p:spPr>
          <p:txBody>
            <a:bodyPr lIns="0" tIns="0" rIns="0" bIns="0" anchor="ctr"/>
            <a:lstStyle/>
            <a:p>
              <a:pPr lvl="0">
                <a:defRPr sz="2400"/>
              </a:pPr>
              <a:endParaRPr sz="1600"/>
            </a:p>
          </p:txBody>
        </p:sp>
        <p:sp>
          <p:nvSpPr>
            <p:cNvPr id="59" name="Shape 75"/>
            <p:cNvSpPr>
              <a:spLocks noChangeAspect="1"/>
            </p:cNvSpPr>
            <p:nvPr/>
          </p:nvSpPr>
          <p:spPr>
            <a:xfrm>
              <a:off x="5634296" y="4325954"/>
              <a:ext cx="3422985" cy="910363"/>
            </a:xfrm>
            <a:prstGeom prst="line">
              <a:avLst/>
            </a:prstGeom>
            <a:ln w="38100">
              <a:solidFill>
                <a:srgbClr val="FF2600"/>
              </a:solidFill>
              <a:miter lim="400000"/>
            </a:ln>
          </p:spPr>
          <p:txBody>
            <a:bodyPr lIns="0" tIns="0" rIns="0" bIns="0" anchor="ctr"/>
            <a:lstStyle/>
            <a:p>
              <a:pPr lvl="0">
                <a:defRPr sz="2400"/>
              </a:pPr>
              <a:endParaRPr sz="1600"/>
            </a:p>
          </p:txBody>
        </p:sp>
        <p:sp>
          <p:nvSpPr>
            <p:cNvPr id="60" name="Shape 76"/>
            <p:cNvSpPr>
              <a:spLocks noChangeAspect="1"/>
            </p:cNvSpPr>
            <p:nvPr/>
          </p:nvSpPr>
          <p:spPr>
            <a:xfrm flipV="1">
              <a:off x="5951796" y="1861786"/>
              <a:ext cx="3112153" cy="310262"/>
            </a:xfrm>
            <a:prstGeom prst="line">
              <a:avLst/>
            </a:prstGeom>
            <a:ln w="38100">
              <a:solidFill>
                <a:srgbClr val="FF2600"/>
              </a:solidFill>
              <a:miter lim="400000"/>
            </a:ln>
          </p:spPr>
          <p:txBody>
            <a:bodyPr lIns="0" tIns="0" rIns="0" bIns="0" anchor="ctr"/>
            <a:lstStyle/>
            <a:p>
              <a:pPr lvl="0">
                <a:defRPr sz="2400"/>
              </a:pPr>
              <a:endParaRPr sz="1600"/>
            </a:p>
          </p:txBody>
        </p:sp>
        <p:sp>
          <p:nvSpPr>
            <p:cNvPr id="61" name="Shape 77"/>
            <p:cNvSpPr>
              <a:spLocks noChangeAspect="1"/>
            </p:cNvSpPr>
            <p:nvPr/>
          </p:nvSpPr>
          <p:spPr>
            <a:xfrm flipV="1">
              <a:off x="5951796" y="1536574"/>
              <a:ext cx="6677834" cy="617786"/>
            </a:xfrm>
            <a:prstGeom prst="line">
              <a:avLst/>
            </a:prstGeom>
            <a:ln w="38100">
              <a:solidFill>
                <a:srgbClr val="FF2600"/>
              </a:solidFill>
              <a:custDash>
                <a:ds d="200000" sp="200000"/>
              </a:custDash>
              <a:miter lim="400000"/>
            </a:ln>
          </p:spPr>
          <p:txBody>
            <a:bodyPr lIns="0" tIns="0" rIns="0" bIns="0" anchor="ctr"/>
            <a:lstStyle/>
            <a:p>
              <a:pPr lvl="0">
                <a:defRPr sz="2400"/>
              </a:pPr>
              <a:endParaRPr sz="1600"/>
            </a:p>
          </p:txBody>
        </p:sp>
      </p:grpSp>
      <p:sp>
        <p:nvSpPr>
          <p:cNvPr id="48" name="TextBox 47"/>
          <p:cNvSpPr txBox="1"/>
          <p:nvPr/>
        </p:nvSpPr>
        <p:spPr>
          <a:xfrm>
            <a:off x="6049609" y="2079904"/>
            <a:ext cx="2226892" cy="338554"/>
          </a:xfrm>
          <a:prstGeom prst="rect">
            <a:avLst/>
          </a:prstGeom>
          <a:noFill/>
        </p:spPr>
        <p:txBody>
          <a:bodyPr wrap="none" rtlCol="0">
            <a:spAutoFit/>
          </a:bodyPr>
          <a:lstStyle/>
          <a:p>
            <a:r>
              <a:rPr lang="en-US" sz="1600" dirty="0"/>
              <a:t>Graphene MEMS device</a:t>
            </a:r>
          </a:p>
        </p:txBody>
      </p:sp>
      <p:pic>
        <p:nvPicPr>
          <p:cNvPr id="62" name="Picture 6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61968" y="426577"/>
            <a:ext cx="1096782" cy="1071606"/>
          </a:xfrm>
          <a:prstGeom prst="rect">
            <a:avLst/>
          </a:prstGeom>
        </p:spPr>
      </p:pic>
      <p:sp>
        <p:nvSpPr>
          <p:cNvPr id="63" name="TextBox 62"/>
          <p:cNvSpPr txBox="1"/>
          <p:nvPr/>
        </p:nvSpPr>
        <p:spPr>
          <a:xfrm>
            <a:off x="133435" y="1542356"/>
            <a:ext cx="1153847" cy="338554"/>
          </a:xfrm>
          <a:prstGeom prst="rect">
            <a:avLst/>
          </a:prstGeom>
          <a:noFill/>
        </p:spPr>
        <p:txBody>
          <a:bodyPr wrap="square" rtlCol="0">
            <a:spAutoFit/>
          </a:bodyPr>
          <a:lstStyle/>
          <a:p>
            <a:r>
              <a:rPr lang="en-US" sz="1600" dirty="0">
                <a:latin typeface="Arial" charset="0"/>
                <a:ea typeface="Arial" charset="0"/>
                <a:cs typeface="Arial" charset="0"/>
              </a:rPr>
              <a:t>Swan</a:t>
            </a:r>
          </a:p>
        </p:txBody>
      </p:sp>
      <p:sp>
        <p:nvSpPr>
          <p:cNvPr id="64" name="Rectangle 63"/>
          <p:cNvSpPr/>
          <p:nvPr/>
        </p:nvSpPr>
        <p:spPr>
          <a:xfrm>
            <a:off x="1258750" y="408545"/>
            <a:ext cx="7072199" cy="461665"/>
          </a:xfrm>
          <a:prstGeom prst="rect">
            <a:avLst/>
          </a:prstGeom>
        </p:spPr>
        <p:txBody>
          <a:bodyPr wrap="square">
            <a:spAutoFit/>
          </a:bodyPr>
          <a:lstStyle/>
          <a:p>
            <a:r>
              <a:rPr lang="en-US" dirty="0">
                <a:solidFill>
                  <a:srgbClr val="1A1A1A"/>
                </a:solidFill>
                <a:latin typeface="Helvetica" charset="0"/>
              </a:rPr>
              <a:t>Nanoscale (2D) materials, devices &amp; spectroscopy</a:t>
            </a:r>
            <a:endParaRPr lang="en-US" dirty="0"/>
          </a:p>
        </p:txBody>
      </p:sp>
      <p:pic>
        <p:nvPicPr>
          <p:cNvPr id="65" name="Picture 6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50538" y="2696665"/>
            <a:ext cx="1092200" cy="1092200"/>
          </a:xfrm>
          <a:prstGeom prst="rect">
            <a:avLst/>
          </a:prstGeom>
        </p:spPr>
      </p:pic>
      <p:sp>
        <p:nvSpPr>
          <p:cNvPr id="66" name="TextBox 65"/>
          <p:cNvSpPr txBox="1"/>
          <p:nvPr/>
        </p:nvSpPr>
        <p:spPr>
          <a:xfrm>
            <a:off x="108497" y="3812445"/>
            <a:ext cx="1153847" cy="338554"/>
          </a:xfrm>
          <a:prstGeom prst="rect">
            <a:avLst/>
          </a:prstGeom>
          <a:noFill/>
        </p:spPr>
        <p:txBody>
          <a:bodyPr wrap="square" rtlCol="0">
            <a:spAutoFit/>
          </a:bodyPr>
          <a:lstStyle/>
          <a:p>
            <a:r>
              <a:rPr lang="en-US" sz="1600" dirty="0">
                <a:latin typeface="Arial" charset="0"/>
                <a:ea typeface="Arial" charset="0"/>
                <a:cs typeface="Arial" charset="0"/>
              </a:rPr>
              <a:t>Dal Negro</a:t>
            </a:r>
          </a:p>
        </p:txBody>
      </p:sp>
      <p:sp>
        <p:nvSpPr>
          <p:cNvPr id="67" name="Rectangle 66"/>
          <p:cNvSpPr/>
          <p:nvPr/>
        </p:nvSpPr>
        <p:spPr>
          <a:xfrm>
            <a:off x="1258750" y="2519855"/>
            <a:ext cx="7072199" cy="830997"/>
          </a:xfrm>
          <a:prstGeom prst="rect">
            <a:avLst/>
          </a:prstGeom>
        </p:spPr>
        <p:txBody>
          <a:bodyPr wrap="square">
            <a:spAutoFit/>
          </a:bodyPr>
          <a:lstStyle/>
          <a:p>
            <a:r>
              <a:rPr lang="en-US" dirty="0">
                <a:solidFill>
                  <a:srgbClr val="1A1A1A"/>
                </a:solidFill>
                <a:latin typeface="Helvetica" charset="0"/>
              </a:rPr>
              <a:t>Device development for </a:t>
            </a:r>
            <a:r>
              <a:rPr lang="en-US" dirty="0" err="1">
                <a:solidFill>
                  <a:srgbClr val="1A1A1A"/>
                </a:solidFill>
                <a:latin typeface="Helvetica" charset="0"/>
              </a:rPr>
              <a:t>plasmonics</a:t>
            </a:r>
            <a:r>
              <a:rPr lang="en-US" dirty="0">
                <a:solidFill>
                  <a:srgbClr val="1A1A1A"/>
                </a:solidFill>
                <a:latin typeface="Helvetica" charset="0"/>
              </a:rPr>
              <a:t>, metamaterials and optics of complex media</a:t>
            </a:r>
            <a:endParaRPr lang="en-US" dirty="0"/>
          </a:p>
        </p:txBody>
      </p:sp>
      <p:pic>
        <p:nvPicPr>
          <p:cNvPr id="2" name="Picture 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380245" y="3568465"/>
            <a:ext cx="3547609" cy="1514595"/>
          </a:xfrm>
          <a:prstGeom prst="rect">
            <a:avLst/>
          </a:prstGeom>
        </p:spPr>
      </p:pic>
      <p:pic>
        <p:nvPicPr>
          <p:cNvPr id="7" name="Picture 6"/>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79569" y="3040027"/>
            <a:ext cx="1707449" cy="1544835"/>
          </a:xfrm>
          <a:prstGeom prst="rect">
            <a:avLst/>
          </a:prstGeom>
        </p:spPr>
      </p:pic>
    </p:spTree>
    <p:extLst>
      <p:ext uri="{BB962C8B-B14F-4D97-AF65-F5344CB8AC3E}">
        <p14:creationId xmlns:p14="http://schemas.microsoft.com/office/powerpoint/2010/main" val="200473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6" grpId="0"/>
      <p:bldP spid="37" grpId="0"/>
      <p:bldP spid="48" grpId="0"/>
      <p:bldP spid="63" grpId="0"/>
      <p:bldP spid="64"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15</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7" name="Oval 16"/>
          <p:cNvSpPr/>
          <p:nvPr/>
        </p:nvSpPr>
        <p:spPr bwMode="auto">
          <a:xfrm>
            <a:off x="225027" y="3626030"/>
            <a:ext cx="1731169"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a:latin typeface="Arial" charset="0"/>
                <a:ea typeface="Arial" charset="0"/>
                <a:cs typeface="Arial" charset="0"/>
              </a:rPr>
              <a:t>Quantum Optics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691689"/>
            <a:ext cx="1053665" cy="1092616"/>
          </a:xfrm>
          <a:prstGeom prst="rect">
            <a:avLst/>
          </a:prstGeom>
        </p:spPr>
      </p:pic>
      <p:sp>
        <p:nvSpPr>
          <p:cNvPr id="9" name="TextBox 8"/>
          <p:cNvSpPr txBox="1"/>
          <p:nvPr/>
        </p:nvSpPr>
        <p:spPr>
          <a:xfrm>
            <a:off x="407108" y="1807970"/>
            <a:ext cx="1153847" cy="338554"/>
          </a:xfrm>
          <a:prstGeom prst="rect">
            <a:avLst/>
          </a:prstGeom>
          <a:noFill/>
        </p:spPr>
        <p:txBody>
          <a:bodyPr wrap="square" rtlCol="0">
            <a:spAutoFit/>
          </a:bodyPr>
          <a:lstStyle/>
          <a:p>
            <a:r>
              <a:rPr lang="en-US" sz="1600" dirty="0" err="1">
                <a:latin typeface="Arial" charset="0"/>
                <a:ea typeface="Arial" charset="0"/>
                <a:cs typeface="Arial" charset="0"/>
              </a:rPr>
              <a:t>Sergienko</a:t>
            </a:r>
            <a:endParaRPr lang="en-US" sz="1600" dirty="0">
              <a:latin typeface="Arial" charset="0"/>
              <a:ea typeface="Arial" charset="0"/>
              <a:cs typeface="Arial" charset="0"/>
            </a:endParaRPr>
          </a:p>
        </p:txBody>
      </p:sp>
      <p:sp>
        <p:nvSpPr>
          <p:cNvPr id="10" name="Rectangle 9"/>
          <p:cNvSpPr/>
          <p:nvPr/>
        </p:nvSpPr>
        <p:spPr>
          <a:xfrm>
            <a:off x="1676400" y="681991"/>
            <a:ext cx="7351995" cy="461665"/>
          </a:xfrm>
          <a:prstGeom prst="rect">
            <a:avLst/>
          </a:prstGeom>
        </p:spPr>
        <p:txBody>
          <a:bodyPr wrap="square">
            <a:spAutoFit/>
          </a:bodyPr>
          <a:lstStyle/>
          <a:p>
            <a:r>
              <a:rPr lang="en-US" dirty="0">
                <a:solidFill>
                  <a:srgbClr val="1A1A1A"/>
                </a:solidFill>
                <a:latin typeface="Helvetica" charset="0"/>
              </a:rPr>
              <a:t>Quantum communication and measurement</a:t>
            </a:r>
            <a:endParaRPr lang="en-US"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3600" y="1295400"/>
            <a:ext cx="2000250" cy="1432686"/>
          </a:xfrm>
          <a:prstGeom prst="rect">
            <a:avLst/>
          </a:prstGeom>
        </p:spPr>
      </p:pic>
      <p:pic>
        <p:nvPicPr>
          <p:cNvPr id="7" name="Picture 6"/>
          <p:cNvPicPr>
            <a:picLocks noChangeAspect="1"/>
          </p:cNvPicPr>
          <p:nvPr/>
        </p:nvPicPr>
        <p:blipFill>
          <a:blip r:embed="rId4"/>
          <a:stretch>
            <a:fillRect/>
          </a:stretch>
        </p:blipFill>
        <p:spPr>
          <a:xfrm>
            <a:off x="4673600" y="1200590"/>
            <a:ext cx="3860800" cy="1119632"/>
          </a:xfrm>
          <a:prstGeom prst="rect">
            <a:avLst/>
          </a:prstGeom>
        </p:spPr>
      </p:pic>
      <p:pic>
        <p:nvPicPr>
          <p:cNvPr id="11" name="Picture 10"/>
          <p:cNvPicPr>
            <a:picLocks noChangeAspect="1"/>
          </p:cNvPicPr>
          <p:nvPr/>
        </p:nvPicPr>
        <p:blipFill>
          <a:blip r:embed="rId5"/>
          <a:stretch>
            <a:fillRect/>
          </a:stretch>
        </p:blipFill>
        <p:spPr>
          <a:xfrm>
            <a:off x="4342747" y="2375771"/>
            <a:ext cx="2019300" cy="1562100"/>
          </a:xfrm>
          <a:prstGeom prst="rect">
            <a:avLst/>
          </a:prstGeom>
        </p:spPr>
      </p:pic>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72400" y="4495800"/>
            <a:ext cx="1096782" cy="1069170"/>
          </a:xfrm>
          <a:prstGeom prst="rect">
            <a:avLst/>
          </a:prstGeom>
        </p:spPr>
      </p:pic>
      <p:pic>
        <p:nvPicPr>
          <p:cNvPr id="16" name="Picture 1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04604" y="4495800"/>
            <a:ext cx="1096782" cy="1054880"/>
          </a:xfrm>
          <a:prstGeom prst="rect">
            <a:avLst/>
          </a:prstGeom>
        </p:spPr>
      </p:pic>
      <p:sp>
        <p:nvSpPr>
          <p:cNvPr id="19" name="TextBox 18"/>
          <p:cNvSpPr txBox="1"/>
          <p:nvPr/>
        </p:nvSpPr>
        <p:spPr>
          <a:xfrm>
            <a:off x="7743867" y="5609144"/>
            <a:ext cx="1153847" cy="338554"/>
          </a:xfrm>
          <a:prstGeom prst="rect">
            <a:avLst/>
          </a:prstGeom>
          <a:noFill/>
        </p:spPr>
        <p:txBody>
          <a:bodyPr wrap="square" rtlCol="0">
            <a:spAutoFit/>
          </a:bodyPr>
          <a:lstStyle/>
          <a:p>
            <a:r>
              <a:rPr lang="en-US" sz="1600" dirty="0" err="1">
                <a:latin typeface="Arial" charset="0"/>
                <a:ea typeface="Arial" charset="0"/>
                <a:cs typeface="Arial" charset="0"/>
              </a:rPr>
              <a:t>Popovic</a:t>
            </a:r>
            <a:endParaRPr lang="en-US" sz="1600" dirty="0">
              <a:latin typeface="Arial" charset="0"/>
              <a:ea typeface="Arial" charset="0"/>
              <a:cs typeface="Arial" charset="0"/>
            </a:endParaRPr>
          </a:p>
        </p:txBody>
      </p:sp>
      <p:sp>
        <p:nvSpPr>
          <p:cNvPr id="21" name="TextBox 20"/>
          <p:cNvSpPr txBox="1"/>
          <p:nvPr/>
        </p:nvSpPr>
        <p:spPr>
          <a:xfrm>
            <a:off x="6153198" y="5557127"/>
            <a:ext cx="1638494" cy="338554"/>
          </a:xfrm>
          <a:prstGeom prst="rect">
            <a:avLst/>
          </a:prstGeom>
          <a:noFill/>
        </p:spPr>
        <p:txBody>
          <a:bodyPr wrap="square" rtlCol="0">
            <a:spAutoFit/>
          </a:bodyPr>
          <a:lstStyle/>
          <a:p>
            <a:r>
              <a:rPr lang="en-US" sz="1600">
                <a:latin typeface="Arial" charset="0"/>
                <a:ea typeface="Arial" charset="0"/>
                <a:cs typeface="Arial" charset="0"/>
              </a:rPr>
              <a:t>Ramachandran</a:t>
            </a:r>
            <a:endParaRPr lang="en-US" sz="1600" dirty="0">
              <a:latin typeface="Arial" charset="0"/>
              <a:ea typeface="Arial" charset="0"/>
              <a:cs typeface="Arial" charset="0"/>
            </a:endParaRPr>
          </a:p>
        </p:txBody>
      </p:sp>
      <p:sp>
        <p:nvSpPr>
          <p:cNvPr id="6" name="Rectangle 5"/>
          <p:cNvSpPr/>
          <p:nvPr/>
        </p:nvSpPr>
        <p:spPr>
          <a:xfrm>
            <a:off x="1" y="4819471"/>
            <a:ext cx="4495800" cy="1200329"/>
          </a:xfrm>
          <a:prstGeom prst="rect">
            <a:avLst/>
          </a:prstGeom>
        </p:spPr>
        <p:txBody>
          <a:bodyPr wrap="square">
            <a:spAutoFit/>
          </a:bodyPr>
          <a:lstStyle/>
          <a:p>
            <a:r>
              <a:rPr lang="en-US">
                <a:solidFill>
                  <a:prstClr val="black"/>
                </a:solidFill>
                <a:latin typeface="Helvetica" charset="0"/>
              </a:rPr>
              <a:t>Spins in diamond: using </a:t>
            </a:r>
            <a:r>
              <a:rPr lang="en-US" dirty="0">
                <a:solidFill>
                  <a:prstClr val="black"/>
                </a:solidFill>
                <a:latin typeface="Helvetica" charset="0"/>
              </a:rPr>
              <a:t>tools of quantum science for nanoscale precision measurements</a:t>
            </a:r>
            <a:endParaRPr lang="en-US" dirty="0"/>
          </a:p>
        </p:txBody>
      </p:sp>
      <p:pic>
        <p:nvPicPr>
          <p:cNvPr id="18" name="Picture 17"/>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a:ext>
            </a:extLst>
          </a:blip>
          <a:srcRect/>
          <a:stretch/>
        </p:blipFill>
        <p:spPr>
          <a:xfrm>
            <a:off x="4523726" y="4604921"/>
            <a:ext cx="905224" cy="1076483"/>
          </a:xfrm>
          <a:prstGeom prst="rect">
            <a:avLst/>
          </a:prstGeom>
        </p:spPr>
      </p:pic>
      <p:sp>
        <p:nvSpPr>
          <p:cNvPr id="20" name="TextBox 19"/>
          <p:cNvSpPr txBox="1"/>
          <p:nvPr/>
        </p:nvSpPr>
        <p:spPr>
          <a:xfrm>
            <a:off x="4495800" y="5700226"/>
            <a:ext cx="970137" cy="338554"/>
          </a:xfrm>
          <a:prstGeom prst="rect">
            <a:avLst/>
          </a:prstGeom>
          <a:noFill/>
        </p:spPr>
        <p:txBody>
          <a:bodyPr wrap="none" rtlCol="0">
            <a:spAutoFit/>
          </a:bodyPr>
          <a:lstStyle/>
          <a:p>
            <a:r>
              <a:rPr lang="en-US" sz="1600" dirty="0" err="1">
                <a:latin typeface="Helvetica" panose="020B0604020202020204" pitchFamily="34" charset="0"/>
                <a:cs typeface="Helvetica" panose="020B0604020202020204" pitchFamily="34" charset="0"/>
              </a:rPr>
              <a:t>Sushkov</a:t>
            </a:r>
            <a:endParaRPr lang="en-US" sz="1600" dirty="0">
              <a:latin typeface="Helvetica" panose="020B0604020202020204" pitchFamily="34" charset="0"/>
              <a:cs typeface="Helvetica" panose="020B0604020202020204" pitchFamily="34" charset="0"/>
            </a:endParaRPr>
          </a:p>
        </p:txBody>
      </p:sp>
      <p:pic>
        <p:nvPicPr>
          <p:cNvPr id="12" name="Picture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328361" y="3626030"/>
            <a:ext cx="1792464" cy="1196258"/>
          </a:xfrm>
          <a:prstGeom prst="rect">
            <a:avLst/>
          </a:prstGeom>
        </p:spPr>
      </p:pic>
    </p:spTree>
    <p:extLst>
      <p:ext uri="{BB962C8B-B14F-4D97-AF65-F5344CB8AC3E}">
        <p14:creationId xmlns:p14="http://schemas.microsoft.com/office/powerpoint/2010/main" val="61178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9"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16</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4" name="Oval 13"/>
          <p:cNvSpPr/>
          <p:nvPr/>
        </p:nvSpPr>
        <p:spPr bwMode="auto">
          <a:xfrm>
            <a:off x="2559844" y="5349488"/>
            <a:ext cx="4319587"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err="1">
                <a:latin typeface="Arial" charset="0"/>
                <a:ea typeface="Arial" charset="0"/>
                <a:cs typeface="Arial" charset="0"/>
              </a:rPr>
              <a:t>Nanophotonics</a:t>
            </a:r>
            <a:r>
              <a:rPr lang="en-US" sz="1800" b="1" dirty="0">
                <a:latin typeface="Arial" charset="0"/>
                <a:ea typeface="Arial" charset="0"/>
                <a:cs typeface="Arial" charset="0"/>
              </a:rPr>
              <a:t>, </a:t>
            </a:r>
            <a:r>
              <a:rPr lang="en-US" sz="1800" b="1" dirty="0" err="1">
                <a:latin typeface="Arial" charset="0"/>
                <a:ea typeface="Arial" charset="0"/>
                <a:cs typeface="Arial" charset="0"/>
              </a:rPr>
              <a:t>plasmonics</a:t>
            </a:r>
            <a:r>
              <a:rPr lang="en-US" sz="1800" b="1" dirty="0">
                <a:latin typeface="Arial" charset="0"/>
                <a:ea typeface="Arial" charset="0"/>
                <a:cs typeface="Arial" charset="0"/>
              </a:rPr>
              <a:t> and metamaterials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sp>
        <p:nvSpPr>
          <p:cNvPr id="16" name="Oval 15"/>
          <p:cNvSpPr/>
          <p:nvPr/>
        </p:nvSpPr>
        <p:spPr bwMode="auto">
          <a:xfrm>
            <a:off x="5300662" y="4643370"/>
            <a:ext cx="3157538"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Optoelectronic materials </a:t>
            </a:r>
            <a:r>
              <a:rPr lang="en-US" sz="1800" b="1">
                <a:latin typeface="Arial" charset="0"/>
                <a:ea typeface="Arial" charset="0"/>
                <a:cs typeface="Arial" charset="0"/>
              </a:rPr>
              <a:t>&amp; devices</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68" name="Picture 6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3357" y="3754278"/>
            <a:ext cx="1092200" cy="1092200"/>
          </a:xfrm>
          <a:prstGeom prst="rect">
            <a:avLst/>
          </a:prstGeom>
        </p:spPr>
      </p:pic>
      <p:sp>
        <p:nvSpPr>
          <p:cNvPr id="69" name="TextBox 68"/>
          <p:cNvSpPr txBox="1"/>
          <p:nvPr/>
        </p:nvSpPr>
        <p:spPr>
          <a:xfrm>
            <a:off x="244901" y="4867622"/>
            <a:ext cx="1153847" cy="338554"/>
          </a:xfrm>
          <a:prstGeom prst="rect">
            <a:avLst/>
          </a:prstGeom>
          <a:noFill/>
        </p:spPr>
        <p:txBody>
          <a:bodyPr wrap="square" rtlCol="0">
            <a:spAutoFit/>
          </a:bodyPr>
          <a:lstStyle/>
          <a:p>
            <a:r>
              <a:rPr lang="en-US" sz="1600" dirty="0">
                <a:latin typeface="Arial" charset="0"/>
                <a:ea typeface="Arial" charset="0"/>
                <a:cs typeface="Arial" charset="0"/>
              </a:rPr>
              <a:t>Bishop</a:t>
            </a:r>
          </a:p>
        </p:txBody>
      </p:sp>
      <p:sp>
        <p:nvSpPr>
          <p:cNvPr id="70" name="Rectangle 69"/>
          <p:cNvSpPr/>
          <p:nvPr/>
        </p:nvSpPr>
        <p:spPr>
          <a:xfrm>
            <a:off x="1429229" y="4213786"/>
            <a:ext cx="3269124" cy="830997"/>
          </a:xfrm>
          <a:prstGeom prst="rect">
            <a:avLst/>
          </a:prstGeom>
        </p:spPr>
        <p:txBody>
          <a:bodyPr wrap="square">
            <a:spAutoFit/>
          </a:bodyPr>
          <a:lstStyle/>
          <a:p>
            <a:r>
              <a:rPr lang="en-US" dirty="0">
                <a:solidFill>
                  <a:srgbClr val="1A1A1A"/>
                </a:solidFill>
                <a:latin typeface="Helvetica" charset="0"/>
              </a:rPr>
              <a:t>MEMS (2D materials, Fab-on-a-Chip…)</a:t>
            </a:r>
            <a:endParaRPr lang="en-US" dirty="0"/>
          </a:p>
        </p:txBody>
      </p:sp>
      <p:pic>
        <p:nvPicPr>
          <p:cNvPr id="38" name="Picture 37" descr="C:\Users\jm\Documents\Research\Graphene\TA\2015_05_27 graphene with Jeremy\partial-pos1-13.jpg"/>
          <p:cNvPicPr/>
          <p:nvPr/>
        </p:nvPicPr>
        <p:blipFill rotWithShape="1">
          <a:blip r:embed="rId3" cstate="screen">
            <a:extLst>
              <a:ext uri="{28A0092B-C50C-407E-A947-70E740481C1C}">
                <a14:useLocalDpi xmlns:a14="http://schemas.microsoft.com/office/drawing/2010/main"/>
              </a:ext>
            </a:extLst>
          </a:blip>
          <a:srcRect r="-192"/>
          <a:stretch/>
        </p:blipFill>
        <p:spPr bwMode="auto">
          <a:xfrm>
            <a:off x="2044858" y="928445"/>
            <a:ext cx="1351280" cy="1343025"/>
          </a:xfrm>
          <a:prstGeom prst="ellipse">
            <a:avLst/>
          </a:prstGeom>
          <a:noFill/>
          <a:effectLst>
            <a:outerShdw blurRad="190500" dist="114300" dir="2700000" algn="tl" rotWithShape="0">
              <a:prstClr val="black">
                <a:alpha val="40000"/>
              </a:prstClr>
            </a:outerShdw>
          </a:effectLst>
          <a:extLst/>
        </p:spPr>
      </p:pic>
      <p:sp>
        <p:nvSpPr>
          <p:cNvPr id="39" name="TextBox 38"/>
          <p:cNvSpPr txBox="1"/>
          <p:nvPr/>
        </p:nvSpPr>
        <p:spPr>
          <a:xfrm>
            <a:off x="3836422" y="1231510"/>
            <a:ext cx="4621778" cy="830997"/>
          </a:xfrm>
          <a:prstGeom prst="rect">
            <a:avLst/>
          </a:prstGeom>
          <a:noFill/>
        </p:spPr>
        <p:txBody>
          <a:bodyPr wrap="none" rtlCol="0">
            <a:spAutoFit/>
          </a:bodyPr>
          <a:lstStyle/>
          <a:p>
            <a:r>
              <a:rPr lang="en-US" dirty="0">
                <a:latin typeface="Helvetica" panose="020B0604020202020204" pitchFamily="34" charset="0"/>
                <a:cs typeface="Helvetica" panose="020B0604020202020204" pitchFamily="34" charset="0"/>
              </a:rPr>
              <a:t>Understanding optical properties</a:t>
            </a:r>
          </a:p>
          <a:p>
            <a:r>
              <a:rPr lang="en-US" dirty="0">
                <a:latin typeface="Helvetica" panose="020B0604020202020204" pitchFamily="34" charset="0"/>
                <a:cs typeface="Helvetica" panose="020B0604020202020204" pitchFamily="34" charset="0"/>
              </a:rPr>
              <a:t> of nanomaterials</a:t>
            </a:r>
          </a:p>
        </p:txBody>
      </p:sp>
      <p:pic>
        <p:nvPicPr>
          <p:cNvPr id="40" name="Picture 2" descr="ya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5320" y="664614"/>
            <a:ext cx="1069495" cy="12573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640080" y="2074314"/>
            <a:ext cx="647100"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Yang</a:t>
            </a:r>
          </a:p>
        </p:txBody>
      </p:sp>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836422" y="2568108"/>
            <a:ext cx="911646" cy="1089609"/>
          </a:xfrm>
          <a:prstGeom prst="rect">
            <a:avLst/>
          </a:prstGeom>
        </p:spPr>
      </p:pic>
      <p:sp>
        <p:nvSpPr>
          <p:cNvPr id="17" name="TextBox 16"/>
          <p:cNvSpPr txBox="1"/>
          <p:nvPr/>
        </p:nvSpPr>
        <p:spPr>
          <a:xfrm>
            <a:off x="3836422" y="3693180"/>
            <a:ext cx="1153847" cy="338554"/>
          </a:xfrm>
          <a:prstGeom prst="rect">
            <a:avLst/>
          </a:prstGeom>
          <a:noFill/>
        </p:spPr>
        <p:txBody>
          <a:bodyPr wrap="square" rtlCol="0">
            <a:spAutoFit/>
          </a:bodyPr>
          <a:lstStyle/>
          <a:p>
            <a:r>
              <a:rPr lang="en-US" sz="1600" dirty="0">
                <a:latin typeface="Arial" charset="0"/>
                <a:ea typeface="Arial" charset="0"/>
                <a:cs typeface="Arial" charset="0"/>
              </a:rPr>
              <a:t>Zhang</a:t>
            </a:r>
          </a:p>
        </p:txBody>
      </p:sp>
      <p:sp>
        <p:nvSpPr>
          <p:cNvPr id="2" name="Rectangle 1"/>
          <p:cNvSpPr/>
          <p:nvPr/>
        </p:nvSpPr>
        <p:spPr>
          <a:xfrm>
            <a:off x="4819546" y="2525225"/>
            <a:ext cx="4572000" cy="1569660"/>
          </a:xfrm>
          <a:prstGeom prst="rect">
            <a:avLst/>
          </a:prstGeom>
        </p:spPr>
        <p:txBody>
          <a:bodyPr>
            <a:spAutoFit/>
          </a:bodyPr>
          <a:lstStyle/>
          <a:p>
            <a:r>
              <a:rPr lang="en-US" dirty="0">
                <a:solidFill>
                  <a:prstClr val="black"/>
                </a:solidFill>
                <a:latin typeface="Helvetica" charset="0"/>
              </a:rPr>
              <a:t>MEMS and Metamaterials</a:t>
            </a:r>
          </a:p>
          <a:p>
            <a:r>
              <a:rPr lang="en-US" dirty="0" err="1">
                <a:solidFill>
                  <a:prstClr val="black"/>
                </a:solidFill>
                <a:latin typeface="Helvetica" charset="0"/>
              </a:rPr>
              <a:t>engineering&amp;applications</a:t>
            </a:r>
            <a:r>
              <a:rPr lang="en-US" dirty="0">
                <a:solidFill>
                  <a:prstClr val="black"/>
                </a:solidFill>
                <a:latin typeface="Helvetica" charset="0"/>
              </a:rPr>
              <a:t> from energy to health care to homeland security.</a:t>
            </a:r>
            <a:endParaRPr lang="en-US" dirty="0"/>
          </a:p>
        </p:txBody>
      </p:sp>
    </p:spTree>
    <p:extLst>
      <p:ext uri="{BB962C8B-B14F-4D97-AF65-F5344CB8AC3E}">
        <p14:creationId xmlns:p14="http://schemas.microsoft.com/office/powerpoint/2010/main" val="116594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17"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7229" y="1418708"/>
            <a:ext cx="5086350" cy="1826499"/>
          </a:xfrm>
          <a:prstGeom prst="rect">
            <a:avLst/>
          </a:prstGeom>
        </p:spPr>
      </p:pic>
      <p:sp>
        <p:nvSpPr>
          <p:cNvPr id="3" name="Footer Placeholder 2"/>
          <p:cNvSpPr>
            <a:spLocks noGrp="1"/>
          </p:cNvSpPr>
          <p:nvPr>
            <p:ph type="ftr" sz="quarter" idx="10"/>
          </p:nvPr>
        </p:nvSpPr>
        <p:spPr/>
        <p:txBody>
          <a:bodyPr/>
          <a:lstStyle/>
          <a:p>
            <a:r>
              <a:rPr lang="en-US"/>
              <a:t>ECE PhD Welcome: EP Research</a:t>
            </a:r>
            <a:endParaRPr lang="en-US" dirty="0"/>
          </a:p>
        </p:txBody>
      </p:sp>
      <p:sp>
        <p:nvSpPr>
          <p:cNvPr id="4" name="Slide Number Placeholder 3"/>
          <p:cNvSpPr>
            <a:spLocks noGrp="1"/>
          </p:cNvSpPr>
          <p:nvPr>
            <p:ph type="sldNum" sz="quarter" idx="11"/>
          </p:nvPr>
        </p:nvSpPr>
        <p:spPr/>
        <p:txBody>
          <a:bodyPr/>
          <a:lstStyle/>
          <a:p>
            <a:fld id="{7DEC71D1-746D-4743-A41B-12C6BCEE7616}" type="slidenum">
              <a:rPr lang="en-US" smtClean="0"/>
              <a:pPr/>
              <a:t>17</a:t>
            </a:fld>
            <a:endParaRPr lang="en-US"/>
          </a:p>
        </p:txBody>
      </p:sp>
      <p:sp>
        <p:nvSpPr>
          <p:cNvPr id="5" name="Date Placeholder 4"/>
          <p:cNvSpPr>
            <a:spLocks noGrp="1"/>
          </p:cNvSpPr>
          <p:nvPr>
            <p:ph type="dt" sz="half" idx="12"/>
          </p:nvPr>
        </p:nvSpPr>
        <p:spPr/>
        <p:txBody>
          <a:bodyPr/>
          <a:lstStyle/>
          <a:p>
            <a:fld id="{220343C1-0938-4489-9829-366DCF845C50}" type="datetime1">
              <a:rPr lang="en-US" smtClean="0"/>
              <a:t>3/11/19</a:t>
            </a:fld>
            <a:endParaRPr lang="en-US"/>
          </a:p>
        </p:txBody>
      </p:sp>
      <p:sp>
        <p:nvSpPr>
          <p:cNvPr id="18" name="Oval 17"/>
          <p:cNvSpPr/>
          <p:nvPr/>
        </p:nvSpPr>
        <p:spPr bwMode="auto">
          <a:xfrm>
            <a:off x="0" y="2735606"/>
            <a:ext cx="2412206" cy="762000"/>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Arial" charset="0"/>
                <a:ea typeface="Arial" charset="0"/>
                <a:cs typeface="Arial" charset="0"/>
              </a:rPr>
              <a:t>Space science &amp; technology</a:t>
            </a:r>
            <a:endParaRPr kumimoji="0" lang="en-US" sz="1800" b="1" i="0" u="none" strike="noStrike" cap="none" normalizeH="0" baseline="0" dirty="0">
              <a:ln>
                <a:noFill/>
              </a:ln>
              <a:solidFill>
                <a:schemeClr val="tx1"/>
              </a:solidFill>
              <a:effectLst/>
              <a:latin typeface="Arial" charset="0"/>
              <a:ea typeface="Arial" charset="0"/>
              <a:cs typeface="Arial" charset="0"/>
            </a:endParaRP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65560" y="1319362"/>
            <a:ext cx="1069751" cy="1092201"/>
          </a:xfrm>
          <a:prstGeom prst="rect">
            <a:avLst/>
          </a:prstGeom>
        </p:spPr>
      </p:pic>
      <p:sp>
        <p:nvSpPr>
          <p:cNvPr id="8" name="TextBox 7"/>
          <p:cNvSpPr txBox="1"/>
          <p:nvPr/>
        </p:nvSpPr>
        <p:spPr>
          <a:xfrm>
            <a:off x="7208907" y="2409559"/>
            <a:ext cx="1153847" cy="338554"/>
          </a:xfrm>
          <a:prstGeom prst="rect">
            <a:avLst/>
          </a:prstGeom>
          <a:noFill/>
        </p:spPr>
        <p:txBody>
          <a:bodyPr wrap="square" rtlCol="0">
            <a:spAutoFit/>
          </a:bodyPr>
          <a:lstStyle/>
          <a:p>
            <a:r>
              <a:rPr lang="en-US" sz="1600" dirty="0" err="1">
                <a:latin typeface="Arial" charset="0"/>
                <a:ea typeface="Arial" charset="0"/>
                <a:cs typeface="Arial" charset="0"/>
              </a:rPr>
              <a:t>Semeter</a:t>
            </a:r>
            <a:endParaRPr lang="en-US" sz="1600" dirty="0">
              <a:latin typeface="Arial" charset="0"/>
              <a:ea typeface="Arial" charset="0"/>
              <a:cs typeface="Arial" charset="0"/>
            </a:endParaRPr>
          </a:p>
        </p:txBody>
      </p:sp>
      <p:sp>
        <p:nvSpPr>
          <p:cNvPr id="9" name="Rectangle 8"/>
          <p:cNvSpPr/>
          <p:nvPr/>
        </p:nvSpPr>
        <p:spPr>
          <a:xfrm>
            <a:off x="1676400" y="681991"/>
            <a:ext cx="7351995" cy="830997"/>
          </a:xfrm>
          <a:prstGeom prst="rect">
            <a:avLst/>
          </a:prstGeom>
        </p:spPr>
        <p:txBody>
          <a:bodyPr wrap="square">
            <a:spAutoFit/>
          </a:bodyPr>
          <a:lstStyle/>
          <a:p>
            <a:r>
              <a:rPr lang="en-US" dirty="0">
                <a:solidFill>
                  <a:srgbClr val="1A1A1A"/>
                </a:solidFill>
                <a:latin typeface="Helvetica" charset="0"/>
              </a:rPr>
              <a:t>Optical, radar and magnetic sensing of the space environment</a:t>
            </a:r>
            <a:endParaRPr lang="en-US" dirty="0"/>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4400" y="4192336"/>
            <a:ext cx="2095500" cy="1397000"/>
          </a:xfrm>
          <a:prstGeom prst="rect">
            <a:avLst/>
          </a:prstGeom>
        </p:spPr>
      </p:pic>
      <p:sp>
        <p:nvSpPr>
          <p:cNvPr id="11" name="Rectangle 10"/>
          <p:cNvSpPr/>
          <p:nvPr/>
        </p:nvSpPr>
        <p:spPr>
          <a:xfrm>
            <a:off x="3162300" y="4475337"/>
            <a:ext cx="2857500" cy="830997"/>
          </a:xfrm>
          <a:prstGeom prst="rect">
            <a:avLst/>
          </a:prstGeom>
        </p:spPr>
        <p:txBody>
          <a:bodyPr wrap="square">
            <a:spAutoFit/>
          </a:bodyPr>
          <a:lstStyle/>
          <a:p>
            <a:r>
              <a:rPr lang="en-US">
                <a:solidFill>
                  <a:prstClr val="black"/>
                </a:solidFill>
                <a:latin typeface="Helvetica" charset="0"/>
              </a:rPr>
              <a:t>Search for dark matter using NMR</a:t>
            </a:r>
            <a:endParaRPr lang="en-US" dirty="0"/>
          </a:p>
        </p:txBody>
      </p:sp>
      <p:pic>
        <p:nvPicPr>
          <p:cNvPr id="12" name="Picture 1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a:stretch/>
        </p:blipFill>
        <p:spPr>
          <a:xfrm>
            <a:off x="5868355" y="4192336"/>
            <a:ext cx="905224" cy="1076483"/>
          </a:xfrm>
          <a:prstGeom prst="rect">
            <a:avLst/>
          </a:prstGeom>
        </p:spPr>
      </p:pic>
      <p:sp>
        <p:nvSpPr>
          <p:cNvPr id="13" name="TextBox 12"/>
          <p:cNvSpPr txBox="1"/>
          <p:nvPr/>
        </p:nvSpPr>
        <p:spPr>
          <a:xfrm>
            <a:off x="5840429" y="5287641"/>
            <a:ext cx="970137" cy="338554"/>
          </a:xfrm>
          <a:prstGeom prst="rect">
            <a:avLst/>
          </a:prstGeom>
          <a:noFill/>
        </p:spPr>
        <p:txBody>
          <a:bodyPr wrap="none" rtlCol="0">
            <a:spAutoFit/>
          </a:bodyPr>
          <a:lstStyle/>
          <a:p>
            <a:r>
              <a:rPr lang="en-US" sz="1600" dirty="0" err="1">
                <a:latin typeface="Helvetica" panose="020B0604020202020204" pitchFamily="34" charset="0"/>
                <a:cs typeface="Helvetica" panose="020B0604020202020204" pitchFamily="34" charset="0"/>
              </a:rPr>
              <a:t>Sushkov</a:t>
            </a:r>
            <a:endParaRPr lang="en-US" sz="16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038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ECE PhD Welcome: EP Research</a:t>
            </a:r>
            <a:endParaRPr lang="en-US" dirty="0"/>
          </a:p>
        </p:txBody>
      </p:sp>
      <p:sp>
        <p:nvSpPr>
          <p:cNvPr id="3" name="Slide Number Placeholder 2"/>
          <p:cNvSpPr>
            <a:spLocks noGrp="1"/>
          </p:cNvSpPr>
          <p:nvPr>
            <p:ph type="sldNum" sz="quarter" idx="11"/>
          </p:nvPr>
        </p:nvSpPr>
        <p:spPr/>
        <p:txBody>
          <a:bodyPr/>
          <a:lstStyle/>
          <a:p>
            <a:fld id="{F7056A25-3C73-41FB-8582-5D0CC9816008}" type="slidenum">
              <a:rPr lang="en-US" smtClean="0"/>
              <a:pPr/>
              <a:t>18</a:t>
            </a:fld>
            <a:endParaRPr lang="en-US"/>
          </a:p>
        </p:txBody>
      </p:sp>
      <p:sp>
        <p:nvSpPr>
          <p:cNvPr id="4" name="Date Placeholder 3"/>
          <p:cNvSpPr>
            <a:spLocks noGrp="1"/>
          </p:cNvSpPr>
          <p:nvPr>
            <p:ph type="dt" sz="half" idx="12"/>
          </p:nvPr>
        </p:nvSpPr>
        <p:spPr/>
        <p:txBody>
          <a:bodyPr/>
          <a:lstStyle/>
          <a:p>
            <a:fld id="{DAC41C25-4347-4A75-91DC-199854BCB133}" type="datetime1">
              <a:rPr lang="en-US" smtClean="0"/>
              <a:t>3/11/19</a:t>
            </a:fld>
            <a:endParaRPr lang="en-US"/>
          </a:p>
        </p:txBody>
      </p:sp>
      <p:grpSp>
        <p:nvGrpSpPr>
          <p:cNvPr id="7" name="Group 6"/>
          <p:cNvGrpSpPr/>
          <p:nvPr/>
        </p:nvGrpSpPr>
        <p:grpSpPr>
          <a:xfrm>
            <a:off x="281254" y="609601"/>
            <a:ext cx="6172198" cy="1295399"/>
            <a:chOff x="0" y="1524001"/>
            <a:chExt cx="4932292" cy="1027470"/>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24001"/>
              <a:ext cx="4677697" cy="1027470"/>
            </a:xfrm>
            <a:prstGeom prst="rect">
              <a:avLst/>
            </a:prstGeom>
          </p:spPr>
        </p:pic>
        <p:sp>
          <p:nvSpPr>
            <p:cNvPr id="6" name="Rectangle 5"/>
            <p:cNvSpPr/>
            <p:nvPr/>
          </p:nvSpPr>
          <p:spPr>
            <a:xfrm>
              <a:off x="1948560" y="1584439"/>
              <a:ext cx="2983732" cy="292943"/>
            </a:xfrm>
            <a:prstGeom prst="rect">
              <a:avLst/>
            </a:prstGeom>
          </p:spPr>
          <p:txBody>
            <a:bodyPr wrap="square">
              <a:spAutoFit/>
            </a:bodyPr>
            <a:lstStyle/>
            <a:p>
              <a:r>
                <a:rPr lang="en-US" sz="1800" dirty="0">
                  <a:latin typeface="+mn-lt"/>
                  <a:hlinkClick r:id="rId3"/>
                </a:rPr>
                <a:t>http://www.bu.edu/neurophotonics/</a:t>
              </a:r>
              <a:r>
                <a:rPr lang="en-US" sz="1800" dirty="0">
                  <a:latin typeface="+mn-lt"/>
                </a:rPr>
                <a:t> </a:t>
              </a:r>
            </a:p>
          </p:txBody>
        </p:sp>
      </p:grpSp>
      <p:sp>
        <p:nvSpPr>
          <p:cNvPr id="8" name="TextBox 7"/>
          <p:cNvSpPr txBox="1"/>
          <p:nvPr/>
        </p:nvSpPr>
        <p:spPr>
          <a:xfrm>
            <a:off x="674176" y="2142647"/>
            <a:ext cx="2228174" cy="369332"/>
          </a:xfrm>
          <a:prstGeom prst="rect">
            <a:avLst/>
          </a:prstGeom>
          <a:noFill/>
        </p:spPr>
        <p:txBody>
          <a:bodyPr wrap="none" rtlCol="0">
            <a:spAutoFit/>
          </a:bodyPr>
          <a:lstStyle/>
          <a:p>
            <a:r>
              <a:rPr lang="en-US" sz="1800" u="sng" dirty="0">
                <a:latin typeface="+mj-lt"/>
              </a:rPr>
              <a:t>Affiliated EP faculty:</a:t>
            </a:r>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71376" y="2599847"/>
            <a:ext cx="1152370" cy="1157287"/>
          </a:xfrm>
          <a:prstGeom prst="rect">
            <a:avLst/>
          </a:prstGeom>
        </p:spPr>
      </p:pic>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84376" y="2599847"/>
            <a:ext cx="1144586" cy="1161288"/>
          </a:xfrm>
          <a:prstGeom prst="rect">
            <a:avLst/>
          </a:prstGeom>
        </p:spPr>
      </p:pic>
      <p:sp>
        <p:nvSpPr>
          <p:cNvPr id="12" name="TextBox 11"/>
          <p:cNvSpPr txBox="1"/>
          <p:nvPr/>
        </p:nvSpPr>
        <p:spPr>
          <a:xfrm>
            <a:off x="6465376" y="3737374"/>
            <a:ext cx="631473" cy="338554"/>
          </a:xfrm>
          <a:prstGeom prst="rect">
            <a:avLst/>
          </a:prstGeom>
          <a:noFill/>
        </p:spPr>
        <p:txBody>
          <a:bodyPr wrap="square" rtlCol="0">
            <a:spAutoFit/>
          </a:bodyPr>
          <a:lstStyle/>
          <a:p>
            <a:r>
              <a:rPr lang="en-US" sz="1600" dirty="0">
                <a:latin typeface="Arial" charset="0"/>
                <a:ea typeface="Arial" charset="0"/>
                <a:cs typeface="Arial" charset="0"/>
              </a:rPr>
              <a:t>Tian</a:t>
            </a:r>
          </a:p>
        </p:txBody>
      </p:sp>
      <p:sp>
        <p:nvSpPr>
          <p:cNvPr id="13" name="TextBox 12"/>
          <p:cNvSpPr txBox="1"/>
          <p:nvPr/>
        </p:nvSpPr>
        <p:spPr>
          <a:xfrm>
            <a:off x="4941376" y="3737374"/>
            <a:ext cx="863607" cy="338554"/>
          </a:xfrm>
          <a:prstGeom prst="rect">
            <a:avLst/>
          </a:prstGeom>
          <a:noFill/>
        </p:spPr>
        <p:txBody>
          <a:bodyPr wrap="square" rtlCol="0">
            <a:spAutoFit/>
          </a:bodyPr>
          <a:lstStyle/>
          <a:p>
            <a:r>
              <a:rPr lang="en-US" sz="1600" dirty="0">
                <a:latin typeface="Arial" charset="0"/>
                <a:ea typeface="Arial" charset="0"/>
                <a:cs typeface="Arial" charset="0"/>
              </a:rPr>
              <a:t>Sander</a:t>
            </a:r>
          </a:p>
        </p:txBody>
      </p:sp>
      <p:sp>
        <p:nvSpPr>
          <p:cNvPr id="14" name="TextBox 13"/>
          <p:cNvSpPr txBox="1"/>
          <p:nvPr/>
        </p:nvSpPr>
        <p:spPr>
          <a:xfrm>
            <a:off x="2045776" y="3737374"/>
            <a:ext cx="821575" cy="338554"/>
          </a:xfrm>
          <a:prstGeom prst="rect">
            <a:avLst/>
          </a:prstGeom>
          <a:noFill/>
        </p:spPr>
        <p:txBody>
          <a:bodyPr wrap="square" rtlCol="0">
            <a:spAutoFit/>
          </a:bodyPr>
          <a:lstStyle/>
          <a:p>
            <a:r>
              <a:rPr lang="en-US" sz="1600" dirty="0">
                <a:latin typeface="Arial" charset="0"/>
                <a:ea typeface="Arial" charset="0"/>
                <a:cs typeface="Arial" charset="0"/>
              </a:rPr>
              <a:t>Cheng</a:t>
            </a:r>
          </a:p>
        </p:txBody>
      </p:sp>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16294" y="2599847"/>
            <a:ext cx="926405" cy="1159007"/>
          </a:xfrm>
          <a:prstGeom prst="rect">
            <a:avLst/>
          </a:prstGeom>
        </p:spPr>
      </p:pic>
      <p:pic>
        <p:nvPicPr>
          <p:cNvPr id="16" name="Picture 1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203329" y="2599847"/>
            <a:ext cx="1207417" cy="1161288"/>
          </a:xfrm>
          <a:prstGeom prst="rect">
            <a:avLst/>
          </a:prstGeom>
        </p:spPr>
      </p:pic>
      <p:sp>
        <p:nvSpPr>
          <p:cNvPr id="17" name="TextBox 16"/>
          <p:cNvSpPr txBox="1"/>
          <p:nvPr/>
        </p:nvSpPr>
        <p:spPr>
          <a:xfrm>
            <a:off x="3065970" y="3737374"/>
            <a:ext cx="1570606" cy="338554"/>
          </a:xfrm>
          <a:prstGeom prst="rect">
            <a:avLst/>
          </a:prstGeom>
          <a:noFill/>
        </p:spPr>
        <p:txBody>
          <a:bodyPr wrap="square" rtlCol="0">
            <a:spAutoFit/>
          </a:bodyPr>
          <a:lstStyle/>
          <a:p>
            <a:r>
              <a:rPr lang="en-US" sz="1600" dirty="0">
                <a:latin typeface="Arial" charset="0"/>
                <a:ea typeface="Arial" charset="0"/>
                <a:cs typeface="Arial" charset="0"/>
              </a:rPr>
              <a:t>Ramachandran</a:t>
            </a:r>
          </a:p>
        </p:txBody>
      </p:sp>
      <p:grpSp>
        <p:nvGrpSpPr>
          <p:cNvPr id="19" name="Group 18"/>
          <p:cNvGrpSpPr/>
          <p:nvPr/>
        </p:nvGrpSpPr>
        <p:grpSpPr>
          <a:xfrm>
            <a:off x="6945136" y="394329"/>
            <a:ext cx="2179321" cy="2057400"/>
            <a:chOff x="5561299" y="4114800"/>
            <a:chExt cx="2561621" cy="2560320"/>
          </a:xfrm>
        </p:grpSpPr>
        <p:pic>
          <p:nvPicPr>
            <p:cNvPr id="20" name="Picture 19"/>
            <p:cNvPicPr/>
            <p:nvPr/>
          </p:nvPicPr>
          <p:blipFill>
            <a:blip r:embed="rId8" cstate="screen">
              <a:extLst>
                <a:ext uri="{28A0092B-C50C-407E-A947-70E740481C1C}">
                  <a14:useLocalDpi xmlns:a14="http://schemas.microsoft.com/office/drawing/2010/main"/>
                </a:ext>
              </a:extLst>
            </a:blip>
            <a:stretch>
              <a:fillRect/>
            </a:stretch>
          </p:blipFill>
          <p:spPr>
            <a:xfrm rot="5400000">
              <a:off x="5562600" y="4114800"/>
              <a:ext cx="2560320" cy="2560320"/>
            </a:xfrm>
            <a:prstGeom prst="rect">
              <a:avLst/>
            </a:prstGeom>
          </p:spPr>
        </p:pic>
        <p:cxnSp>
          <p:nvCxnSpPr>
            <p:cNvPr id="21" name="Straight Connector 20"/>
            <p:cNvCxnSpPr/>
            <p:nvPr/>
          </p:nvCxnSpPr>
          <p:spPr>
            <a:xfrm flipV="1">
              <a:off x="7322820" y="6590653"/>
              <a:ext cx="6400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Box 18"/>
            <p:cNvSpPr txBox="1"/>
            <p:nvPr/>
          </p:nvSpPr>
          <p:spPr>
            <a:xfrm>
              <a:off x="7218045" y="6181078"/>
              <a:ext cx="904875" cy="3429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200" dirty="0">
                  <a:solidFill>
                    <a:srgbClr val="FFFFFF"/>
                  </a:solidFill>
                  <a:effectLst/>
                  <a:ea typeface="Calibri" panose="020F0502020204030204" pitchFamily="34" charset="0"/>
                  <a:cs typeface="Times New Roman" panose="02020603050405020304" pitchFamily="18" charset="0"/>
                </a:rPr>
                <a:t>100 </a:t>
              </a:r>
              <a:r>
                <a:rPr lang="en-US" sz="1200" dirty="0">
                  <a:solidFill>
                    <a:srgbClr val="FFFFFF"/>
                  </a:solidFill>
                  <a:effectLst/>
                  <a:latin typeface="Symbol" panose="05050102010706020507" pitchFamily="18" charset="2"/>
                  <a:ea typeface="Calibri" panose="020F0502020204030204" pitchFamily="34" charset="0"/>
                  <a:cs typeface="Times New Roman" panose="02020603050405020304" pitchFamily="18" charset="0"/>
                </a:rPr>
                <a:t>m</a:t>
              </a:r>
              <a:r>
                <a:rPr lang="en-US" sz="1200" dirty="0">
                  <a:solidFill>
                    <a:srgbClr val="FFFFFF"/>
                  </a:solidFill>
                  <a:effectLst/>
                  <a:ea typeface="Calibri" panose="020F0502020204030204" pitchFamily="34" charset="0"/>
                  <a:cs typeface="Times New Roman" panose="02020603050405020304" pitchFamily="18" charset="0"/>
                </a:rPr>
                <a:t>m</a:t>
              </a:r>
              <a:endParaRPr lang="en-US" sz="1200" dirty="0">
                <a:effectLst/>
                <a:ea typeface="Calibri" panose="020F0502020204030204" pitchFamily="34" charset="0"/>
                <a:cs typeface="Times New Roman" panose="02020603050405020304" pitchFamily="18" charset="0"/>
              </a:endParaRPr>
            </a:p>
          </p:txBody>
        </p:sp>
        <p:sp>
          <p:nvSpPr>
            <p:cNvPr id="23" name="Rectangle 22"/>
            <p:cNvSpPr/>
            <p:nvPr/>
          </p:nvSpPr>
          <p:spPr>
            <a:xfrm>
              <a:off x="5561299" y="4135566"/>
              <a:ext cx="2063581" cy="727720"/>
            </a:xfrm>
            <a:prstGeom prst="rect">
              <a:avLst/>
            </a:prstGeom>
          </p:spPr>
          <p:txBody>
            <a:bodyPr wrap="none">
              <a:spAutoFit/>
            </a:bodyPr>
            <a:lstStyle/>
            <a:p>
              <a:r>
                <a:rPr lang="en-US" sz="1600" dirty="0">
                  <a:solidFill>
                    <a:schemeClr val="bg1"/>
                  </a:solidFill>
                  <a:cs typeface="Times New Roman" panose="02020603050405020304" pitchFamily="18" charset="0"/>
                </a:rPr>
                <a:t>3-photon image of </a:t>
              </a:r>
            </a:p>
            <a:p>
              <a:r>
                <a:rPr lang="en-US" sz="1600" dirty="0">
                  <a:solidFill>
                    <a:schemeClr val="bg1"/>
                  </a:solidFill>
                  <a:cs typeface="Times New Roman" panose="02020603050405020304" pitchFamily="18" charset="0"/>
                </a:rPr>
                <a:t>Mouse brain slice</a:t>
              </a:r>
              <a:endParaRPr lang="en-US" sz="1600" dirty="0">
                <a:solidFill>
                  <a:schemeClr val="bg1"/>
                </a:solidFill>
              </a:endParaRPr>
            </a:p>
          </p:txBody>
        </p:sp>
      </p:grpSp>
      <p:sp>
        <p:nvSpPr>
          <p:cNvPr id="24" name="TextBox 23"/>
          <p:cNvSpPr txBox="1"/>
          <p:nvPr/>
        </p:nvSpPr>
        <p:spPr>
          <a:xfrm>
            <a:off x="826576" y="3737374"/>
            <a:ext cx="719842" cy="338554"/>
          </a:xfrm>
          <a:prstGeom prst="rect">
            <a:avLst/>
          </a:prstGeom>
          <a:noFill/>
        </p:spPr>
        <p:txBody>
          <a:bodyPr wrap="square" rtlCol="0">
            <a:spAutoFit/>
          </a:bodyPr>
          <a:lstStyle/>
          <a:p>
            <a:r>
              <a:rPr lang="en-US" sz="1600" dirty="0" err="1">
                <a:latin typeface="Arial" charset="0"/>
                <a:ea typeface="Arial" charset="0"/>
                <a:cs typeface="Arial" charset="0"/>
              </a:rPr>
              <a:t>Bigio</a:t>
            </a:r>
            <a:endParaRPr lang="en-US" sz="1600" dirty="0">
              <a:latin typeface="Arial" charset="0"/>
              <a:ea typeface="Arial" charset="0"/>
              <a:cs typeface="Arial" charset="0"/>
            </a:endParaRPr>
          </a:p>
        </p:txBody>
      </p:sp>
      <p:pic>
        <p:nvPicPr>
          <p:cNvPr id="25" name="Picture 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7976" y="2599847"/>
            <a:ext cx="1157688" cy="1157688"/>
          </a:xfrm>
          <a:prstGeom prst="rect">
            <a:avLst/>
          </a:prstGeom>
        </p:spPr>
      </p:pic>
      <p:pic>
        <p:nvPicPr>
          <p:cNvPr id="26" name="Picture 25"/>
          <p:cNvPicPr>
            <a:picLocks noChangeAspect="1"/>
          </p:cNvPicPr>
          <p:nvPr/>
        </p:nvPicPr>
        <p:blipFill>
          <a:blip r:embed="rId10"/>
          <a:stretch>
            <a:fillRect/>
          </a:stretch>
        </p:blipFill>
        <p:spPr>
          <a:xfrm>
            <a:off x="7508355" y="2591896"/>
            <a:ext cx="909719" cy="1125724"/>
          </a:xfrm>
          <a:prstGeom prst="rect">
            <a:avLst/>
          </a:prstGeom>
        </p:spPr>
      </p:pic>
      <p:sp>
        <p:nvSpPr>
          <p:cNvPr id="27" name="TextBox 26"/>
          <p:cNvSpPr txBox="1"/>
          <p:nvPr/>
        </p:nvSpPr>
        <p:spPr>
          <a:xfrm>
            <a:off x="7451210" y="3710125"/>
            <a:ext cx="1011836" cy="338554"/>
          </a:xfrm>
          <a:prstGeom prst="rect">
            <a:avLst/>
          </a:prstGeom>
          <a:noFill/>
        </p:spPr>
        <p:txBody>
          <a:bodyPr wrap="square" rtlCol="0">
            <a:spAutoFit/>
          </a:bodyPr>
          <a:lstStyle/>
          <a:p>
            <a:pPr algn="ctr"/>
            <a:r>
              <a:rPr lang="en-US" sz="1600" dirty="0">
                <a:latin typeface="+mj-lt"/>
              </a:rPr>
              <a:t>Mertz</a:t>
            </a:r>
          </a:p>
        </p:txBody>
      </p:sp>
      <p:pic>
        <p:nvPicPr>
          <p:cNvPr id="9" name="Picture 8"/>
          <p:cNvPicPr>
            <a:picLocks noChangeAspect="1"/>
          </p:cNvPicPr>
          <p:nvPr/>
        </p:nvPicPr>
        <p:blipFill>
          <a:blip r:embed="rId11"/>
          <a:stretch>
            <a:fillRect/>
          </a:stretch>
        </p:blipFill>
        <p:spPr>
          <a:xfrm>
            <a:off x="0" y="4759088"/>
            <a:ext cx="5664737" cy="723938"/>
          </a:xfrm>
          <a:prstGeom prst="rect">
            <a:avLst/>
          </a:prstGeom>
        </p:spPr>
      </p:pic>
      <p:sp>
        <p:nvSpPr>
          <p:cNvPr id="18" name="Rectangle 17"/>
          <p:cNvSpPr/>
          <p:nvPr/>
        </p:nvSpPr>
        <p:spPr>
          <a:xfrm>
            <a:off x="5823746" y="4988975"/>
            <a:ext cx="3373296" cy="400110"/>
          </a:xfrm>
          <a:prstGeom prst="rect">
            <a:avLst/>
          </a:prstGeom>
        </p:spPr>
        <p:txBody>
          <a:bodyPr wrap="none">
            <a:spAutoFit/>
          </a:bodyPr>
          <a:lstStyle/>
          <a:p>
            <a:r>
              <a:rPr lang="en-US" sz="2000" dirty="0">
                <a:latin typeface="+mj-lt"/>
                <a:hlinkClick r:id="rId12"/>
              </a:rPr>
              <a:t>http://www.bu.edu/nano-bu/</a:t>
            </a:r>
            <a:r>
              <a:rPr lang="en-US" sz="2000" dirty="0">
                <a:latin typeface="+mj-lt"/>
              </a:rPr>
              <a:t> </a:t>
            </a:r>
          </a:p>
        </p:txBody>
      </p:sp>
    </p:spTree>
    <p:extLst>
      <p:ext uri="{BB962C8B-B14F-4D97-AF65-F5344CB8AC3E}">
        <p14:creationId xmlns:p14="http://schemas.microsoft.com/office/powerpoint/2010/main" val="180541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ECE PhD Welcome: EP Research</a:t>
            </a:r>
            <a:endParaRPr lang="en-US" dirty="0"/>
          </a:p>
        </p:txBody>
      </p:sp>
      <p:sp>
        <p:nvSpPr>
          <p:cNvPr id="3" name="Slide Number Placeholder 2"/>
          <p:cNvSpPr>
            <a:spLocks noGrp="1"/>
          </p:cNvSpPr>
          <p:nvPr>
            <p:ph type="sldNum" sz="quarter" idx="11"/>
          </p:nvPr>
        </p:nvSpPr>
        <p:spPr/>
        <p:txBody>
          <a:bodyPr/>
          <a:lstStyle/>
          <a:p>
            <a:fld id="{F7056A25-3C73-41FB-8582-5D0CC9816008}" type="slidenum">
              <a:rPr lang="en-US" smtClean="0"/>
              <a:pPr/>
              <a:t>19</a:t>
            </a:fld>
            <a:endParaRPr lang="en-US"/>
          </a:p>
        </p:txBody>
      </p:sp>
      <p:sp>
        <p:nvSpPr>
          <p:cNvPr id="4" name="Date Placeholder 3"/>
          <p:cNvSpPr>
            <a:spLocks noGrp="1"/>
          </p:cNvSpPr>
          <p:nvPr>
            <p:ph type="dt" sz="half" idx="12"/>
          </p:nvPr>
        </p:nvSpPr>
        <p:spPr/>
        <p:txBody>
          <a:bodyPr/>
          <a:lstStyle/>
          <a:p>
            <a:fld id="{DAC41C25-4347-4A75-91DC-199854BCB133}" type="datetime1">
              <a:rPr lang="en-US" smtClean="0"/>
              <a:t>3/11/19</a:t>
            </a:fld>
            <a:endParaRPr lang="en-US"/>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12620" y="533400"/>
            <a:ext cx="5638800" cy="1771774"/>
          </a:xfrm>
          <a:prstGeom prst="rect">
            <a:avLst/>
          </a:prstGeom>
        </p:spPr>
      </p:pic>
      <p:pic>
        <p:nvPicPr>
          <p:cNvPr id="6" name="Cardiac-Microtissu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656681" y="4572000"/>
            <a:ext cx="2859837" cy="1443037"/>
          </a:xfrm>
          <a:prstGeom prst="rect">
            <a:avLst/>
          </a:prstGeom>
        </p:spPr>
      </p:pic>
      <p:pic>
        <p:nvPicPr>
          <p:cNvPr id="7" name="Picture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90600" y="3515721"/>
            <a:ext cx="1092200" cy="1092200"/>
          </a:xfrm>
          <a:prstGeom prst="rect">
            <a:avLst/>
          </a:prstGeom>
        </p:spPr>
      </p:pic>
      <p:sp>
        <p:nvSpPr>
          <p:cNvPr id="8" name="TextBox 7"/>
          <p:cNvSpPr txBox="1"/>
          <p:nvPr/>
        </p:nvSpPr>
        <p:spPr>
          <a:xfrm>
            <a:off x="952144" y="4629065"/>
            <a:ext cx="1153847" cy="584775"/>
          </a:xfrm>
          <a:prstGeom prst="rect">
            <a:avLst/>
          </a:prstGeom>
          <a:noFill/>
        </p:spPr>
        <p:txBody>
          <a:bodyPr wrap="square" rtlCol="0">
            <a:spAutoFit/>
          </a:bodyPr>
          <a:lstStyle/>
          <a:p>
            <a:r>
              <a:rPr lang="en-US" sz="1600" dirty="0">
                <a:latin typeface="Arial" charset="0"/>
                <a:ea typeface="Arial" charset="0"/>
                <a:cs typeface="Arial" charset="0"/>
              </a:rPr>
              <a:t>Bishop</a:t>
            </a:r>
          </a:p>
          <a:p>
            <a:r>
              <a:rPr lang="en-US" sz="1600" dirty="0">
                <a:latin typeface="Arial" charset="0"/>
                <a:ea typeface="Arial" charset="0"/>
                <a:cs typeface="Arial" charset="0"/>
              </a:rPr>
              <a:t>(Director)</a:t>
            </a:r>
          </a:p>
        </p:txBody>
      </p:sp>
      <p:sp>
        <p:nvSpPr>
          <p:cNvPr id="9" name="TextBox 8"/>
          <p:cNvSpPr txBox="1"/>
          <p:nvPr/>
        </p:nvSpPr>
        <p:spPr>
          <a:xfrm>
            <a:off x="-76200" y="2390137"/>
            <a:ext cx="9296135" cy="461665"/>
          </a:xfrm>
          <a:prstGeom prst="rect">
            <a:avLst/>
          </a:prstGeom>
          <a:noFill/>
        </p:spPr>
        <p:txBody>
          <a:bodyPr wrap="none" rtlCol="0">
            <a:spAutoFit/>
          </a:bodyPr>
          <a:lstStyle/>
          <a:p>
            <a:r>
              <a:rPr lang="en-US">
                <a:latin typeface="Helvetica" charset="0"/>
                <a:ea typeface="Helvetica" charset="0"/>
                <a:cs typeface="Helvetica" charset="0"/>
              </a:rPr>
              <a:t>$20M NSF </a:t>
            </a:r>
            <a:r>
              <a:rPr lang="en-US" dirty="0">
                <a:latin typeface="Helvetica" charset="0"/>
                <a:ea typeface="Helvetica" charset="0"/>
                <a:cs typeface="Helvetica" charset="0"/>
              </a:rPr>
              <a:t>Engineering Research Center on </a:t>
            </a:r>
            <a:r>
              <a:rPr lang="en-US">
                <a:latin typeface="Helvetica" charset="0"/>
                <a:ea typeface="Helvetica" charset="0"/>
                <a:cs typeface="Helvetica" charset="0"/>
              </a:rPr>
              <a:t>Cellular Metamaterials</a:t>
            </a:r>
          </a:p>
        </p:txBody>
      </p:sp>
      <p:pic>
        <p:nvPicPr>
          <p:cNvPr id="10" name="Picture 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667000" y="3543529"/>
            <a:ext cx="1109931" cy="1064392"/>
          </a:xfrm>
          <a:prstGeom prst="rect">
            <a:avLst/>
          </a:prstGeom>
        </p:spPr>
      </p:pic>
      <p:sp>
        <p:nvSpPr>
          <p:cNvPr id="11" name="TextBox 10"/>
          <p:cNvSpPr txBox="1"/>
          <p:nvPr/>
        </p:nvSpPr>
        <p:spPr>
          <a:xfrm>
            <a:off x="2623084" y="4659308"/>
            <a:ext cx="1153847" cy="338554"/>
          </a:xfrm>
          <a:prstGeom prst="rect">
            <a:avLst/>
          </a:prstGeom>
          <a:noFill/>
        </p:spPr>
        <p:txBody>
          <a:bodyPr wrap="square" rtlCol="0">
            <a:spAutoFit/>
          </a:bodyPr>
          <a:lstStyle/>
          <a:p>
            <a:r>
              <a:rPr lang="en-US" sz="1600" dirty="0" err="1">
                <a:latin typeface="Arial" charset="0"/>
                <a:ea typeface="Arial" charset="0"/>
                <a:cs typeface="Arial" charset="0"/>
              </a:rPr>
              <a:t>Bifano</a:t>
            </a:r>
            <a:endParaRPr lang="en-US" sz="1600" dirty="0">
              <a:latin typeface="Arial" charset="0"/>
              <a:ea typeface="Arial" charset="0"/>
              <a:cs typeface="Arial" charset="0"/>
            </a:endParaRPr>
          </a:p>
        </p:txBody>
      </p:sp>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87855" y="3034821"/>
            <a:ext cx="2438400" cy="1411224"/>
          </a:xfrm>
          <a:prstGeom prst="rect">
            <a:avLst/>
          </a:prstGeom>
        </p:spPr>
      </p:pic>
    </p:spTree>
    <p:extLst>
      <p:ext uri="{BB962C8B-B14F-4D97-AF65-F5344CB8AC3E}">
        <p14:creationId xmlns:p14="http://schemas.microsoft.com/office/powerpoint/2010/main" val="16576677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2068</TotalTime>
  <Words>906</Words>
  <Application>Microsoft Macintosh PowerPoint</Application>
  <PresentationFormat>On-screen Show (4:3)</PresentationFormat>
  <Paragraphs>237</Paragraphs>
  <Slides>19</Slides>
  <Notes>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Helvetica</vt:lpstr>
      <vt:lpstr>Osaka</vt:lpstr>
      <vt:lpstr>Symbol</vt:lpstr>
      <vt:lpstr>Times</vt:lpstr>
      <vt:lpstr>Times New Roman</vt:lpstr>
      <vt:lpstr>Wingdings</vt:lpstr>
      <vt:lpstr>Blank Presentation</vt:lpstr>
      <vt:lpstr>Electro-Physics Research</vt:lpstr>
      <vt:lpstr>EP Faculty</vt:lpstr>
      <vt:lpstr>Research Areas in EP</vt:lpstr>
      <vt:lpstr>Research Areas in EP</vt:lpstr>
      <vt:lpstr>Research Areas in 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University</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 PowerPoint Presentation</dc:title>
  <dc:creator>Boston University Department of Electrical &amp; Computer Engineering</dc:creator>
  <cp:lastModifiedBy>Weiss, Julie D</cp:lastModifiedBy>
  <cp:revision>180</cp:revision>
  <cp:lastPrinted>2017-02-24T03:28:13Z</cp:lastPrinted>
  <dcterms:created xsi:type="dcterms:W3CDTF">2008-12-23T17:38:39Z</dcterms:created>
  <dcterms:modified xsi:type="dcterms:W3CDTF">2019-03-11T20:53:23Z</dcterms:modified>
</cp:coreProperties>
</file>