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  <p:sldMasterId id="2147483701" r:id="rId3"/>
    <p:sldMasterId id="2147483713" r:id="rId4"/>
    <p:sldMasterId id="2147483725" r:id="rId5"/>
  </p:sldMasterIdLst>
  <p:notesMasterIdLst>
    <p:notesMasterId r:id="rId41"/>
  </p:notesMasterIdLst>
  <p:handoutMasterIdLst>
    <p:handoutMasterId r:id="rId42"/>
  </p:handoutMasterIdLst>
  <p:sldIdLst>
    <p:sldId id="256" r:id="rId6"/>
    <p:sldId id="257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7" r:id="rId34"/>
    <p:sldId id="288" r:id="rId35"/>
    <p:sldId id="289" r:id="rId36"/>
    <p:sldId id="290" r:id="rId37"/>
    <p:sldId id="291" r:id="rId38"/>
    <p:sldId id="292" r:id="rId39"/>
    <p:sldId id="264" r:id="rId4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4E80E-C6F1-4F87-9B26-D79A9F407B98}" type="datetimeFigureOut">
              <a:rPr lang="en-US" smtClean="0"/>
              <a:t>4/21/2017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B8C98-7DEF-4946-A824-475BBFCA3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7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D2186-9239-47A6-986D-902D29929D04}" type="datetimeFigureOut">
              <a:rPr lang="en-US" smtClean="0"/>
              <a:t>4/21/2017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C7754-04A2-4300-95CC-5F7496B19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84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52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A493C4-212D-4BAA-A3DB-1AAFEF6D1B1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85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23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32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68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46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7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83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18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41B94FFD-1AC1-4594-86DF-C5A2E2D1AF45}" type="slidenum">
              <a:rPr lang="en-US" altLang="en-US" sz="1200">
                <a:solidFill>
                  <a:srgbClr val="000000"/>
                </a:solidFill>
              </a:rPr>
              <a:pPr/>
              <a:t>11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94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E81D0976-38F1-41C0-AF13-2158EA87A27B}" type="slidenum">
              <a:rPr lang="en-US" altLang="en-US" sz="1200">
                <a:solidFill>
                  <a:srgbClr val="000000"/>
                </a:solidFill>
              </a:rPr>
              <a:pPr/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48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E81D0976-38F1-41C0-AF13-2158EA87A27B}" type="slidenum">
              <a:rPr lang="en-US" altLang="en-US" sz="1200">
                <a:solidFill>
                  <a:srgbClr val="000000"/>
                </a:solidFill>
              </a:rPr>
              <a:pPr/>
              <a:t>13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30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E81D0976-38F1-41C0-AF13-2158EA87A27B}" type="slidenum">
              <a:rPr lang="en-US" altLang="en-US" sz="1200">
                <a:solidFill>
                  <a:srgbClr val="000000"/>
                </a:solidFill>
              </a:rPr>
              <a:pPr/>
              <a:t>14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98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E81D0976-38F1-41C0-AF13-2158EA87A27B}" type="slidenum">
              <a:rPr lang="en-US" altLang="en-US" sz="1200">
                <a:solidFill>
                  <a:srgbClr val="000000"/>
                </a:solidFill>
              </a:rPr>
              <a:pPr/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70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C6A2-678A-488B-B951-C685EC27AB81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21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C6A2-678A-488B-B951-C685EC27AB81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69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E81D0976-38F1-41C0-AF13-2158EA87A27B}" type="slidenum">
              <a:rPr lang="en-US" altLang="en-US" sz="1200">
                <a:solidFill>
                  <a:srgbClr val="000000"/>
                </a:solidFill>
              </a:rPr>
              <a:pPr/>
              <a:t>19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6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DC0B3DAD-C1A8-414F-B6E4-222DA8A88B8F}" type="slidenum">
              <a:rPr lang="en-US" altLang="en-US" sz="1200" smtClean="0"/>
              <a:pPr/>
              <a:t>20</a:t>
            </a:fld>
            <a:endParaRPr lang="en-US" altLang="en-US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131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874C2985-A6B5-4ECD-8964-EDA5AD66D5D3}" type="slidenum">
              <a:rPr lang="en-US" altLang="en-US" sz="1200" smtClean="0"/>
              <a:pPr/>
              <a:t>22</a:t>
            </a:fld>
            <a:endParaRPr lang="en-US" altLang="en-US" sz="1200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797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3D46EA0C-5376-407D-B9D6-DDE121B98FA1}" type="slidenum">
              <a:rPr lang="en-US" altLang="en-US" sz="1200" smtClean="0"/>
              <a:pPr/>
              <a:t>23</a:t>
            </a:fld>
            <a:endParaRPr lang="en-US" altLang="en-U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25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F9FF1EFC-BA08-493E-9E93-0546B0EA5F01}" type="slidenum">
              <a:rPr lang="en-US" altLang="en-US" sz="1200" smtClean="0"/>
              <a:pPr/>
              <a:t>24</a:t>
            </a:fld>
            <a:endParaRPr lang="en-US" altLang="en-US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27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fld id="{154E28AC-A0F1-48B3-9FE0-1C4D05260D67}" type="slidenum">
              <a:rPr lang="en-US" altLang="en-US" sz="1200" smtClean="0"/>
              <a:pPr/>
              <a:t>25</a:t>
            </a:fld>
            <a:endParaRPr lang="en-US" altLang="en-US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439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9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546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15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270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144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C7754-04A2-4300-95CC-5F7496B1930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9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" pitchFamily="18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7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6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6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73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0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44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53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0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856B4-EEE2-4439-83C9-66454D560A1D}" type="slidenum">
              <a:rPr lang="en-US" smtClean="0">
                <a:solidFill>
                  <a:srgbClr val="424242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24242">
                  <a:shade val="75000"/>
                </a:srgbClr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219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9382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8EC1D-0CB9-421D-B861-C4B347A00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1EABE-20AC-478D-856C-5CEBFA7481EE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6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F0A23-9E86-4DF3-B924-37B8FA80A8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C737C-F2E3-4587-828F-AEC92821D767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65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21B9A-0FF4-46D6-AF9A-BF9540DE41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34842-7033-4474-A1B8-FA8EE3174702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54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CE7DA-98C2-42F5-BAA0-D5539A307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73CFF-6D05-4C20-BD0C-C3952DF07D04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00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DC83-7C59-4CC0-95F0-CE34A3AA8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AF953-A195-4B6E-959C-AFD5EC14189E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78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7EF9E-2113-4732-AA94-FF5649E0FC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4495C-EC32-40C1-95E0-77D7C264D64A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27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200E4-9F1F-47CB-9F6F-067F8EC8F4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5A711-64DF-4D49-B190-83767C7F628F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1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5833E-8099-402B-BE31-123A8CA99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287B4-09B9-4F5C-86E5-EA4D98D249F3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30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66B9D-CB99-4FFA-BAE9-9CD0BE690E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671A8-5E6C-407D-A037-4546E2ACC64B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90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7FD0-B895-4526-B11D-0CD5E14FD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7F95-3197-4195-AB02-094DE60F129D}" type="datetime1">
              <a:rPr lang="en-US"/>
              <a:pPr>
                <a:defRPr/>
              </a:pPr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36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-64" charset="2"/>
              <a:buNone/>
              <a:defRPr>
                <a:solidFill>
                  <a:srgbClr val="CCCCCC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2183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253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939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62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57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612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19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678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91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365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58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002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0AF6E-5187-4CD5-81C8-6329E8DC33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C19ED-B6FB-40CC-9796-39202616C492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6601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3F621-66E3-4435-BC1A-DCA4A1C385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C842A-B516-4C21-BEDA-C02D8AF1C621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9051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EB046-7078-4858-937F-D44A66C11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180D7-76FA-430F-9A8C-1E32F5643B3C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778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117C2-FF51-40C0-8253-2A47E72827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8685C-3505-4EA2-B6C7-DCCCC219783E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01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8E32-6BA1-48DB-9D15-6CA3E377F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CE06A-816E-4EBD-BE20-AB8813A0600C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677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4472-1124-4091-BA98-3B758A00F8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307FB-0D42-4B03-8BE2-8F2AF7F9DDF4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990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DFEBD-1235-4E76-B600-78D424DA06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12288-BE0B-47EB-8883-2A49075B398E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62366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3DF31-DBCB-4A8D-A7F5-D436D3293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107F5-15C0-44C4-AA19-0509978F6C03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0846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4FCF2-7A82-47FA-BE68-A181E7ED90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D8819-87E4-4CFF-BEAD-E2FECFFF3CBD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4430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CA45F-967D-43F1-A7B0-52AA473E57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5A296-C70A-4F45-B3DA-8E4DCB206CFB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4951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33528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0AF6E-5187-4CD5-81C8-6329E8DC33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C19ED-B6FB-40CC-9796-39202616C492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26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3F621-66E3-4435-BC1A-DCA4A1C385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C842A-B516-4C21-BEDA-C02D8AF1C621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6938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EB046-7078-4858-937F-D44A66C11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180D7-76FA-430F-9A8C-1E32F5643B3C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48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117C2-FF51-40C0-8253-2A47E72827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8685C-3505-4EA2-B6C7-DCCCC219783E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3054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8E32-6BA1-48DB-9D15-6CA3E377F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CE06A-816E-4EBD-BE20-AB8813A0600C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874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4472-1124-4091-BA98-3B758A00F8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307FB-0D42-4B03-8BE2-8F2AF7F9DDF4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8648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DFEBD-1235-4E76-B600-78D424DA06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12288-BE0B-47EB-8883-2A49075B398E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3131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3DF31-DBCB-4A8D-A7F5-D436D3293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107F5-15C0-44C4-AA19-0509978F6C03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1218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4FCF2-7A82-47FA-BE68-A181E7ED90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D8819-87E4-4CFF-BEAD-E2FECFFF3CBD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0916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CA45F-967D-43F1-A7B0-52AA473E57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5A296-C70A-4F45-B3DA-8E4DCB206CFB}" type="datetime1">
              <a:rPr lang="en-US" altLang="en-US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52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287875-D985-410D-B644-BF317058BA6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812800" y="1524000"/>
            <a:ext cx="10566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b="1" dirty="0">
                <a:solidFill>
                  <a:srgbClr val="FFFFFF"/>
                </a:solidFill>
                <a:latin typeface="Arial" pitchFamily="34" charset="0"/>
              </a:rPr>
              <a:t>Boston University</a:t>
            </a:r>
            <a:r>
              <a:rPr lang="en-US" altLang="en-US" sz="1200" dirty="0">
                <a:solidFill>
                  <a:srgbClr val="FFFFFF"/>
                </a:solidFill>
                <a:latin typeface="Arial" pitchFamily="34" charset="0"/>
              </a:rPr>
              <a:t> Slideshow Title Goes Here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pic>
        <p:nvPicPr>
          <p:cNvPr id="103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0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Environmental Health and Safety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 smtClean="0">
                <a:solidFill>
                  <a:srgbClr val="D9D9D9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08006F3-4BA8-4A85-9F85-FBEB7CFCF10D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Text Box 12"/>
          <p:cNvSpPr txBox="1">
            <a:spLocks noChangeArrowheads="1"/>
          </p:cNvSpPr>
          <p:nvPr userDrawn="1"/>
        </p:nvSpPr>
        <p:spPr bwMode="auto">
          <a:xfrm>
            <a:off x="812800" y="1524000"/>
            <a:ext cx="10566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b="1" smtClean="0">
                <a:solidFill>
                  <a:srgbClr val="FFFFFF"/>
                </a:solidFill>
                <a:latin typeface="Arial" panose="020B0604020202020204" pitchFamily="34" charset="0"/>
              </a:rPr>
              <a:t>Boston University</a:t>
            </a:r>
            <a:r>
              <a:rPr lang="en-US" altLang="en-US" sz="1200" smtClean="0">
                <a:solidFill>
                  <a:srgbClr val="FFFFFF"/>
                </a:solidFill>
                <a:latin typeface="Arial" panose="020B0604020202020204" pitchFamily="34" charset="0"/>
              </a:rPr>
              <a:t> Slideshow Title Goes Here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76F88A7-27A4-475C-A0C8-F042838003F0}" type="datetime1">
              <a:rPr 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4/21/2017</a:t>
            </a:fld>
            <a:endParaRPr lang="en-US"/>
          </a:p>
        </p:txBody>
      </p:sp>
      <p:pic>
        <p:nvPicPr>
          <p:cNvPr id="1033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34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n-lt"/>
                <a:ea typeface="Osaka" pitchFamily="-64" charset="-128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>
                <a:solidFill>
                  <a:srgbClr val="D9D9D9"/>
                </a:solidFill>
                <a:latin typeface="+mn-lt"/>
                <a:ea typeface="Osaka" pitchFamily="-64" charset="-128"/>
              </a:defRPr>
            </a:lvl1pPr>
          </a:lstStyle>
          <a:p>
            <a:fld id="{9222B2B7-754D-458F-9042-8C93B465B1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812800" y="1524000"/>
            <a:ext cx="1056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64" charset="0"/>
                <a:ea typeface="Osaka" pitchFamily="-6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FFFFFF"/>
                </a:solidFill>
                <a:latin typeface="Arial" charset="0"/>
              </a:rPr>
              <a:t>Boston University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</a:rPr>
              <a:t> Slideshow Title Goes Here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+mn-lt"/>
                <a:ea typeface="Osaka" pitchFamily="-64" charset="-128"/>
              </a:defRPr>
            </a:lvl1pPr>
          </a:lstStyle>
          <a:p>
            <a:fld id="{A1B7FCD1-270D-41B8-888C-7E475A87F7B7}" type="datetimeFigureOut">
              <a:rPr lang="en-US" smtClean="0"/>
              <a:pPr/>
              <a:t>4/21/2017</a:t>
            </a:fld>
            <a:endParaRPr lang="en-US"/>
          </a:p>
        </p:txBody>
      </p:sp>
      <p:pic>
        <p:nvPicPr>
          <p:cNvPr id="103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6019801"/>
            <a:ext cx="1291167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38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itchFamily="-64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 smtClean="0">
                <a:solidFill>
                  <a:srgbClr val="D9D9D9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757FBC4-4F5E-4533-9800-1771CABF7538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CBF4AEF-D214-45C7-9B4D-5EC00FCAA45F}" type="datetime1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4/21/2017</a:t>
            </a:fld>
            <a:endParaRPr lang="en-US" alt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02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FFFFFF"/>
                </a:solidFill>
              </a:rPr>
              <a:t>Scientific Diving at Boston University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 smtClean="0">
                <a:solidFill>
                  <a:srgbClr val="D9D9D9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757FBC4-4F5E-4533-9800-1771CABF7538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CBF4AEF-D214-45C7-9B4D-5EC00FCAA45F}" type="datetime1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4/21/2017</a:t>
            </a:fld>
            <a:endParaRPr lang="en-US" alt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6019801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66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Spring Laboratory Safety Coordinator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Agenda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905000"/>
            <a:ext cx="7924800" cy="40767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Welcome and Introductions: Joe Barbercheck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BioRAFT: Connie Gath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Research Safety Incidents report: Samantha Beglinger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Office of Research Integrity / Animal Welfare Program: Heather Tobin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Industrial Hygiene: Wayne Mackenzie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Environmental Management: Steve Monstur</a:t>
            </a:r>
          </a:p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Thank </a:t>
            </a:r>
            <a:r>
              <a:rPr lang="en-US" dirty="0">
                <a:solidFill>
                  <a:srgbClr val="404040"/>
                </a:solidFill>
                <a:cs typeface="Arial" panose="020B0604020202020204" pitchFamily="34" charset="0"/>
              </a:rPr>
              <a:t>Y</a:t>
            </a:r>
            <a:r>
              <a:rPr lang="en-US" dirty="0" smtClean="0">
                <a:solidFill>
                  <a:srgbClr val="404040"/>
                </a:solidFill>
                <a:cs typeface="Arial" panose="020B0604020202020204" pitchFamily="34" charset="0"/>
              </a:rPr>
              <a:t>ou and Raffle: Tanya Cafarella</a:t>
            </a:r>
            <a:endParaRPr lang="en-US" dirty="0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0"/>
            <a:ext cx="6261100" cy="304800"/>
          </a:xfrm>
          <a:ln/>
        </p:spPr>
        <p:txBody>
          <a:bodyPr lIns="91440"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	Environmental Health and Safety: Lab Safety Coordinator Meeting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5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3119" y="222637"/>
            <a:ext cx="7985758" cy="174928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Safe Chemical Handling and Reporting Spills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83" y="2226366"/>
            <a:ext cx="5035829" cy="283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5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Lab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Xylene solution spill from a waste drum in 609 Albany St. (J Building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Chemical spill in elevator of 24 </a:t>
            </a:r>
            <a:r>
              <a:rPr lang="en-US" dirty="0" err="1" smtClean="0"/>
              <a:t>Cummington</a:t>
            </a:r>
            <a:endParaRPr lang="en-US" dirty="0"/>
          </a:p>
          <a:p>
            <a:r>
              <a:rPr lang="en-US" dirty="0" smtClean="0"/>
              <a:t>Chemical spill in hallway of 590 Comm Ave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5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Xylene Spill in J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researcher was pouring xylene waste into a waste drum and had not noticed the drum was full</a:t>
            </a:r>
          </a:p>
          <a:p>
            <a:r>
              <a:rPr lang="en-US" dirty="0" smtClean="0"/>
              <a:t>The researcher continued to fill the drum as xylene/formalin waste poured out from overflow holes in the drum</a:t>
            </a:r>
          </a:p>
          <a:p>
            <a:r>
              <a:rPr lang="en-US" dirty="0" smtClean="0"/>
              <a:t>By the time the researcher noticed, about a gallon of waste had leaked out onto the spill deck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2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Filling Waste Containers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1749287"/>
            <a:ext cx="6247958" cy="3886200"/>
          </a:xfrm>
        </p:spPr>
        <p:txBody>
          <a:bodyPr/>
          <a:lstStyle/>
          <a:p>
            <a:r>
              <a:rPr lang="en-US" dirty="0" smtClean="0"/>
              <a:t>Waste drums and waste containers should be filled to a maximum of 75% of the volume of the container to limit overflow and spills</a:t>
            </a:r>
          </a:p>
          <a:p>
            <a:r>
              <a:rPr lang="en-US" dirty="0" smtClean="0"/>
              <a:t>Secondary containers for waste containers should hold 110% of the total volume of the waste container</a:t>
            </a:r>
          </a:p>
          <a:p>
            <a:r>
              <a:rPr lang="en-US" dirty="0" smtClean="0"/>
              <a:t>Try to schedule waste pickups so they align with the volume of waste </a:t>
            </a:r>
            <a:r>
              <a:rPr lang="en-US" dirty="0"/>
              <a:t>g</a:t>
            </a:r>
            <a:r>
              <a:rPr lang="en-US" dirty="0" smtClean="0"/>
              <a:t>enerated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518" y="2395662"/>
            <a:ext cx="3952682" cy="245207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Solvent Bottle Transport	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CRC incidents involved 4 liter solvent bottles being carried by hand</a:t>
            </a:r>
          </a:p>
          <a:p>
            <a:r>
              <a:rPr lang="en-US" dirty="0" smtClean="0"/>
              <a:t>In 24 </a:t>
            </a:r>
            <a:r>
              <a:rPr lang="en-US" dirty="0" err="1" smtClean="0"/>
              <a:t>Cummington</a:t>
            </a:r>
            <a:r>
              <a:rPr lang="en-US" dirty="0" smtClean="0"/>
              <a:t>, a researcher was carrying two solvent bottles by hand when he accidentally knocked one of them against the elevator door</a:t>
            </a:r>
          </a:p>
          <a:p>
            <a:r>
              <a:rPr lang="en-US" dirty="0" smtClean="0"/>
              <a:t>In 590, a researcher dropped a bottle of THF while attempting to unlock the door to his lab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15690"/>
            <a:ext cx="10566400" cy="685800"/>
          </a:xfrm>
        </p:spPr>
        <p:txBody>
          <a:bodyPr/>
          <a:lstStyle/>
          <a:p>
            <a:r>
              <a:rPr lang="en-US" dirty="0" smtClean="0"/>
              <a:t>So…if you can’t carry them by hand, what are you supposed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9" y="1892410"/>
            <a:ext cx="5181600" cy="3886200"/>
          </a:xfrm>
        </p:spPr>
        <p:txBody>
          <a:bodyPr/>
          <a:lstStyle/>
          <a:p>
            <a:r>
              <a:rPr lang="en-US" dirty="0" smtClean="0"/>
              <a:t>The little hand ring on 4L bottles is meant for use while pouring, not for carrying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160" y="1892410"/>
            <a:ext cx="4184034" cy="3880773"/>
          </a:xfrm>
        </p:spPr>
        <p:txBody>
          <a:bodyPr/>
          <a:lstStyle/>
          <a:p>
            <a:r>
              <a:rPr lang="en-US" dirty="0" smtClean="0"/>
              <a:t>Use a cart with a lip to transport chemicals between the lab and other locations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93" y="3409310"/>
            <a:ext cx="2369300" cy="2369300"/>
          </a:xfrm>
          <a:prstGeom prst="rect">
            <a:avLst/>
          </a:prstGeom>
        </p:spPr>
      </p:pic>
      <p:pic>
        <p:nvPicPr>
          <p:cNvPr id="2050" name="Picture 2" descr="Image result for cart for chemica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111" y="3807048"/>
            <a:ext cx="2668131" cy="200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Safe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6526548" cy="3880773"/>
          </a:xfrm>
        </p:spPr>
        <p:txBody>
          <a:bodyPr/>
          <a:lstStyle/>
          <a:p>
            <a:r>
              <a:rPr lang="en-US" dirty="0" smtClean="0"/>
              <a:t>Appropriate PPE should be worn even when transporting chemicals from one place to another</a:t>
            </a:r>
          </a:p>
          <a:p>
            <a:r>
              <a:rPr lang="en-US" dirty="0" smtClean="0"/>
              <a:t>Do not use gloved hands on elevator buttons, door handles, etc.</a:t>
            </a:r>
          </a:p>
          <a:p>
            <a:r>
              <a:rPr lang="en-US" dirty="0" smtClean="0"/>
              <a:t>Ask for help if you’re concerned about moving chemicals alone</a:t>
            </a:r>
          </a:p>
          <a:p>
            <a:r>
              <a:rPr lang="en-US" dirty="0" smtClean="0"/>
              <a:t>Make multiple trips if you need to (don’t be a hero)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80" y="717691"/>
            <a:ext cx="2619163" cy="28877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85480" y="643235"/>
            <a:ext cx="1093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NO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Image result for closed toe shoes l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480" y="3796666"/>
            <a:ext cx="2622347" cy="262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023656" y="3792609"/>
            <a:ext cx="1282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YES</a:t>
            </a:r>
            <a:endParaRPr lang="en-US" sz="54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85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a spill does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792750"/>
            <a:ext cx="5779125" cy="388077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Call EHS during business hours or Facilities Emergency Line/Control Desk during off hours right away</a:t>
            </a:r>
          </a:p>
          <a:p>
            <a:r>
              <a:rPr lang="en-US" dirty="0" smtClean="0"/>
              <a:t>Contain the spill if possible</a:t>
            </a:r>
          </a:p>
          <a:p>
            <a:r>
              <a:rPr lang="en-US" dirty="0" smtClean="0"/>
              <a:t>If safe to do so and you are comfortable, place absorbent padding or material</a:t>
            </a:r>
          </a:p>
          <a:p>
            <a:r>
              <a:rPr lang="en-US" dirty="0" smtClean="0"/>
              <a:t>Block off the spill area with signage, etc.</a:t>
            </a:r>
          </a:p>
          <a:p>
            <a:r>
              <a:rPr lang="en-US" dirty="0" smtClean="0"/>
              <a:t>If necessary, evacuate the lab or area the spill occurred</a:t>
            </a:r>
          </a:p>
          <a:p>
            <a:r>
              <a:rPr lang="en-US" dirty="0" smtClean="0"/>
              <a:t>For serious injuries or emergencies, call BUPD (617-353-2121)</a:t>
            </a:r>
          </a:p>
          <a:p>
            <a:r>
              <a:rPr lang="en-US" dirty="0" smtClean="0"/>
              <a:t>Observe and familiarize yourself with spill kit locations in hallways, </a:t>
            </a:r>
            <a:r>
              <a:rPr lang="en-US" dirty="0" err="1" smtClean="0"/>
              <a:t>etc</a:t>
            </a:r>
            <a:endParaRPr lang="en-US" dirty="0"/>
          </a:p>
        </p:txBody>
      </p:sp>
      <p:pic>
        <p:nvPicPr>
          <p:cNvPr id="4098" name="Picture 2" descr="Image result for do not enter 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35" y="2456953"/>
            <a:ext cx="2552369" cy="255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Cambria" panose="02040503050406030204" pitchFamily="18" charset="0"/>
              </a:rPr>
              <a:t>Office of Research Integrity</a:t>
            </a:r>
            <a:endParaRPr lang="en-US" altLang="en-US" sz="4800" dirty="0">
              <a:latin typeface="Cambria" panose="02040503050406030204" pitchFamily="18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>
                <a:latin typeface="Cambria" panose="02040503050406030204" pitchFamily="18" charset="0"/>
              </a:rPr>
              <a:t>Heather Tobin, ALM, RLAT, CVT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5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rgbClr val="FFFFFF"/>
                </a:solidFill>
              </a:rPr>
              <a:t>Office of Research Integrity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8798A6-98D1-48E7-AD52-3AB0011FF3CC}" type="slidenum">
              <a:rPr lang="en-US" altLang="en-US" sz="4400">
                <a:solidFill>
                  <a:srgbClr val="D9D9D9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4400">
              <a:solidFill>
                <a:srgbClr val="D9D9D9"/>
              </a:solidFill>
            </a:endParaRPr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0ABA0A-D950-463E-880E-37FA11578C88}" type="datetime1">
              <a:rPr lang="en-US" altLang="en-US" sz="12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4/21/2017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600" kern="1200" spc="-100" dirty="0">
                <a:latin typeface="Cambria"/>
              </a:rPr>
              <a:t>What do we do?</a:t>
            </a:r>
            <a:endParaRPr lang="en-US" altLang="en-US" dirty="0"/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228600" eaLnBrk="1" fontAlgn="auto" hangingPunct="1"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200" kern="1200" dirty="0">
                <a:latin typeface="Cambria" panose="02040503050406030204" pitchFamily="18" charset="0"/>
              </a:rPr>
              <a:t>Ensure researchers are compliant with laws and regulations that govern academic and medical research</a:t>
            </a:r>
          </a:p>
          <a:p>
            <a:pPr marL="114300" indent="0" eaLnBrk="1" fontAlgn="auto" hangingPunct="1">
              <a:spcAft>
                <a:spcPts val="0"/>
              </a:spcAft>
              <a:buClr>
                <a:srgbClr val="31B6FD"/>
              </a:buClr>
              <a:buNone/>
            </a:pPr>
            <a:endParaRPr lang="en-US" sz="2200" kern="1200" dirty="0">
              <a:solidFill>
                <a:prstClr val="black"/>
              </a:solidFill>
              <a:latin typeface="Calibri"/>
            </a:endParaRP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Boston University, </a:t>
            </a: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Massachusetts State Laws,</a:t>
            </a: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Animal Welfare Act and Regulations,</a:t>
            </a: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PHS Policy,</a:t>
            </a: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NIH Guidelines,</a:t>
            </a:r>
          </a:p>
          <a:p>
            <a:pPr marL="640080" lvl="1" indent="-228600" eaLnBrk="1" fontAlgn="auto" hangingPunct="1"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and many others 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19601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28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8798A6-98D1-48E7-AD52-3AB0011FF3CC}" type="slidenum">
              <a:rPr lang="en-US" altLang="en-US" sz="4400">
                <a:solidFill>
                  <a:srgbClr val="D9D9D9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4400">
              <a:solidFill>
                <a:srgbClr val="D9D9D9"/>
              </a:solidFill>
            </a:endParaRPr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0ABA0A-D950-463E-880E-37FA11578C88}" type="datetime1">
              <a:rPr lang="en-US" altLang="en-US" sz="12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4/21/2017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600" kern="1200" spc="-100" dirty="0">
                <a:latin typeface="Cambria"/>
              </a:rPr>
              <a:t>Who’s in our office?</a:t>
            </a:r>
            <a:endParaRPr lang="en-US" altLang="en-US" dirty="0"/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752600"/>
            <a:ext cx="7924800" cy="3962400"/>
          </a:xfrm>
        </p:spPr>
        <p:txBody>
          <a:bodyPr/>
          <a:lstStyle/>
          <a:p>
            <a:pPr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Michelle Auerbach</a:t>
            </a:r>
            <a:r>
              <a:rPr lang="en-US" sz="2200" kern="1200" dirty="0">
                <a:solidFill>
                  <a:prstClr val="black"/>
                </a:solidFill>
                <a:latin typeface="Cambria" panose="02040503050406030204" pitchFamily="18" charset="0"/>
              </a:rPr>
              <a:t>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Executive Director, Research Integrity</a:t>
            </a:r>
          </a:p>
          <a:p>
            <a:pPr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Lillian Campbell,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Administrative Coordinator, Research Integrity </a:t>
            </a:r>
          </a:p>
          <a:p>
            <a:pPr marL="114300" indent="0" eaLnBrk="1" fontAlgn="auto" hangingPunct="1">
              <a:spcAft>
                <a:spcPts val="0"/>
              </a:spcAft>
              <a:buClr>
                <a:srgbClr val="31B6FD"/>
              </a:buClr>
              <a:buNone/>
            </a:pPr>
            <a:endParaRPr lang="en-US" sz="11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200" kern="1200" dirty="0">
                <a:solidFill>
                  <a:prstClr val="black"/>
                </a:solidFill>
                <a:latin typeface="Cambria" panose="02040503050406030204" pitchFamily="18" charset="0"/>
              </a:rPr>
              <a:t>Conflict of Interest (COI)/Export Control Program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Heather Skinner,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 Assistant Director, COI &amp; Export Control Officer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Victoria Carlo-Carson,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 Sr. Compliance Specialist, COI &amp; Export Control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Sarah Porter,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Sr. Compliance Specialist, COI &amp; Export Control</a:t>
            </a:r>
          </a:p>
          <a:p>
            <a:pPr indent="-228600" eaLnBrk="1" fontAlgn="auto" hangingPunct="1"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endParaRPr lang="en-US" sz="11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indent="-228600" eaLnBrk="1" fontAlgn="auto" hangingPunct="1"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200" kern="1200" dirty="0">
                <a:solidFill>
                  <a:prstClr val="black"/>
                </a:solidFill>
                <a:latin typeface="Cambria" panose="02040503050406030204" pitchFamily="18" charset="0"/>
              </a:rPr>
              <a:t>Safety Committees Program (SCP)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Sajal Ghosh,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 Sr. Compliance Specialist, SCP 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Cassie Williams,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Sr. Compliance Specialist, SCP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Ashley Gibson,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Compliance Specialist, SCP &amp; AWP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Uditi Kapoor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, Graduate Student Worker, SCP &amp; AWP</a:t>
            </a:r>
          </a:p>
        </p:txBody>
      </p:sp>
    </p:spTree>
    <p:extLst>
      <p:ext uri="{BB962C8B-B14F-4D97-AF65-F5344CB8AC3E}">
        <p14:creationId xmlns:p14="http://schemas.microsoft.com/office/powerpoint/2010/main" val="219425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8798A6-98D1-48E7-AD52-3AB0011FF3CC}" type="slidenum">
              <a:rPr lang="en-US" altLang="en-US" sz="4400">
                <a:solidFill>
                  <a:srgbClr val="D9D9D9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4400">
              <a:solidFill>
                <a:srgbClr val="D9D9D9"/>
              </a:solidFill>
            </a:endParaRPr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0ABA0A-D950-463E-880E-37FA11578C88}" type="datetime1">
              <a:rPr lang="en-US" altLang="en-US" sz="12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4/21/2017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600" kern="1200" spc="-100" dirty="0">
                <a:latin typeface="Cambria"/>
              </a:rPr>
              <a:t>Who’s in our office?</a:t>
            </a:r>
            <a:endParaRPr lang="en-US" altLang="en-US" dirty="0"/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752600"/>
            <a:ext cx="7924800" cy="3962400"/>
          </a:xfrm>
        </p:spPr>
        <p:txBody>
          <a:bodyPr/>
          <a:lstStyle/>
          <a:p>
            <a:pPr indent="-228600" eaLnBrk="1" fontAlgn="auto" hangingPunct="1">
              <a:spcAft>
                <a:spcPts val="0"/>
              </a:spcAft>
              <a:buClr>
                <a:srgbClr val="31B6FD"/>
              </a:buClr>
              <a:buFont typeface="Arial" pitchFamily="34" charset="0"/>
              <a:buChar char="•"/>
            </a:pPr>
            <a:r>
              <a:rPr lang="en-US" sz="2200" kern="1200" dirty="0">
                <a:solidFill>
                  <a:prstClr val="black"/>
                </a:solidFill>
                <a:latin typeface="Cambria" panose="02040503050406030204" pitchFamily="18" charset="0"/>
              </a:rPr>
              <a:t>Animal Welfare Program (AWP)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Michele Fahey,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Assistant Director, AWP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Lindsay Andrews,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 Sr. Compliance Specialist, AWP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Heather Tobin,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Sr. Compliance Specialist, AWP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Ashley Gibson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, Compliance Specialist, SCP &amp; AWP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Danny Lee,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Graduate Student Worker, AWP </a:t>
            </a:r>
          </a:p>
          <a:p>
            <a:pPr marL="640080" lvl="1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4584D3"/>
              </a:buClr>
              <a:buFont typeface="Arial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Cambria" panose="02040503050406030204" pitchFamily="18" charset="0"/>
              </a:rPr>
              <a:t>Uditi Kapoor, </a:t>
            </a:r>
            <a:r>
              <a:rPr lang="en-US" sz="1800" kern="1200" dirty="0">
                <a:solidFill>
                  <a:prstClr val="black"/>
                </a:solidFill>
                <a:latin typeface="Cambria" panose="02040503050406030204" pitchFamily="18" charset="0"/>
              </a:rPr>
              <a:t>Graduate Student Worker, SCP &amp; AWP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3781108"/>
            <a:ext cx="1933893" cy="193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5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8798A6-98D1-48E7-AD52-3AB0011FF3CC}" type="slidenum">
              <a:rPr lang="en-US" altLang="en-US" sz="4400">
                <a:solidFill>
                  <a:srgbClr val="D9D9D9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4400">
              <a:solidFill>
                <a:srgbClr val="D9D9D9"/>
              </a:solidFill>
            </a:endParaRPr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0ABA0A-D950-463E-880E-37FA11578C88}" type="datetime1">
              <a:rPr lang="en-US" altLang="en-US" sz="12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4/21/2017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600" kern="1200" spc="-100" dirty="0">
                <a:latin typeface="Cambria"/>
              </a:rPr>
              <a:t>Where are we?</a:t>
            </a:r>
            <a:endParaRPr lang="en-US" altLang="en-US" sz="4600" dirty="0"/>
          </a:p>
        </p:txBody>
      </p:sp>
      <p:pic>
        <p:nvPicPr>
          <p:cNvPr id="8" name="Picture 5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t="20368" r="43733" b="8945"/>
          <a:stretch/>
        </p:blipFill>
        <p:spPr bwMode="auto">
          <a:xfrm>
            <a:off x="2209800" y="1818574"/>
            <a:ext cx="3497204" cy="183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2402" y="3886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Solomon Carter Fuller Mental Health Center (85 E. Newton Street) 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8</a:t>
            </a:r>
            <a:r>
              <a:rPr lang="en-US" baseline="30000" dirty="0">
                <a:solidFill>
                  <a:srgbClr val="000000"/>
                </a:solidFill>
                <a:latin typeface="Cambria" panose="02040503050406030204" pitchFamily="18" charset="0"/>
              </a:rPr>
              <a:t>th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 floor (Suite 810)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07004" y="40283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2 </a:t>
            </a:r>
            <a:r>
              <a:rPr lang="en-US" dirty="0" err="1">
                <a:solidFill>
                  <a:srgbClr val="000000"/>
                </a:solidFill>
                <a:latin typeface="Cambria" panose="02040503050406030204" pitchFamily="18" charset="0"/>
              </a:rPr>
              <a:t>Cummington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 Mall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410S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7292" t="18690" b="29259"/>
          <a:stretch/>
        </p:blipFill>
        <p:spPr>
          <a:xfrm>
            <a:off x="6328385" y="1829448"/>
            <a:ext cx="3915451" cy="182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3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new within the AWP?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Successful AAALAC site visit!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“Well maintained facilities with animals well taken care of”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“Active involvement of the IACUC; well documented minutes with good semi-annual documentation”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“Well written SOPs”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“Strong administrative financial support (CILSE)”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“Aquatics Center well maintained”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Continued Full Accreditation was recommended to the AAALAC Council. </a:t>
            </a:r>
            <a:r>
              <a:rPr lang="en-US" dirty="0"/>
              <a:t> 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C0AF6E-5187-4CD5-81C8-6329E8DC336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F8C19ED-B6FB-40CC-9796-39202616C492}" type="datetime1">
              <a:rPr lang="en-US" altLang="en-US" smtClean="0"/>
              <a:pPr>
                <a:defRPr/>
              </a:pPr>
              <a:t>4/21/2017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11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new within the AWP?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Semi-Annual IACUC inspections 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BUMC – Will begin in May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CRC – Currently ongoing (except CILSE)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NEIDL – Completed April 13th, 2017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C0AF6E-5187-4CD5-81C8-6329E8DC336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F8C19ED-B6FB-40CC-9796-39202616C492}" type="datetime1">
              <a:rPr lang="en-US" altLang="en-US" smtClean="0"/>
              <a:pPr>
                <a:defRPr/>
              </a:pPr>
              <a:t>4/21/2017</a:t>
            </a:fld>
            <a:endParaRPr lang="en-US" altLang="en-US"/>
          </a:p>
        </p:txBody>
      </p:sp>
      <p:sp>
        <p:nvSpPr>
          <p:cNvPr id="7" name="AutoShape 2" descr="Image result for questions"/>
          <p:cNvSpPr>
            <a:spLocks noChangeAspect="1" noChangeArrowheads="1"/>
          </p:cNvSpPr>
          <p:nvPr/>
        </p:nvSpPr>
        <p:spPr bwMode="auto">
          <a:xfrm>
            <a:off x="4038600" y="3276600"/>
            <a:ext cx="2209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1" y="4075907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5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can AWP help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Aid you in better understanding the laws, regulations, guidelines and standards regarding animal welfare and the IACUC.</a:t>
            </a:r>
          </a:p>
          <a:p>
            <a:r>
              <a:rPr lang="en-US" dirty="0">
                <a:latin typeface="Cambria" panose="02040503050406030204" pitchFamily="18" charset="0"/>
              </a:rPr>
              <a:t>Assist with effective communication between you and the IACUC.</a:t>
            </a:r>
          </a:p>
          <a:p>
            <a:r>
              <a:rPr lang="en-US" dirty="0">
                <a:latin typeface="Cambria" panose="02040503050406030204" pitchFamily="18" charset="0"/>
              </a:rPr>
              <a:t>Appreciate your responsibilities to the compliance process.</a:t>
            </a:r>
            <a:endParaRPr lang="en-US" sz="2000" dirty="0">
              <a:latin typeface="Cambria" panose="02040503050406030204" pitchFamily="18" charset="0"/>
            </a:endParaRP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C0AF6E-5187-4CD5-81C8-6329E8DC3369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F8C19ED-B6FB-40CC-9796-39202616C492}" type="datetime1">
              <a:rPr lang="en-US" altLang="en-US" smtClean="0"/>
              <a:pPr>
                <a:defRPr/>
              </a:pPr>
              <a:t>4/21/2017</a:t>
            </a:fld>
            <a:endParaRPr lang="en-US" altLang="en-US"/>
          </a:p>
        </p:txBody>
      </p:sp>
      <p:sp>
        <p:nvSpPr>
          <p:cNvPr id="7" name="AutoShape 2" descr="Image result for here to help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438" y="444658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6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rgbClr val="FFFFFF"/>
                </a:solidFill>
              </a:rPr>
              <a:t>Office of Research Integrity 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8798A6-98D1-48E7-AD52-3AB0011FF3CC}" type="slidenum">
              <a:rPr lang="en-US" altLang="en-US" sz="4400">
                <a:solidFill>
                  <a:srgbClr val="D9D9D9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4400">
              <a:solidFill>
                <a:srgbClr val="D9D9D9"/>
              </a:solidFill>
            </a:endParaRPr>
          </a:p>
        </p:txBody>
      </p:sp>
      <p:sp>
        <p:nvSpPr>
          <p:cNvPr id="7172" name="Date Placeholder 5"/>
          <p:cNvSpPr>
            <a:spLocks noGrp="1"/>
          </p:cNvSpPr>
          <p:nvPr>
            <p:ph type="dt" sz="half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0ABA0A-D950-463E-880E-37FA11578C88}" type="datetime1">
              <a:rPr lang="en-US" altLang="en-US" sz="12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4/21/2017</a:t>
            </a:fld>
            <a:endParaRPr lang="en-US" altLang="en-US" sz="1200">
              <a:solidFill>
                <a:srgbClr val="80808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2286000" y="1161256"/>
            <a:ext cx="7924800" cy="3886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kern="1200" dirty="0">
                <a:latin typeface="Cambria" panose="02040503050406030204" pitchFamily="18" charset="0"/>
              </a:rPr>
              <a:t>Do not hesitate to contact us if you have any questions or concerns. We are here to help!</a:t>
            </a:r>
          </a:p>
          <a:p>
            <a:pPr marL="0" indent="0" algn="ctr">
              <a:buNone/>
            </a:pPr>
            <a:endParaRPr lang="en-US" sz="2800" kern="1200" dirty="0">
              <a:solidFill>
                <a:srgbClr val="4584D3">
                  <a:lumMod val="75000"/>
                </a:srgbClr>
              </a:solidFill>
              <a:latin typeface="Calibri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43201"/>
            <a:ext cx="3077408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5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Eyewash &amp; Safety Showers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Laboratory Safety Coordinators Meeting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April 24 &amp; 26, 2017</a:t>
            </a:r>
          </a:p>
        </p:txBody>
      </p:sp>
    </p:spTree>
    <p:extLst>
      <p:ext uri="{BB962C8B-B14F-4D97-AF65-F5344CB8AC3E}">
        <p14:creationId xmlns:p14="http://schemas.microsoft.com/office/powerpoint/2010/main" val="13452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Proposal on inspection frequency</a:t>
            </a:r>
            <a:endParaRPr lang="en-US" dirty="0"/>
          </a:p>
        </p:txBody>
      </p:sp>
      <p:sp>
        <p:nvSpPr>
          <p:cNvPr id="7171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Eyewash &amp; Safety Shower Inspections</a:t>
            </a:r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r>
              <a:rPr lang="en-US" altLang="en-US" sz="1200" smtClean="0">
                <a:solidFill>
                  <a:schemeClr val="bg1"/>
                </a:solidFill>
                <a:latin typeface="Arial" panose="020B0604020202020204" pitchFamily="34" charset="0"/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37931725" indent="-37474525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Problem Statement</a:t>
            </a:r>
            <a:endParaRPr lang="en-US" altLang="en-US" smtClean="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CC0000"/>
              </a:buClr>
              <a:buNone/>
            </a:pPr>
            <a:r>
              <a:rPr lang="en-US" altLang="en-US" smtClean="0"/>
              <a:t>BU inspects some eyewashes and safety showers more often than required by regulation and standards 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ANSI requires weekly activation and </a:t>
            </a:r>
            <a:r>
              <a:rPr lang="en-US" altLang="en-US" sz="2000" u="sng"/>
              <a:t>annual inspection</a:t>
            </a:r>
            <a:r>
              <a:rPr lang="en-US" altLang="en-US" sz="2000"/>
              <a:t> of plumbed emergency eyewash and shower equipment.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OSHA requires eyewash for formaldehyde, BBP, injurious corrosive materials – no testing/inspection frequency.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527 CMR 1.00 Massachusetts Comprehensive Fire Safety Code (adopts NFPA 1 with amendments) requires </a:t>
            </a:r>
            <a:r>
              <a:rPr lang="en-US" altLang="en-US" sz="2000" u="sng"/>
              <a:t>newly constructed or renovated university labs</a:t>
            </a:r>
            <a:r>
              <a:rPr lang="en-US" altLang="en-US" sz="2000"/>
              <a:t> wherein corrosives or flammable liquids are handled or where open flame devices are used, to be equipped with one or more Emergency Wash Systems that are </a:t>
            </a:r>
            <a:r>
              <a:rPr lang="en-US" altLang="en-US" sz="2000" u="sng"/>
              <a:t>tested every 6 months</a:t>
            </a:r>
            <a:r>
              <a:rPr lang="en-US" altLang="en-US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22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Background</a:t>
            </a:r>
            <a:endParaRPr lang="en-US" altLang="en-US" smtClean="0"/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CC0000"/>
              </a:buClr>
              <a:buNone/>
              <a:defRPr/>
            </a:pPr>
            <a:r>
              <a:rPr lang="en-US" altLang="en-US" dirty="0" smtClean="0"/>
              <a:t>Requirements for eyewash &amp; safety shower are found in: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Chemical Hygiene Plan, Section 7.0 SOPs, Laboratory Safety Equipment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BMC Policy 06.25.000, Emergency Eyewash and Safety Showers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BU Policy 2.3.10, Emergency Eyewash and Safety Shower Equipment</a:t>
            </a:r>
          </a:p>
          <a:p>
            <a:pPr lvl="1" eaLnBrk="1" hangingPunct="1">
              <a:buClr>
                <a:srgbClr val="CC0000"/>
              </a:buClr>
              <a:defRPr/>
            </a:pPr>
            <a:endParaRPr lang="en-US" altLang="en-US" sz="1200" dirty="0"/>
          </a:p>
          <a:p>
            <a:pPr marL="57150" indent="0">
              <a:buClr>
                <a:srgbClr val="CC0000"/>
              </a:buClr>
              <a:buNone/>
              <a:defRPr/>
            </a:pPr>
            <a:r>
              <a:rPr lang="en-US" altLang="en-US" dirty="0" smtClean="0"/>
              <a:t>All based on CMR regulation with extra requirement for flammables &amp; fire hazard (not just corrosives, skin/eye contact hazard), inspection frequency of 6 months.</a:t>
            </a:r>
          </a:p>
        </p:txBody>
      </p:sp>
      <p:sp>
        <p:nvSpPr>
          <p:cNvPr id="102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37931725" indent="-37474525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Opportunity</a:t>
            </a:r>
            <a:endParaRPr lang="en-US" altLang="en-US" smtClean="0"/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2013" y="1760538"/>
            <a:ext cx="8001000" cy="3886200"/>
          </a:xfrm>
        </p:spPr>
        <p:txBody>
          <a:bodyPr/>
          <a:lstStyle/>
          <a:p>
            <a:pPr marL="0" indent="0">
              <a:buClr>
                <a:srgbClr val="CC0000"/>
              </a:buClr>
              <a:buNone/>
              <a:defRPr/>
            </a:pPr>
            <a:r>
              <a:rPr lang="en-US" altLang="en-US" dirty="0" smtClean="0"/>
              <a:t>Change to annual testing for eyewash &amp; safety showers installed in labs constructed or last renovated before December 31, 2014.</a:t>
            </a:r>
          </a:p>
          <a:p>
            <a:pPr marL="0" indent="0">
              <a:buClr>
                <a:srgbClr val="CC0000"/>
              </a:buClr>
              <a:buNone/>
              <a:defRPr/>
            </a:pPr>
            <a:endParaRPr lang="en-US" altLang="en-US" sz="1200" dirty="0"/>
          </a:p>
          <a:p>
            <a:pPr marL="0" indent="0">
              <a:buClr>
                <a:srgbClr val="CC0000"/>
              </a:buClr>
              <a:buNone/>
              <a:defRPr/>
            </a:pPr>
            <a:r>
              <a:rPr lang="en-US" altLang="en-US" sz="2000" dirty="0"/>
              <a:t>Advantages:</a:t>
            </a:r>
          </a:p>
          <a:p>
            <a:pPr lvl="1" indent="-342900">
              <a:buClr>
                <a:srgbClr val="CC0000"/>
              </a:buClr>
              <a:defRPr/>
            </a:pPr>
            <a:r>
              <a:rPr lang="en-US" altLang="en-US" sz="2000" dirty="0"/>
              <a:t>Free up labor hours of testing an unknown number of units </a:t>
            </a:r>
          </a:p>
          <a:p>
            <a:pPr lvl="1" indent="-342900">
              <a:buClr>
                <a:srgbClr val="CC0000"/>
              </a:buClr>
              <a:defRPr/>
            </a:pPr>
            <a:r>
              <a:rPr lang="en-US" altLang="en-US" sz="2000" dirty="0"/>
              <a:t>Focus attention on other efforts such as </a:t>
            </a:r>
            <a:r>
              <a:rPr lang="en-US" altLang="en-US" sz="2000" dirty="0" err="1"/>
              <a:t>Bioraft</a:t>
            </a:r>
            <a:r>
              <a:rPr lang="en-US" altLang="en-US" sz="2000" dirty="0"/>
              <a:t>, IH qualitative risk assessments</a:t>
            </a:r>
          </a:p>
          <a:p>
            <a:pPr marL="0" indent="0">
              <a:buClr>
                <a:srgbClr val="CC0000"/>
              </a:buClr>
              <a:buNone/>
              <a:defRPr/>
            </a:pPr>
            <a:r>
              <a:rPr lang="en-US" altLang="en-US" sz="2000" dirty="0"/>
              <a:t>Disadvantages: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Fewer inspections of critical safety equipment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Difficult to determine what labs are pre/post 2015 cutoff</a:t>
            </a:r>
          </a:p>
          <a:p>
            <a:pPr lvl="1" eaLnBrk="1" hangingPunct="1">
              <a:buClr>
                <a:srgbClr val="CC0000"/>
              </a:buClr>
              <a:defRPr/>
            </a:pPr>
            <a:r>
              <a:rPr lang="en-US" altLang="en-US" sz="2000" dirty="0"/>
              <a:t>May not result in significant reduction in testing LOE</a:t>
            </a:r>
          </a:p>
          <a:p>
            <a:pPr lvl="1" eaLnBrk="1" hangingPunct="1">
              <a:buClr>
                <a:srgbClr val="CC0000"/>
              </a:buClr>
              <a:defRPr/>
            </a:pPr>
            <a:endParaRPr lang="en-US" altLang="en-US" sz="2000" dirty="0"/>
          </a:p>
          <a:p>
            <a:pPr marL="857250" lvl="2" indent="0">
              <a:buClr>
                <a:srgbClr val="CC0000"/>
              </a:buClr>
              <a:buNone/>
              <a:defRPr/>
            </a:pPr>
            <a:endParaRPr lang="en-US" altLang="en-US" sz="2000" dirty="0"/>
          </a:p>
        </p:txBody>
      </p:sp>
      <p:sp>
        <p:nvSpPr>
          <p:cNvPr id="1229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37931725" indent="-37474525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Recommendation</a:t>
            </a:r>
            <a:endParaRPr lang="en-US" altLang="en-US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CC0000"/>
              </a:buClr>
              <a:buNone/>
            </a:pPr>
            <a:r>
              <a:rPr lang="en-US" altLang="en-US" smtClean="0"/>
              <a:t>Maintain status quo with respect to eyewash and safety shower inspections – keep at 6 months.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Additional inspections could identify problem sooner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Avoid complexity of maintaining two different procedures</a:t>
            </a:r>
          </a:p>
          <a:p>
            <a:pPr lvl="1" eaLnBrk="1" hangingPunct="1">
              <a:buClr>
                <a:srgbClr val="CC0000"/>
              </a:buClr>
            </a:pPr>
            <a:r>
              <a:rPr lang="en-US" altLang="en-US" sz="2000"/>
              <a:t>Avoid regulatory violations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37931725" indent="-37474525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2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Weekly activation</a:t>
            </a:r>
            <a:endParaRPr lang="en-US" dirty="0"/>
          </a:p>
        </p:txBody>
      </p:sp>
      <p:sp>
        <p:nvSpPr>
          <p:cNvPr id="16387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Eyewash &amp; Safety Shower Inspections</a:t>
            </a:r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r>
              <a:rPr lang="en-US" altLang="en-US" sz="1200" smtClean="0">
                <a:solidFill>
                  <a:schemeClr val="bg1"/>
                </a:solidFill>
                <a:latin typeface="Arial" panose="020B0604020202020204" pitchFamily="34" charset="0"/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Weekly Activation</a:t>
            </a:r>
          </a:p>
        </p:txBody>
      </p:sp>
      <p:sp>
        <p:nvSpPr>
          <p:cNvPr id="17411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Required by ANSI Z358.1-2014</a:t>
            </a:r>
          </a:p>
          <a:p>
            <a:r>
              <a:rPr lang="en-US" altLang="en-US" smtClean="0"/>
              <a:t>Responsibility of PI or Academic Department</a:t>
            </a:r>
          </a:p>
          <a:p>
            <a:r>
              <a:rPr lang="en-US" altLang="en-US" smtClean="0"/>
              <a:t>Ensures emergency equipment operates and keeps lines clear of sediment that could clog heads and/or cause further eye injury</a:t>
            </a:r>
          </a:p>
          <a:p>
            <a:r>
              <a:rPr lang="en-US" altLang="en-US" smtClean="0"/>
              <a:t>Documentation of weekly activation</a:t>
            </a:r>
          </a:p>
          <a:p>
            <a:r>
              <a:rPr lang="en-US" altLang="en-US" smtClean="0"/>
              <a:t>Report issues to DSA or IH</a:t>
            </a:r>
          </a:p>
          <a:p>
            <a:endParaRPr lang="en-US" altLang="en-US" smtClean="0"/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r>
              <a:rPr lang="en-US" altLang="en-US" sz="1200" smtClean="0">
                <a:solidFill>
                  <a:schemeClr val="bg1"/>
                </a:solidFill>
                <a:latin typeface="Arial" panose="020B0604020202020204" pitchFamily="34" charset="0"/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82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Focus Areas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</a:t>
            </a:r>
            <a:r>
              <a:rPr lang="en-US" dirty="0" smtClean="0"/>
              <a:t>ucket and tubing available if needed</a:t>
            </a:r>
          </a:p>
          <a:p>
            <a:pPr>
              <a:defRPr/>
            </a:pPr>
            <a:r>
              <a:rPr lang="en-US" dirty="0" smtClean="0"/>
              <a:t>Keep area clear of obstructions</a:t>
            </a:r>
          </a:p>
          <a:p>
            <a:pPr>
              <a:defRPr/>
            </a:pPr>
            <a:r>
              <a:rPr lang="en-US" dirty="0" smtClean="0"/>
              <a:t>Threads of plastic heads can get stripped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 smtClean="0"/>
              <a:t>Contact DSA/IH Department (8-8830) with questions or concerns</a:t>
            </a: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r>
              <a:rPr lang="en-US" altLang="en-US" sz="1200" smtClean="0">
                <a:solidFill>
                  <a:schemeClr val="bg1"/>
                </a:solidFill>
                <a:latin typeface="Arial" panose="020B0604020202020204" pitchFamily="34" charset="0"/>
              </a:rPr>
              <a:t>Environmental Health and Safety: Lab Safety Coordinator Meeting</a:t>
            </a:r>
            <a:endParaRPr lang="en-US" alt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9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Hazardous Waste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Lab Safety Coordinators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0153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148" name="Object 3"/>
          <p:cNvGraphicFramePr>
            <a:graphicFrameLocks noChangeAspect="1"/>
          </p:cNvGraphicFramePr>
          <p:nvPr/>
        </p:nvGraphicFramePr>
        <p:xfrm>
          <a:off x="6096000" y="1762126"/>
          <a:ext cx="4395788" cy="355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4" imgW="7543800" imgH="5829300" progId="AcroExch.Document.11">
                  <p:embed/>
                </p:oleObj>
              </mc:Choice>
              <mc:Fallback>
                <p:oleObj name="Acrobat Document" r:id="rId4" imgW="7543800" imgH="5829300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762126"/>
                        <a:ext cx="4395788" cy="355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Box 3"/>
          <p:cNvSpPr txBox="1">
            <a:spLocks noChangeArrowheads="1"/>
          </p:cNvSpPr>
          <p:nvPr/>
        </p:nvSpPr>
        <p:spPr bwMode="auto">
          <a:xfrm>
            <a:off x="2087563" y="630238"/>
            <a:ext cx="8305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00"/>
                </a:solidFill>
              </a:rPr>
              <a:t>Chemical wastes almost never belong in a sink or in the trash.  When in doubt, collect it.  Never hesitate to make a phone call (3-4094 or 8-8830) to ask a question.</a:t>
            </a:r>
          </a:p>
        </p:txBody>
      </p:sp>
      <p:sp>
        <p:nvSpPr>
          <p:cNvPr id="6150" name="TextBox 4"/>
          <p:cNvSpPr txBox="1">
            <a:spLocks noChangeArrowheads="1"/>
          </p:cNvSpPr>
          <p:nvPr/>
        </p:nvSpPr>
        <p:spPr bwMode="auto">
          <a:xfrm>
            <a:off x="1893889" y="1790701"/>
            <a:ext cx="4395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</a:rPr>
              <a:t>Most Common Violations:</a:t>
            </a:r>
          </a:p>
        </p:txBody>
      </p:sp>
      <p:sp>
        <p:nvSpPr>
          <p:cNvPr id="6151" name="TextBox 5"/>
          <p:cNvSpPr txBox="1">
            <a:spLocks noChangeArrowheads="1"/>
          </p:cNvSpPr>
          <p:nvPr/>
        </p:nvSpPr>
        <p:spPr bwMode="auto">
          <a:xfrm>
            <a:off x="2087563" y="3084513"/>
            <a:ext cx="350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2.  </a:t>
            </a:r>
            <a:r>
              <a:rPr lang="en-US" altLang="en-US">
                <a:solidFill>
                  <a:srgbClr val="FF0000"/>
                </a:solidFill>
              </a:rPr>
              <a:t>Abbreviations used</a:t>
            </a:r>
          </a:p>
        </p:txBody>
      </p:sp>
      <p:sp>
        <p:nvSpPr>
          <p:cNvPr id="6152" name="TextBox 7"/>
          <p:cNvSpPr txBox="1">
            <a:spLocks noChangeArrowheads="1"/>
          </p:cNvSpPr>
          <p:nvPr/>
        </p:nvSpPr>
        <p:spPr bwMode="auto">
          <a:xfrm>
            <a:off x="2087564" y="2438401"/>
            <a:ext cx="416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solidFill>
                  <a:srgbClr val="000000"/>
                </a:solidFill>
              </a:rPr>
              <a:t>1. </a:t>
            </a:r>
            <a:r>
              <a:rPr lang="en-US" altLang="en-US" sz="2800" b="1">
                <a:solidFill>
                  <a:srgbClr val="FF0000"/>
                </a:solidFill>
              </a:rPr>
              <a:t>No hazard box checked</a:t>
            </a:r>
          </a:p>
        </p:txBody>
      </p: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2087563" y="3614738"/>
            <a:ext cx="350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3.  </a:t>
            </a:r>
            <a:r>
              <a:rPr lang="en-US" altLang="en-US">
                <a:solidFill>
                  <a:srgbClr val="FF0000"/>
                </a:solidFill>
              </a:rPr>
              <a:t>Not tightly closed</a:t>
            </a:r>
          </a:p>
        </p:txBody>
      </p:sp>
      <p:sp>
        <p:nvSpPr>
          <p:cNvPr id="6154" name="TextBox 9"/>
          <p:cNvSpPr txBox="1">
            <a:spLocks noChangeArrowheads="1"/>
          </p:cNvSpPr>
          <p:nvPr/>
        </p:nvSpPr>
        <p:spPr bwMode="auto">
          <a:xfrm>
            <a:off x="2095500" y="4106863"/>
            <a:ext cx="3505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4. </a:t>
            </a:r>
            <a:r>
              <a:rPr lang="en-US" altLang="en-US" sz="1800">
                <a:solidFill>
                  <a:srgbClr val="FF0000"/>
                </a:solidFill>
              </a:rPr>
              <a:t>Not in secondary containment</a:t>
            </a:r>
          </a:p>
        </p:txBody>
      </p:sp>
      <p:sp>
        <p:nvSpPr>
          <p:cNvPr id="6155" name="TextBox 10"/>
          <p:cNvSpPr txBox="1">
            <a:spLocks noChangeArrowheads="1"/>
          </p:cNvSpPr>
          <p:nvPr/>
        </p:nvSpPr>
        <p:spPr bwMode="auto">
          <a:xfrm>
            <a:off x="2095500" y="4640263"/>
            <a:ext cx="350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5. </a:t>
            </a:r>
            <a:r>
              <a:rPr lang="en-US" altLang="en-US" sz="1800">
                <a:solidFill>
                  <a:srgbClr val="FF0000"/>
                </a:solidFill>
              </a:rPr>
              <a:t>Date &gt; 3 days old</a:t>
            </a:r>
          </a:p>
        </p:txBody>
      </p:sp>
    </p:spTree>
    <p:extLst>
      <p:ext uri="{BB962C8B-B14F-4D97-AF65-F5344CB8AC3E}">
        <p14:creationId xmlns:p14="http://schemas.microsoft.com/office/powerpoint/2010/main" val="229839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2057400" y="652464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</a:rPr>
              <a:t>Updated Resources</a:t>
            </a: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324100" y="1676401"/>
            <a:ext cx="67818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u="sng">
                <a:solidFill>
                  <a:srgbClr val="000000"/>
                </a:solidFill>
              </a:rPr>
              <a:t>Hazardous Waste Management Guide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Everything you need to know, including lists of chemicals.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Currently in PDF form, but web version has been created, will be rolled out with new EHS site.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u="sng">
                <a:solidFill>
                  <a:srgbClr val="000000"/>
                </a:solidFill>
              </a:rPr>
              <a:t>New Sign/Poster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Quick reference and designation sign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Available on website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Laminated copies available today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5410200" y="5400676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0000"/>
                </a:solidFill>
              </a:rPr>
              <a:t>bu.edu/ehs</a:t>
            </a:r>
          </a:p>
        </p:txBody>
      </p:sp>
    </p:spTree>
    <p:extLst>
      <p:ext uri="{BB962C8B-B14F-4D97-AF65-F5344CB8AC3E}">
        <p14:creationId xmlns:p14="http://schemas.microsoft.com/office/powerpoint/2010/main" val="40752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057400" y="652464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</a:rPr>
              <a:t>Updated Regulations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1524001"/>
            <a:ext cx="7620000" cy="3662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imes" panose="02020603050405020304" pitchFamily="18" charset="0"/>
              </a:rPr>
              <a:t>EPA recently passed updated hazardous waste regulations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imes" panose="02020603050405020304" pitchFamily="18" charset="0"/>
              </a:rPr>
              <a:t>Requiring ‘at the point of generation’ waste determinations: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latin typeface="Times" panose="02020603050405020304" pitchFamily="18" charset="0"/>
              </a:rPr>
              <a:t>Made by researchers who generate the waste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u="sng" dirty="0">
                <a:solidFill>
                  <a:srgbClr val="000000"/>
                </a:solidFill>
                <a:latin typeface="Times" panose="02020603050405020304" pitchFamily="18" charset="0"/>
              </a:rPr>
              <a:t>Documented:</a:t>
            </a:r>
            <a:r>
              <a:rPr lang="en-US" sz="2000" dirty="0">
                <a:solidFill>
                  <a:srgbClr val="000000"/>
                </a:solidFill>
                <a:latin typeface="Times" panose="02020603050405020304" pitchFamily="18" charset="0"/>
              </a:rPr>
              <a:t> Is it a hazardous waste?  Why?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imes" panose="02020603050405020304" pitchFamily="18" charset="0"/>
              </a:rPr>
              <a:t>Implementation date up to Massachusetts, likely next spring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imes" panose="02020603050405020304" pitchFamily="18" charset="0"/>
              </a:rPr>
              <a:t>BU working with EPA, other colleges and universities, to determine best practice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2057400" y="652464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</a:rPr>
              <a:t>Updated Inspections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2286000" y="1516063"/>
            <a:ext cx="7391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u="sng">
                <a:solidFill>
                  <a:srgbClr val="000000"/>
                </a:solidFill>
              </a:rPr>
              <a:t>Outside Regulators</a:t>
            </a:r>
            <a:r>
              <a:rPr lang="en-US" altLang="en-US">
                <a:solidFill>
                  <a:srgbClr val="000000"/>
                </a:solidFill>
              </a:rPr>
              <a:t>: BU is overdue for a regulatory inspection.  It’s not ‘if’ they’re coming, it is ‘when’.</a:t>
            </a: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2286000" y="2895600"/>
            <a:ext cx="7391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u="sng">
                <a:solidFill>
                  <a:srgbClr val="000000"/>
                </a:solidFill>
              </a:rPr>
              <a:t>Internal Inspections</a:t>
            </a:r>
            <a:r>
              <a:rPr lang="en-US" altLang="en-US">
                <a:solidFill>
                  <a:srgbClr val="000000"/>
                </a:solidFill>
              </a:rPr>
              <a:t>: EHS is working on a system to score, rank and report hazardous waste compliance in individual laboratories.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Dedicated inspections of every lab twice per year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000000"/>
                </a:solidFill>
              </a:rPr>
              <a:t>Scoring, ranking, and reporting of worst laboratories</a:t>
            </a:r>
          </a:p>
        </p:txBody>
      </p:sp>
    </p:spTree>
    <p:extLst>
      <p:ext uri="{BB962C8B-B14F-4D97-AF65-F5344CB8AC3E}">
        <p14:creationId xmlns:p14="http://schemas.microsoft.com/office/powerpoint/2010/main" val="20814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Environmental Health and Safety: Lab Safety Coordinator Meeting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4800600" y="2743201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05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RAFFLE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3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charset="-128"/>
            <a:cs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charset="-128"/>
            <a:cs typeface="Osaka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4" charset="0"/>
            <a:ea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74CA44ED-9B21-4A40-9DC5-B6F7F4A2260C}" vid="{C1A57FEA-046D-4ED0-ADA5-50930A9121E1}"/>
    </a:ext>
  </a:extLst>
</a:theme>
</file>

<file path=ppt/theme/theme4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1765</Words>
  <Application>Microsoft Office PowerPoint</Application>
  <PresentationFormat>Widescreen</PresentationFormat>
  <Paragraphs>257</Paragraphs>
  <Slides>35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Calibri</vt:lpstr>
      <vt:lpstr>Cambria</vt:lpstr>
      <vt:lpstr>Osaka</vt:lpstr>
      <vt:lpstr>Times</vt:lpstr>
      <vt:lpstr>Wingdings</vt:lpstr>
      <vt:lpstr>3_Blank Presentation</vt:lpstr>
      <vt:lpstr>Blank Presentation</vt:lpstr>
      <vt:lpstr>Theme1</vt:lpstr>
      <vt:lpstr>1_Blank Presentation</vt:lpstr>
      <vt:lpstr>2_Blank Presentation</vt:lpstr>
      <vt:lpstr>Acrobat Document</vt:lpstr>
      <vt:lpstr>Spring Laboratory Safety Coordinator Meeting</vt:lpstr>
      <vt:lpstr>Agenda</vt:lpstr>
      <vt:lpstr>Safe Chemical Handling and Reporting Spills</vt:lpstr>
      <vt:lpstr>Recent Lab Incidents</vt:lpstr>
      <vt:lpstr>Xylene Spill in J Building</vt:lpstr>
      <vt:lpstr>Filling Waste Containers</vt:lpstr>
      <vt:lpstr>Large Solvent Bottle Transport Incidents</vt:lpstr>
      <vt:lpstr>So…if you can’t carry them by hand, what are you supposed to do?</vt:lpstr>
      <vt:lpstr>Other Safe Practices</vt:lpstr>
      <vt:lpstr>If a spill does happen?</vt:lpstr>
      <vt:lpstr>Office of Research Integrity</vt:lpstr>
      <vt:lpstr>What do we do?</vt:lpstr>
      <vt:lpstr>Who’s in our office?</vt:lpstr>
      <vt:lpstr>Who’s in our office?</vt:lpstr>
      <vt:lpstr>Where are we?</vt:lpstr>
      <vt:lpstr>What’s new within the AWP?</vt:lpstr>
      <vt:lpstr>What’s new within the AWP?</vt:lpstr>
      <vt:lpstr>How can AWP help you?</vt:lpstr>
      <vt:lpstr>PowerPoint Presentation</vt:lpstr>
      <vt:lpstr>Eyewash &amp; Safety Showers</vt:lpstr>
      <vt:lpstr>Proposal on inspection frequency</vt:lpstr>
      <vt:lpstr>Problem Statement</vt:lpstr>
      <vt:lpstr>Background</vt:lpstr>
      <vt:lpstr>Opportunity</vt:lpstr>
      <vt:lpstr>Recommendation</vt:lpstr>
      <vt:lpstr>Weekly activation</vt:lpstr>
      <vt:lpstr>Weekly Activation</vt:lpstr>
      <vt:lpstr>Focus Areas</vt:lpstr>
      <vt:lpstr>Hazardous Waste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Laboratory Safety Coordinator Meeting</dc:title>
  <dc:creator>Cafarella, Tanya</dc:creator>
  <cp:lastModifiedBy>Cafarella, Tanya</cp:lastModifiedBy>
  <cp:revision>18</cp:revision>
  <cp:lastPrinted>2017-04-21T19:16:19Z</cp:lastPrinted>
  <dcterms:created xsi:type="dcterms:W3CDTF">2017-03-29T13:46:48Z</dcterms:created>
  <dcterms:modified xsi:type="dcterms:W3CDTF">2017-04-21T19:48:47Z</dcterms:modified>
</cp:coreProperties>
</file>