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1"/>
  </p:notesMasterIdLst>
  <p:sldIdLst>
    <p:sldId id="256" r:id="rId2"/>
    <p:sldId id="257" r:id="rId3"/>
    <p:sldId id="258" r:id="rId4"/>
    <p:sldId id="259" r:id="rId5"/>
    <p:sldId id="260" r:id="rId6"/>
    <p:sldId id="285" r:id="rId7"/>
    <p:sldId id="286"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BEB2C-60E8-4B71-BEE2-F271A7A98A39}" type="datetimeFigureOut">
              <a:rPr lang="en-US" smtClean="0"/>
              <a:t>10/27/2017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6C9AF-FC55-4B5C-A53F-5742CEC0399E}" type="slidenum">
              <a:rPr lang="en-US" smtClean="0"/>
              <a:t>‹#›</a:t>
            </a:fld>
            <a:endParaRPr lang="en-US"/>
          </a:p>
        </p:txBody>
      </p:sp>
    </p:spTree>
    <p:extLst>
      <p:ext uri="{BB962C8B-B14F-4D97-AF65-F5344CB8AC3E}">
        <p14:creationId xmlns:p14="http://schemas.microsoft.com/office/powerpoint/2010/main" val="272383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86C9AF-FC55-4B5C-A53F-5742CEC0399E}" type="slidenum">
              <a:rPr lang="en-US" smtClean="0"/>
              <a:t>2</a:t>
            </a:fld>
            <a:endParaRPr lang="en-US"/>
          </a:p>
        </p:txBody>
      </p:sp>
    </p:spTree>
    <p:extLst>
      <p:ext uri="{BB962C8B-B14F-4D97-AF65-F5344CB8AC3E}">
        <p14:creationId xmlns:p14="http://schemas.microsoft.com/office/powerpoint/2010/main" val="1564912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365347-FF3E-C744-B6D4-821E7528D95B}" type="slidenum">
              <a:rPr lang="en-US" smtClean="0"/>
              <a:t>11</a:t>
            </a:fld>
            <a:endParaRPr lang="en-US"/>
          </a:p>
        </p:txBody>
      </p:sp>
    </p:spTree>
    <p:extLst>
      <p:ext uri="{BB962C8B-B14F-4D97-AF65-F5344CB8AC3E}">
        <p14:creationId xmlns:p14="http://schemas.microsoft.com/office/powerpoint/2010/main" val="1226224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365347-FF3E-C744-B6D4-821E7528D95B}" type="slidenum">
              <a:rPr lang="en-US" smtClean="0"/>
              <a:t>12</a:t>
            </a:fld>
            <a:endParaRPr lang="en-US"/>
          </a:p>
        </p:txBody>
      </p:sp>
    </p:spTree>
    <p:extLst>
      <p:ext uri="{BB962C8B-B14F-4D97-AF65-F5344CB8AC3E}">
        <p14:creationId xmlns:p14="http://schemas.microsoft.com/office/powerpoint/2010/main" val="47950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365347-FF3E-C744-B6D4-821E7528D95B}" type="slidenum">
              <a:rPr lang="en-US" smtClean="0"/>
              <a:t>14</a:t>
            </a:fld>
            <a:endParaRPr lang="en-US"/>
          </a:p>
        </p:txBody>
      </p:sp>
    </p:spTree>
    <p:extLst>
      <p:ext uri="{BB962C8B-B14F-4D97-AF65-F5344CB8AC3E}">
        <p14:creationId xmlns:p14="http://schemas.microsoft.com/office/powerpoint/2010/main" val="785367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59CB89-2BBD-4C4A-B081-D6A70327D9B5}" type="slidenum">
              <a:rPr lang="en-US" altLang="en-US"/>
              <a:pPr/>
              <a:t>15</a:t>
            </a:fld>
            <a:endParaRPr lang="en-US" alt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13521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8D9940-7F3C-4255-9C68-CB4AA4647270}" type="slidenum">
              <a:rPr lang="en-US" altLang="en-US"/>
              <a:pPr/>
              <a:t>16</a:t>
            </a:fld>
            <a:endParaRPr lang="en-US" alt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289574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54522A-5406-421E-BFDA-FAA1F3FB412E}" type="slidenum">
              <a:rPr lang="en-US" altLang="en-US" smtClean="0"/>
              <a:pPr/>
              <a:t>21</a:t>
            </a:fld>
            <a:endParaRPr lang="en-US" altLang="en-US"/>
          </a:p>
        </p:txBody>
      </p:sp>
    </p:spTree>
    <p:extLst>
      <p:ext uri="{BB962C8B-B14F-4D97-AF65-F5344CB8AC3E}">
        <p14:creationId xmlns:p14="http://schemas.microsoft.com/office/powerpoint/2010/main" val="85883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86C9AF-FC55-4B5C-A53F-5742CEC0399E}" type="slidenum">
              <a:rPr lang="en-US" smtClean="0"/>
              <a:t>29</a:t>
            </a:fld>
            <a:endParaRPr lang="en-US"/>
          </a:p>
        </p:txBody>
      </p:sp>
    </p:spTree>
    <p:extLst>
      <p:ext uri="{BB962C8B-B14F-4D97-AF65-F5344CB8AC3E}">
        <p14:creationId xmlns:p14="http://schemas.microsoft.com/office/powerpoint/2010/main" val="2458513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76200"/>
            <a:ext cx="12192000" cy="5791200"/>
          </a:xfrm>
          <a:prstGeom prst="rect">
            <a:avLst/>
          </a:prstGeom>
          <a:gradFill rotWithShape="0">
            <a:gsLst>
              <a:gs pos="0">
                <a:schemeClr val="tx1"/>
              </a:gs>
              <a:gs pos="100000">
                <a:srgbClr val="33333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charset="0"/>
                <a:ea typeface="Osaka" charset="-128"/>
              </a:defRPr>
            </a:lvl1pPr>
            <a:lvl2pPr marL="742950" indent="-285750">
              <a:defRPr sz="2400">
                <a:solidFill>
                  <a:schemeClr val="tx1"/>
                </a:solidFill>
                <a:latin typeface="Times" charset="0"/>
                <a:ea typeface="Osaka" charset="-128"/>
              </a:defRPr>
            </a:lvl2pPr>
            <a:lvl3pPr marL="1143000" indent="-228600">
              <a:defRPr sz="2400">
                <a:solidFill>
                  <a:schemeClr val="tx1"/>
                </a:solidFill>
                <a:latin typeface="Times" charset="0"/>
                <a:ea typeface="Osaka" charset="-128"/>
              </a:defRPr>
            </a:lvl3pPr>
            <a:lvl4pPr marL="1600200" indent="-228600">
              <a:defRPr sz="2400">
                <a:solidFill>
                  <a:schemeClr val="tx1"/>
                </a:solidFill>
                <a:latin typeface="Times" charset="0"/>
                <a:ea typeface="Osaka" charset="-128"/>
              </a:defRPr>
            </a:lvl4pPr>
            <a:lvl5pPr marL="2057400" indent="-22860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defRPr/>
            </a:pPr>
            <a:endParaRPr lang="en-US" altLang="en-US" smtClean="0">
              <a:solidFill>
                <a:srgbClr val="000000"/>
              </a:solidFill>
            </a:endParaRPr>
          </a:p>
        </p:txBody>
      </p:sp>
      <p:sp>
        <p:nvSpPr>
          <p:cNvPr id="5" name="Rectangle 7"/>
          <p:cNvSpPr>
            <a:spLocks noChangeArrowheads="1"/>
          </p:cNvSpPr>
          <p:nvPr/>
        </p:nvSpPr>
        <p:spPr bwMode="auto">
          <a:xfrm>
            <a:off x="0" y="5638800"/>
            <a:ext cx="12192000" cy="1219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charset="0"/>
                <a:ea typeface="Osaka" charset="-128"/>
              </a:defRPr>
            </a:lvl1pPr>
            <a:lvl2pPr marL="742950" indent="-285750">
              <a:defRPr sz="2400">
                <a:solidFill>
                  <a:schemeClr val="tx1"/>
                </a:solidFill>
                <a:latin typeface="Times" charset="0"/>
                <a:ea typeface="Osaka" charset="-128"/>
              </a:defRPr>
            </a:lvl2pPr>
            <a:lvl3pPr marL="1143000" indent="-228600">
              <a:defRPr sz="2400">
                <a:solidFill>
                  <a:schemeClr val="tx1"/>
                </a:solidFill>
                <a:latin typeface="Times" charset="0"/>
                <a:ea typeface="Osaka" charset="-128"/>
              </a:defRPr>
            </a:lvl3pPr>
            <a:lvl4pPr marL="1600200" indent="-228600">
              <a:defRPr sz="2400">
                <a:solidFill>
                  <a:schemeClr val="tx1"/>
                </a:solidFill>
                <a:latin typeface="Times" charset="0"/>
                <a:ea typeface="Osaka" charset="-128"/>
              </a:defRPr>
            </a:lvl4pPr>
            <a:lvl5pPr marL="2057400" indent="-22860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defRPr/>
            </a:pPr>
            <a:endParaRPr lang="en-US" altLang="en-US" smtClean="0">
              <a:solidFill>
                <a:srgbClr val="000000"/>
              </a:solidFill>
            </a:endParaRPr>
          </a:p>
        </p:txBody>
      </p:sp>
      <p:sp>
        <p:nvSpPr>
          <p:cNvPr id="6" name="Line 10"/>
          <p:cNvSpPr>
            <a:spLocks noChangeShapeType="1"/>
          </p:cNvSpPr>
          <p:nvPr/>
        </p:nvSpPr>
        <p:spPr bwMode="auto">
          <a:xfrm>
            <a:off x="0" y="5638800"/>
            <a:ext cx="12192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pic>
        <p:nvPicPr>
          <p:cNvPr id="7"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914400" y="1600200"/>
            <a:ext cx="10363200" cy="1143000"/>
          </a:xfrm>
        </p:spPr>
        <p:txBody>
          <a:bodyPr anchor="ctr"/>
          <a:lstStyle>
            <a:lvl1pPr algn="ctr">
              <a:defRPr>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1828800" y="3200400"/>
            <a:ext cx="8534400" cy="1752600"/>
          </a:xfrm>
        </p:spPr>
        <p:txBody>
          <a:bodyPr/>
          <a:lstStyle>
            <a:lvl1pPr marL="0" indent="0" algn="ctr">
              <a:buFont typeface="Wingdings" charset="2"/>
              <a:buNone/>
              <a:defRPr>
                <a:solidFill>
                  <a:srgbClr val="CCCCCC"/>
                </a:solidFill>
              </a:defRPr>
            </a:lvl1pPr>
          </a:lstStyle>
          <a:p>
            <a:r>
              <a:rPr lang="en-US"/>
              <a:t>Click to edit Master subtitle style</a:t>
            </a:r>
          </a:p>
        </p:txBody>
      </p:sp>
    </p:spTree>
    <p:extLst>
      <p:ext uri="{BB962C8B-B14F-4D97-AF65-F5344CB8AC3E}">
        <p14:creationId xmlns:p14="http://schemas.microsoft.com/office/powerpoint/2010/main" val="2611813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4D50A913-4CE6-4F72-8276-A510DA8F432D}" type="datetime1">
              <a:rPr lang="en-US" smtClean="0"/>
              <a:t>10/27/2017</a:t>
            </a:fld>
            <a:endParaRPr lang="en-US"/>
          </a:p>
        </p:txBody>
      </p:sp>
    </p:spTree>
    <p:extLst>
      <p:ext uri="{BB962C8B-B14F-4D97-AF65-F5344CB8AC3E}">
        <p14:creationId xmlns:p14="http://schemas.microsoft.com/office/powerpoint/2010/main" val="313686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A5E69DAA-4CAE-43DB-AD4B-3E3E35F7F88B}" type="datetime1">
              <a:rPr lang="en-US" smtClean="0"/>
              <a:t>10/27/2017</a:t>
            </a:fld>
            <a:endParaRPr lang="en-US"/>
          </a:p>
        </p:txBody>
      </p:sp>
    </p:spTree>
    <p:extLst>
      <p:ext uri="{BB962C8B-B14F-4D97-AF65-F5344CB8AC3E}">
        <p14:creationId xmlns:p14="http://schemas.microsoft.com/office/powerpoint/2010/main" val="1113249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828800"/>
            <a:ext cx="5181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828800"/>
            <a:ext cx="5181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F105E217-88BD-4CC4-88C7-723EFF9104BD}" type="datetime1">
              <a:rPr lang="en-US" smtClean="0"/>
              <a:t>10/27/2017</a:t>
            </a:fld>
            <a:endParaRPr lang="en-US"/>
          </a:p>
        </p:txBody>
      </p:sp>
    </p:spTree>
    <p:extLst>
      <p:ext uri="{BB962C8B-B14F-4D97-AF65-F5344CB8AC3E}">
        <p14:creationId xmlns:p14="http://schemas.microsoft.com/office/powerpoint/2010/main" val="2439163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8"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9" name="Rectangle 18"/>
          <p:cNvSpPr>
            <a:spLocks noGrp="1" noChangeArrowheads="1"/>
          </p:cNvSpPr>
          <p:nvPr>
            <p:ph type="dt" sz="half" idx="12"/>
          </p:nvPr>
        </p:nvSpPr>
        <p:spPr>
          <a:ln/>
        </p:spPr>
        <p:txBody>
          <a:bodyPr/>
          <a:lstStyle>
            <a:lvl1pPr>
              <a:defRPr/>
            </a:lvl1pPr>
          </a:lstStyle>
          <a:p>
            <a:fld id="{B462452B-3C2E-4871-B5E4-17FA4F1102D3}" type="datetime1">
              <a:rPr lang="en-US" smtClean="0"/>
              <a:t>10/27/2017</a:t>
            </a:fld>
            <a:endParaRPr lang="en-US"/>
          </a:p>
        </p:txBody>
      </p:sp>
    </p:spTree>
    <p:extLst>
      <p:ext uri="{BB962C8B-B14F-4D97-AF65-F5344CB8AC3E}">
        <p14:creationId xmlns:p14="http://schemas.microsoft.com/office/powerpoint/2010/main" val="2891634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4"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5" name="Rectangle 18"/>
          <p:cNvSpPr>
            <a:spLocks noGrp="1" noChangeArrowheads="1"/>
          </p:cNvSpPr>
          <p:nvPr>
            <p:ph type="dt" sz="half" idx="12"/>
          </p:nvPr>
        </p:nvSpPr>
        <p:spPr>
          <a:ln/>
        </p:spPr>
        <p:txBody>
          <a:bodyPr/>
          <a:lstStyle>
            <a:lvl1pPr>
              <a:defRPr/>
            </a:lvl1pPr>
          </a:lstStyle>
          <a:p>
            <a:fld id="{471A9226-D9F5-4918-81D5-ADA6C660E05F}" type="datetime1">
              <a:rPr lang="en-US" smtClean="0"/>
              <a:t>10/27/2017</a:t>
            </a:fld>
            <a:endParaRPr lang="en-US"/>
          </a:p>
        </p:txBody>
      </p:sp>
    </p:spTree>
    <p:extLst>
      <p:ext uri="{BB962C8B-B14F-4D97-AF65-F5344CB8AC3E}">
        <p14:creationId xmlns:p14="http://schemas.microsoft.com/office/powerpoint/2010/main" val="254166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3"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4" name="Rectangle 18"/>
          <p:cNvSpPr>
            <a:spLocks noGrp="1" noChangeArrowheads="1"/>
          </p:cNvSpPr>
          <p:nvPr>
            <p:ph type="dt" sz="half" idx="12"/>
          </p:nvPr>
        </p:nvSpPr>
        <p:spPr>
          <a:ln/>
        </p:spPr>
        <p:txBody>
          <a:bodyPr/>
          <a:lstStyle>
            <a:lvl1pPr>
              <a:defRPr/>
            </a:lvl1pPr>
          </a:lstStyle>
          <a:p>
            <a:fld id="{99A991BC-4171-48DD-BA97-38CD172DA6DE}" type="datetime1">
              <a:rPr lang="en-US" smtClean="0"/>
              <a:t>10/27/2017</a:t>
            </a:fld>
            <a:endParaRPr lang="en-US"/>
          </a:p>
        </p:txBody>
      </p:sp>
    </p:spTree>
    <p:extLst>
      <p:ext uri="{BB962C8B-B14F-4D97-AF65-F5344CB8AC3E}">
        <p14:creationId xmlns:p14="http://schemas.microsoft.com/office/powerpoint/2010/main" val="3482497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E81EB7B1-7C5E-495B-A6BE-F54A808D215F}" type="datetime1">
              <a:rPr lang="en-US" smtClean="0"/>
              <a:t>10/27/2017</a:t>
            </a:fld>
            <a:endParaRPr lang="en-US"/>
          </a:p>
        </p:txBody>
      </p:sp>
    </p:spTree>
    <p:extLst>
      <p:ext uri="{BB962C8B-B14F-4D97-AF65-F5344CB8AC3E}">
        <p14:creationId xmlns:p14="http://schemas.microsoft.com/office/powerpoint/2010/main" val="89800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7" name="Rectangle 18"/>
          <p:cNvSpPr>
            <a:spLocks noGrp="1" noChangeArrowheads="1"/>
          </p:cNvSpPr>
          <p:nvPr>
            <p:ph type="dt" sz="half" idx="12"/>
          </p:nvPr>
        </p:nvSpPr>
        <p:spPr>
          <a:ln/>
        </p:spPr>
        <p:txBody>
          <a:bodyPr/>
          <a:lstStyle>
            <a:lvl1pPr>
              <a:defRPr/>
            </a:lvl1pPr>
          </a:lstStyle>
          <a:p>
            <a:fld id="{E5B361AC-6E66-4A53-996B-48BBFA0AAD26}" type="datetime1">
              <a:rPr lang="en-US" smtClean="0"/>
              <a:t>10/27/2017</a:t>
            </a:fld>
            <a:endParaRPr lang="en-US"/>
          </a:p>
        </p:txBody>
      </p:sp>
    </p:spTree>
    <p:extLst>
      <p:ext uri="{BB962C8B-B14F-4D97-AF65-F5344CB8AC3E}">
        <p14:creationId xmlns:p14="http://schemas.microsoft.com/office/powerpoint/2010/main" val="3084588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2724BDF8-6322-4635-8BF7-06723817EDB1}" type="datetime1">
              <a:rPr lang="en-US" smtClean="0"/>
              <a:t>10/27/2017</a:t>
            </a:fld>
            <a:endParaRPr lang="en-US"/>
          </a:p>
        </p:txBody>
      </p:sp>
    </p:spTree>
    <p:extLst>
      <p:ext uri="{BB962C8B-B14F-4D97-AF65-F5344CB8AC3E}">
        <p14:creationId xmlns:p14="http://schemas.microsoft.com/office/powerpoint/2010/main" val="58329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762000"/>
            <a:ext cx="26416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762000"/>
            <a:ext cx="77216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r>
              <a:rPr lang="en-US" smtClean="0">
                <a:solidFill>
                  <a:srgbClr val="FFFFFF"/>
                </a:solidFill>
              </a:rPr>
              <a:t>Fall 2017 Laboratory Safety Coordinator Meeting</a:t>
            </a: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fld id="{802ACD68-D159-4F07-8209-3A39D522CEA7}" type="slidenum">
              <a:rPr lang="en-US" smtClean="0"/>
              <a:pPr/>
              <a:t>‹#›</a:t>
            </a:fld>
            <a:endParaRPr lang="en-US"/>
          </a:p>
        </p:txBody>
      </p:sp>
      <p:sp>
        <p:nvSpPr>
          <p:cNvPr id="6" name="Rectangle 18"/>
          <p:cNvSpPr>
            <a:spLocks noGrp="1" noChangeArrowheads="1"/>
          </p:cNvSpPr>
          <p:nvPr>
            <p:ph type="dt" sz="half" idx="12"/>
          </p:nvPr>
        </p:nvSpPr>
        <p:spPr>
          <a:ln/>
        </p:spPr>
        <p:txBody>
          <a:bodyPr/>
          <a:lstStyle>
            <a:lvl1pPr>
              <a:defRPr/>
            </a:lvl1pPr>
          </a:lstStyle>
          <a:p>
            <a:fld id="{99003586-9275-471B-BE2E-F08CFD3E3738}" type="datetime1">
              <a:rPr lang="en-US" smtClean="0"/>
              <a:t>10/27/2017</a:t>
            </a:fld>
            <a:endParaRPr lang="en-US"/>
          </a:p>
        </p:txBody>
      </p:sp>
    </p:spTree>
    <p:extLst>
      <p:ext uri="{BB962C8B-B14F-4D97-AF65-F5344CB8AC3E}">
        <p14:creationId xmlns:p14="http://schemas.microsoft.com/office/powerpoint/2010/main" val="4062226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
          <p:cNvSpPr>
            <a:spLocks noChangeArrowheads="1"/>
          </p:cNvSpPr>
          <p:nvPr/>
        </p:nvSpPr>
        <p:spPr bwMode="auto">
          <a:xfrm>
            <a:off x="0" y="-42863"/>
            <a:ext cx="12192000" cy="347663"/>
          </a:xfrm>
          <a:prstGeom prst="rect">
            <a:avLst/>
          </a:prstGeom>
          <a:gradFill rotWithShape="0">
            <a:gsLst>
              <a:gs pos="0">
                <a:srgbClr val="333333"/>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charset="0"/>
                <a:ea typeface="Osaka" charset="-128"/>
              </a:defRPr>
            </a:lvl1pPr>
            <a:lvl2pPr marL="742950" indent="-285750">
              <a:defRPr sz="2400">
                <a:solidFill>
                  <a:schemeClr val="tx1"/>
                </a:solidFill>
                <a:latin typeface="Times" charset="0"/>
                <a:ea typeface="Osaka" charset="-128"/>
              </a:defRPr>
            </a:lvl2pPr>
            <a:lvl3pPr marL="1143000" indent="-228600">
              <a:defRPr sz="2400">
                <a:solidFill>
                  <a:schemeClr val="tx1"/>
                </a:solidFill>
                <a:latin typeface="Times" charset="0"/>
                <a:ea typeface="Osaka" charset="-128"/>
              </a:defRPr>
            </a:lvl3pPr>
            <a:lvl4pPr marL="1600200" indent="-228600">
              <a:defRPr sz="2400">
                <a:solidFill>
                  <a:schemeClr val="tx1"/>
                </a:solidFill>
                <a:latin typeface="Times" charset="0"/>
                <a:ea typeface="Osaka" charset="-128"/>
              </a:defRPr>
            </a:lvl4pPr>
            <a:lvl5pPr marL="2057400" indent="-22860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defRPr/>
            </a:pPr>
            <a:endParaRPr lang="en-US" altLang="en-US" smtClean="0">
              <a:solidFill>
                <a:srgbClr val="000000"/>
              </a:solidFill>
            </a:endParaRPr>
          </a:p>
        </p:txBody>
      </p:sp>
      <p:sp>
        <p:nvSpPr>
          <p:cNvPr id="1027" name="Rectangle 2"/>
          <p:cNvSpPr>
            <a:spLocks noGrp="1" noChangeArrowheads="1"/>
          </p:cNvSpPr>
          <p:nvPr>
            <p:ph type="title"/>
          </p:nvPr>
        </p:nvSpPr>
        <p:spPr bwMode="auto">
          <a:xfrm>
            <a:off x="812800" y="762000"/>
            <a:ext cx="10566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This is the title of this slide.</a:t>
            </a:r>
          </a:p>
        </p:txBody>
      </p:sp>
      <p:sp>
        <p:nvSpPr>
          <p:cNvPr id="1028" name="Rectangle 3"/>
          <p:cNvSpPr>
            <a:spLocks noGrp="1" noChangeArrowheads="1"/>
          </p:cNvSpPr>
          <p:nvPr>
            <p:ph type="body" idx="1"/>
          </p:nvPr>
        </p:nvSpPr>
        <p:spPr bwMode="auto">
          <a:xfrm>
            <a:off x="812800" y="1828800"/>
            <a:ext cx="10566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812800" y="0"/>
            <a:ext cx="6807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Arial" charset="0"/>
              </a:defRPr>
            </a:lvl1pPr>
          </a:lstStyle>
          <a:p>
            <a:r>
              <a:rPr lang="en-US" smtClean="0">
                <a:solidFill>
                  <a:srgbClr val="FFFFFF"/>
                </a:solidFill>
              </a:rPr>
              <a:t>Fall 2017 Laboratory Safety Coordinator Meeting</a:t>
            </a:r>
            <a:endParaRPr lang="en-US">
              <a:solidFill>
                <a:srgbClr val="FFFFFF"/>
              </a:solidFill>
            </a:endParaRPr>
          </a:p>
        </p:txBody>
      </p:sp>
      <p:sp>
        <p:nvSpPr>
          <p:cNvPr id="1030" name="Rectangle 6"/>
          <p:cNvSpPr>
            <a:spLocks noGrp="1" noChangeArrowheads="1"/>
          </p:cNvSpPr>
          <p:nvPr>
            <p:ph type="sldNum" sz="quarter" idx="4"/>
          </p:nvPr>
        </p:nvSpPr>
        <p:spPr bwMode="auto">
          <a:xfrm>
            <a:off x="9448800" y="5903913"/>
            <a:ext cx="19304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smtClean="0">
                <a:solidFill>
                  <a:srgbClr val="D9D9D9"/>
                </a:solidFill>
                <a:latin typeface="Arial" panose="020B0604020202020204" pitchFamily="34" charset="0"/>
              </a:defRPr>
            </a:lvl1pPr>
          </a:lstStyle>
          <a:p>
            <a:fld id="{802ACD68-D159-4F07-8209-3A39D522CEA7}" type="slidenum">
              <a:rPr lang="en-US"/>
              <a:pPr/>
              <a:t>‹#›</a:t>
            </a:fld>
            <a:endParaRPr lang="en-US"/>
          </a:p>
        </p:txBody>
      </p:sp>
      <p:sp>
        <p:nvSpPr>
          <p:cNvPr id="1031" name="Text Box 12"/>
          <p:cNvSpPr txBox="1">
            <a:spLocks noChangeArrowheads="1"/>
          </p:cNvSpPr>
          <p:nvPr/>
        </p:nvSpPr>
        <p:spPr bwMode="auto">
          <a:xfrm>
            <a:off x="812800" y="1524000"/>
            <a:ext cx="10566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Osaka" charset="-128"/>
              </a:defRPr>
            </a:lvl1pPr>
            <a:lvl2pPr marL="742950" indent="-285750">
              <a:defRPr sz="2400">
                <a:solidFill>
                  <a:schemeClr val="tx1"/>
                </a:solidFill>
                <a:latin typeface="Times" charset="0"/>
                <a:ea typeface="Osaka" charset="-128"/>
              </a:defRPr>
            </a:lvl2pPr>
            <a:lvl3pPr marL="1143000" indent="-228600">
              <a:defRPr sz="2400">
                <a:solidFill>
                  <a:schemeClr val="tx1"/>
                </a:solidFill>
                <a:latin typeface="Times" charset="0"/>
                <a:ea typeface="Osaka" charset="-128"/>
              </a:defRPr>
            </a:lvl3pPr>
            <a:lvl4pPr marL="1600200" indent="-228600">
              <a:defRPr sz="2400">
                <a:solidFill>
                  <a:schemeClr val="tx1"/>
                </a:solidFill>
                <a:latin typeface="Times" charset="0"/>
                <a:ea typeface="Osaka" charset="-128"/>
              </a:defRPr>
            </a:lvl4pPr>
            <a:lvl5pPr marL="2057400" indent="-228600">
              <a:defRPr sz="2400">
                <a:solidFill>
                  <a:schemeClr val="tx1"/>
                </a:solidFill>
                <a:latin typeface="Times" charset="0"/>
                <a:ea typeface="Osaka" charset="-128"/>
              </a:defRPr>
            </a:lvl5pPr>
            <a:lvl6pPr marL="2514600" indent="-228600" eaLnBrk="0" fontAlgn="base" hangingPunct="0">
              <a:spcBef>
                <a:spcPct val="0"/>
              </a:spcBef>
              <a:spcAft>
                <a:spcPct val="0"/>
              </a:spcAft>
              <a:defRPr sz="2400">
                <a:solidFill>
                  <a:schemeClr val="tx1"/>
                </a:solidFill>
                <a:latin typeface="Times" charset="0"/>
                <a:ea typeface="Osaka" charset="-128"/>
              </a:defRPr>
            </a:lvl6pPr>
            <a:lvl7pPr marL="2971800" indent="-228600" eaLnBrk="0" fontAlgn="base" hangingPunct="0">
              <a:spcBef>
                <a:spcPct val="0"/>
              </a:spcBef>
              <a:spcAft>
                <a:spcPct val="0"/>
              </a:spcAft>
              <a:defRPr sz="2400">
                <a:solidFill>
                  <a:schemeClr val="tx1"/>
                </a:solidFill>
                <a:latin typeface="Times" charset="0"/>
                <a:ea typeface="Osaka" charset="-128"/>
              </a:defRPr>
            </a:lvl7pPr>
            <a:lvl8pPr marL="3429000" indent="-228600" eaLnBrk="0" fontAlgn="base" hangingPunct="0">
              <a:spcBef>
                <a:spcPct val="0"/>
              </a:spcBef>
              <a:spcAft>
                <a:spcPct val="0"/>
              </a:spcAft>
              <a:defRPr sz="2400">
                <a:solidFill>
                  <a:schemeClr val="tx1"/>
                </a:solidFill>
                <a:latin typeface="Times" charset="0"/>
                <a:ea typeface="Osaka" charset="-128"/>
              </a:defRPr>
            </a:lvl8pPr>
            <a:lvl9pPr marL="3886200" indent="-228600" eaLnBrk="0" fontAlgn="base" hangingPunct="0">
              <a:spcBef>
                <a:spcPct val="0"/>
              </a:spcBef>
              <a:spcAft>
                <a:spcPct val="0"/>
              </a:spcAft>
              <a:defRPr sz="2400">
                <a:solidFill>
                  <a:schemeClr val="tx1"/>
                </a:solidFill>
                <a:latin typeface="Times" charset="0"/>
                <a:ea typeface="Osaka" charset="-128"/>
              </a:defRPr>
            </a:lvl9pPr>
          </a:lstStyle>
          <a:p>
            <a:pPr>
              <a:spcBef>
                <a:spcPct val="50000"/>
              </a:spcBef>
              <a:defRPr/>
            </a:pPr>
            <a:r>
              <a:rPr lang="en-US" altLang="en-US" sz="1200" b="1" smtClean="0">
                <a:solidFill>
                  <a:srgbClr val="FFFFFF"/>
                </a:solidFill>
                <a:latin typeface="Arial" charset="0"/>
              </a:rPr>
              <a:t>Boston University</a:t>
            </a:r>
            <a:r>
              <a:rPr lang="en-US" altLang="en-US" sz="1200" smtClean="0">
                <a:solidFill>
                  <a:srgbClr val="FFFFFF"/>
                </a:solidFill>
                <a:latin typeface="Arial" charset="0"/>
              </a:rPr>
              <a:t> Slideshow Title Goes Here</a:t>
            </a:r>
          </a:p>
        </p:txBody>
      </p:sp>
      <p:sp>
        <p:nvSpPr>
          <p:cNvPr id="1042" name="Rectangle 18"/>
          <p:cNvSpPr>
            <a:spLocks noGrp="1" noChangeArrowheads="1"/>
          </p:cNvSpPr>
          <p:nvPr>
            <p:ph type="dt" sz="half" idx="2"/>
          </p:nvPr>
        </p:nvSpPr>
        <p:spPr bwMode="auto">
          <a:xfrm>
            <a:off x="8839200" y="0"/>
            <a:ext cx="2540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808080"/>
                </a:solidFill>
                <a:latin typeface="Arial" charset="0"/>
              </a:defRPr>
            </a:lvl1pPr>
          </a:lstStyle>
          <a:p>
            <a:fld id="{815D8D6B-4400-498F-9F03-992F6E9814CD}" type="datetime1">
              <a:rPr lang="en-US" smtClean="0"/>
              <a:t>10/27/2017</a:t>
            </a:fld>
            <a:endParaRPr lang="en-US"/>
          </a:p>
        </p:txBody>
      </p:sp>
      <p:pic>
        <p:nvPicPr>
          <p:cNvPr id="103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2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045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charset="0"/>
          <a:ea typeface="Osaka" charset="-128"/>
          <a:cs typeface="Osaka" charset="-128"/>
        </a:defRPr>
      </a:lvl2pPr>
      <a:lvl3pPr algn="l" rtl="0" eaLnBrk="0" fontAlgn="base" hangingPunct="0">
        <a:spcBef>
          <a:spcPct val="0"/>
        </a:spcBef>
        <a:spcAft>
          <a:spcPct val="0"/>
        </a:spcAft>
        <a:defRPr sz="3600">
          <a:solidFill>
            <a:schemeClr val="tx1"/>
          </a:solidFill>
          <a:latin typeface="Arial" charset="0"/>
          <a:ea typeface="Osaka" charset="-128"/>
          <a:cs typeface="Osaka" charset="-128"/>
        </a:defRPr>
      </a:lvl3pPr>
      <a:lvl4pPr algn="l" rtl="0" eaLnBrk="0" fontAlgn="base" hangingPunct="0">
        <a:spcBef>
          <a:spcPct val="0"/>
        </a:spcBef>
        <a:spcAft>
          <a:spcPct val="0"/>
        </a:spcAft>
        <a:defRPr sz="3600">
          <a:solidFill>
            <a:schemeClr val="tx1"/>
          </a:solidFill>
          <a:latin typeface="Arial" charset="0"/>
          <a:ea typeface="Osaka" charset="-128"/>
          <a:cs typeface="Osaka" charset="-128"/>
        </a:defRPr>
      </a:lvl4pPr>
      <a:lvl5pPr algn="l" rtl="0" eaLnBrk="0" fontAlgn="base" hangingPunct="0">
        <a:spcBef>
          <a:spcPct val="0"/>
        </a:spcBef>
        <a:spcAft>
          <a:spcPct val="0"/>
        </a:spcAft>
        <a:defRPr sz="3600">
          <a:solidFill>
            <a:schemeClr val="tx1"/>
          </a:solidFill>
          <a:latin typeface="Arial" charset="0"/>
          <a:ea typeface="Osaka" charset="-128"/>
          <a:cs typeface="Osaka" charset="-128"/>
        </a:defRPr>
      </a:lvl5pPr>
      <a:lvl6pPr marL="457200" algn="l" rtl="0" fontAlgn="base">
        <a:spcBef>
          <a:spcPct val="0"/>
        </a:spcBef>
        <a:spcAft>
          <a:spcPct val="0"/>
        </a:spcAft>
        <a:defRPr sz="3600">
          <a:solidFill>
            <a:schemeClr val="tx1"/>
          </a:solidFill>
          <a:latin typeface="Arial" charset="0"/>
          <a:ea typeface="Osaka" charset="-128"/>
          <a:cs typeface="Osaka" charset="-128"/>
        </a:defRPr>
      </a:lvl6pPr>
      <a:lvl7pPr marL="914400" algn="l" rtl="0" fontAlgn="base">
        <a:spcBef>
          <a:spcPct val="0"/>
        </a:spcBef>
        <a:spcAft>
          <a:spcPct val="0"/>
        </a:spcAft>
        <a:defRPr sz="3600">
          <a:solidFill>
            <a:schemeClr val="tx1"/>
          </a:solidFill>
          <a:latin typeface="Arial" charset="0"/>
          <a:ea typeface="Osaka" charset="-128"/>
          <a:cs typeface="Osaka" charset="-128"/>
        </a:defRPr>
      </a:lvl7pPr>
      <a:lvl8pPr marL="1371600" algn="l" rtl="0" fontAlgn="base">
        <a:spcBef>
          <a:spcPct val="0"/>
        </a:spcBef>
        <a:spcAft>
          <a:spcPct val="0"/>
        </a:spcAft>
        <a:defRPr sz="3600">
          <a:solidFill>
            <a:schemeClr val="tx1"/>
          </a:solidFill>
          <a:latin typeface="Arial" charset="0"/>
          <a:ea typeface="Osaka" charset="-128"/>
          <a:cs typeface="Osaka" charset="-128"/>
        </a:defRPr>
      </a:lvl8pPr>
      <a:lvl9pPr marL="1828800" algn="l" rtl="0" fontAlgn="base">
        <a:spcBef>
          <a:spcPct val="0"/>
        </a:spcBef>
        <a:spcAft>
          <a:spcPct val="0"/>
        </a:spcAft>
        <a:defRPr sz="3600">
          <a:solidFill>
            <a:schemeClr val="tx1"/>
          </a:solidFill>
          <a:latin typeface="Arial" charset="0"/>
          <a:ea typeface="Osaka" charset="-128"/>
          <a:cs typeface="Osaka" charset="-128"/>
        </a:defRPr>
      </a:lvl9pPr>
    </p:titleStyle>
    <p:bodyStyle>
      <a:lvl1pPr marL="342900" indent="-342900" algn="l" rtl="0" eaLnBrk="0" fontAlgn="base" hangingPunct="0">
        <a:spcBef>
          <a:spcPct val="20000"/>
        </a:spcBef>
        <a:spcAft>
          <a:spcPct val="0"/>
        </a:spcAft>
        <a:buClr>
          <a:srgbClr val="2675B4"/>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LABORATORY SAFETY COORDINATOR MEETING</a:t>
            </a:r>
            <a:endParaRPr lang="en-US" dirty="0"/>
          </a:p>
        </p:txBody>
      </p:sp>
      <p:sp>
        <p:nvSpPr>
          <p:cNvPr id="5" name="Subtitle 4"/>
          <p:cNvSpPr>
            <a:spLocks noGrp="1"/>
          </p:cNvSpPr>
          <p:nvPr>
            <p:ph type="subTitle" idx="1"/>
          </p:nvPr>
        </p:nvSpPr>
        <p:spPr/>
        <p:txBody>
          <a:bodyPr/>
          <a:lstStyle/>
          <a:p>
            <a:r>
              <a:rPr lang="en-US" dirty="0" smtClean="0"/>
              <a:t>FALL 2017</a:t>
            </a:r>
            <a:endParaRPr lang="en-US" dirty="0"/>
          </a:p>
        </p:txBody>
      </p:sp>
    </p:spTree>
    <p:extLst>
      <p:ext uri="{BB962C8B-B14F-4D97-AF65-F5344CB8AC3E}">
        <p14:creationId xmlns:p14="http://schemas.microsoft.com/office/powerpoint/2010/main" val="3984354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AGENDA</a:t>
            </a:r>
            <a:endParaRPr lang="en-US" sz="4000" b="1" dirty="0"/>
          </a:p>
        </p:txBody>
      </p:sp>
      <p:sp>
        <p:nvSpPr>
          <p:cNvPr id="3" name="Content Placeholder 2"/>
          <p:cNvSpPr>
            <a:spLocks noGrp="1"/>
          </p:cNvSpPr>
          <p:nvPr>
            <p:ph idx="1"/>
          </p:nvPr>
        </p:nvSpPr>
        <p:spPr/>
        <p:txBody>
          <a:bodyPr>
            <a:normAutofit fontScale="92500" lnSpcReduction="20000"/>
          </a:bodyPr>
          <a:lstStyle/>
          <a:p>
            <a:pPr>
              <a:buClr>
                <a:srgbClr val="FF0000"/>
              </a:buClr>
            </a:pPr>
            <a:r>
              <a:rPr lang="en-US" sz="4000" dirty="0" smtClean="0"/>
              <a:t>Welcome and Introductions- Tanya and Ron</a:t>
            </a:r>
          </a:p>
          <a:p>
            <a:pPr>
              <a:buClr>
                <a:srgbClr val="FF0000"/>
              </a:buClr>
            </a:pPr>
            <a:r>
              <a:rPr lang="en-US" sz="4000" dirty="0" smtClean="0"/>
              <a:t>Recent Laboratory Incident Report- Sonya</a:t>
            </a:r>
          </a:p>
          <a:p>
            <a:pPr>
              <a:buClr>
                <a:srgbClr val="FF0000"/>
              </a:buClr>
            </a:pPr>
            <a:r>
              <a:rPr lang="en-US" sz="4000" dirty="0" smtClean="0"/>
              <a:t>Risk Assessment- John</a:t>
            </a:r>
          </a:p>
          <a:p>
            <a:pPr>
              <a:buClr>
                <a:srgbClr val="FF0000"/>
              </a:buClr>
            </a:pPr>
            <a:r>
              <a:rPr lang="en-US" sz="4000" dirty="0" smtClean="0"/>
              <a:t>ORC </a:t>
            </a:r>
            <a:r>
              <a:rPr lang="en-US" sz="4000" dirty="0"/>
              <a:t>&amp; EHS websites </a:t>
            </a:r>
            <a:r>
              <a:rPr lang="en-US" sz="4000" dirty="0" smtClean="0"/>
              <a:t>overview- </a:t>
            </a:r>
            <a:r>
              <a:rPr lang="en-US" sz="4000" dirty="0" smtClean="0"/>
              <a:t>Sam</a:t>
            </a:r>
            <a:endParaRPr lang="en-US" sz="4000" dirty="0" smtClean="0"/>
          </a:p>
          <a:p>
            <a:pPr>
              <a:buClr>
                <a:srgbClr val="FF0000"/>
              </a:buClr>
            </a:pPr>
            <a:r>
              <a:rPr lang="en-US" sz="4000" dirty="0"/>
              <a:t>BioRAFT Updates and </a:t>
            </a:r>
            <a:r>
              <a:rPr lang="en-US" sz="4000" dirty="0" smtClean="0"/>
              <a:t>Tutorial</a:t>
            </a:r>
            <a:r>
              <a:rPr lang="en-US" sz="4000" dirty="0"/>
              <a:t>-</a:t>
            </a:r>
            <a:r>
              <a:rPr lang="en-US" sz="4000" dirty="0" smtClean="0"/>
              <a:t> </a:t>
            </a:r>
            <a:r>
              <a:rPr lang="en-US" sz="4000" dirty="0" smtClean="0"/>
              <a:t>Sony</a:t>
            </a:r>
            <a:r>
              <a:rPr lang="en-US" sz="4000" dirty="0" smtClean="0"/>
              <a:t> and Connie</a:t>
            </a:r>
            <a:endParaRPr lang="en-US" sz="4000" dirty="0" smtClean="0"/>
          </a:p>
          <a:p>
            <a:pPr>
              <a:buClr>
                <a:srgbClr val="FF0000"/>
              </a:buClr>
            </a:pPr>
            <a:r>
              <a:rPr lang="en-US" sz="4000" dirty="0" smtClean="0">
                <a:solidFill>
                  <a:prstClr val="black"/>
                </a:solidFill>
              </a:rPr>
              <a:t>Raffle- Tanya</a:t>
            </a:r>
            <a:endParaRPr lang="en-US" sz="4000" dirty="0">
              <a:solidFill>
                <a:prstClr val="black"/>
              </a:solidFill>
            </a:endParaRPr>
          </a:p>
          <a:p>
            <a:pPr marL="457200" lvl="1" indent="0">
              <a:buClr>
                <a:srgbClr val="FF0000"/>
              </a:buClr>
              <a:buNone/>
            </a:pPr>
            <a:endParaRPr lang="en-US" dirty="0"/>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1029375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Recent Laboratory Incidents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62425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of the Quarterly LSC Incident Report</a:t>
            </a:r>
            <a:endParaRPr lang="en-US" dirty="0"/>
          </a:p>
        </p:txBody>
      </p:sp>
      <p:sp>
        <p:nvSpPr>
          <p:cNvPr id="3" name="Content Placeholder 2"/>
          <p:cNvSpPr>
            <a:spLocks noGrp="1"/>
          </p:cNvSpPr>
          <p:nvPr>
            <p:ph idx="1"/>
          </p:nvPr>
        </p:nvSpPr>
        <p:spPr/>
        <p:txBody>
          <a:bodyPr/>
          <a:lstStyle/>
          <a:p>
            <a:pPr>
              <a:buClr>
                <a:srgbClr val="FF0000"/>
              </a:buClr>
            </a:pPr>
            <a:r>
              <a:rPr lang="en-US" sz="2000" dirty="0"/>
              <a:t>The Laboratory Safety </a:t>
            </a:r>
            <a:r>
              <a:rPr lang="en-US" sz="2000" dirty="0" smtClean="0"/>
              <a:t>Committee (LSC) at </a:t>
            </a:r>
            <a:r>
              <a:rPr lang="en-US" sz="2000" dirty="0"/>
              <a:t>BU provides guidance and administrative oversight of environmental health and safety in the academic research and teaching laboratories. </a:t>
            </a:r>
            <a:endParaRPr lang="en-US" sz="2000" dirty="0" smtClean="0"/>
          </a:p>
          <a:p>
            <a:pPr>
              <a:buClr>
                <a:srgbClr val="FF0000"/>
              </a:buClr>
            </a:pPr>
            <a:endParaRPr lang="en-US" sz="2000" dirty="0" smtClean="0"/>
          </a:p>
          <a:p>
            <a:pPr>
              <a:buClr>
                <a:srgbClr val="FF0000"/>
              </a:buClr>
            </a:pPr>
            <a:r>
              <a:rPr lang="en-US" sz="2000" dirty="0" smtClean="0"/>
              <a:t>Each quarter a report is provided to the LSC.  The </a:t>
            </a:r>
            <a:r>
              <a:rPr lang="en-US" sz="2000" dirty="0"/>
              <a:t>report </a:t>
            </a:r>
            <a:r>
              <a:rPr lang="en-US" sz="2000" dirty="0" smtClean="0"/>
              <a:t>provides an </a:t>
            </a:r>
            <a:r>
              <a:rPr lang="en-US" sz="2000" dirty="0"/>
              <a:t>accounting  for laboratory inspections for a period of a quarter regarding inspection deficiencies, based on nine categories by-campus. </a:t>
            </a:r>
            <a:r>
              <a:rPr lang="en-US" sz="2000" dirty="0" smtClean="0"/>
              <a:t>In addition the report </a:t>
            </a:r>
            <a:r>
              <a:rPr lang="en-US" sz="2000" dirty="0"/>
              <a:t>contains information on laboratory incidents such as injury/exposure and chemical spill </a:t>
            </a:r>
            <a:r>
              <a:rPr lang="en-US" sz="2000" dirty="0" smtClean="0"/>
              <a:t>data.</a:t>
            </a:r>
          </a:p>
          <a:p>
            <a:pPr>
              <a:buClr>
                <a:srgbClr val="FF0000"/>
              </a:buClr>
            </a:pPr>
            <a:endParaRPr lang="en-US" sz="2000" dirty="0" smtClean="0"/>
          </a:p>
          <a:p>
            <a:pPr>
              <a:buClr>
                <a:srgbClr val="FF0000"/>
              </a:buClr>
            </a:pPr>
            <a:r>
              <a:rPr lang="en-US" sz="2000" dirty="0" smtClean="0"/>
              <a:t>The </a:t>
            </a:r>
            <a:r>
              <a:rPr lang="en-US" sz="2000" dirty="0"/>
              <a:t>value-added addresses the much needed work and oversight in the form of committee action; in the form of policy, plans, and guidance material and the direction of focus for BU’s Laboratory Safety Committee. </a:t>
            </a:r>
          </a:p>
          <a:p>
            <a:endParaRPr lang="en-US" dirty="0" smtClean="0"/>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807556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Reportable Incidents</a:t>
            </a:r>
            <a:endParaRPr lang="en-US" dirty="0"/>
          </a:p>
        </p:txBody>
      </p:sp>
      <p:sp>
        <p:nvSpPr>
          <p:cNvPr id="3" name="Content Placeholder 2"/>
          <p:cNvSpPr>
            <a:spLocks noGrp="1"/>
          </p:cNvSpPr>
          <p:nvPr>
            <p:ph idx="1"/>
          </p:nvPr>
        </p:nvSpPr>
        <p:spPr/>
        <p:txBody>
          <a:bodyPr/>
          <a:lstStyle/>
          <a:p>
            <a:pPr>
              <a:buClr>
                <a:srgbClr val="FF0000"/>
              </a:buClr>
            </a:pPr>
            <a:r>
              <a:rPr lang="en-US" dirty="0" smtClean="0"/>
              <a:t>This past quarter (Jul.-Sept.) there were 11 incidents</a:t>
            </a:r>
          </a:p>
          <a:p>
            <a:pPr lvl="1">
              <a:buClr>
                <a:srgbClr val="FF0000"/>
              </a:buClr>
            </a:pPr>
            <a:r>
              <a:rPr lang="en-US" dirty="0"/>
              <a:t>1-mouse </a:t>
            </a:r>
            <a:r>
              <a:rPr lang="en-US" dirty="0" smtClean="0"/>
              <a:t>bite</a:t>
            </a:r>
          </a:p>
          <a:p>
            <a:pPr lvl="1">
              <a:buClr>
                <a:srgbClr val="FF0000"/>
              </a:buClr>
            </a:pPr>
            <a:r>
              <a:rPr lang="en-US" dirty="0" smtClean="0"/>
              <a:t>2 –needle stick </a:t>
            </a:r>
            <a:r>
              <a:rPr lang="en-US" dirty="0"/>
              <a:t>(clean needles), </a:t>
            </a:r>
            <a:endParaRPr lang="en-US" dirty="0" smtClean="0"/>
          </a:p>
          <a:p>
            <a:pPr lvl="1">
              <a:buClr>
                <a:srgbClr val="FF0000"/>
              </a:buClr>
            </a:pPr>
            <a:r>
              <a:rPr lang="en-US" dirty="0" smtClean="0"/>
              <a:t>2 </a:t>
            </a:r>
            <a:r>
              <a:rPr lang="en-US" dirty="0"/>
              <a:t>finger </a:t>
            </a:r>
            <a:r>
              <a:rPr lang="en-US" dirty="0" smtClean="0"/>
              <a:t>laceration-incident review</a:t>
            </a:r>
          </a:p>
          <a:p>
            <a:pPr lvl="1">
              <a:buClr>
                <a:srgbClr val="FF0000"/>
              </a:buClr>
            </a:pPr>
            <a:r>
              <a:rPr lang="en-US" dirty="0" smtClean="0"/>
              <a:t>chemical splash-incident review </a:t>
            </a:r>
          </a:p>
          <a:p>
            <a:pPr lvl="1">
              <a:buClr>
                <a:srgbClr val="FF0000"/>
              </a:buClr>
            </a:pPr>
            <a:r>
              <a:rPr lang="en-US" dirty="0" smtClean="0"/>
              <a:t>Inhalation exposure</a:t>
            </a:r>
          </a:p>
          <a:p>
            <a:pPr lvl="1">
              <a:buClr>
                <a:srgbClr val="FF0000"/>
              </a:buClr>
            </a:pPr>
            <a:r>
              <a:rPr lang="en-US" dirty="0" smtClean="0"/>
              <a:t>Odor</a:t>
            </a:r>
          </a:p>
          <a:p>
            <a:pPr lvl="1">
              <a:buClr>
                <a:srgbClr val="FF0000"/>
              </a:buClr>
            </a:pPr>
            <a:r>
              <a:rPr lang="en-US" dirty="0" smtClean="0"/>
              <a:t>Skin allergen</a:t>
            </a:r>
          </a:p>
          <a:p>
            <a:pPr lvl="1">
              <a:buClr>
                <a:srgbClr val="FF0000"/>
              </a:buClr>
            </a:pPr>
            <a:r>
              <a:rPr lang="en-US" dirty="0" smtClean="0"/>
              <a:t>Bio-spill</a:t>
            </a:r>
          </a:p>
          <a:p>
            <a:pPr lvl="1">
              <a:buClr>
                <a:srgbClr val="FF0000"/>
              </a:buClr>
            </a:pPr>
            <a:r>
              <a:rPr lang="en-US" dirty="0" smtClean="0"/>
              <a:t>Chemical reaction </a:t>
            </a:r>
            <a:r>
              <a:rPr lang="en-US" dirty="0"/>
              <a:t>– </a:t>
            </a:r>
            <a:r>
              <a:rPr lang="en-US" dirty="0" smtClean="0"/>
              <a:t>incident review </a:t>
            </a:r>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383742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Qiagen</a:t>
            </a:r>
            <a:r>
              <a:rPr lang="en-US" dirty="0" smtClean="0"/>
              <a:t> Kit mixed with Bleach</a:t>
            </a:r>
            <a:endParaRPr lang="en-US" dirty="0"/>
          </a:p>
        </p:txBody>
      </p:sp>
      <p:sp>
        <p:nvSpPr>
          <p:cNvPr id="3" name="Content Placeholder 2"/>
          <p:cNvSpPr>
            <a:spLocks noGrp="1"/>
          </p:cNvSpPr>
          <p:nvPr>
            <p:ph idx="1"/>
          </p:nvPr>
        </p:nvSpPr>
        <p:spPr/>
        <p:txBody>
          <a:bodyPr/>
          <a:lstStyle/>
          <a:p>
            <a:pPr>
              <a:buClr>
                <a:srgbClr val="FF0000"/>
              </a:buClr>
            </a:pPr>
            <a:r>
              <a:rPr lang="en-US" sz="2000" dirty="0"/>
              <a:t>A researcher added about 1 mL of bleach to </a:t>
            </a:r>
            <a:r>
              <a:rPr lang="en-US" sz="2000" dirty="0" err="1"/>
              <a:t>Qiagen</a:t>
            </a:r>
            <a:r>
              <a:rPr lang="en-US" sz="2000" dirty="0"/>
              <a:t> Kit waste</a:t>
            </a:r>
          </a:p>
          <a:p>
            <a:pPr>
              <a:buClr>
                <a:srgbClr val="FF0000"/>
              </a:buClr>
            </a:pPr>
            <a:r>
              <a:rPr lang="en-US" sz="2000" dirty="0"/>
              <a:t>Though there was no visible reaction, these kits contain a chemical (</a:t>
            </a:r>
            <a:r>
              <a:rPr lang="en-US" sz="2000" dirty="0" err="1"/>
              <a:t>guanidinium</a:t>
            </a:r>
            <a:r>
              <a:rPr lang="en-US" sz="2000" dirty="0"/>
              <a:t> thiocyanate) that may produce hazardous gases when combined with bleach and/or strong acids</a:t>
            </a:r>
          </a:p>
          <a:p>
            <a:pPr>
              <a:buClr>
                <a:srgbClr val="FF0000"/>
              </a:buClr>
            </a:pPr>
            <a:r>
              <a:rPr lang="en-US" sz="2000" dirty="0"/>
              <a:t>Many labs use kits/products for DNA and RNA extraction methods that contain </a:t>
            </a:r>
            <a:r>
              <a:rPr lang="en-US" sz="2000" dirty="0" err="1"/>
              <a:t>guanidium</a:t>
            </a:r>
            <a:r>
              <a:rPr lang="en-US" sz="2000" dirty="0"/>
              <a:t> thiocyanate</a:t>
            </a:r>
          </a:p>
          <a:p>
            <a:pPr>
              <a:buClr>
                <a:srgbClr val="FF0000"/>
              </a:buClr>
            </a:pPr>
            <a:r>
              <a:rPr lang="en-US" sz="2000" dirty="0"/>
              <a:t>While this chemical is low hazard on it’s own, it’s important to remember that mixing low hazard chemicals can produce high hazard by-products and gases (think bleach mixed with ammonia)</a:t>
            </a:r>
          </a:p>
          <a:p>
            <a:pPr>
              <a:buClr>
                <a:srgbClr val="FF0000"/>
              </a:buClr>
            </a:pPr>
            <a:r>
              <a:rPr lang="en-US" sz="2000" dirty="0"/>
              <a:t>Always read the SDS sheet for a chemical/user guide for a kit. There is a section for incompatible chemicals in SDS sheets.</a:t>
            </a:r>
          </a:p>
          <a:p>
            <a:pPr marL="0" indent="0">
              <a:buNone/>
            </a:pPr>
            <a:endParaRPr lang="en-US" sz="2000" dirty="0"/>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465316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444500"/>
            <a:ext cx="10566400" cy="1143000"/>
          </a:xfrm>
        </p:spPr>
        <p:txBody>
          <a:bodyPr/>
          <a:lstStyle/>
          <a:p>
            <a:r>
              <a:rPr lang="en-US" dirty="0" smtClean="0"/>
              <a:t>Incident- Near miss: Improper Hazardous Chemical Disposal</a:t>
            </a:r>
            <a:endParaRPr lang="en-US" dirty="0"/>
          </a:p>
        </p:txBody>
      </p:sp>
      <p:sp>
        <p:nvSpPr>
          <p:cNvPr id="3" name="Content Placeholder 2"/>
          <p:cNvSpPr>
            <a:spLocks noGrp="1"/>
          </p:cNvSpPr>
          <p:nvPr>
            <p:ph idx="1"/>
          </p:nvPr>
        </p:nvSpPr>
        <p:spPr>
          <a:xfrm>
            <a:off x="812800" y="1727200"/>
            <a:ext cx="10566400" cy="3886200"/>
          </a:xfrm>
        </p:spPr>
        <p:txBody>
          <a:bodyPr>
            <a:normAutofit/>
          </a:bodyPr>
          <a:lstStyle/>
          <a:p>
            <a:pPr>
              <a:buClr>
                <a:srgbClr val="FF0000"/>
              </a:buClr>
            </a:pPr>
            <a:r>
              <a:rPr lang="en-US" sz="2100" dirty="0" smtClean="0"/>
              <a:t>Near miss: Personnel discovered that cardboard biological waste boxes were being used to collect non-biological wastes.  Inspection of the contents of the boxes revealed that a jar of sodium metal had been placed inside.</a:t>
            </a:r>
          </a:p>
          <a:p>
            <a:pPr>
              <a:buClr>
                <a:srgbClr val="FF0000"/>
              </a:buClr>
            </a:pPr>
            <a:r>
              <a:rPr lang="en-US" sz="2100" dirty="0" smtClean="0"/>
              <a:t>Sodium metal reacts explosively with water.  If this biological waste box had been closed and sent out for disposal, it would have been shredded and cooked in an autoclave.  During this process it would have certainly contacted water, likely causing an explosion at the waste treatment facility and endangering the safety of those who work there.</a:t>
            </a:r>
          </a:p>
          <a:p>
            <a:pPr>
              <a:buClr>
                <a:srgbClr val="FF0000"/>
              </a:buClr>
            </a:pPr>
            <a:r>
              <a:rPr lang="en-US" sz="2100" b="1" dirty="0" smtClean="0"/>
              <a:t>Root Cause</a:t>
            </a:r>
            <a:r>
              <a:rPr lang="en-US" sz="2100" dirty="0" smtClean="0"/>
              <a:t>: Failure to follow procedure</a:t>
            </a:r>
          </a:p>
          <a:p>
            <a:pPr>
              <a:buClr>
                <a:srgbClr val="FF0000"/>
              </a:buClr>
            </a:pPr>
            <a:r>
              <a:rPr lang="en-US" sz="2100" b="1" dirty="0" smtClean="0"/>
              <a:t>Steps to prevent occurrence</a:t>
            </a:r>
            <a:r>
              <a:rPr lang="en-US" sz="2100" dirty="0" smtClean="0"/>
              <a:t>: Institutional policy change </a:t>
            </a:r>
          </a:p>
          <a:p>
            <a:endParaRPr lang="en-US" dirty="0"/>
          </a:p>
        </p:txBody>
      </p:sp>
      <p:pic>
        <p:nvPicPr>
          <p:cNvPr id="4" name="Picture 3"/>
          <p:cNvPicPr>
            <a:picLocks noChangeAspect="1"/>
          </p:cNvPicPr>
          <p:nvPr/>
        </p:nvPicPr>
        <p:blipFill>
          <a:blip r:embed="rId2"/>
          <a:stretch>
            <a:fillRect/>
          </a:stretch>
        </p:blipFill>
        <p:spPr>
          <a:xfrm>
            <a:off x="9155735" y="4905095"/>
            <a:ext cx="2944880" cy="1894603"/>
          </a:xfrm>
          <a:prstGeom prst="rect">
            <a:avLst/>
          </a:prstGeom>
        </p:spPr>
      </p:pic>
      <p:pic>
        <p:nvPicPr>
          <p:cNvPr id="5" name="Picture 4"/>
          <p:cNvPicPr>
            <a:picLocks noChangeAspect="1"/>
          </p:cNvPicPr>
          <p:nvPr/>
        </p:nvPicPr>
        <p:blipFill>
          <a:blip r:embed="rId3"/>
          <a:stretch>
            <a:fillRect/>
          </a:stretch>
        </p:blipFill>
        <p:spPr>
          <a:xfrm>
            <a:off x="7407797" y="5183540"/>
            <a:ext cx="1621903" cy="1616158"/>
          </a:xfrm>
          <a:prstGeom prst="rect">
            <a:avLst/>
          </a:prstGeom>
        </p:spPr>
      </p:pic>
      <p:sp>
        <p:nvSpPr>
          <p:cNvPr id="6" name="Footer Placeholder 5"/>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131981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419100"/>
            <a:ext cx="10566400" cy="762000"/>
          </a:xfrm>
        </p:spPr>
        <p:txBody>
          <a:bodyPr/>
          <a:lstStyle/>
          <a:p>
            <a:r>
              <a:rPr lang="en-US" dirty="0" smtClean="0"/>
              <a:t>Incident- Chemical Splash</a:t>
            </a:r>
            <a:endParaRPr lang="en-US" dirty="0"/>
          </a:p>
        </p:txBody>
      </p:sp>
      <p:sp>
        <p:nvSpPr>
          <p:cNvPr id="3" name="Content Placeholder 2"/>
          <p:cNvSpPr>
            <a:spLocks noGrp="1"/>
          </p:cNvSpPr>
          <p:nvPr>
            <p:ph idx="1"/>
          </p:nvPr>
        </p:nvSpPr>
        <p:spPr>
          <a:xfrm>
            <a:off x="812800" y="1320800"/>
            <a:ext cx="10566400" cy="4965700"/>
          </a:xfrm>
        </p:spPr>
        <p:txBody>
          <a:bodyPr>
            <a:normAutofit lnSpcReduction="10000"/>
          </a:bodyPr>
          <a:lstStyle/>
          <a:p>
            <a:pPr>
              <a:buClr>
                <a:srgbClr val="FF0000"/>
              </a:buClr>
            </a:pPr>
            <a:r>
              <a:rPr lang="en-US" dirty="0"/>
              <a:t>A graduate student was doing chemical reaction in a horizontal sash (sliding door) fume </a:t>
            </a:r>
            <a:r>
              <a:rPr lang="en-US" dirty="0" smtClean="0"/>
              <a:t>hood, since the components of the reaction were combustible, irritating, reactive and caustic, they were </a:t>
            </a:r>
            <a:r>
              <a:rPr lang="en-US" dirty="0"/>
              <a:t>wearing gloves, a lab coat and </a:t>
            </a:r>
            <a:r>
              <a:rPr lang="en-US" dirty="0" smtClean="0"/>
              <a:t>googles.  </a:t>
            </a:r>
          </a:p>
          <a:p>
            <a:pPr>
              <a:buClr>
                <a:srgbClr val="FF0000"/>
              </a:buClr>
            </a:pPr>
            <a:r>
              <a:rPr lang="en-US" dirty="0" smtClean="0"/>
              <a:t>Heating the mixture, caused some hot  </a:t>
            </a:r>
            <a:r>
              <a:rPr lang="en-US" dirty="0"/>
              <a:t>vapor </a:t>
            </a:r>
            <a:r>
              <a:rPr lang="en-US" dirty="0" smtClean="0"/>
              <a:t>to dissolve </a:t>
            </a:r>
            <a:r>
              <a:rPr lang="en-US" dirty="0"/>
              <a:t>through and burst </a:t>
            </a:r>
            <a:r>
              <a:rPr lang="en-US" dirty="0" smtClean="0"/>
              <a:t>out. </a:t>
            </a:r>
            <a:r>
              <a:rPr lang="en-US" dirty="0"/>
              <a:t>About 5-10mL of reaction mixture splashed up </a:t>
            </a:r>
            <a:r>
              <a:rPr lang="en-US"/>
              <a:t>to </a:t>
            </a:r>
            <a:r>
              <a:rPr lang="en-US" smtClean="0"/>
              <a:t>their </a:t>
            </a:r>
            <a:r>
              <a:rPr lang="en-US" dirty="0"/>
              <a:t>chin, lips and neck. </a:t>
            </a:r>
            <a:endParaRPr lang="en-US" dirty="0" smtClean="0"/>
          </a:p>
          <a:p>
            <a:pPr>
              <a:buClr>
                <a:srgbClr val="FF0000"/>
              </a:buClr>
            </a:pPr>
            <a:r>
              <a:rPr lang="en-US" b="1" dirty="0" smtClean="0"/>
              <a:t>Root Cause: </a:t>
            </a:r>
            <a:r>
              <a:rPr lang="en-US" dirty="0" smtClean="0"/>
              <a:t>Poor understanding of the procedure</a:t>
            </a:r>
          </a:p>
          <a:p>
            <a:pPr>
              <a:buClr>
                <a:srgbClr val="FF0000"/>
              </a:buClr>
            </a:pPr>
            <a:r>
              <a:rPr lang="en-US" b="1" dirty="0"/>
              <a:t>Steps to prevent </a:t>
            </a:r>
            <a:r>
              <a:rPr lang="en-US" b="1" dirty="0" smtClean="0"/>
              <a:t>occurrence: </a:t>
            </a:r>
            <a:r>
              <a:rPr lang="en-US" dirty="0" smtClean="0"/>
              <a:t>Follow an SOP for the experiment exactly. Usually </a:t>
            </a:r>
            <a:r>
              <a:rPr lang="en-US" dirty="0"/>
              <a:t>the reaction mixture is </a:t>
            </a:r>
            <a:r>
              <a:rPr lang="en-US" dirty="0" smtClean="0"/>
              <a:t>regulated by </a:t>
            </a:r>
            <a:r>
              <a:rPr lang="en-US" dirty="0"/>
              <a:t>cooling </a:t>
            </a:r>
            <a:r>
              <a:rPr lang="en-US" dirty="0" smtClean="0"/>
              <a:t>through a </a:t>
            </a:r>
            <a:r>
              <a:rPr lang="en-US" dirty="0"/>
              <a:t>condenser. The student decided not to use </a:t>
            </a:r>
            <a:r>
              <a:rPr lang="en-US" dirty="0" smtClean="0"/>
              <a:t>the condenser because the student believed that the  </a:t>
            </a:r>
            <a:r>
              <a:rPr lang="en-US" dirty="0"/>
              <a:t>heating temperature </a:t>
            </a:r>
            <a:r>
              <a:rPr lang="en-US" dirty="0" smtClean="0"/>
              <a:t>was below </a:t>
            </a:r>
            <a:r>
              <a:rPr lang="en-US" dirty="0"/>
              <a:t>the boiling point of </a:t>
            </a:r>
            <a:r>
              <a:rPr lang="en-US" dirty="0" smtClean="0"/>
              <a:t>the chemical mixture.</a:t>
            </a:r>
          </a:p>
          <a:p>
            <a:pPr>
              <a:buClr>
                <a:srgbClr val="FF0000"/>
              </a:buClr>
            </a:pPr>
            <a:endParaRPr lang="en-US" dirty="0" smtClean="0"/>
          </a:p>
          <a:p>
            <a:endParaRPr lang="en-US" sz="1600" dirty="0" smtClean="0"/>
          </a:p>
          <a:p>
            <a:endParaRPr lang="en-US" sz="1600" dirty="0" smtClean="0"/>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494452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Incident-  </a:t>
            </a:r>
            <a:r>
              <a:rPr lang="en-US" dirty="0"/>
              <a:t>C</a:t>
            </a:r>
            <a:r>
              <a:rPr lang="en-US" dirty="0" smtClean="0"/>
              <a:t>hemical </a:t>
            </a:r>
            <a:r>
              <a:rPr lang="en-US" dirty="0"/>
              <a:t>R</a:t>
            </a:r>
            <a:r>
              <a:rPr lang="en-US" dirty="0" smtClean="0"/>
              <a:t>eaction</a:t>
            </a:r>
            <a:endParaRPr lang="en-US" dirty="0"/>
          </a:p>
        </p:txBody>
      </p:sp>
      <p:sp>
        <p:nvSpPr>
          <p:cNvPr id="3" name="Content Placeholder 2"/>
          <p:cNvSpPr>
            <a:spLocks noGrp="1"/>
          </p:cNvSpPr>
          <p:nvPr>
            <p:ph idx="1"/>
          </p:nvPr>
        </p:nvSpPr>
        <p:spPr>
          <a:xfrm>
            <a:off x="812800" y="1460178"/>
            <a:ext cx="10566400" cy="3898900"/>
          </a:xfrm>
        </p:spPr>
        <p:txBody>
          <a:bodyPr/>
          <a:lstStyle/>
          <a:p>
            <a:pPr>
              <a:buClr>
                <a:srgbClr val="FF0000"/>
              </a:buClr>
            </a:pPr>
            <a:r>
              <a:rPr lang="en-US" sz="1600" dirty="0"/>
              <a:t>Staff </a:t>
            </a:r>
            <a:r>
              <a:rPr lang="en-US" sz="1600" dirty="0" smtClean="0"/>
              <a:t>noticed </a:t>
            </a:r>
            <a:r>
              <a:rPr lang="en-US" sz="1600" dirty="0"/>
              <a:t>white smoke coming from a heater, </a:t>
            </a:r>
            <a:r>
              <a:rPr lang="en-US" sz="1600" dirty="0" smtClean="0"/>
              <a:t>that was </a:t>
            </a:r>
            <a:r>
              <a:rPr lang="en-US" sz="1600" dirty="0"/>
              <a:t>located on a table next to the fume </a:t>
            </a:r>
            <a:r>
              <a:rPr lang="en-US" sz="1600" dirty="0" smtClean="0"/>
              <a:t>hood.  Immediately </a:t>
            </a:r>
            <a:r>
              <a:rPr lang="en-US" sz="1600" dirty="0"/>
              <a:t>turned on the emergency exhaust in the fume hood, opened the fume hood sash completely to vent and </a:t>
            </a:r>
            <a:r>
              <a:rPr lang="en-US" sz="1600" dirty="0" smtClean="0"/>
              <a:t>disconnect </a:t>
            </a:r>
            <a:r>
              <a:rPr lang="en-US" sz="1600" dirty="0"/>
              <a:t>the heater from power. All personnel immediately evacuated the lab and followed best safety practices</a:t>
            </a:r>
            <a:r>
              <a:rPr lang="en-US" sz="1600" dirty="0" smtClean="0"/>
              <a:t>.</a:t>
            </a:r>
          </a:p>
          <a:p>
            <a:pPr>
              <a:buClr>
                <a:srgbClr val="FF0000"/>
              </a:buClr>
            </a:pPr>
            <a:r>
              <a:rPr lang="en-US" sz="1600" dirty="0"/>
              <a:t>The department administrator called Facilities Emergency Desk to report a small explosion inside </a:t>
            </a:r>
            <a:r>
              <a:rPr lang="en-US" sz="1600" dirty="0" smtClean="0"/>
              <a:t>lab</a:t>
            </a:r>
          </a:p>
          <a:p>
            <a:pPr>
              <a:buClr>
                <a:srgbClr val="FF0000"/>
              </a:buClr>
            </a:pPr>
            <a:r>
              <a:rPr lang="en-US" sz="1600" dirty="0"/>
              <a:t>Members provided an extended chemical inventory for the entire lab, as well as a separate list of the chemicals used during the experiment in the heater</a:t>
            </a:r>
            <a:r>
              <a:rPr lang="en-US" sz="1600" dirty="0" smtClean="0"/>
              <a:t>.</a:t>
            </a:r>
          </a:p>
          <a:p>
            <a:pPr>
              <a:buClr>
                <a:srgbClr val="FF0000"/>
              </a:buClr>
            </a:pPr>
            <a:r>
              <a:rPr lang="en-US" sz="1600" dirty="0" smtClean="0"/>
              <a:t>Determined that </a:t>
            </a:r>
            <a:r>
              <a:rPr lang="en-US" sz="1600" dirty="0"/>
              <a:t>a</a:t>
            </a:r>
            <a:r>
              <a:rPr lang="en-US" sz="1600" dirty="0" smtClean="0"/>
              <a:t> </a:t>
            </a:r>
            <a:r>
              <a:rPr lang="en-US" sz="1600" dirty="0"/>
              <a:t>thermally driven free radical </a:t>
            </a:r>
            <a:r>
              <a:rPr lang="en-US" sz="1600" dirty="0" smtClean="0"/>
              <a:t>auto-polymerization most </a:t>
            </a:r>
            <a:r>
              <a:rPr lang="en-US" sz="1600" dirty="0"/>
              <a:t>likely the source of the </a:t>
            </a:r>
            <a:r>
              <a:rPr lang="en-US" sz="1600" dirty="0" smtClean="0"/>
              <a:t>incident</a:t>
            </a:r>
          </a:p>
          <a:p>
            <a:pPr>
              <a:buClr>
                <a:srgbClr val="FF0000"/>
              </a:buClr>
            </a:pPr>
            <a:r>
              <a:rPr lang="en-US" sz="1600" b="1" dirty="0"/>
              <a:t>Route Cause</a:t>
            </a:r>
            <a:r>
              <a:rPr lang="en-US" sz="1600" dirty="0" smtClean="0"/>
              <a:t>: Inadequate procedure</a:t>
            </a:r>
          </a:p>
          <a:p>
            <a:pPr>
              <a:buClr>
                <a:srgbClr val="FF0000"/>
              </a:buClr>
            </a:pPr>
            <a:r>
              <a:rPr lang="en-US" sz="1600" b="1" dirty="0"/>
              <a:t>Steps to prevent occurrence</a:t>
            </a:r>
            <a:r>
              <a:rPr lang="en-US" sz="1600" dirty="0" smtClean="0"/>
              <a:t>:</a:t>
            </a:r>
            <a:r>
              <a:rPr lang="en-US" sz="1600" dirty="0"/>
              <a:t> </a:t>
            </a:r>
            <a:endParaRPr lang="en-US" sz="1600" dirty="0" smtClean="0"/>
          </a:p>
          <a:p>
            <a:pPr lvl="1">
              <a:buClr>
                <a:srgbClr val="FF0000"/>
              </a:buClr>
            </a:pPr>
            <a:r>
              <a:rPr lang="en-US" sz="1600" dirty="0" smtClean="0"/>
              <a:t>The </a:t>
            </a:r>
            <a:r>
              <a:rPr lang="en-US" sz="1600" dirty="0"/>
              <a:t>lab is looking for alternative methods to dissolve the solid (e.g. lower the heating temperature to 40-45C, no heating, use mixer and sonication</a:t>
            </a:r>
            <a:r>
              <a:rPr lang="en-US" sz="1600" dirty="0" smtClean="0"/>
              <a:t>)</a:t>
            </a:r>
          </a:p>
          <a:p>
            <a:pPr lvl="1">
              <a:buClr>
                <a:srgbClr val="FF0000"/>
              </a:buClr>
            </a:pPr>
            <a:r>
              <a:rPr lang="en-US" sz="1600" dirty="0" smtClean="0"/>
              <a:t>Place equipment generating toxic fumes in fume hood</a:t>
            </a:r>
          </a:p>
          <a:p>
            <a:pPr lvl="1">
              <a:buClr>
                <a:srgbClr val="FF0000"/>
              </a:buClr>
            </a:pPr>
            <a:r>
              <a:rPr lang="en-US" sz="1600" dirty="0" smtClean="0"/>
              <a:t>Revise and communicate new SOP</a:t>
            </a:r>
            <a:r>
              <a:rPr lang="en-US" sz="1600" dirty="0"/>
              <a:t/>
            </a:r>
            <a:br>
              <a:rPr lang="en-US" sz="1600" dirty="0"/>
            </a:br>
            <a:endParaRPr lang="en-US" sz="1600" dirty="0"/>
          </a:p>
        </p:txBody>
      </p:sp>
      <p:pic>
        <p:nvPicPr>
          <p:cNvPr id="4" name="Picture 3"/>
          <p:cNvPicPr>
            <a:picLocks noChangeAspect="1"/>
          </p:cNvPicPr>
          <p:nvPr/>
        </p:nvPicPr>
        <p:blipFill>
          <a:blip r:embed="rId2"/>
          <a:stretch>
            <a:fillRect/>
          </a:stretch>
        </p:blipFill>
        <p:spPr>
          <a:xfrm>
            <a:off x="9618562" y="5139160"/>
            <a:ext cx="2417421" cy="1749706"/>
          </a:xfrm>
          <a:prstGeom prst="rect">
            <a:avLst/>
          </a:prstGeom>
        </p:spPr>
      </p:pic>
      <p:pic>
        <p:nvPicPr>
          <p:cNvPr id="5" name="Picture 4"/>
          <p:cNvPicPr>
            <a:picLocks noChangeAspect="1"/>
          </p:cNvPicPr>
          <p:nvPr/>
        </p:nvPicPr>
        <p:blipFill>
          <a:blip r:embed="rId3"/>
          <a:stretch>
            <a:fillRect/>
          </a:stretch>
        </p:blipFill>
        <p:spPr>
          <a:xfrm>
            <a:off x="6886936" y="5359078"/>
            <a:ext cx="2731626" cy="1498922"/>
          </a:xfrm>
          <a:prstGeom prst="rect">
            <a:avLst/>
          </a:prstGeom>
        </p:spPr>
      </p:pic>
      <p:sp>
        <p:nvSpPr>
          <p:cNvPr id="6" name="Footer Placeholder 5"/>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40412006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Risk Assessment</a:t>
            </a:r>
            <a:endParaRPr lang="en-US" dirty="0"/>
          </a:p>
        </p:txBody>
      </p:sp>
      <p:sp>
        <p:nvSpPr>
          <p:cNvPr id="5" name="Subtitle 4"/>
          <p:cNvSpPr>
            <a:spLocks noGrp="1"/>
          </p:cNvSpPr>
          <p:nvPr>
            <p:ph type="subTitle" idx="1"/>
          </p:nvPr>
        </p:nvSpPr>
        <p:spPr/>
        <p:txBody>
          <a:bodyPr/>
          <a:lstStyle/>
          <a:p>
            <a:r>
              <a:rPr lang="en-US" dirty="0" smtClean="0"/>
              <a:t>Goal: Prevention of Incidents</a:t>
            </a:r>
            <a:endParaRPr lang="en-US" dirty="0"/>
          </a:p>
        </p:txBody>
      </p:sp>
    </p:spTree>
    <p:extLst>
      <p:ext uri="{BB962C8B-B14F-4D97-AF65-F5344CB8AC3E}">
        <p14:creationId xmlns:p14="http://schemas.microsoft.com/office/powerpoint/2010/main" val="5709879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12"/>
          <p:cNvSpPr>
            <a:spLocks noChangeArrowheads="1"/>
          </p:cNvSpPr>
          <p:nvPr/>
        </p:nvSpPr>
        <p:spPr bwMode="auto">
          <a:xfrm>
            <a:off x="5508626" y="1018016"/>
            <a:ext cx="1847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rgbClr val="2675B4"/>
              </a:buClr>
              <a:buFont typeface="Wingdings" panose="05000000000000000000" pitchFamily="2" charset="2"/>
              <a:buChar char="§"/>
              <a:defRPr sz="2400">
                <a:solidFill>
                  <a:schemeClr val="tx1"/>
                </a:solidFill>
                <a:latin typeface="Arial" panose="020B0604020202020204" pitchFamily="34" charset="0"/>
                <a:ea typeface="Osaka" charset="-128"/>
              </a:defRPr>
            </a:lvl1pPr>
            <a:lvl2pPr marL="742950" indent="-28575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2pPr>
            <a:lvl3pPr marL="1143000" indent="-22860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3pPr>
            <a:lvl4pPr marL="1600200" indent="-22860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4pPr>
            <a:lvl5pPr marL="2057400" indent="-22860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9pPr>
          </a:lstStyle>
          <a:p>
            <a:pPr eaLnBrk="0" fontAlgn="base" hangingPunct="0">
              <a:spcBef>
                <a:spcPct val="0"/>
              </a:spcBef>
              <a:spcAft>
                <a:spcPct val="0"/>
              </a:spcAft>
              <a:buClrTx/>
              <a:buFontTx/>
              <a:buNone/>
            </a:pPr>
            <a:r>
              <a:rPr lang="en-US" altLang="en-US">
                <a:solidFill>
                  <a:srgbClr val="000000"/>
                </a:solidFill>
                <a:latin typeface="Times" panose="02020603050405020304" pitchFamily="18" charset="0"/>
              </a:rPr>
              <a:t/>
            </a:r>
            <a:br>
              <a:rPr lang="en-US" altLang="en-US">
                <a:solidFill>
                  <a:srgbClr val="000000"/>
                </a:solidFill>
                <a:latin typeface="Times" panose="02020603050405020304" pitchFamily="18" charset="0"/>
              </a:rPr>
            </a:br>
            <a:endParaRPr lang="en-US" altLang="en-US">
              <a:solidFill>
                <a:srgbClr val="000000"/>
              </a:solidFill>
              <a:latin typeface="Times" panose="02020603050405020304" pitchFamily="18" charset="0"/>
            </a:endParaRPr>
          </a:p>
        </p:txBody>
      </p:sp>
      <p:sp>
        <p:nvSpPr>
          <p:cNvPr id="3" name="Title 2"/>
          <p:cNvSpPr>
            <a:spLocks noGrp="1"/>
          </p:cNvSpPr>
          <p:nvPr>
            <p:ph type="title"/>
          </p:nvPr>
        </p:nvSpPr>
        <p:spPr>
          <a:xfrm>
            <a:off x="552893" y="747714"/>
            <a:ext cx="11103489" cy="2256105"/>
          </a:xfrm>
        </p:spPr>
        <p:txBody>
          <a:bodyPr/>
          <a:lstStyle/>
          <a:p>
            <a:pPr marL="230188" indent="-230188" eaLnBrk="1" hangingPunct="1"/>
            <a:r>
              <a:rPr lang="en-US" sz="2400" b="1" dirty="0" smtClean="0"/>
              <a:t>First Aid Injury Summary</a:t>
            </a:r>
            <a:r>
              <a:rPr lang="en-US" sz="2400" dirty="0" smtClean="0"/>
              <a:t>: </a:t>
            </a:r>
            <a:br>
              <a:rPr lang="en-US" sz="2400" dirty="0" smtClean="0"/>
            </a:br>
            <a:r>
              <a:rPr lang="en-US" sz="2400" dirty="0"/>
              <a:t/>
            </a:r>
            <a:br>
              <a:rPr lang="en-US" sz="2400" dirty="0"/>
            </a:br>
            <a:r>
              <a:rPr lang="en-US" sz="2400" dirty="0" smtClean="0"/>
              <a:t>On September 14, a Lab Technician injured the right hand while emptying the contents of a 4-gallon bucket of disinfectant solution into a sink. The Technician held the top of the bucket with the left hand and the bottom of the bucket with the right hand. The bucket slipped into the sink and pinned the right hand between the bucket and the sink.</a:t>
            </a:r>
            <a:r>
              <a:rPr lang="en-US" sz="1800" dirty="0" smtClean="0"/>
              <a:t/>
            </a:r>
            <a:br>
              <a:rPr lang="en-US" sz="1800" dirty="0" smtClean="0"/>
            </a:br>
            <a:r>
              <a:rPr lang="en-US" sz="1800" dirty="0"/>
              <a:t/>
            </a:r>
            <a:br>
              <a:rPr lang="en-US" sz="1800" dirty="0"/>
            </a:br>
            <a:r>
              <a:rPr lang="en-US" sz="1800" b="1" dirty="0"/>
              <a:t/>
            </a:r>
            <a:br>
              <a:rPr lang="en-US" sz="1800" b="1" dirty="0"/>
            </a:br>
            <a:r>
              <a:rPr lang="en-US" sz="1800" kern="1200" dirty="0">
                <a:latin typeface="+mn-lt"/>
                <a:ea typeface="+mn-ea"/>
                <a:cs typeface="+mn-cs"/>
              </a:rPr>
              <a:t/>
            </a:r>
            <a:br>
              <a:rPr lang="en-US" sz="1800" kern="1200" dirty="0">
                <a:latin typeface="+mn-lt"/>
                <a:ea typeface="+mn-ea"/>
                <a:cs typeface="+mn-cs"/>
              </a:rPr>
            </a:br>
            <a:endParaRPr lang="en-US" sz="1800" kern="1200" dirty="0">
              <a:latin typeface="+mn-lt"/>
              <a:ea typeface="+mn-ea"/>
              <a:cs typeface="+mn-cs"/>
            </a:endParaRPr>
          </a:p>
        </p:txBody>
      </p:sp>
      <p:sp>
        <p:nvSpPr>
          <p:cNvPr id="8" name="Footer Placeholder 3"/>
          <p:cNvSpPr txBox="1">
            <a:spLocks/>
          </p:cNvSpPr>
          <p:nvPr/>
        </p:nvSpPr>
        <p:spPr bwMode="auto">
          <a:xfrm>
            <a:off x="713117"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200" kern="1200">
                <a:solidFill>
                  <a:schemeClr val="bg1"/>
                </a:solidFill>
                <a:latin typeface="+mn-lt"/>
                <a:ea typeface="Osaka" pitchFamily="-64" charset="-128"/>
                <a:cs typeface="+mn-cs"/>
              </a:defRPr>
            </a:lvl1pPr>
            <a:lvl2pPr marL="457200" algn="l" rtl="0" fontAlgn="base">
              <a:spcBef>
                <a:spcPct val="0"/>
              </a:spcBef>
              <a:spcAft>
                <a:spcPct val="0"/>
              </a:spcAft>
              <a:defRPr sz="2400" kern="1200">
                <a:solidFill>
                  <a:schemeClr val="tx1"/>
                </a:solidFill>
                <a:latin typeface="Times" panose="02020603050405020304" pitchFamily="18" charset="0"/>
                <a:ea typeface="Osaka" charset="-128"/>
                <a:cs typeface="+mn-cs"/>
              </a:defRPr>
            </a:lvl2pPr>
            <a:lvl3pPr marL="914400" algn="l" rtl="0" fontAlgn="base">
              <a:spcBef>
                <a:spcPct val="0"/>
              </a:spcBef>
              <a:spcAft>
                <a:spcPct val="0"/>
              </a:spcAft>
              <a:defRPr sz="2400" kern="1200">
                <a:solidFill>
                  <a:schemeClr val="tx1"/>
                </a:solidFill>
                <a:latin typeface="Times" panose="02020603050405020304" pitchFamily="18" charset="0"/>
                <a:ea typeface="Osaka" charset="-128"/>
                <a:cs typeface="+mn-cs"/>
              </a:defRPr>
            </a:lvl3pPr>
            <a:lvl4pPr marL="1371600" algn="l" rtl="0" fontAlgn="base">
              <a:spcBef>
                <a:spcPct val="0"/>
              </a:spcBef>
              <a:spcAft>
                <a:spcPct val="0"/>
              </a:spcAft>
              <a:defRPr sz="2400" kern="1200">
                <a:solidFill>
                  <a:schemeClr val="tx1"/>
                </a:solidFill>
                <a:latin typeface="Times" panose="02020603050405020304" pitchFamily="18" charset="0"/>
                <a:ea typeface="Osaka" charset="-128"/>
                <a:cs typeface="+mn-cs"/>
              </a:defRPr>
            </a:lvl4pPr>
            <a:lvl5pPr marL="1828800" algn="l" rtl="0" fontAlgn="base">
              <a:spcBef>
                <a:spcPct val="0"/>
              </a:spcBef>
              <a:spcAft>
                <a:spcPct val="0"/>
              </a:spcAft>
              <a:defRPr sz="2400" kern="1200">
                <a:solidFill>
                  <a:schemeClr val="tx1"/>
                </a:solidFill>
                <a:latin typeface="Times" panose="02020603050405020304" pitchFamily="18" charset="0"/>
                <a:ea typeface="Osaka" charset="-128"/>
                <a:cs typeface="+mn-cs"/>
              </a:defRPr>
            </a:lvl5pPr>
            <a:lvl6pPr marL="2286000" algn="l" defTabSz="914400" rtl="0" eaLnBrk="1" latinLnBrk="0" hangingPunct="1">
              <a:defRPr sz="2400" kern="1200">
                <a:solidFill>
                  <a:schemeClr val="tx1"/>
                </a:solidFill>
                <a:latin typeface="Times" panose="02020603050405020304" pitchFamily="18" charset="0"/>
                <a:ea typeface="Osaka" charset="-128"/>
                <a:cs typeface="+mn-cs"/>
              </a:defRPr>
            </a:lvl6pPr>
            <a:lvl7pPr marL="2743200" algn="l" defTabSz="914400" rtl="0" eaLnBrk="1" latinLnBrk="0" hangingPunct="1">
              <a:defRPr sz="2400" kern="1200">
                <a:solidFill>
                  <a:schemeClr val="tx1"/>
                </a:solidFill>
                <a:latin typeface="Times" panose="02020603050405020304" pitchFamily="18" charset="0"/>
                <a:ea typeface="Osaka" charset="-128"/>
                <a:cs typeface="+mn-cs"/>
              </a:defRPr>
            </a:lvl7pPr>
            <a:lvl8pPr marL="3200400" algn="l" defTabSz="914400" rtl="0" eaLnBrk="1" latinLnBrk="0" hangingPunct="1">
              <a:defRPr sz="2400" kern="1200">
                <a:solidFill>
                  <a:schemeClr val="tx1"/>
                </a:solidFill>
                <a:latin typeface="Times" panose="02020603050405020304" pitchFamily="18" charset="0"/>
                <a:ea typeface="Osaka" charset="-128"/>
                <a:cs typeface="+mn-cs"/>
              </a:defRPr>
            </a:lvl8pPr>
            <a:lvl9pPr marL="3657600" algn="l" defTabSz="914400" rtl="0" eaLnBrk="1" latinLnBrk="0" hangingPunct="1">
              <a:defRPr sz="2400" kern="1200">
                <a:solidFill>
                  <a:schemeClr val="tx1"/>
                </a:solidFill>
                <a:latin typeface="Times" panose="02020603050405020304" pitchFamily="18" charset="0"/>
                <a:ea typeface="Osaka"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Osaka" pitchFamily="-64" charset="-128"/>
              <a:cs typeface="+mn-cs"/>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2623"/>
          <a:stretch/>
        </p:blipFill>
        <p:spPr>
          <a:xfrm>
            <a:off x="7329998" y="3533313"/>
            <a:ext cx="4326384" cy="2835196"/>
          </a:xfrm>
          <a:prstGeom prst="rect">
            <a:avLst/>
          </a:prstGeom>
          <a:ln>
            <a:solidFill>
              <a:schemeClr val="tx1"/>
            </a:solidFill>
          </a:ln>
        </p:spPr>
      </p:pic>
      <p:sp>
        <p:nvSpPr>
          <p:cNvPr id="13" name="Oval 12"/>
          <p:cNvSpPr/>
          <p:nvPr/>
        </p:nvSpPr>
        <p:spPr bwMode="auto">
          <a:xfrm>
            <a:off x="10235954" y="4835838"/>
            <a:ext cx="1038687" cy="1003177"/>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charset="-128"/>
              <a:cs typeface="Osaka" charset="-128"/>
            </a:endParaRPr>
          </a:p>
        </p:txBody>
      </p:sp>
      <p:sp>
        <p:nvSpPr>
          <p:cNvPr id="14" name="TextBox 13"/>
          <p:cNvSpPr txBox="1"/>
          <p:nvPr/>
        </p:nvSpPr>
        <p:spPr>
          <a:xfrm>
            <a:off x="7714695" y="5835822"/>
            <a:ext cx="2343705" cy="369332"/>
          </a:xfrm>
          <a:prstGeom prst="rect">
            <a:avLst/>
          </a:prstGeom>
          <a:solidFill>
            <a:schemeClr val="bg1"/>
          </a:solidFill>
          <a:ln w="57150">
            <a:solidFill>
              <a:srgbClr val="FF0000"/>
            </a:solidFill>
          </a:ln>
        </p:spPr>
        <p:txBody>
          <a:bodyPr wrap="square" rtlCol="0">
            <a:spAutoFit/>
          </a:bodyPr>
          <a:lstStyle/>
          <a:p>
            <a:pPr algn="ctr"/>
            <a:r>
              <a:rPr lang="en-US" dirty="0" smtClean="0">
                <a:solidFill>
                  <a:srgbClr val="FF0000"/>
                </a:solidFill>
              </a:rPr>
              <a:t>4 gal water</a:t>
            </a:r>
            <a:r>
              <a:rPr lang="en-US" dirty="0">
                <a:solidFill>
                  <a:srgbClr val="FF0000"/>
                </a:solidFill>
                <a:sym typeface="Wingdings" panose="05000000000000000000" pitchFamily="2" charset="2"/>
              </a:rPr>
              <a:t> ~</a:t>
            </a:r>
            <a:r>
              <a:rPr lang="en-US" dirty="0" smtClean="0">
                <a:solidFill>
                  <a:srgbClr val="FF0000"/>
                </a:solidFill>
                <a:sym typeface="Wingdings" panose="05000000000000000000" pitchFamily="2" charset="2"/>
              </a:rPr>
              <a:t> 33 lbs</a:t>
            </a:r>
            <a:endParaRPr lang="en-US" dirty="0">
              <a:solidFill>
                <a:srgbClr val="FF0000"/>
              </a:solidFill>
            </a:endParaRPr>
          </a:p>
        </p:txBody>
      </p:sp>
      <p:sp>
        <p:nvSpPr>
          <p:cNvPr id="2" name="Footer Placeholder 1"/>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18201789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12"/>
          <p:cNvSpPr>
            <a:spLocks noChangeArrowheads="1"/>
          </p:cNvSpPr>
          <p:nvPr/>
        </p:nvSpPr>
        <p:spPr bwMode="auto">
          <a:xfrm>
            <a:off x="5508626" y="1018016"/>
            <a:ext cx="1847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rgbClr val="2675B4"/>
              </a:buClr>
              <a:buFont typeface="Wingdings" panose="05000000000000000000" pitchFamily="2" charset="2"/>
              <a:buChar char="§"/>
              <a:defRPr sz="2400">
                <a:solidFill>
                  <a:schemeClr val="tx1"/>
                </a:solidFill>
                <a:latin typeface="Arial" panose="020B0604020202020204" pitchFamily="34" charset="0"/>
                <a:ea typeface="Osaka" charset="-128"/>
              </a:defRPr>
            </a:lvl1pPr>
            <a:lvl2pPr marL="742950" indent="-28575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2pPr>
            <a:lvl3pPr marL="1143000" indent="-22860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3pPr>
            <a:lvl4pPr marL="1600200" indent="-22860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4pPr>
            <a:lvl5pPr marL="2057400" indent="-228600">
              <a:spcBef>
                <a:spcPct val="20000"/>
              </a:spcBef>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Arial" panose="020B0604020202020204" pitchFamily="34" charset="0"/>
                <a:ea typeface="Osaka" charset="-128"/>
              </a:defRPr>
            </a:lvl9pPr>
          </a:lstStyle>
          <a:p>
            <a:pPr eaLnBrk="0" fontAlgn="base" hangingPunct="0">
              <a:spcBef>
                <a:spcPct val="0"/>
              </a:spcBef>
              <a:spcAft>
                <a:spcPct val="0"/>
              </a:spcAft>
              <a:buClrTx/>
              <a:buFontTx/>
              <a:buNone/>
            </a:pPr>
            <a:r>
              <a:rPr lang="en-US" altLang="en-US">
                <a:solidFill>
                  <a:srgbClr val="000000"/>
                </a:solidFill>
                <a:latin typeface="Times" panose="02020603050405020304" pitchFamily="18" charset="0"/>
              </a:rPr>
              <a:t/>
            </a:r>
            <a:br>
              <a:rPr lang="en-US" altLang="en-US">
                <a:solidFill>
                  <a:srgbClr val="000000"/>
                </a:solidFill>
                <a:latin typeface="Times" panose="02020603050405020304" pitchFamily="18" charset="0"/>
              </a:rPr>
            </a:br>
            <a:endParaRPr lang="en-US" altLang="en-US">
              <a:solidFill>
                <a:srgbClr val="000000"/>
              </a:solidFill>
              <a:latin typeface="Times" panose="02020603050405020304" pitchFamily="18" charset="0"/>
            </a:endParaRPr>
          </a:p>
        </p:txBody>
      </p:sp>
      <p:sp>
        <p:nvSpPr>
          <p:cNvPr id="3" name="Title 2"/>
          <p:cNvSpPr>
            <a:spLocks noGrp="1"/>
          </p:cNvSpPr>
          <p:nvPr>
            <p:ph type="title"/>
          </p:nvPr>
        </p:nvSpPr>
        <p:spPr>
          <a:xfrm>
            <a:off x="713118" y="747714"/>
            <a:ext cx="10943264" cy="1223129"/>
          </a:xfrm>
        </p:spPr>
        <p:txBody>
          <a:bodyPr/>
          <a:lstStyle/>
          <a:p>
            <a:pPr marL="230188" indent="-230188" eaLnBrk="1" hangingPunct="1"/>
            <a:r>
              <a:rPr lang="en-US" sz="1800" dirty="0" smtClean="0"/>
              <a:t/>
            </a:r>
            <a:br>
              <a:rPr lang="en-US" sz="1800" dirty="0" smtClean="0"/>
            </a:br>
            <a:r>
              <a:rPr lang="en-US" sz="1800" dirty="0"/>
              <a:t/>
            </a:r>
            <a:br>
              <a:rPr lang="en-US" sz="1800" dirty="0"/>
            </a:br>
            <a:r>
              <a:rPr lang="en-US" sz="1800" b="1" dirty="0"/>
              <a:t/>
            </a:r>
            <a:br>
              <a:rPr lang="en-US" sz="1800" b="1" dirty="0"/>
            </a:br>
            <a:r>
              <a:rPr lang="en-US" sz="1800" kern="1200" dirty="0">
                <a:latin typeface="+mn-lt"/>
                <a:ea typeface="+mn-ea"/>
                <a:cs typeface="+mn-cs"/>
              </a:rPr>
              <a:t/>
            </a:r>
            <a:br>
              <a:rPr lang="en-US" sz="1800" kern="1200" dirty="0">
                <a:latin typeface="+mn-lt"/>
                <a:ea typeface="+mn-ea"/>
                <a:cs typeface="+mn-cs"/>
              </a:rPr>
            </a:br>
            <a:endParaRPr lang="en-US" sz="1800" kern="1200" dirty="0">
              <a:latin typeface="+mn-lt"/>
              <a:ea typeface="+mn-ea"/>
              <a:cs typeface="+mn-cs"/>
            </a:endParaRPr>
          </a:p>
        </p:txBody>
      </p:sp>
      <p:sp>
        <p:nvSpPr>
          <p:cNvPr id="8" name="Footer Placeholder 3"/>
          <p:cNvSpPr txBox="1">
            <a:spLocks/>
          </p:cNvSpPr>
          <p:nvPr/>
        </p:nvSpPr>
        <p:spPr bwMode="auto">
          <a:xfrm>
            <a:off x="713117"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200" kern="1200">
                <a:solidFill>
                  <a:schemeClr val="bg1"/>
                </a:solidFill>
                <a:latin typeface="+mn-lt"/>
                <a:ea typeface="Osaka" pitchFamily="-64" charset="-128"/>
                <a:cs typeface="+mn-cs"/>
              </a:defRPr>
            </a:lvl1pPr>
            <a:lvl2pPr marL="457200" algn="l" rtl="0" fontAlgn="base">
              <a:spcBef>
                <a:spcPct val="0"/>
              </a:spcBef>
              <a:spcAft>
                <a:spcPct val="0"/>
              </a:spcAft>
              <a:defRPr sz="2400" kern="1200">
                <a:solidFill>
                  <a:schemeClr val="tx1"/>
                </a:solidFill>
                <a:latin typeface="Times" panose="02020603050405020304" pitchFamily="18" charset="0"/>
                <a:ea typeface="Osaka" charset="-128"/>
                <a:cs typeface="+mn-cs"/>
              </a:defRPr>
            </a:lvl2pPr>
            <a:lvl3pPr marL="914400" algn="l" rtl="0" fontAlgn="base">
              <a:spcBef>
                <a:spcPct val="0"/>
              </a:spcBef>
              <a:spcAft>
                <a:spcPct val="0"/>
              </a:spcAft>
              <a:defRPr sz="2400" kern="1200">
                <a:solidFill>
                  <a:schemeClr val="tx1"/>
                </a:solidFill>
                <a:latin typeface="Times" panose="02020603050405020304" pitchFamily="18" charset="0"/>
                <a:ea typeface="Osaka" charset="-128"/>
                <a:cs typeface="+mn-cs"/>
              </a:defRPr>
            </a:lvl3pPr>
            <a:lvl4pPr marL="1371600" algn="l" rtl="0" fontAlgn="base">
              <a:spcBef>
                <a:spcPct val="0"/>
              </a:spcBef>
              <a:spcAft>
                <a:spcPct val="0"/>
              </a:spcAft>
              <a:defRPr sz="2400" kern="1200">
                <a:solidFill>
                  <a:schemeClr val="tx1"/>
                </a:solidFill>
                <a:latin typeface="Times" panose="02020603050405020304" pitchFamily="18" charset="0"/>
                <a:ea typeface="Osaka" charset="-128"/>
                <a:cs typeface="+mn-cs"/>
              </a:defRPr>
            </a:lvl4pPr>
            <a:lvl5pPr marL="1828800" algn="l" rtl="0" fontAlgn="base">
              <a:spcBef>
                <a:spcPct val="0"/>
              </a:spcBef>
              <a:spcAft>
                <a:spcPct val="0"/>
              </a:spcAft>
              <a:defRPr sz="2400" kern="1200">
                <a:solidFill>
                  <a:schemeClr val="tx1"/>
                </a:solidFill>
                <a:latin typeface="Times" panose="02020603050405020304" pitchFamily="18" charset="0"/>
                <a:ea typeface="Osaka" charset="-128"/>
                <a:cs typeface="+mn-cs"/>
              </a:defRPr>
            </a:lvl5pPr>
            <a:lvl6pPr marL="2286000" algn="l" defTabSz="914400" rtl="0" eaLnBrk="1" latinLnBrk="0" hangingPunct="1">
              <a:defRPr sz="2400" kern="1200">
                <a:solidFill>
                  <a:schemeClr val="tx1"/>
                </a:solidFill>
                <a:latin typeface="Times" panose="02020603050405020304" pitchFamily="18" charset="0"/>
                <a:ea typeface="Osaka" charset="-128"/>
                <a:cs typeface="+mn-cs"/>
              </a:defRPr>
            </a:lvl6pPr>
            <a:lvl7pPr marL="2743200" algn="l" defTabSz="914400" rtl="0" eaLnBrk="1" latinLnBrk="0" hangingPunct="1">
              <a:defRPr sz="2400" kern="1200">
                <a:solidFill>
                  <a:schemeClr val="tx1"/>
                </a:solidFill>
                <a:latin typeface="Times" panose="02020603050405020304" pitchFamily="18" charset="0"/>
                <a:ea typeface="Osaka" charset="-128"/>
                <a:cs typeface="+mn-cs"/>
              </a:defRPr>
            </a:lvl7pPr>
            <a:lvl8pPr marL="3200400" algn="l" defTabSz="914400" rtl="0" eaLnBrk="1" latinLnBrk="0" hangingPunct="1">
              <a:defRPr sz="2400" kern="1200">
                <a:solidFill>
                  <a:schemeClr val="tx1"/>
                </a:solidFill>
                <a:latin typeface="Times" panose="02020603050405020304" pitchFamily="18" charset="0"/>
                <a:ea typeface="Osaka" charset="-128"/>
                <a:cs typeface="+mn-cs"/>
              </a:defRPr>
            </a:lvl8pPr>
            <a:lvl9pPr marL="3657600" algn="l" defTabSz="914400" rtl="0" eaLnBrk="1" latinLnBrk="0" hangingPunct="1">
              <a:defRPr sz="2400" kern="1200">
                <a:solidFill>
                  <a:schemeClr val="tx1"/>
                </a:solidFill>
                <a:latin typeface="Times" panose="02020603050405020304" pitchFamily="18" charset="0"/>
                <a:ea typeface="Osaka"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Osaka" pitchFamily="-64" charset="-128"/>
              <a:cs typeface="+mn-cs"/>
            </a:endParaRPr>
          </a:p>
        </p:txBody>
      </p:sp>
      <p:sp>
        <p:nvSpPr>
          <p:cNvPr id="9" name="TextBox 8"/>
          <p:cNvSpPr txBox="1"/>
          <p:nvPr/>
        </p:nvSpPr>
        <p:spPr>
          <a:xfrm>
            <a:off x="594749" y="3399454"/>
            <a:ext cx="6735249" cy="1938992"/>
          </a:xfrm>
          <a:prstGeom prst="rect">
            <a:avLst/>
          </a:prstGeom>
          <a:noFill/>
        </p:spPr>
        <p:txBody>
          <a:bodyPr wrap="square" rtlCol="0">
            <a:spAutoFit/>
          </a:bodyPr>
          <a:lstStyle/>
          <a:p>
            <a:r>
              <a:rPr lang="en-US" sz="2400" b="1" u="sng" dirty="0" smtClean="0"/>
              <a:t>What went right</a:t>
            </a:r>
            <a:r>
              <a:rPr lang="en-US" sz="2400" u="sng" dirty="0" smtClean="0"/>
              <a:t>…</a:t>
            </a:r>
            <a:endParaRPr lang="en-US" sz="2400" dirty="0" smtClean="0"/>
          </a:p>
          <a:p>
            <a:pPr marL="515938" lvl="1" indent="-285750">
              <a:buClr>
                <a:srgbClr val="1DFF83"/>
              </a:buClr>
              <a:buFont typeface="Wingdings" panose="05000000000000000000" pitchFamily="2" charset="2"/>
              <a:buChar char="ü"/>
            </a:pPr>
            <a:r>
              <a:rPr lang="en-US" sz="2400" dirty="0" smtClean="0"/>
              <a:t>Technician reported incident immediately to Supervisor</a:t>
            </a:r>
          </a:p>
          <a:p>
            <a:pPr marL="515938" lvl="1" indent="-285750">
              <a:buClr>
                <a:srgbClr val="1DFF83"/>
              </a:buClr>
              <a:buFont typeface="Wingdings" panose="05000000000000000000" pitchFamily="2" charset="2"/>
              <a:buChar char="ü"/>
            </a:pPr>
            <a:r>
              <a:rPr lang="en-US" sz="2400" dirty="0" smtClean="0"/>
              <a:t>Evaluated by ROHP, returned to full duty same day</a:t>
            </a:r>
            <a:endParaRPr lang="en-US" sz="2400" dirty="0"/>
          </a:p>
        </p:txBody>
      </p:sp>
      <p:sp>
        <p:nvSpPr>
          <p:cNvPr id="10" name="TextBox 9"/>
          <p:cNvSpPr txBox="1"/>
          <p:nvPr/>
        </p:nvSpPr>
        <p:spPr>
          <a:xfrm>
            <a:off x="713114" y="792003"/>
            <a:ext cx="6735249" cy="1815882"/>
          </a:xfrm>
          <a:prstGeom prst="rect">
            <a:avLst/>
          </a:prstGeom>
          <a:noFill/>
        </p:spPr>
        <p:txBody>
          <a:bodyPr wrap="square" rtlCol="0">
            <a:spAutoFit/>
          </a:bodyPr>
          <a:lstStyle/>
          <a:p>
            <a:r>
              <a:rPr lang="en-US" sz="2800" b="1" u="sng" dirty="0" smtClean="0"/>
              <a:t>Root Cause</a:t>
            </a:r>
            <a:endParaRPr lang="en-US" sz="2800" dirty="0" smtClean="0"/>
          </a:p>
          <a:p>
            <a:pPr marL="515938" lvl="1" indent="-285750">
              <a:buFont typeface="Arial" panose="020B0604020202020204" pitchFamily="34" charset="0"/>
              <a:buChar char="•"/>
            </a:pPr>
            <a:r>
              <a:rPr lang="en-US" sz="2800" dirty="0" smtClean="0"/>
              <a:t>No procedure in place for emptying bucket</a:t>
            </a:r>
          </a:p>
          <a:p>
            <a:pPr marL="515938" lvl="1" indent="-285750">
              <a:buFont typeface="Arial" panose="020B0604020202020204" pitchFamily="34" charset="0"/>
              <a:buChar char="•"/>
            </a:pPr>
            <a:r>
              <a:rPr lang="en-US" sz="2800" dirty="0" smtClean="0"/>
              <a:t>Resulted in hand in “line of fire”</a:t>
            </a:r>
            <a:endParaRPr lang="en-US" sz="28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2623"/>
          <a:stretch/>
        </p:blipFill>
        <p:spPr>
          <a:xfrm>
            <a:off x="7329998" y="3533313"/>
            <a:ext cx="4326384" cy="2835196"/>
          </a:xfrm>
          <a:prstGeom prst="rect">
            <a:avLst/>
          </a:prstGeom>
          <a:ln>
            <a:solidFill>
              <a:schemeClr val="tx1"/>
            </a:solidFill>
          </a:ln>
        </p:spPr>
      </p:pic>
      <p:sp>
        <p:nvSpPr>
          <p:cNvPr id="13" name="Oval 12"/>
          <p:cNvSpPr/>
          <p:nvPr/>
        </p:nvSpPr>
        <p:spPr bwMode="auto">
          <a:xfrm>
            <a:off x="10235954" y="4835838"/>
            <a:ext cx="1038687" cy="1003177"/>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charset="-128"/>
              <a:cs typeface="Osaka" charset="-128"/>
            </a:endParaRPr>
          </a:p>
        </p:txBody>
      </p:sp>
      <p:sp>
        <p:nvSpPr>
          <p:cNvPr id="14" name="TextBox 13"/>
          <p:cNvSpPr txBox="1"/>
          <p:nvPr/>
        </p:nvSpPr>
        <p:spPr>
          <a:xfrm>
            <a:off x="7714695" y="5835822"/>
            <a:ext cx="2343705" cy="369332"/>
          </a:xfrm>
          <a:prstGeom prst="rect">
            <a:avLst/>
          </a:prstGeom>
          <a:solidFill>
            <a:schemeClr val="bg1"/>
          </a:solidFill>
          <a:ln w="57150">
            <a:solidFill>
              <a:srgbClr val="FF0000"/>
            </a:solidFill>
          </a:ln>
        </p:spPr>
        <p:txBody>
          <a:bodyPr wrap="square" rtlCol="0">
            <a:spAutoFit/>
          </a:bodyPr>
          <a:lstStyle/>
          <a:p>
            <a:pPr algn="ctr"/>
            <a:r>
              <a:rPr lang="en-US" dirty="0" smtClean="0">
                <a:solidFill>
                  <a:srgbClr val="FF0000"/>
                </a:solidFill>
              </a:rPr>
              <a:t>4 gal water</a:t>
            </a:r>
            <a:r>
              <a:rPr lang="en-US" dirty="0">
                <a:solidFill>
                  <a:srgbClr val="FF0000"/>
                </a:solidFill>
                <a:sym typeface="Wingdings" panose="05000000000000000000" pitchFamily="2" charset="2"/>
              </a:rPr>
              <a:t> ~</a:t>
            </a:r>
            <a:r>
              <a:rPr lang="en-US" dirty="0" smtClean="0">
                <a:solidFill>
                  <a:srgbClr val="FF0000"/>
                </a:solidFill>
                <a:sym typeface="Wingdings" panose="05000000000000000000" pitchFamily="2" charset="2"/>
              </a:rPr>
              <a:t> 33 lbs</a:t>
            </a:r>
            <a:endParaRPr lang="en-US" dirty="0">
              <a:solidFill>
                <a:srgbClr val="FF0000"/>
              </a:solidFill>
            </a:endParaRPr>
          </a:p>
        </p:txBody>
      </p:sp>
      <p:sp>
        <p:nvSpPr>
          <p:cNvPr id="2" name="Footer Placeholder 1"/>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080775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956" y="637163"/>
            <a:ext cx="10566400" cy="685800"/>
          </a:xfrm>
        </p:spPr>
        <p:txBody>
          <a:bodyPr/>
          <a:lstStyle/>
          <a:p>
            <a:r>
              <a:rPr lang="en-US" sz="4000" b="1" dirty="0" smtClean="0"/>
              <a:t>Our $6 Improvement</a:t>
            </a:r>
            <a:endParaRPr lang="en-US" sz="4000" b="1" dirty="0"/>
          </a:p>
        </p:txBody>
      </p:sp>
      <p:sp>
        <p:nvSpPr>
          <p:cNvPr id="8" name="Footer Placeholder 3"/>
          <p:cNvSpPr txBox="1">
            <a:spLocks/>
          </p:cNvSpPr>
          <p:nvPr/>
        </p:nvSpPr>
        <p:spPr bwMode="auto">
          <a:xfrm>
            <a:off x="713117"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200" kern="1200">
                <a:solidFill>
                  <a:schemeClr val="bg1"/>
                </a:solidFill>
                <a:latin typeface="+mn-lt"/>
                <a:ea typeface="Osaka" pitchFamily="-64" charset="-128"/>
                <a:cs typeface="+mn-cs"/>
              </a:defRPr>
            </a:lvl1pPr>
            <a:lvl2pPr marL="457200" algn="l" rtl="0" fontAlgn="base">
              <a:spcBef>
                <a:spcPct val="0"/>
              </a:spcBef>
              <a:spcAft>
                <a:spcPct val="0"/>
              </a:spcAft>
              <a:defRPr sz="2400" kern="1200">
                <a:solidFill>
                  <a:schemeClr val="tx1"/>
                </a:solidFill>
                <a:latin typeface="Times" panose="02020603050405020304" pitchFamily="18" charset="0"/>
                <a:ea typeface="Osaka" charset="-128"/>
                <a:cs typeface="+mn-cs"/>
              </a:defRPr>
            </a:lvl2pPr>
            <a:lvl3pPr marL="914400" algn="l" rtl="0" fontAlgn="base">
              <a:spcBef>
                <a:spcPct val="0"/>
              </a:spcBef>
              <a:spcAft>
                <a:spcPct val="0"/>
              </a:spcAft>
              <a:defRPr sz="2400" kern="1200">
                <a:solidFill>
                  <a:schemeClr val="tx1"/>
                </a:solidFill>
                <a:latin typeface="Times" panose="02020603050405020304" pitchFamily="18" charset="0"/>
                <a:ea typeface="Osaka" charset="-128"/>
                <a:cs typeface="+mn-cs"/>
              </a:defRPr>
            </a:lvl3pPr>
            <a:lvl4pPr marL="1371600" algn="l" rtl="0" fontAlgn="base">
              <a:spcBef>
                <a:spcPct val="0"/>
              </a:spcBef>
              <a:spcAft>
                <a:spcPct val="0"/>
              </a:spcAft>
              <a:defRPr sz="2400" kern="1200">
                <a:solidFill>
                  <a:schemeClr val="tx1"/>
                </a:solidFill>
                <a:latin typeface="Times" panose="02020603050405020304" pitchFamily="18" charset="0"/>
                <a:ea typeface="Osaka" charset="-128"/>
                <a:cs typeface="+mn-cs"/>
              </a:defRPr>
            </a:lvl4pPr>
            <a:lvl5pPr marL="1828800" algn="l" rtl="0" fontAlgn="base">
              <a:spcBef>
                <a:spcPct val="0"/>
              </a:spcBef>
              <a:spcAft>
                <a:spcPct val="0"/>
              </a:spcAft>
              <a:defRPr sz="2400" kern="1200">
                <a:solidFill>
                  <a:schemeClr val="tx1"/>
                </a:solidFill>
                <a:latin typeface="Times" panose="02020603050405020304" pitchFamily="18" charset="0"/>
                <a:ea typeface="Osaka" charset="-128"/>
                <a:cs typeface="+mn-cs"/>
              </a:defRPr>
            </a:lvl5pPr>
            <a:lvl6pPr marL="2286000" algn="l" defTabSz="914400" rtl="0" eaLnBrk="1" latinLnBrk="0" hangingPunct="1">
              <a:defRPr sz="2400" kern="1200">
                <a:solidFill>
                  <a:schemeClr val="tx1"/>
                </a:solidFill>
                <a:latin typeface="Times" panose="02020603050405020304" pitchFamily="18" charset="0"/>
                <a:ea typeface="Osaka" charset="-128"/>
                <a:cs typeface="+mn-cs"/>
              </a:defRPr>
            </a:lvl6pPr>
            <a:lvl7pPr marL="2743200" algn="l" defTabSz="914400" rtl="0" eaLnBrk="1" latinLnBrk="0" hangingPunct="1">
              <a:defRPr sz="2400" kern="1200">
                <a:solidFill>
                  <a:schemeClr val="tx1"/>
                </a:solidFill>
                <a:latin typeface="Times" panose="02020603050405020304" pitchFamily="18" charset="0"/>
                <a:ea typeface="Osaka" charset="-128"/>
                <a:cs typeface="+mn-cs"/>
              </a:defRPr>
            </a:lvl7pPr>
            <a:lvl8pPr marL="3200400" algn="l" defTabSz="914400" rtl="0" eaLnBrk="1" latinLnBrk="0" hangingPunct="1">
              <a:defRPr sz="2400" kern="1200">
                <a:solidFill>
                  <a:schemeClr val="tx1"/>
                </a:solidFill>
                <a:latin typeface="Times" panose="02020603050405020304" pitchFamily="18" charset="0"/>
                <a:ea typeface="Osaka" charset="-128"/>
                <a:cs typeface="+mn-cs"/>
              </a:defRPr>
            </a:lvl8pPr>
            <a:lvl9pPr marL="3657600" algn="l" defTabSz="914400" rtl="0" eaLnBrk="1" latinLnBrk="0" hangingPunct="1">
              <a:defRPr sz="2400" kern="1200">
                <a:solidFill>
                  <a:schemeClr val="tx1"/>
                </a:solidFill>
                <a:latin typeface="Times" panose="02020603050405020304" pitchFamily="18" charset="0"/>
                <a:ea typeface="Osaka"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Osaka" pitchFamily="-64" charset="-128"/>
              <a:cs typeface="+mn-cs"/>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5069" b="12992"/>
          <a:stretch/>
        </p:blipFill>
        <p:spPr>
          <a:xfrm>
            <a:off x="9206143" y="3718562"/>
            <a:ext cx="2588089" cy="2784330"/>
          </a:xfrm>
          <a:prstGeom prst="rect">
            <a:avLst/>
          </a:prstGeom>
          <a:ln>
            <a:solidFill>
              <a:schemeClr val="tx1"/>
            </a:solidFill>
          </a:ln>
        </p:spPr>
      </p:pic>
      <p:pic>
        <p:nvPicPr>
          <p:cNvPr id="12" name="Picture 11"/>
          <p:cNvPicPr>
            <a:picLocks noChangeAspect="1"/>
          </p:cNvPicPr>
          <p:nvPr/>
        </p:nvPicPr>
        <p:blipFill rotWithShape="1">
          <a:blip r:embed="rId3"/>
          <a:srcRect l="16374" t="12045" r="17425"/>
          <a:stretch/>
        </p:blipFill>
        <p:spPr>
          <a:xfrm>
            <a:off x="4326367" y="3718562"/>
            <a:ext cx="3725682" cy="2784330"/>
          </a:xfrm>
          <a:prstGeom prst="rect">
            <a:avLst/>
          </a:prstGeom>
          <a:ln>
            <a:solidFill>
              <a:schemeClr val="accent6"/>
            </a:solidFill>
          </a:ln>
        </p:spPr>
      </p:pic>
      <p:sp>
        <p:nvSpPr>
          <p:cNvPr id="13" name="TextBox 12"/>
          <p:cNvSpPr txBox="1"/>
          <p:nvPr/>
        </p:nvSpPr>
        <p:spPr>
          <a:xfrm>
            <a:off x="364236" y="2933764"/>
            <a:ext cx="7687813" cy="1661993"/>
          </a:xfrm>
          <a:prstGeom prst="rect">
            <a:avLst/>
          </a:prstGeom>
          <a:noFill/>
        </p:spPr>
        <p:txBody>
          <a:bodyPr wrap="square" rtlCol="0">
            <a:spAutoFit/>
          </a:bodyPr>
          <a:lstStyle/>
          <a:p>
            <a:r>
              <a:rPr lang="en-US" sz="2800" dirty="0" smtClean="0"/>
              <a:t>Eliminated tipping the bucket by installing a spigot in &lt; 30 minutes</a:t>
            </a:r>
          </a:p>
          <a:p>
            <a:endParaRPr lang="en-US" sz="2800" b="1" dirty="0" smtClean="0"/>
          </a:p>
          <a:p>
            <a:endParaRPr lang="en-US" dirty="0" smtClean="0"/>
          </a:p>
        </p:txBody>
      </p:sp>
      <p:sp>
        <p:nvSpPr>
          <p:cNvPr id="14" name="Right Arrow 13"/>
          <p:cNvSpPr/>
          <p:nvPr/>
        </p:nvSpPr>
        <p:spPr bwMode="auto">
          <a:xfrm>
            <a:off x="8282867" y="4589755"/>
            <a:ext cx="692458" cy="665826"/>
          </a:xfrm>
          <a:prstGeom prst="right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charset="-128"/>
              <a:cs typeface="Osaka" charset="-128"/>
            </a:endParaRPr>
          </a:p>
        </p:txBody>
      </p:sp>
      <p:sp>
        <p:nvSpPr>
          <p:cNvPr id="3" name="Rectangle 2"/>
          <p:cNvSpPr/>
          <p:nvPr/>
        </p:nvSpPr>
        <p:spPr>
          <a:xfrm>
            <a:off x="456956" y="1476531"/>
            <a:ext cx="6096000" cy="1569660"/>
          </a:xfrm>
          <a:prstGeom prst="rect">
            <a:avLst/>
          </a:prstGeom>
        </p:spPr>
        <p:txBody>
          <a:bodyPr>
            <a:spAutoFit/>
          </a:bodyPr>
          <a:lstStyle/>
          <a:p>
            <a:r>
              <a:rPr lang="en-US" sz="2400" b="1" u="sng" dirty="0"/>
              <a:t>Opportunity for improvement</a:t>
            </a:r>
            <a:r>
              <a:rPr lang="en-US" sz="2400" u="sng" dirty="0"/>
              <a:t>…</a:t>
            </a:r>
          </a:p>
          <a:p>
            <a:pPr marL="515938" lvl="1" indent="-285750">
              <a:buFont typeface="Arial" panose="020B0604020202020204" pitchFamily="34" charset="0"/>
              <a:buChar char="•"/>
            </a:pPr>
            <a:r>
              <a:rPr lang="en-US" sz="2400" dirty="0"/>
              <a:t>Develop better method for emptying bucket to eliminate hands in danger area</a:t>
            </a:r>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128470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956" y="637163"/>
            <a:ext cx="10566400" cy="685800"/>
          </a:xfrm>
        </p:spPr>
        <p:txBody>
          <a:bodyPr/>
          <a:lstStyle/>
          <a:p>
            <a:r>
              <a:rPr lang="en-US" b="1" dirty="0" smtClean="0"/>
              <a:t>Take Away Points</a:t>
            </a:r>
            <a:endParaRPr lang="en-US" b="1" dirty="0"/>
          </a:p>
        </p:txBody>
      </p:sp>
      <p:sp>
        <p:nvSpPr>
          <p:cNvPr id="8" name="Footer Placeholder 3"/>
          <p:cNvSpPr txBox="1">
            <a:spLocks/>
          </p:cNvSpPr>
          <p:nvPr/>
        </p:nvSpPr>
        <p:spPr bwMode="auto">
          <a:xfrm>
            <a:off x="713117"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200" kern="1200">
                <a:solidFill>
                  <a:schemeClr val="bg1"/>
                </a:solidFill>
                <a:latin typeface="+mn-lt"/>
                <a:ea typeface="Osaka" pitchFamily="-64" charset="-128"/>
                <a:cs typeface="+mn-cs"/>
              </a:defRPr>
            </a:lvl1pPr>
            <a:lvl2pPr marL="457200" algn="l" rtl="0" fontAlgn="base">
              <a:spcBef>
                <a:spcPct val="0"/>
              </a:spcBef>
              <a:spcAft>
                <a:spcPct val="0"/>
              </a:spcAft>
              <a:defRPr sz="2400" kern="1200">
                <a:solidFill>
                  <a:schemeClr val="tx1"/>
                </a:solidFill>
                <a:latin typeface="Times" panose="02020603050405020304" pitchFamily="18" charset="0"/>
                <a:ea typeface="Osaka" charset="-128"/>
                <a:cs typeface="+mn-cs"/>
              </a:defRPr>
            </a:lvl2pPr>
            <a:lvl3pPr marL="914400" algn="l" rtl="0" fontAlgn="base">
              <a:spcBef>
                <a:spcPct val="0"/>
              </a:spcBef>
              <a:spcAft>
                <a:spcPct val="0"/>
              </a:spcAft>
              <a:defRPr sz="2400" kern="1200">
                <a:solidFill>
                  <a:schemeClr val="tx1"/>
                </a:solidFill>
                <a:latin typeface="Times" panose="02020603050405020304" pitchFamily="18" charset="0"/>
                <a:ea typeface="Osaka" charset="-128"/>
                <a:cs typeface="+mn-cs"/>
              </a:defRPr>
            </a:lvl3pPr>
            <a:lvl4pPr marL="1371600" algn="l" rtl="0" fontAlgn="base">
              <a:spcBef>
                <a:spcPct val="0"/>
              </a:spcBef>
              <a:spcAft>
                <a:spcPct val="0"/>
              </a:spcAft>
              <a:defRPr sz="2400" kern="1200">
                <a:solidFill>
                  <a:schemeClr val="tx1"/>
                </a:solidFill>
                <a:latin typeface="Times" panose="02020603050405020304" pitchFamily="18" charset="0"/>
                <a:ea typeface="Osaka" charset="-128"/>
                <a:cs typeface="+mn-cs"/>
              </a:defRPr>
            </a:lvl4pPr>
            <a:lvl5pPr marL="1828800" algn="l" rtl="0" fontAlgn="base">
              <a:spcBef>
                <a:spcPct val="0"/>
              </a:spcBef>
              <a:spcAft>
                <a:spcPct val="0"/>
              </a:spcAft>
              <a:defRPr sz="2400" kern="1200">
                <a:solidFill>
                  <a:schemeClr val="tx1"/>
                </a:solidFill>
                <a:latin typeface="Times" panose="02020603050405020304" pitchFamily="18" charset="0"/>
                <a:ea typeface="Osaka" charset="-128"/>
                <a:cs typeface="+mn-cs"/>
              </a:defRPr>
            </a:lvl5pPr>
            <a:lvl6pPr marL="2286000" algn="l" defTabSz="914400" rtl="0" eaLnBrk="1" latinLnBrk="0" hangingPunct="1">
              <a:defRPr sz="2400" kern="1200">
                <a:solidFill>
                  <a:schemeClr val="tx1"/>
                </a:solidFill>
                <a:latin typeface="Times" panose="02020603050405020304" pitchFamily="18" charset="0"/>
                <a:ea typeface="Osaka" charset="-128"/>
                <a:cs typeface="+mn-cs"/>
              </a:defRPr>
            </a:lvl6pPr>
            <a:lvl7pPr marL="2743200" algn="l" defTabSz="914400" rtl="0" eaLnBrk="1" latinLnBrk="0" hangingPunct="1">
              <a:defRPr sz="2400" kern="1200">
                <a:solidFill>
                  <a:schemeClr val="tx1"/>
                </a:solidFill>
                <a:latin typeface="Times" panose="02020603050405020304" pitchFamily="18" charset="0"/>
                <a:ea typeface="Osaka" charset="-128"/>
                <a:cs typeface="+mn-cs"/>
              </a:defRPr>
            </a:lvl7pPr>
            <a:lvl8pPr marL="3200400" algn="l" defTabSz="914400" rtl="0" eaLnBrk="1" latinLnBrk="0" hangingPunct="1">
              <a:defRPr sz="2400" kern="1200">
                <a:solidFill>
                  <a:schemeClr val="tx1"/>
                </a:solidFill>
                <a:latin typeface="Times" panose="02020603050405020304" pitchFamily="18" charset="0"/>
                <a:ea typeface="Osaka" charset="-128"/>
                <a:cs typeface="+mn-cs"/>
              </a:defRPr>
            </a:lvl8pPr>
            <a:lvl9pPr marL="3657600" algn="l" defTabSz="914400" rtl="0" eaLnBrk="1" latinLnBrk="0" hangingPunct="1">
              <a:defRPr sz="2400" kern="1200">
                <a:solidFill>
                  <a:schemeClr val="tx1"/>
                </a:solidFill>
                <a:latin typeface="Times" panose="02020603050405020304" pitchFamily="18" charset="0"/>
                <a:ea typeface="Osaka"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Osaka" pitchFamily="-64" charset="-128"/>
              <a:cs typeface="+mn-cs"/>
            </a:endParaRPr>
          </a:p>
        </p:txBody>
      </p:sp>
      <p:sp>
        <p:nvSpPr>
          <p:cNvPr id="13" name="TextBox 12"/>
          <p:cNvSpPr txBox="1"/>
          <p:nvPr/>
        </p:nvSpPr>
        <p:spPr>
          <a:xfrm>
            <a:off x="456956" y="1505100"/>
            <a:ext cx="7687813" cy="4247317"/>
          </a:xfrm>
          <a:prstGeom prst="rect">
            <a:avLst/>
          </a:prstGeom>
          <a:noFill/>
        </p:spPr>
        <p:txBody>
          <a:bodyPr wrap="square" rtlCol="0">
            <a:spAutoFit/>
          </a:bodyPr>
          <a:lstStyle/>
          <a:p>
            <a:pPr marL="914400" lvl="1" indent="-457200">
              <a:buClr>
                <a:srgbClr val="FF0000"/>
              </a:buClr>
              <a:buFont typeface="Wingdings" panose="05000000000000000000" pitchFamily="2" charset="2"/>
              <a:buChar char="§"/>
            </a:pPr>
            <a:r>
              <a:rPr lang="en-US" sz="2800" dirty="0" smtClean="0"/>
              <a:t>Periodically review routine and non-routine tasks</a:t>
            </a:r>
          </a:p>
          <a:p>
            <a:pPr marL="914400" lvl="1" indent="-457200">
              <a:buClr>
                <a:srgbClr val="FF0000"/>
              </a:buClr>
              <a:buFont typeface="Wingdings" panose="05000000000000000000" pitchFamily="2" charset="2"/>
              <a:buChar char="§"/>
            </a:pPr>
            <a:endParaRPr lang="en-US" sz="2800" dirty="0" smtClean="0"/>
          </a:p>
          <a:p>
            <a:pPr marL="914400" lvl="1" indent="-457200">
              <a:buClr>
                <a:srgbClr val="FF0000"/>
              </a:buClr>
              <a:buFont typeface="Wingdings" panose="05000000000000000000" pitchFamily="2" charset="2"/>
              <a:buChar char="§"/>
            </a:pPr>
            <a:r>
              <a:rPr lang="en-US" sz="2800" dirty="0" smtClean="0"/>
              <a:t>Challenge “we have always done it this way” rationale</a:t>
            </a:r>
          </a:p>
          <a:p>
            <a:pPr marL="914400" lvl="1" indent="-457200">
              <a:buClr>
                <a:srgbClr val="FF0000"/>
              </a:buClr>
              <a:buFont typeface="Wingdings" panose="05000000000000000000" pitchFamily="2" charset="2"/>
              <a:buChar char="§"/>
            </a:pPr>
            <a:endParaRPr lang="en-US" sz="2800" dirty="0" smtClean="0"/>
          </a:p>
          <a:p>
            <a:pPr marL="914400" lvl="1" indent="-457200">
              <a:buClr>
                <a:srgbClr val="FF0000"/>
              </a:buClr>
              <a:buFont typeface="Wingdings" panose="05000000000000000000" pitchFamily="2" charset="2"/>
              <a:buChar char="§"/>
            </a:pPr>
            <a:r>
              <a:rPr lang="en-US" sz="2800" dirty="0" smtClean="0"/>
              <a:t>Create teams to solve problems, involve persons closest to operation for best outcomes</a:t>
            </a:r>
          </a:p>
          <a:p>
            <a:endParaRPr lang="en-US" dirty="0" smtClean="0"/>
          </a:p>
        </p:txBody>
      </p:sp>
      <p:sp>
        <p:nvSpPr>
          <p:cNvPr id="2" name="Footer Placeholder 1"/>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7907957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subTitle" idx="1"/>
          </p:nvPr>
        </p:nvSpPr>
        <p:spPr/>
        <p:txBody>
          <a:bodyPr/>
          <a:lstStyle/>
          <a:p>
            <a:r>
              <a:rPr lang="en-US" altLang="en-US" dirty="0" smtClean="0"/>
              <a:t>Navigating the new EHS website</a:t>
            </a:r>
            <a:endParaRPr lang="en-US" altLang="en-US" dirty="0"/>
          </a:p>
        </p:txBody>
      </p:sp>
      <p:sp>
        <p:nvSpPr>
          <p:cNvPr id="4098" name="Rectangle 2"/>
          <p:cNvSpPr>
            <a:spLocks noGrp="1" noChangeArrowheads="1"/>
          </p:cNvSpPr>
          <p:nvPr>
            <p:ph type="ctrTitle"/>
          </p:nvPr>
        </p:nvSpPr>
        <p:spPr/>
        <p:txBody>
          <a:bodyPr/>
          <a:lstStyle/>
          <a:p>
            <a:r>
              <a:rPr lang="en-US" altLang="en-US" dirty="0" smtClean="0"/>
              <a:t>Environmental Health &amp; Safety Website</a:t>
            </a:r>
            <a:endParaRPr lang="en-US" altLang="en-US" dirty="0"/>
          </a:p>
        </p:txBody>
      </p:sp>
    </p:spTree>
    <p:extLst>
      <p:ext uri="{BB962C8B-B14F-4D97-AF65-F5344CB8AC3E}">
        <p14:creationId xmlns:p14="http://schemas.microsoft.com/office/powerpoint/2010/main" val="33897231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b="1" dirty="0" smtClean="0"/>
              <a:t>Why do we have a new website?</a:t>
            </a:r>
            <a:endParaRPr lang="en-US" altLang="en-US" dirty="0"/>
          </a:p>
        </p:txBody>
      </p:sp>
      <p:sp>
        <p:nvSpPr>
          <p:cNvPr id="5123" name="Rectangle 3"/>
          <p:cNvSpPr>
            <a:spLocks noGrp="1" noChangeArrowheads="1"/>
          </p:cNvSpPr>
          <p:nvPr>
            <p:ph idx="1"/>
          </p:nvPr>
        </p:nvSpPr>
        <p:spPr/>
        <p:txBody>
          <a:bodyPr/>
          <a:lstStyle/>
          <a:p>
            <a:pPr>
              <a:buClr>
                <a:srgbClr val="CC0000"/>
              </a:buClr>
            </a:pPr>
            <a:r>
              <a:rPr lang="en-US" altLang="en-US" dirty="0" smtClean="0"/>
              <a:t>Part of a larger University wide initiative to be ADA compliant</a:t>
            </a:r>
            <a:endParaRPr lang="en-US" altLang="en-US" dirty="0"/>
          </a:p>
          <a:p>
            <a:pPr>
              <a:buClr>
                <a:srgbClr val="CC0000"/>
              </a:buClr>
            </a:pPr>
            <a:r>
              <a:rPr lang="en-US" altLang="en-US" dirty="0" smtClean="0"/>
              <a:t>Improved/streamlined menu options</a:t>
            </a:r>
          </a:p>
          <a:p>
            <a:pPr>
              <a:buClr>
                <a:srgbClr val="CC0000"/>
              </a:buClr>
            </a:pPr>
            <a:r>
              <a:rPr lang="en-US" altLang="en-US" dirty="0" smtClean="0"/>
              <a:t>Updated forms and documents</a:t>
            </a:r>
          </a:p>
          <a:p>
            <a:pPr>
              <a:buClr>
                <a:srgbClr val="CC0000"/>
              </a:buClr>
            </a:pPr>
            <a:r>
              <a:rPr lang="en-US" altLang="en-US" dirty="0" smtClean="0"/>
              <a:t>Consistent design for all departments/university</a:t>
            </a:r>
            <a:endParaRPr lang="en-US" altLang="en-US" dirty="0"/>
          </a:p>
        </p:txBody>
      </p:sp>
      <p:sp>
        <p:nvSpPr>
          <p:cNvPr id="5127" name="Rectangle 7"/>
          <p:cNvSpPr>
            <a:spLocks noChangeArrowheads="1"/>
          </p:cNvSpPr>
          <p:nvPr/>
        </p:nvSpPr>
        <p:spPr bwMode="auto">
          <a:xfrm>
            <a:off x="-2060575" y="-67627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2" name="Footer Placeholder 1"/>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311110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EHS Homepage: www.bu.edu/ehs</a:t>
            </a:r>
            <a:endParaRPr lang="en-US" b="1"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1200" y="1474694"/>
            <a:ext cx="8308592" cy="4320988"/>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164946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Navigating Laboratory Options</a:t>
            </a:r>
            <a:endParaRPr lang="en-US" b="1"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27564" y="1752600"/>
            <a:ext cx="7536872" cy="3886200"/>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8238482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Navigating Laboratory Options</a:t>
            </a:r>
            <a:endParaRPr lang="en-US" b="1" dirty="0"/>
          </a:p>
        </p:txBody>
      </p:sp>
      <p:sp>
        <p:nvSpPr>
          <p:cNvPr id="3" name="Content Placeholder 2"/>
          <p:cNvSpPr>
            <a:spLocks noGrp="1"/>
          </p:cNvSpPr>
          <p:nvPr>
            <p:ph idx="1"/>
          </p:nvPr>
        </p:nvSpPr>
        <p:spPr/>
        <p:txBody>
          <a:bodyPr/>
          <a:lstStyle/>
          <a:p>
            <a:pPr>
              <a:buClr>
                <a:srgbClr val="FF0000"/>
              </a:buClr>
            </a:pPr>
            <a:r>
              <a:rPr lang="en-US" sz="2800" dirty="0" smtClean="0"/>
              <a:t>There are five different pages under Laboratory </a:t>
            </a:r>
            <a:r>
              <a:rPr lang="en-US" sz="2800" dirty="0"/>
              <a:t>S</a:t>
            </a:r>
            <a:r>
              <a:rPr lang="en-US" sz="2800" dirty="0" smtClean="0"/>
              <a:t>afety menu</a:t>
            </a:r>
          </a:p>
          <a:p>
            <a:pPr lvl="1">
              <a:buClr>
                <a:srgbClr val="FF0000"/>
              </a:buClr>
            </a:pPr>
            <a:r>
              <a:rPr lang="en-US" sz="2400" dirty="0" smtClean="0"/>
              <a:t>Programs &amp; Services: links and resources for various programs relevant to Lab Safety</a:t>
            </a:r>
          </a:p>
          <a:p>
            <a:pPr lvl="1">
              <a:buClr>
                <a:srgbClr val="FF0000"/>
              </a:buClr>
            </a:pPr>
            <a:r>
              <a:rPr lang="en-US" sz="2400" dirty="0" smtClean="0"/>
              <a:t>Policies: Guidance documents and plans</a:t>
            </a:r>
          </a:p>
          <a:p>
            <a:pPr lvl="1">
              <a:buClr>
                <a:srgbClr val="FF0000"/>
              </a:buClr>
            </a:pPr>
            <a:r>
              <a:rPr lang="en-US" sz="2400" dirty="0" smtClean="0"/>
              <a:t>Forms: relevant Lab Safety forms</a:t>
            </a:r>
          </a:p>
          <a:p>
            <a:pPr lvl="1">
              <a:buClr>
                <a:srgbClr val="FF0000"/>
              </a:buClr>
            </a:pPr>
            <a:r>
              <a:rPr lang="en-US" sz="2400" dirty="0" smtClean="0"/>
              <a:t>Training: link to specific training page. All Lab Safety training is now in BioRAFT</a:t>
            </a:r>
          </a:p>
          <a:p>
            <a:pPr lvl="1">
              <a:buClr>
                <a:srgbClr val="FF0000"/>
              </a:buClr>
            </a:pPr>
            <a:r>
              <a:rPr lang="en-US" sz="2400" dirty="0" smtClean="0"/>
              <a:t>Reporting: resource for variety of reporting, including near-miss and misconduct reporting</a:t>
            </a:r>
            <a:endParaRPr lang="en-US" sz="2400" dirty="0"/>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952192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00" y="685800"/>
            <a:ext cx="10566400" cy="685800"/>
          </a:xfrm>
        </p:spPr>
        <p:txBody>
          <a:bodyPr/>
          <a:lstStyle/>
          <a:p>
            <a:r>
              <a:rPr lang="en-US" b="1" dirty="0" smtClean="0"/>
              <a:t>Navigating the website – Programs &amp; Services</a:t>
            </a:r>
            <a:endParaRPr lang="en-US"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98815" y="1905000"/>
            <a:ext cx="6039751" cy="3886200"/>
          </a:xfrm>
        </p:spPr>
      </p:pic>
      <p:sp>
        <p:nvSpPr>
          <p:cNvPr id="8" name="TextBox 7"/>
          <p:cNvSpPr txBox="1"/>
          <p:nvPr/>
        </p:nvSpPr>
        <p:spPr>
          <a:xfrm>
            <a:off x="6934200" y="3657600"/>
            <a:ext cx="2590800" cy="923330"/>
          </a:xfrm>
          <a:prstGeom prst="rect">
            <a:avLst/>
          </a:prstGeom>
          <a:noFill/>
        </p:spPr>
        <p:txBody>
          <a:bodyPr wrap="square" rtlCol="0">
            <a:spAutoFit/>
          </a:bodyPr>
          <a:lstStyle/>
          <a:p>
            <a:r>
              <a:rPr lang="en-US" dirty="0"/>
              <a:t>Click the plus sign for drop down menu options</a:t>
            </a:r>
          </a:p>
        </p:txBody>
      </p:sp>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40109804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Navigating the website -- Policies</a:t>
            </a:r>
            <a:endParaRPr lang="en-US" b="1"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33600" y="1441027"/>
            <a:ext cx="7162800" cy="4346162"/>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1239316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Navigating the website - Forms</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0" y="1458997"/>
            <a:ext cx="7010400" cy="4297284"/>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2330732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Training</a:t>
            </a:r>
            <a:endParaRPr lang="en-US" b="1" dirty="0"/>
          </a:p>
        </p:txBody>
      </p:sp>
      <p:pic>
        <p:nvPicPr>
          <p:cNvPr id="5" name="Content Placeholder 4"/>
          <p:cNvPicPr>
            <a:picLocks noGrp="1" noChangeAspect="1"/>
          </p:cNvPicPr>
          <p:nvPr>
            <p:ph idx="1"/>
          </p:nvPr>
        </p:nvPicPr>
        <p:blipFill>
          <a:blip r:embed="rId2"/>
          <a:stretch>
            <a:fillRect/>
          </a:stretch>
        </p:blipFill>
        <p:spPr>
          <a:xfrm>
            <a:off x="2245660" y="1447800"/>
            <a:ext cx="3850341" cy="2439922"/>
          </a:xfrm>
          <a:prstGeom prst="rect">
            <a:avLst/>
          </a:prstGeom>
        </p:spPr>
      </p:pic>
      <p:sp>
        <p:nvSpPr>
          <p:cNvPr id="6" name="TextBox 5"/>
          <p:cNvSpPr txBox="1"/>
          <p:nvPr/>
        </p:nvSpPr>
        <p:spPr>
          <a:xfrm>
            <a:off x="6553200" y="1447800"/>
            <a:ext cx="3505200" cy="1754326"/>
          </a:xfrm>
          <a:prstGeom prst="rect">
            <a:avLst/>
          </a:prstGeom>
          <a:noFill/>
        </p:spPr>
        <p:txBody>
          <a:bodyPr wrap="square" rtlCol="0">
            <a:spAutoFit/>
          </a:bodyPr>
          <a:lstStyle/>
          <a:p>
            <a:pPr marL="342900" indent="-342900">
              <a:buClr>
                <a:srgbClr val="CC0000"/>
              </a:buClr>
              <a:buFont typeface="Wingdings" panose="05000000000000000000" pitchFamily="2" charset="2"/>
              <a:buChar char="§"/>
            </a:pPr>
            <a:r>
              <a:rPr lang="en-US" dirty="0"/>
              <a:t>Currently, this page directs users to the Research Support Website.</a:t>
            </a:r>
          </a:p>
          <a:p>
            <a:pPr marL="342900" indent="-342900">
              <a:buClr>
                <a:srgbClr val="CC0000"/>
              </a:buClr>
              <a:buFont typeface="Wingdings" panose="05000000000000000000" pitchFamily="2" charset="2"/>
              <a:buChar char="§"/>
            </a:pPr>
            <a:r>
              <a:rPr lang="en-US" dirty="0"/>
              <a:t>All training related to Lab Safety can be found in BioRAFT.</a:t>
            </a:r>
          </a:p>
        </p:txBody>
      </p:sp>
      <p:sp>
        <p:nvSpPr>
          <p:cNvPr id="8" name="TextBox 7"/>
          <p:cNvSpPr txBox="1"/>
          <p:nvPr/>
        </p:nvSpPr>
        <p:spPr>
          <a:xfrm>
            <a:off x="2245660" y="4721610"/>
            <a:ext cx="7050741" cy="584775"/>
          </a:xfrm>
          <a:prstGeom prst="rect">
            <a:avLst/>
          </a:prstGeom>
          <a:noFill/>
        </p:spPr>
        <p:txBody>
          <a:bodyPr wrap="square" rtlCol="0">
            <a:spAutoFit/>
          </a:bodyPr>
          <a:lstStyle/>
          <a:p>
            <a:r>
              <a:rPr lang="en-US" sz="3200" i="1" dirty="0"/>
              <a:t>Training is located at </a:t>
            </a:r>
            <a:r>
              <a:rPr lang="en-US" sz="3200" dirty="0">
                <a:solidFill>
                  <a:srgbClr val="FF0000"/>
                </a:solidFill>
              </a:rPr>
              <a:t>bu.bioraft.com</a:t>
            </a:r>
          </a:p>
        </p:txBody>
      </p:sp>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0397552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Other options for navigation – EHS Topics</a:t>
            </a:r>
            <a:endParaRPr lang="en-US" b="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62200" y="1676401"/>
            <a:ext cx="7391400" cy="3963393"/>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3486458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Other options for navigation - Search</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83078" y="1828800"/>
            <a:ext cx="7225844" cy="3886200"/>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1838017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Emergency Communication</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80931" y="1828800"/>
            <a:ext cx="7230139" cy="3886200"/>
          </a:xfrm>
        </p:spPr>
      </p:pic>
      <p:sp>
        <p:nvSpPr>
          <p:cNvPr id="3" name="Footer Placeholder 2"/>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8401821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660400"/>
            <a:ext cx="10566400" cy="685800"/>
          </a:xfrm>
        </p:spPr>
        <p:txBody>
          <a:bodyPr/>
          <a:lstStyle/>
          <a:p>
            <a:r>
              <a:rPr lang="en-US" sz="4000" b="1" dirty="0" smtClean="0"/>
              <a:t>A Couple More Things!</a:t>
            </a:r>
            <a:endParaRPr lang="en-US" sz="4000" b="1" dirty="0"/>
          </a:p>
        </p:txBody>
      </p:sp>
      <p:sp>
        <p:nvSpPr>
          <p:cNvPr id="3" name="Content Placeholder 2"/>
          <p:cNvSpPr>
            <a:spLocks noGrp="1"/>
          </p:cNvSpPr>
          <p:nvPr>
            <p:ph idx="1"/>
          </p:nvPr>
        </p:nvSpPr>
        <p:spPr/>
        <p:txBody>
          <a:bodyPr/>
          <a:lstStyle/>
          <a:p>
            <a:pPr>
              <a:buClr>
                <a:srgbClr val="FF0000"/>
              </a:buClr>
            </a:pPr>
            <a:r>
              <a:rPr lang="en-US" sz="3200" dirty="0" smtClean="0"/>
              <a:t>If you had bookmarked forms from the old website, update the bookmarks using the new website.</a:t>
            </a:r>
          </a:p>
          <a:p>
            <a:pPr>
              <a:buClr>
                <a:srgbClr val="FF0000"/>
              </a:buClr>
            </a:pPr>
            <a:r>
              <a:rPr lang="en-US" sz="3200" dirty="0" smtClean="0"/>
              <a:t>All new forms are HTML, so most can be filled in online directly.</a:t>
            </a:r>
          </a:p>
          <a:p>
            <a:pPr>
              <a:buClr>
                <a:srgbClr val="FF0000"/>
              </a:buClr>
            </a:pPr>
            <a:r>
              <a:rPr lang="en-US" sz="3200" dirty="0" smtClean="0"/>
              <a:t>If you’re still not sure where to look or can’t find a form, don’t hesitate to contact our office directly!</a:t>
            </a:r>
            <a:endParaRPr lang="en-US" sz="3200" dirty="0"/>
          </a:p>
        </p:txBody>
      </p:sp>
      <p:sp>
        <p:nvSpPr>
          <p:cNvPr id="4" name="Footer Placeholder 3"/>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4236848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29100" y="1524000"/>
            <a:ext cx="3733800" cy="923330"/>
          </a:xfrm>
          <a:prstGeom prst="rect">
            <a:avLst/>
          </a:prstGeom>
          <a:noFill/>
        </p:spPr>
        <p:txBody>
          <a:bodyPr wrap="square" rtlCol="0">
            <a:spAutoFit/>
          </a:bodyPr>
          <a:lstStyle/>
          <a:p>
            <a:r>
              <a:rPr lang="en-US" sz="5400" dirty="0"/>
              <a:t>Questions?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2819400"/>
            <a:ext cx="2438400" cy="2438400"/>
          </a:xfrm>
          <a:prstGeom prst="rect">
            <a:avLst/>
          </a:prstGeom>
        </p:spPr>
      </p:pic>
      <p:sp>
        <p:nvSpPr>
          <p:cNvPr id="2" name="Footer Placeholder 1"/>
          <p:cNvSpPr>
            <a:spLocks noGrp="1"/>
          </p:cNvSpPr>
          <p:nvPr>
            <p:ph type="ftr" sz="quarter" idx="10"/>
          </p:nvPr>
        </p:nvSpPr>
        <p:spPr/>
        <p:txBody>
          <a:bodyPr/>
          <a:lstStyle/>
          <a:p>
            <a:r>
              <a:rPr lang="en-US" smtClean="0">
                <a:solidFill>
                  <a:srgbClr val="FFFFFF"/>
                </a:solidFill>
              </a:rPr>
              <a:t>Fall 2017 Laboratory Safety Coordinator Meeting</a:t>
            </a:r>
            <a:endParaRPr lang="en-US">
              <a:solidFill>
                <a:srgbClr val="FFFFFF"/>
              </a:solidFill>
            </a:endParaRPr>
          </a:p>
        </p:txBody>
      </p:sp>
    </p:spTree>
    <p:extLst>
      <p:ext uri="{BB962C8B-B14F-4D97-AF65-F5344CB8AC3E}">
        <p14:creationId xmlns:p14="http://schemas.microsoft.com/office/powerpoint/2010/main" val="2099817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75775"/>
          </a:xfrm>
          <a:noFill/>
        </p:spPr>
        <p:txBody>
          <a:bodyPr>
            <a:noAutofit/>
          </a:bodyPr>
          <a:lstStyle/>
          <a:p>
            <a:r>
              <a:rPr lang="en-US" sz="8800" dirty="0" smtClean="0"/>
              <a:t>BioRAFT</a:t>
            </a:r>
            <a:endParaRPr lang="en-US" sz="8800" dirty="0"/>
          </a:p>
        </p:txBody>
      </p:sp>
      <p:sp>
        <p:nvSpPr>
          <p:cNvPr id="4" name="Subtitle 3"/>
          <p:cNvSpPr>
            <a:spLocks noGrp="1"/>
          </p:cNvSpPr>
          <p:nvPr>
            <p:ph type="subTitle" idx="1"/>
          </p:nvPr>
        </p:nvSpPr>
        <p:spPr/>
        <p:txBody>
          <a:bodyPr/>
          <a:lstStyle/>
          <a:p>
            <a:r>
              <a:rPr lang="en-US" dirty="0" smtClean="0"/>
              <a:t>Live Demonstration and Update</a:t>
            </a:r>
            <a:endParaRPr lang="en-US" dirty="0"/>
          </a:p>
        </p:txBody>
      </p:sp>
    </p:spTree>
    <p:extLst>
      <p:ext uri="{BB962C8B-B14F-4D97-AF65-F5344CB8AC3E}">
        <p14:creationId xmlns:p14="http://schemas.microsoft.com/office/powerpoint/2010/main" val="3395110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TotalTime>
  <Words>1281</Words>
  <Application>Microsoft Office PowerPoint</Application>
  <PresentationFormat>Widescreen</PresentationFormat>
  <Paragraphs>144</Paragraphs>
  <Slides>29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Osaka</vt:lpstr>
      <vt:lpstr>Times</vt:lpstr>
      <vt:lpstr>Wingdings</vt:lpstr>
      <vt:lpstr>Blank Presentation</vt:lpstr>
      <vt:lpstr>LABORATORY SAFETY COORDINATOR MEETING</vt:lpstr>
      <vt:lpstr>AGENDA</vt:lpstr>
      <vt:lpstr>Recent Laboratory Incidents</vt:lpstr>
      <vt:lpstr>Background of the Quarterly LSC Incident Report</vt:lpstr>
      <vt:lpstr>Reportable Incidents</vt:lpstr>
      <vt:lpstr>Qiagen Kit mixed with Bleach</vt:lpstr>
      <vt:lpstr>Incident- Near miss: Improper Hazardous Chemical Disposal</vt:lpstr>
      <vt:lpstr>Incident- Chemical Splash</vt:lpstr>
      <vt:lpstr>Incident-  Chemical Reaction</vt:lpstr>
      <vt:lpstr>Risk Assessment</vt:lpstr>
      <vt:lpstr>First Aid Injury Summary:   On September 14, a Lab Technician injured the right hand while emptying the contents of a 4-gallon bucket of disinfectant solution into a sink. The Technician held the top of the bucket with the left hand and the bottom of the bucket with the right hand. The bucket slipped into the sink and pinned the right hand between the bucket and the sink.    </vt:lpstr>
      <vt:lpstr>    </vt:lpstr>
      <vt:lpstr>Our $6 Improvement</vt:lpstr>
      <vt:lpstr>Take Away Points</vt:lpstr>
      <vt:lpstr>Environmental Health &amp; Safety Website</vt:lpstr>
      <vt:lpstr>Why do we have a new website?</vt:lpstr>
      <vt:lpstr>EHS Homepage: www.bu.edu/ehs</vt:lpstr>
      <vt:lpstr>Navigating Laboratory Options</vt:lpstr>
      <vt:lpstr>Navigating Laboratory Options</vt:lpstr>
      <vt:lpstr>Navigating the website – Programs &amp; Services</vt:lpstr>
      <vt:lpstr>Navigating the website -- Policies</vt:lpstr>
      <vt:lpstr>Navigating the website - Forms</vt:lpstr>
      <vt:lpstr>Training</vt:lpstr>
      <vt:lpstr>Other options for navigation – EHS Topics</vt:lpstr>
      <vt:lpstr>Other options for navigation - Search</vt:lpstr>
      <vt:lpstr>Emergency Communication</vt:lpstr>
      <vt:lpstr>A Couple More Things!</vt:lpstr>
      <vt:lpstr>PowerPoint Presentation</vt:lpstr>
      <vt:lpstr>BioRAFT</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Cafarella, Tanya</dc:creator>
  <cp:lastModifiedBy>Cafarella, Tanya</cp:lastModifiedBy>
  <cp:revision>16</cp:revision>
  <dcterms:created xsi:type="dcterms:W3CDTF">2017-10-20T13:17:18Z</dcterms:created>
  <dcterms:modified xsi:type="dcterms:W3CDTF">2017-10-27T19:20:14Z</dcterms:modified>
</cp:coreProperties>
</file>