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83" r:id="rId9"/>
  </p:sldIdLst>
  <p:sldSz cx="9144000" cy="6864350"/>
  <p:notesSz cx="9144000" cy="6864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>
      <p:cViewPr>
        <p:scale>
          <a:sx n="92" d="100"/>
          <a:sy n="92" d="100"/>
        </p:scale>
        <p:origin x="1136" y="7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26F7-7BBE-D54B-8356-791DC0CADB46}" type="datetimeFigureOut">
              <a:rPr lang="en-VN" smtClean="0"/>
              <a:t>03/09/2024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8838"/>
            <a:ext cx="30861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3588"/>
            <a:ext cx="73152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986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72B1-E8D0-A341-AA59-A6CCFA6452B8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7251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Figure 8.1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8705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8.2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3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988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8.3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5353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8.4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7405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8.5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133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Figure 8.6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25916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0000"/>
                </a:solidFill>
                <a:effectLst/>
                <a:latin typeface=".SF NS"/>
              </a:rPr>
              <a:t>Table 8.1 Gross Domestic Product, Spending Approach, 2022</a:t>
            </a:r>
          </a:p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372B1-E8D0-A341-AA59-A6CCFA6452B8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8748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276" y="2127948"/>
            <a:ext cx="7777797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552" y="3844036"/>
            <a:ext cx="64052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517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2430" y="1578800"/>
            <a:ext cx="398040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6362236"/>
            <a:ext cx="2133600" cy="36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6362236"/>
            <a:ext cx="2895600" cy="36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6553200" y="6362236"/>
            <a:ext cx="2133600" cy="36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rtl="0"/>
            <a:fld id="{00000000-1234-1234-1234-123412341234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3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517" y="274574"/>
            <a:ext cx="823531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517" y="1578800"/>
            <a:ext cx="82353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119" y="6383845"/>
            <a:ext cx="292811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17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8252" y="6383845"/>
            <a:ext cx="210458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E332F5-376F-EC47-80CE-93E4E0557041}"/>
              </a:ext>
            </a:extLst>
          </p:cNvPr>
          <p:cNvSpPr txBox="1"/>
          <p:nvPr/>
        </p:nvSpPr>
        <p:spPr>
          <a:xfrm>
            <a:off x="4800600" y="2154902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Chapter 8:</a:t>
            </a:r>
          </a:p>
          <a:p>
            <a:endParaRPr lang="en-US" altLang="en-US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</a:rPr>
              <a:t>Macroeconomic Measurement</a:t>
            </a:r>
            <a:endParaRPr lang="en-US" alt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4F4C3-5B50-A796-A61D-792E2A3C9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2" y="125105"/>
            <a:ext cx="4576553" cy="65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831" y="558831"/>
            <a:ext cx="8077648" cy="57407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42" y="508028"/>
            <a:ext cx="7671225" cy="5131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36" y="406422"/>
            <a:ext cx="7925240" cy="58931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014" y="914451"/>
            <a:ext cx="8687282" cy="51818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422" y="203211"/>
            <a:ext cx="8534873" cy="6451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507" cy="6858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47B75-3543-C05A-943E-FC9A3AC6D41A}"/>
              </a:ext>
            </a:extLst>
          </p:cNvPr>
          <p:cNvSpPr txBox="1">
            <a:spLocks/>
          </p:cNvSpPr>
          <p:nvPr/>
        </p:nvSpPr>
        <p:spPr>
          <a:xfrm>
            <a:off x="734681" y="303445"/>
            <a:ext cx="10515600" cy="5379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0000"/>
                </a:solidFill>
                <a:effectLst/>
                <a:latin typeface=".SF NS"/>
              </a:rPr>
              <a:t>Table 8.1 Gross Domestic Product, Spending Approach, 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A20A53-C66B-DC88-74E5-B994072AA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46482"/>
              </p:ext>
            </p:extLst>
          </p:nvPr>
        </p:nvGraphicFramePr>
        <p:xfrm>
          <a:off x="914401" y="710154"/>
          <a:ext cx="7494918" cy="6010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6874">
                  <a:extLst>
                    <a:ext uri="{9D8B030D-6E8A-4147-A177-3AD203B41FA5}">
                      <a16:colId xmlns:a16="http://schemas.microsoft.com/office/drawing/2014/main" val="490063184"/>
                    </a:ext>
                  </a:extLst>
                </a:gridCol>
                <a:gridCol w="1559738">
                  <a:extLst>
                    <a:ext uri="{9D8B030D-6E8A-4147-A177-3AD203B41FA5}">
                      <a16:colId xmlns:a16="http://schemas.microsoft.com/office/drawing/2014/main" val="758519181"/>
                    </a:ext>
                  </a:extLst>
                </a:gridCol>
                <a:gridCol w="2498306">
                  <a:extLst>
                    <a:ext uri="{9D8B030D-6E8A-4147-A177-3AD203B41FA5}">
                      <a16:colId xmlns:a16="http://schemas.microsoft.com/office/drawing/2014/main" val="3368336759"/>
                    </a:ext>
                  </a:extLst>
                </a:gridCol>
              </a:tblGrid>
              <a:tr h="4281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effectLst/>
                        </a:rPr>
                        <a:t>Sector and type of spending</a:t>
                      </a:r>
                      <a:endParaRPr lang="en-VN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effectLst/>
                        </a:rPr>
                        <a:t>Spending by sector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effectLst/>
                        </a:rPr>
                        <a:t>(trillions of dollars)</a:t>
                      </a:r>
                      <a:endParaRPr lang="en-VN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effectLst/>
                        </a:rPr>
                        <a:t>Spending by type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0" dirty="0">
                          <a:effectLst/>
                        </a:rPr>
                        <a:t>(trillions of dollars)</a:t>
                      </a:r>
                      <a:endParaRPr lang="en-VN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56211"/>
                  </a:ext>
                </a:extLst>
              </a:tr>
              <a:tr h="5775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Household and institutions spending (personal consumption expenditures)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17.51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297039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Durable goods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2.12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37561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Nondurable goods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>
                          <a:effectLst/>
                        </a:rPr>
                        <a:t>3.87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277296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Services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>
                          <a:effectLst/>
                        </a:rPr>
                        <a:t>11.51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887634"/>
                  </a:ext>
                </a:extLst>
              </a:tr>
              <a:tr h="5775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Business spending (gross private domestic investment)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4.75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57828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Fixed investment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4.59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25436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Change in private inventories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0.15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028659"/>
                  </a:ext>
                </a:extLst>
              </a:tr>
              <a:tr h="4874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Government spending (government consumption expenditures and gross investment)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4.44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8047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Federal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1.63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26568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State and local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2.81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86514"/>
                  </a:ext>
                </a:extLst>
              </a:tr>
              <a:tr h="5775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Net foreign sector spending (net exports of goods and services)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0.97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06864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Exports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>
                          <a:effectLst/>
                        </a:rPr>
                        <a:t>2.99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399042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Less: Imports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V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3.96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45329"/>
                  </a:ext>
                </a:extLst>
              </a:tr>
              <a:tr h="310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Total: Gross domestic product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698500" algn="dec"/>
                        </a:tabLst>
                      </a:pPr>
                      <a:r>
                        <a:rPr lang="en-GB" sz="1200" dirty="0">
                          <a:effectLst/>
                        </a:rPr>
                        <a:t>25.74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V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245" marR="37245" marT="37245" marB="372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39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33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156</Words>
  <Application>Microsoft Macintosh PowerPoint</Application>
  <PresentationFormat>Custom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.SF NS</vt:lpstr>
      <vt:lpstr>Aptos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Laya Dang</cp:lastModifiedBy>
  <cp:revision>6</cp:revision>
  <dcterms:created xsi:type="dcterms:W3CDTF">2024-08-30T20:32:51Z</dcterms:created>
  <dcterms:modified xsi:type="dcterms:W3CDTF">2024-09-03T18:43:16Z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Acrobat 24.2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Acrobat 24.2 Image Conversion Plug-in</vt:lpwstr>
  </property>
</Properties>
</file>