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2" r:id="rId2"/>
    <p:sldId id="262" r:id="rId3"/>
    <p:sldId id="263" r:id="rId4"/>
    <p:sldId id="285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94"/>
  </p:normalViewPr>
  <p:slideViewPr>
    <p:cSldViewPr snapToGrid="0">
      <p:cViewPr varScale="1">
        <p:scale>
          <a:sx n="121" d="100"/>
          <a:sy n="121" d="100"/>
        </p:scale>
        <p:origin x="4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ratisthajoshi\Dropbox%20(BOSTON%20UNIVERSITY)\MIC%205e\Chapter%202\Figure%202.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1976401179941"/>
          <c:y val="8.6622807017543865E-2"/>
          <c:w val="0.50737463126843663"/>
          <c:h val="0.75438596491228072"/>
        </c:manualLayout>
      </c:layout>
      <c:pieChart>
        <c:varyColors val="1"/>
        <c:ser>
          <c:idx val="0"/>
          <c:order val="0"/>
          <c:tx>
            <c:strRef>
              <c:f>Sheet1!$A$29:$A$31</c:f>
              <c:strCache>
                <c:ptCount val="3"/>
                <c:pt idx="0">
                  <c:v>Core Sphere (14%)</c:v>
                </c:pt>
                <c:pt idx="1">
                  <c:v>Pubic Purpose Sphere (16%)</c:v>
                </c:pt>
                <c:pt idx="2">
                  <c:v>Business Sphere (70%)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C99-6E46-B2C9-2582A9CFE317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C99-6E46-B2C9-2582A9CFE317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C99-6E46-B2C9-2582A9CFE317}"/>
              </c:ext>
            </c:extLst>
          </c:dPt>
          <c:dLbls>
            <c:dLbl>
              <c:idx val="0"/>
              <c:layout>
                <c:manualLayout>
                  <c:x val="1.5514075674169047E-2"/>
                  <c:y val="2.6842277938941839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/>
                      <a:t>Core</a:t>
                    </a:r>
                    <a:r>
                      <a:rPr lang="en-US" sz="2000" b="1" baseline="0" dirty="0"/>
                      <a:t> Sphere </a:t>
                    </a:r>
                  </a:p>
                  <a:p>
                    <a:r>
                      <a:rPr lang="en-US" sz="2000" b="1" baseline="0" dirty="0"/>
                      <a:t>$3.2 trillion (14%)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22286484100991"/>
                      <c:h val="0.1448779182207487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DC99-6E46-B2C9-2582A9CFE317}"/>
                </c:ext>
              </c:extLst>
            </c:dLbl>
            <c:dLbl>
              <c:idx val="1"/>
              <c:layout>
                <c:manualLayout>
                  <c:x val="-6.0926067869834857E-3"/>
                  <c:y val="-1.0365554634618041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/>
                      <a:t>Public Purpose Sphere $3.6 trillion</a:t>
                    </a:r>
                    <a:r>
                      <a:rPr lang="en-US" sz="2000" b="1" baseline="0" dirty="0"/>
                      <a:t> (16%)</a:t>
                    </a:r>
                    <a:endParaRPr lang="en-US" sz="2000" b="1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344041065663253"/>
                      <c:h val="0.2116072661969885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DC99-6E46-B2C9-2582A9CFE317}"/>
                </c:ext>
              </c:extLst>
            </c:dLbl>
            <c:dLbl>
              <c:idx val="2"/>
              <c:layout>
                <c:manualLayout>
                  <c:x val="1.4749262536873156E-3"/>
                  <c:y val="-8.0408427840126275E-17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Business Sphere</a:t>
                    </a:r>
                    <a:r>
                      <a:rPr lang="en-US" sz="2000" baseline="0" dirty="0"/>
                      <a:t> $15.7 trillion (70%)</a:t>
                    </a:r>
                    <a:endParaRPr lang="en-US" sz="200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615067474972706"/>
                      <c:h val="0.1527113551595524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DC99-6E46-B2C9-2582A9CFE3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VN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Sheet1!$A$29:$A$31</c:f>
              <c:strCache>
                <c:ptCount val="3"/>
                <c:pt idx="0">
                  <c:v>Core Sphere (14%)</c:v>
                </c:pt>
                <c:pt idx="1">
                  <c:v>Pubic Purpose Sphere (16%)</c:v>
                </c:pt>
                <c:pt idx="2">
                  <c:v>Business Sphere (70%)</c:v>
                </c:pt>
              </c:strCache>
            </c:strRef>
          </c:cat>
          <c:val>
            <c:numRef>
              <c:f>Sheet1!$C$29:$C$31</c:f>
              <c:numCache>
                <c:formatCode>General</c:formatCode>
                <c:ptCount val="3"/>
                <c:pt idx="0">
                  <c:v>3216.825320916184</c:v>
                </c:pt>
                <c:pt idx="1">
                  <c:v>3635</c:v>
                </c:pt>
                <c:pt idx="2">
                  <c:v>15757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C99-6E46-B2C9-2582A9CFE31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V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03B77-E1F4-49B5-9CE4-BA6870B1810C}" type="datetimeFigureOut">
              <a:rPr lang="en-US" smtClean="0"/>
              <a:t>9/3/24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3F3E5-AB8C-4B4B-9D50-3B0E29DF5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96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2.1 (former Figure 2.3)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50C13-483C-480C-BD33-A78888A03F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60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Figure 2.2 (former Figure 2.4)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50C13-483C-480C-BD33-A78888A03F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20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2.3 </a:t>
            </a:r>
            <a:r>
              <a:rPr lang="en-US"/>
              <a:t>(Updated)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4698DF-4DA2-47D5-8194-9FD05122BE5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29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VN" dirty="0"/>
              <a:t>Table 2.1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03F3E5-AB8C-4B4B-9D50-3B0E29DF5D8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120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4F8C6-7C61-4179-987D-4E2701E91FF7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3A6F-5D2A-42BB-ABD7-CC7A1335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67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4F8C6-7C61-4179-987D-4E2701E91FF7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3A6F-5D2A-42BB-ABD7-CC7A1335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17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4F8C6-7C61-4179-987D-4E2701E91FF7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3A6F-5D2A-42BB-ABD7-CC7A1335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7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4F8C6-7C61-4179-987D-4E2701E91FF7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3A6F-5D2A-42BB-ABD7-CC7A1335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36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4F8C6-7C61-4179-987D-4E2701E91FF7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3A6F-5D2A-42BB-ABD7-CC7A1335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28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4F8C6-7C61-4179-987D-4E2701E91FF7}" type="datetimeFigureOut">
              <a:rPr lang="en-US" smtClean="0"/>
              <a:t>9/3/24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3A6F-5D2A-42BB-ABD7-CC7A1335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296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4F8C6-7C61-4179-987D-4E2701E91FF7}" type="datetimeFigureOut">
              <a:rPr lang="en-US" smtClean="0"/>
              <a:t>9/3/24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3A6F-5D2A-42BB-ABD7-CC7A1335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9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4F8C6-7C61-4179-987D-4E2701E91FF7}" type="datetimeFigureOut">
              <a:rPr lang="en-US" smtClean="0"/>
              <a:t>9/3/24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3A6F-5D2A-42BB-ABD7-CC7A1335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57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4F8C6-7C61-4179-987D-4E2701E91FF7}" type="datetimeFigureOut">
              <a:rPr lang="en-US" smtClean="0"/>
              <a:t>9/3/24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3A6F-5D2A-42BB-ABD7-CC7A1335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48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4F8C6-7C61-4179-987D-4E2701E91FF7}" type="datetimeFigureOut">
              <a:rPr lang="en-US" smtClean="0"/>
              <a:t>9/3/24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3A6F-5D2A-42BB-ABD7-CC7A1335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9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4F8C6-7C61-4179-987D-4E2701E91FF7}" type="datetimeFigureOut">
              <a:rPr lang="en-US" smtClean="0"/>
              <a:t>9/3/24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3A6F-5D2A-42BB-ABD7-CC7A1335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5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4F8C6-7C61-4179-987D-4E2701E91FF7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B3A6F-5D2A-42BB-ABD7-CC7A1335E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3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332F5-376F-EC47-80CE-93E4E0557041}"/>
              </a:ext>
            </a:extLst>
          </p:cNvPr>
          <p:cNvSpPr txBox="1"/>
          <p:nvPr/>
        </p:nvSpPr>
        <p:spPr>
          <a:xfrm>
            <a:off x="5180254" y="2090172"/>
            <a:ext cx="51660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4200" b="1" dirty="0">
                <a:solidFill>
                  <a:schemeClr val="accent1">
                    <a:lumMod val="50000"/>
                  </a:schemeClr>
                </a:solidFill>
              </a:rPr>
              <a:t>Chapter 2:</a:t>
            </a:r>
          </a:p>
          <a:p>
            <a:endParaRPr lang="en-US" altLang="en-US" sz="42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altLang="en-US" sz="4200" b="1" dirty="0">
                <a:solidFill>
                  <a:schemeClr val="accent1">
                    <a:lumMod val="50000"/>
                  </a:schemeClr>
                </a:solidFill>
              </a:rPr>
              <a:t>Foundations of Economic Analysis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34F4C3-5B50-A796-A61D-792E2A3C99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662" y="85969"/>
            <a:ext cx="4647555" cy="663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480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5501" y="1"/>
            <a:ext cx="77723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800602" y="2035314"/>
            <a:ext cx="2285999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95B3D7"/>
                </a:solidFill>
              </a:rPr>
              <a:t>Wages, Rents, Interest, and Profits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52801" y="325160"/>
            <a:ext cx="4572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</a:rPr>
              <a:t>Land, Labor, and Capital Services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62402" y="5715000"/>
            <a:ext cx="4572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</a:rPr>
              <a:t>Produced Goods and Services</a:t>
            </a:r>
          </a:p>
        </p:txBody>
      </p:sp>
      <p:sp>
        <p:nvSpPr>
          <p:cNvPr id="8" name="Freeform 7"/>
          <p:cNvSpPr/>
          <p:nvPr/>
        </p:nvSpPr>
        <p:spPr>
          <a:xfrm>
            <a:off x="5225143" y="4386943"/>
            <a:ext cx="1436914" cy="304800"/>
          </a:xfrm>
          <a:custGeom>
            <a:avLst/>
            <a:gdLst>
              <a:gd name="connsiteX0" fmla="*/ 21771 w 1436914"/>
              <a:gd name="connsiteY0" fmla="*/ 0 h 304800"/>
              <a:gd name="connsiteX1" fmla="*/ 1436914 w 1436914"/>
              <a:gd name="connsiteY1" fmla="*/ 10886 h 304800"/>
              <a:gd name="connsiteX2" fmla="*/ 1306286 w 1436914"/>
              <a:gd name="connsiteY2" fmla="*/ 261257 h 304800"/>
              <a:gd name="connsiteX3" fmla="*/ 566057 w 1436914"/>
              <a:gd name="connsiteY3" fmla="*/ 304800 h 304800"/>
              <a:gd name="connsiteX4" fmla="*/ 0 w 1436914"/>
              <a:gd name="connsiteY4" fmla="*/ 261257 h 304800"/>
              <a:gd name="connsiteX5" fmla="*/ 21771 w 1436914"/>
              <a:gd name="connsiteY5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36914" h="304800">
                <a:moveTo>
                  <a:pt x="21771" y="0"/>
                </a:moveTo>
                <a:lnTo>
                  <a:pt x="1436914" y="10886"/>
                </a:lnTo>
                <a:lnTo>
                  <a:pt x="1306286" y="261257"/>
                </a:lnTo>
                <a:lnTo>
                  <a:pt x="566057" y="304800"/>
                </a:lnTo>
                <a:lnTo>
                  <a:pt x="0" y="261257"/>
                </a:lnTo>
                <a:lnTo>
                  <a:pt x="21771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876800" y="3505201"/>
            <a:ext cx="21336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95B3D7"/>
                </a:solidFill>
              </a:rPr>
              <a:t>Payments for Produced Goods and Services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4267200" y="6099048"/>
            <a:ext cx="3276600" cy="2094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930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739516" y="332656"/>
            <a:ext cx="8748972" cy="6084676"/>
            <a:chOff x="215516" y="332656"/>
            <a:chExt cx="8748972" cy="6084676"/>
          </a:xfrm>
        </p:grpSpPr>
        <p:sp>
          <p:nvSpPr>
            <p:cNvPr id="3" name="Oval 2"/>
            <p:cNvSpPr/>
            <p:nvPr/>
          </p:nvSpPr>
          <p:spPr>
            <a:xfrm>
              <a:off x="215516" y="332656"/>
              <a:ext cx="8748972" cy="6084676"/>
            </a:xfrm>
            <a:prstGeom prst="ellipse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Oval 3"/>
            <p:cNvSpPr/>
            <p:nvPr/>
          </p:nvSpPr>
          <p:spPr>
            <a:xfrm>
              <a:off x="899592" y="872716"/>
              <a:ext cx="7372436" cy="504056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771800" y="1772816"/>
              <a:ext cx="3636404" cy="3312368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ight Arrow 5"/>
            <p:cNvSpPr/>
            <p:nvPr/>
          </p:nvSpPr>
          <p:spPr>
            <a:xfrm>
              <a:off x="6372200" y="2672916"/>
              <a:ext cx="1944216" cy="1512168"/>
            </a:xfrm>
            <a:prstGeom prst="rightArrow">
              <a:avLst>
                <a:gd name="adj1" fmla="val 67785"/>
                <a:gd name="adj2" fmla="val 50000"/>
              </a:avLst>
            </a:prstGeom>
            <a:gradFill flip="none" rotWithShape="1">
              <a:gsLst>
                <a:gs pos="24000">
                  <a:srgbClr val="5E9EFF"/>
                </a:gs>
                <a:gs pos="51000">
                  <a:srgbClr val="85C2FF"/>
                </a:gs>
                <a:gs pos="99000">
                  <a:schemeClr val="bg1"/>
                </a:gs>
                <a:gs pos="100000">
                  <a:srgbClr val="FFEBFA"/>
                </a:gs>
              </a:gsLst>
              <a:lin ang="108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ight Arrow 6"/>
            <p:cNvSpPr/>
            <p:nvPr/>
          </p:nvSpPr>
          <p:spPr>
            <a:xfrm>
              <a:off x="827584" y="2636912"/>
              <a:ext cx="1944216" cy="1512168"/>
            </a:xfrm>
            <a:prstGeom prst="rightArrow">
              <a:avLst>
                <a:gd name="adj1" fmla="val 67785"/>
                <a:gd name="adj2" fmla="val 50000"/>
              </a:avLst>
            </a:prstGeom>
            <a:gradFill flip="none" rotWithShape="1">
              <a:gsLst>
                <a:gs pos="24000">
                  <a:srgbClr val="5E9EFF"/>
                </a:gs>
                <a:gs pos="51000">
                  <a:srgbClr val="85C2FF"/>
                </a:gs>
                <a:gs pos="99000">
                  <a:schemeClr val="bg1"/>
                </a:gs>
                <a:gs pos="100000">
                  <a:srgbClr val="FFEBFA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39669" y="2836385"/>
              <a:ext cx="201203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Arial" pitchFamily="34" charset="0"/>
                  <a:cs typeface="Arial" pitchFamily="34" charset="0"/>
                </a:rPr>
                <a:t>Natural Inputs (Natural resources and environmental services)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553200" y="3071336"/>
              <a:ext cx="145297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Arial" pitchFamily="34" charset="0"/>
                  <a:cs typeface="Arial" pitchFamily="34" charset="0"/>
                </a:rPr>
                <a:t>Outputs (pollution and wastes)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95836" y="512676"/>
              <a:ext cx="32043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Arial" pitchFamily="34" charset="0"/>
                  <a:cs typeface="Arial" pitchFamily="34" charset="0"/>
                </a:rPr>
                <a:t>Environmental Context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671900" y="1182234"/>
              <a:ext cx="32043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Arial" pitchFamily="34" charset="0"/>
                  <a:cs typeface="Arial" pitchFamily="34" charset="0"/>
                </a:rPr>
                <a:t>Social Context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55876" y="1866310"/>
              <a:ext cx="32043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Arial" pitchFamily="34" charset="0"/>
                  <a:cs typeface="Arial" pitchFamily="34" charset="0"/>
                </a:rPr>
                <a:t>Economic Activity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3023828" y="2312876"/>
              <a:ext cx="1692188" cy="1656184"/>
            </a:xfrm>
            <a:prstGeom prst="ellipse">
              <a:avLst/>
            </a:prstGeom>
            <a:solidFill>
              <a:schemeClr val="bg1">
                <a:lumMod val="75000"/>
                <a:alpha val="5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4319972" y="2312876"/>
              <a:ext cx="1692188" cy="1656184"/>
            </a:xfrm>
            <a:prstGeom prst="ellipse">
              <a:avLst/>
            </a:prstGeom>
            <a:solidFill>
              <a:schemeClr val="bg1">
                <a:lumMod val="75000"/>
                <a:alpha val="5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671900" y="3320988"/>
              <a:ext cx="1692188" cy="1656184"/>
            </a:xfrm>
            <a:prstGeom prst="ellipse">
              <a:avLst/>
            </a:prstGeom>
            <a:solidFill>
              <a:schemeClr val="bg1">
                <a:lumMod val="75000"/>
                <a:alpha val="5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195464" y="2628201"/>
              <a:ext cx="12241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Arial" pitchFamily="34" charset="0"/>
                  <a:cs typeface="Arial" pitchFamily="34" charset="0"/>
                </a:rPr>
                <a:t>Core Sphere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648200" y="2672916"/>
              <a:ext cx="12241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Arial" pitchFamily="34" charset="0"/>
                  <a:cs typeface="Arial" pitchFamily="34" charset="0"/>
                </a:rPr>
                <a:t>Business Sphere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23928" y="3933056"/>
              <a:ext cx="122413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Arial" pitchFamily="34" charset="0"/>
                  <a:cs typeface="Arial" pitchFamily="34" charset="0"/>
                </a:rPr>
                <a:t>Public Purpose Sphere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7417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BD2BBC6-E6CB-44BA-AE10-18AF8CEA21E0}"/>
              </a:ext>
            </a:extLst>
          </p:cNvPr>
          <p:cNvGraphicFramePr>
            <a:graphicFrameLocks/>
          </p:cNvGraphicFramePr>
          <p:nvPr/>
        </p:nvGraphicFramePr>
        <p:xfrm>
          <a:off x="1905000" y="914400"/>
          <a:ext cx="86106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46111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5FCC8B1-7CB0-2061-2F16-813114FE81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711" y="537931"/>
            <a:ext cx="11632176" cy="6169687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58951B47-8C69-8584-33D1-C8642168A488}"/>
              </a:ext>
            </a:extLst>
          </p:cNvPr>
          <p:cNvSpPr txBox="1">
            <a:spLocks/>
          </p:cNvSpPr>
          <p:nvPr/>
        </p:nvSpPr>
        <p:spPr>
          <a:xfrm>
            <a:off x="251711" y="73572"/>
            <a:ext cx="11071274" cy="5379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hangingPunct="0"/>
            <a:r>
              <a:rPr lang="en-US" sz="3000" b="1" dirty="0"/>
              <a:t>Table 2.1 Different Types of Markets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75790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116</Words>
  <Application>Microsoft Macintosh PowerPoint</Application>
  <PresentationFormat>Widescreen</PresentationFormat>
  <Paragraphs>28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Tufts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Figures</dc:title>
  <dc:creator>Rajkarnikar, Pratistha Joshi</dc:creator>
  <cp:lastModifiedBy>Laya Dang</cp:lastModifiedBy>
  <cp:revision>38</cp:revision>
  <dcterms:created xsi:type="dcterms:W3CDTF">2018-11-14T16:53:11Z</dcterms:created>
  <dcterms:modified xsi:type="dcterms:W3CDTF">2024-09-03T17:57:03Z</dcterms:modified>
</cp:coreProperties>
</file>