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4" r:id="rId10"/>
    <p:sldId id="280" r:id="rId11"/>
    <p:sldId id="281" r:id="rId12"/>
    <p:sldId id="282" r:id="rId13"/>
    <p:sldId id="285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0"/>
    <p:restoredTop sz="94697"/>
  </p:normalViewPr>
  <p:slideViewPr>
    <p:cSldViewPr snapToGrid="0" snapToObjects="1">
      <p:cViewPr varScale="1">
        <p:scale>
          <a:sx n="75" d="100"/>
          <a:sy n="75" d="100"/>
        </p:scale>
        <p:origin x="176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14979-B031-B64C-B441-95C78277C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F0628-E7E1-3643-BBF3-09A1FF75F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2ED34-0272-544C-83B1-8BE4B0ED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63100-A9EA-0846-9714-76DB7D8D0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DBF38-D782-F04C-B732-C04BE8C57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4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7B766-7050-CD4C-84B4-4CBE9AE9C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9FED2-F80D-F042-8F9D-76E9FC5B0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91CBC-C204-D644-834F-1F6249C7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9C2C5-711D-9147-B5C9-3A28C8A5B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FFD75-B477-0949-857B-5B9607CC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8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24F0-C0DF-D54C-84CD-BE1295270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03AE5-F89D-E443-BA2F-487EB692E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FAA41-BF41-224E-8904-1E2304B5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B9E11-0063-9E43-B6CF-AA3D6009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67E66-6E0E-0F41-BCCF-565C3533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3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89795-894B-B943-BDA7-97A176508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455BB-9525-A340-81D6-8C2DD3357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D7F6FA-CD70-5F4E-97BC-279AB2980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7A834-80FB-C84C-B85C-C511BB9D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7DEA7-BD2B-C246-9244-433B6B915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A4191-2BCB-1242-829D-3522226B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6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D1291-FA3D-A54F-B8C6-C3B4C1EEA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9824C-AC20-6241-8912-14B7F744C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37DE2C-FC61-154C-B9AB-6B182FC1E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B9E91E-56A3-7E46-B479-2C9CE4912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F48BF-B3A5-594F-A33F-886CB104D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96CA66-C0AE-F048-BE54-75C6C84D1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80D112-87B1-D047-8E44-C22E46BD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62B470-66DB-D742-A53B-C3BDF6D44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22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3F4-A759-FA4E-8743-A8860E538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063C9-5F46-9B49-80DD-E2AC98DE8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DF8E7-A082-674B-B319-A4A61DEA3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E6E05-5A28-B04A-94D6-FFE191EF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3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294C7-1E64-AF41-859A-4F7D96BE3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831B19-E54E-1F4A-804B-B2EAD7126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C6113-1B52-3E42-907E-C727CDC2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8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75A60-F0BD-7543-A08E-0BF7B2CA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FF6B6-2E45-7A4B-B9AB-851893E17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EE8D4-DC14-A849-948E-6330AA1B1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25AFA-458F-964C-8ACF-F18248FD4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63885-9F44-7745-BBFA-35D629A98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97272-31EA-9B40-82B8-8FDF002C1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0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80695-F719-A849-86FA-215159FA3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D7553D-6047-F945-B461-1F24286E4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956E5-1C94-AB44-BCAB-BDEC6BF5C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AA747-3D4E-7E49-922F-5A9CE670C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12A76E-07A9-3B42-9A2F-D64788F97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AE427-BE9B-A148-AF69-704518D3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3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9A63-DFC7-2047-BFC2-B2D7A8C5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E56517-2B20-554B-AE44-FF7BE8694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0429-28DD-7C48-A276-DBCC32A0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9C4E9-730D-4340-AB48-33DB63AE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13292-C6E9-A247-94CD-ADF5F84B7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E1579D-55DA-384C-A020-196400FDF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00B43-7BCC-024F-B1A4-569B1C74D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4957D-3F52-FE48-BD9A-8D1604C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DD86A-E0E6-B948-9F07-7183B108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D6EFD-765E-5842-9394-1563FA46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0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BCBDC0-87D0-3F4F-9459-97501716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464F3-F438-7748-A501-E43D9D0EE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43131-F75F-B747-A80B-DD672A455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46724-309D-1646-AD62-AF7945CB5C01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7BE60-B6E7-CF44-8637-D386E4408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162A1-6AA1-5040-859B-068AF27DA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0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414963" y="1213008"/>
            <a:ext cx="656144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Nine:</a:t>
            </a:r>
          </a:p>
          <a:p>
            <a:pPr algn="ctr"/>
            <a:endParaRPr lang="en-US" altLang="en-US" sz="5400" dirty="0"/>
          </a:p>
          <a:p>
            <a:pPr algn="ctr"/>
            <a:r>
              <a:rPr lang="en-US" altLang="en-US" sz="5400" dirty="0"/>
              <a:t>Markets for Labor 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8ADBF6D-0842-A9C9-7557-A3093135E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95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F06EE78E-7931-6547-8958-EDEA471E1670}"/>
              </a:ext>
            </a:extLst>
          </p:cNvPr>
          <p:cNvSpPr txBox="1">
            <a:spLocks/>
          </p:cNvSpPr>
          <p:nvPr/>
        </p:nvSpPr>
        <p:spPr>
          <a:xfrm>
            <a:off x="1057275" y="177558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cs typeface="Calibri Light" panose="020F0302020204030204" pitchFamily="34" charset="0"/>
              </a:rPr>
              <a:t>Figure 9.1 An Individual Firm’s Labor </a:t>
            </a:r>
          </a:p>
          <a:p>
            <a:r>
              <a:rPr lang="en-US" sz="3200" b="1" dirty="0">
                <a:cs typeface="Calibri Light" panose="020F0302020204030204" pitchFamily="34" charset="0"/>
              </a:rPr>
              <a:t>Demand Curve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3C81B-BDD9-2748-A18F-B0AFEFE66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497" y="1286933"/>
            <a:ext cx="6909570" cy="54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0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2C5C3122-C924-8746-980D-DE5A561AF8CC}"/>
              </a:ext>
            </a:extLst>
          </p:cNvPr>
          <p:cNvSpPr txBox="1">
            <a:spLocks/>
          </p:cNvSpPr>
          <p:nvPr/>
        </p:nvSpPr>
        <p:spPr>
          <a:xfrm>
            <a:off x="776288" y="32371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9.2 Upward-Sloping Labor Supply Curve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33248-B7D4-0E48-B313-8567A5F34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089" y="986492"/>
            <a:ext cx="6949997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8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9387CC42-8C54-CD4D-A7E9-7616490BF24F}"/>
              </a:ext>
            </a:extLst>
          </p:cNvPr>
          <p:cNvSpPr txBox="1">
            <a:spLocks/>
          </p:cNvSpPr>
          <p:nvPr/>
        </p:nvSpPr>
        <p:spPr>
          <a:xfrm>
            <a:off x="384716" y="271646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9.3 Backward-Bending Individual Labor Supply Curve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157853-8325-544A-92A5-AF84BAC57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640" y="934427"/>
            <a:ext cx="7832725" cy="5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6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BA68F4-9DA3-D949-8F00-67E970F03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0" y="919364"/>
            <a:ext cx="6975817" cy="578147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A9CE1D1-1076-4E46-B0A1-57D0F77E5CAF}"/>
              </a:ext>
            </a:extLst>
          </p:cNvPr>
          <p:cNvSpPr txBox="1">
            <a:spLocks/>
          </p:cNvSpPr>
          <p:nvPr/>
        </p:nvSpPr>
        <p:spPr>
          <a:xfrm>
            <a:off x="384716" y="271646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9.4 The Labor Market for Real Estate Agents</a:t>
            </a:r>
          </a:p>
        </p:txBody>
      </p:sp>
    </p:spTree>
    <p:extLst>
      <p:ext uri="{BB962C8B-B14F-4D97-AF65-F5344CB8AC3E}">
        <p14:creationId xmlns:p14="http://schemas.microsoft.com/office/powerpoint/2010/main" val="157823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FBC1B-8BF9-E24E-BC7E-B4CD2B3A9B4D}"/>
              </a:ext>
            </a:extLst>
          </p:cNvPr>
          <p:cNvSpPr txBox="1">
            <a:spLocks/>
          </p:cNvSpPr>
          <p:nvPr/>
        </p:nvSpPr>
        <p:spPr>
          <a:xfrm>
            <a:off x="366712" y="170047"/>
            <a:ext cx="11458575" cy="107455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9.5 Median Weekly Earnings of U.S. Workers, by Educational Attainment,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BBF14-D5FB-3F49-A764-AAC5D8CFDFC8}"/>
              </a:ext>
            </a:extLst>
          </p:cNvPr>
          <p:cNvSpPr txBox="1"/>
          <p:nvPr/>
        </p:nvSpPr>
        <p:spPr>
          <a:xfrm>
            <a:off x="3743326" y="6488668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U.S. Bureau of Labor Statistics, 2021a.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AA19A0-E5D8-7908-8F51-45D94C9C0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466" y="1244600"/>
            <a:ext cx="6992090" cy="52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8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88FFF-4A38-E14A-B229-56BFAB17331B}"/>
              </a:ext>
            </a:extLst>
          </p:cNvPr>
          <p:cNvSpPr txBox="1">
            <a:spLocks/>
          </p:cNvSpPr>
          <p:nvPr/>
        </p:nvSpPr>
        <p:spPr>
          <a:xfrm>
            <a:off x="366712" y="0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9.6 Union Membership in the United States, </a:t>
            </a:r>
          </a:p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1950-2020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2EC03B-AAF9-BB42-B064-5A07E3DF63E5}"/>
              </a:ext>
            </a:extLst>
          </p:cNvPr>
          <p:cNvSpPr txBox="1"/>
          <p:nvPr/>
        </p:nvSpPr>
        <p:spPr>
          <a:xfrm>
            <a:off x="3527966" y="6519446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U.S. Bureau of Labor Statistics, 2021b.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A7E1A3-7EF4-1589-2B9F-8D4DD43CB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32" y="982133"/>
            <a:ext cx="7148690" cy="536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45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6226D4-0AB7-9B46-8768-410EFB6E04C3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9.7 Median Weekly Earnings, Select Groups of U.S. Workers, Age 25 and Over, 2021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5FFC0-C53A-2E48-947D-7EDDE28AFFD8}"/>
              </a:ext>
            </a:extLst>
          </p:cNvPr>
          <p:cNvSpPr txBox="1"/>
          <p:nvPr/>
        </p:nvSpPr>
        <p:spPr>
          <a:xfrm>
            <a:off x="3971873" y="6490010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U.S. Bureau of Labor Statistics, 2021d.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015089-3DFC-E52F-2730-45EDA95695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6"/>
          <a:stretch/>
        </p:blipFill>
        <p:spPr>
          <a:xfrm>
            <a:off x="2290233" y="1034552"/>
            <a:ext cx="7611533" cy="545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93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D9662C-9D6C-9E3C-2937-830B5C8F6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667" y="935991"/>
            <a:ext cx="7249720" cy="54372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5EFCA2F-A968-F902-811B-159C7B8EF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-39788"/>
            <a:ext cx="10964334" cy="97577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9.8: The Gender Pay Gap in the United States, 1970-2020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AF8F52-39F1-2655-DC8E-72E1845881EC}"/>
              </a:ext>
            </a:extLst>
          </p:cNvPr>
          <p:cNvSpPr txBox="1"/>
          <p:nvPr/>
        </p:nvSpPr>
        <p:spPr>
          <a:xfrm>
            <a:off x="4368800" y="6288008"/>
            <a:ext cx="609600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U.S. Census Bureau, 2022.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80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F92A4A-BA99-5D46-BE9C-76C1C162A316}"/>
              </a:ext>
            </a:extLst>
          </p:cNvPr>
          <p:cNvSpPr txBox="1">
            <a:spLocks/>
          </p:cNvSpPr>
          <p:nvPr/>
        </p:nvSpPr>
        <p:spPr>
          <a:xfrm>
            <a:off x="677333" y="148983"/>
            <a:ext cx="1108789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9.9 Labor Force Participation Rates in the United States, 1960-2021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F1B66B-F625-AE46-8E60-C18EFB857A72}"/>
              </a:ext>
            </a:extLst>
          </p:cNvPr>
          <p:cNvSpPr txBox="1"/>
          <p:nvPr/>
        </p:nvSpPr>
        <p:spPr>
          <a:xfrm>
            <a:off x="3449907" y="6370463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U.S. Bureau of Labor Statistics, 2021e.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0977B8-1BF1-A2E0-D2A8-B1FC9F6C3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985" y="1233738"/>
            <a:ext cx="6813214" cy="510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30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7AE4A5-E681-0D4C-A14C-3C2D3EE9C1EF}"/>
              </a:ext>
            </a:extLst>
          </p:cNvPr>
          <p:cNvSpPr txBox="1"/>
          <p:nvPr/>
        </p:nvSpPr>
        <p:spPr>
          <a:xfrm>
            <a:off x="3168985" y="6456557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OECD, OECD. Data, “Hours Worked.” 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F317EBE-D02A-874C-997E-03A6B296E0E4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9.10:  Average Annual Hours Worked, Select Countries, 2020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921550-7B9E-FC2E-86A4-653675B09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066" y="939800"/>
            <a:ext cx="7205133" cy="540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7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EBC6D6-DD2B-E24E-86D5-AC3E4328D558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9.11 Real Median Weekly Wages Versus Real Corporate Profits, United States, 1980-2020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54FCD-835C-2446-9C2D-44AA33E04722}"/>
              </a:ext>
            </a:extLst>
          </p:cNvPr>
          <p:cNvSpPr txBox="1"/>
          <p:nvPr/>
        </p:nvSpPr>
        <p:spPr>
          <a:xfrm>
            <a:off x="3556001" y="6370463"/>
            <a:ext cx="6807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Federal Reserve Bank of St. Louis, Federal Reserve Economic Data.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C69CD4-A779-3627-8CF0-12D702596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266" y="1282699"/>
            <a:ext cx="6598356" cy="494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86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AE913B-0425-8DAA-3577-C290301F6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934" y="877341"/>
            <a:ext cx="9683855" cy="5658927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73132125-AC11-F4E4-0AB3-006A0B6A0B57}"/>
              </a:ext>
            </a:extLst>
          </p:cNvPr>
          <p:cNvSpPr txBox="1">
            <a:spLocks/>
          </p:cNvSpPr>
          <p:nvPr/>
        </p:nvSpPr>
        <p:spPr>
          <a:xfrm>
            <a:off x="306657" y="148984"/>
            <a:ext cx="11458575" cy="91462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Table 9.1: Labor Analysis of Hypothetical Razor Firm</a:t>
            </a:r>
          </a:p>
        </p:txBody>
      </p:sp>
    </p:spTree>
    <p:extLst>
      <p:ext uri="{BB962C8B-B14F-4D97-AF65-F5344CB8AC3E}">
        <p14:creationId xmlns:p14="http://schemas.microsoft.com/office/powerpoint/2010/main" val="3250600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D82B4E-4F92-BD4F-A524-953DC59EF9B7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9.12 Marginal Revenue Product of Labor and Marginal Factor Cost of Labor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211D34-3AD9-BFDB-9029-8D933987C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286933"/>
            <a:ext cx="7233186" cy="526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26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248</Words>
  <Application>Microsoft Macintosh PowerPoint</Application>
  <PresentationFormat>Widescreen</PresentationFormat>
  <Paragraphs>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Figure 9.8: The Gender Pay Gap in the United States, 1970-2020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GDAE_Student02</dc:creator>
  <cp:lastModifiedBy>Pratistha Joshi</cp:lastModifiedBy>
  <cp:revision>8</cp:revision>
  <dcterms:created xsi:type="dcterms:W3CDTF">2018-11-07T15:33:30Z</dcterms:created>
  <dcterms:modified xsi:type="dcterms:W3CDTF">2022-12-29T15:51:35Z</dcterms:modified>
</cp:coreProperties>
</file>